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0" r:id="rId1"/>
  </p:sldMasterIdLst>
  <p:notesMasterIdLst>
    <p:notesMasterId r:id="rId42"/>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임창욱"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B12494B-96D4-4566-8CA5-FF0BE32EBFF7}">
  <a:tblStyle styleId="{EB12494B-96D4-4566-8CA5-FF0BE32EBFF7}" styleName="Table_0"/>
  <a:tblStyle styleId="{C0BDF35C-27D6-4F4A-BA36-5AE524AD8A67}"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B86353C-E197-4CF2-A5BA-99F5F5CAD93D}"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D8A572A1-80B6-45DC-B0EC-96F64B6AC7FE}" styleName="Table_3"/>
  <a:tblStyle styleId="{3B2DD8FA-4DE3-47FB-AF3D-6737BF4D36CC}" styleName="Table_4"/>
  <a:tblStyle styleId="{87EB7E51-006D-4515-9AB2-FC08E4163F18}" styleName="Table_5">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AFC542F-F650-4F9D-B043-8C080B2777A9}" styleName="Table_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F2ECA201-8C03-488C-90C1-05B6DAA0B20F}" styleName="Table_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52CC2DFD-D4B7-4589-9866-FC09BFA16665}" styleName="Table_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63D69D57-1DC3-493E-9C0F-701079A35AF1}" styleName="Table_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C1BC3D9-FABE-4D9C-9311-9DEF57A55FF8}" styleName="Table_1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3001391-FFAA-45A8-B33A-9C345BDCE5F8}" styleName="Table_1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CE81269-4164-4BA3-A9C8-DF83695E0686}" styleName="Table_1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0198C15E-68E7-4DF3-9A69-ED171CE6369D}" styleName="Table_1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33E3069-E93E-4B11-9923-F1D633FF6460}" styleName="Table_14"/>
  <a:tblStyle styleId="{E41624A1-C7D0-440E-A932-C95D82C79E30}" styleName="Table_15"/>
  <a:tblStyle styleId="{81BBAB56-8E35-4F76-BAE3-FB950FA4FDD8}" styleName="Table_1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7336583-5743-4E60-9322-869B5D197014}" styleName="Table_1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95264F87-848C-4D3B-85D5-59ADC2153574}" styleName="Table_1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8AB1596A-2BB6-4D83-88DF-DA20F1FDCD33}" styleName="Table_1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BCEB3B0-BF60-4C60-9C67-AFD6F8AE8051}" styleName="Table_2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20" autoAdjust="0"/>
  </p:normalViewPr>
  <p:slideViewPr>
    <p:cSldViewPr>
      <p:cViewPr varScale="1">
        <p:scale>
          <a:sx n="71" d="100"/>
          <a:sy n="71" d="100"/>
        </p:scale>
        <p:origin x="-1714" y="-86"/>
      </p:cViewPr>
      <p:guideLst>
        <p:guide orient="horz" pos="4020"/>
        <p:guide pos="2880"/>
        <p:guide pos="158"/>
      </p:guideLst>
    </p:cSldViewPr>
  </p:slideViewPr>
  <p:notesTextViewPr>
    <p:cViewPr>
      <p:scale>
        <a:sx n="100" d="100"/>
        <a:sy n="100" d="100"/>
      </p:scale>
      <p:origin x="0" y="0"/>
    </p:cViewPr>
  </p:notesText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4" name="Shape 4"/>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rtl="0">
              <a:spcBef>
                <a:spcPts val="0"/>
              </a:spcBef>
              <a:buNone/>
            </a:pPr>
            <a:r>
              <a:rPr lang="en-US"/>
              <a:t>Hi, My name is Jangsu Lee and I’m the the leader of Team number one. (Nominally)</a:t>
            </a:r>
          </a:p>
          <a:p>
            <a:pPr rtl="0">
              <a:spcBef>
                <a:spcPts val="0"/>
              </a:spcBef>
              <a:buNone/>
            </a:pPr>
            <a:r>
              <a:rPr lang="en-US"/>
              <a:t>Now, I want to introduce our “IoT system” to you.</a:t>
            </a:r>
          </a:p>
          <a:p>
            <a:pPr rtl="0">
              <a:spcBef>
                <a:spcPts val="0"/>
              </a:spcBef>
              <a:buNone/>
            </a:pPr>
            <a:r>
              <a:rPr lang="en-US"/>
              <a:t>(Even though this </a:t>
            </a:r>
            <a:r>
              <a:rPr lang="en-US">
                <a:solidFill>
                  <a:schemeClr val="dk1"/>
                </a:solidFill>
              </a:rPr>
              <a:t>project is for study purpose</a:t>
            </a:r>
            <a:r>
              <a:rPr lang="en-US"/>
              <a:t>, we regarded this project as an actual thing.)</a:t>
            </a:r>
          </a:p>
          <a:p>
            <a:pPr>
              <a:spcBef>
                <a:spcPts val="0"/>
              </a:spcBef>
              <a:buNone/>
            </a:pPr>
            <a:endParaRPr/>
          </a:p>
        </p:txBody>
      </p:sp>
      <p:sp>
        <p:nvSpPr>
          <p:cNvPr id="33" name="Shape 3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317500" rtl="0">
              <a:lnSpc>
                <a:spcPct val="90000"/>
              </a:lnSpc>
              <a:spcBef>
                <a:spcPts val="1000"/>
              </a:spcBef>
              <a:buClr>
                <a:schemeClr val="dk1"/>
              </a:buClr>
              <a:buSzPct val="100000"/>
              <a:buFont typeface="Arial"/>
              <a:buChar char="➢"/>
            </a:pPr>
            <a:r>
              <a:rPr lang="en-US">
                <a:solidFill>
                  <a:schemeClr val="dk1"/>
                </a:solidFill>
              </a:rPr>
              <a:t>To help the understanding, IoT Server was decomposed more detail.</a:t>
            </a:r>
          </a:p>
          <a:p>
            <a:pPr marL="914400" lvl="1" indent="-317500" rtl="0">
              <a:lnSpc>
                <a:spcPct val="90000"/>
              </a:lnSpc>
              <a:spcBef>
                <a:spcPts val="500"/>
              </a:spcBef>
              <a:buClr>
                <a:schemeClr val="dk1"/>
              </a:buClr>
              <a:buSzPct val="100000"/>
              <a:buFont typeface="Arial"/>
              <a:buChar char="○"/>
            </a:pPr>
            <a:r>
              <a:rPr lang="en-US">
                <a:solidFill>
                  <a:schemeClr val="dk1"/>
                </a:solidFill>
              </a:rPr>
              <a:t>Web Server : </a:t>
            </a:r>
          </a:p>
          <a:p>
            <a:pPr marL="1371600" lvl="2" indent="-317500" rtl="0">
              <a:lnSpc>
                <a:spcPct val="90000"/>
              </a:lnSpc>
              <a:spcBef>
                <a:spcPts val="500"/>
              </a:spcBef>
              <a:buClr>
                <a:schemeClr val="dk1"/>
              </a:buClr>
              <a:buSzPct val="100000"/>
              <a:buFont typeface="Calibri"/>
              <a:buChar char="■"/>
            </a:pPr>
            <a:r>
              <a:rPr lang="en-US">
                <a:solidFill>
                  <a:schemeClr val="dk1"/>
                </a:solidFill>
              </a:rPr>
              <a:t>User authentication for security</a:t>
            </a:r>
          </a:p>
          <a:p>
            <a:pPr marL="1371600" lvl="2" indent="-317500" rtl="0">
              <a:lnSpc>
                <a:spcPct val="90000"/>
              </a:lnSpc>
              <a:spcBef>
                <a:spcPts val="500"/>
              </a:spcBef>
              <a:buClr>
                <a:schemeClr val="dk1"/>
              </a:buClr>
              <a:buSzPct val="100000"/>
              <a:buFont typeface="Calibri"/>
              <a:buChar char="■"/>
            </a:pPr>
            <a:r>
              <a:rPr lang="en-US">
                <a:solidFill>
                  <a:schemeClr val="dk1"/>
                </a:solidFill>
              </a:rPr>
              <a:t>SA node management - registration, unregistration, and sharing</a:t>
            </a:r>
          </a:p>
          <a:p>
            <a:pPr marL="1371600" lvl="2" indent="-317500" rtl="0">
              <a:lnSpc>
                <a:spcPct val="90000"/>
              </a:lnSpc>
              <a:spcBef>
                <a:spcPts val="500"/>
              </a:spcBef>
              <a:buClr>
                <a:schemeClr val="dk1"/>
              </a:buClr>
              <a:buSzPct val="100000"/>
              <a:buFont typeface="Calibri"/>
              <a:buChar char="■"/>
            </a:pPr>
            <a:r>
              <a:rPr lang="en-US">
                <a:solidFill>
                  <a:schemeClr val="dk1"/>
                </a:solidFill>
              </a:rPr>
              <a:t>Network communication channel was encrypted by HTTPS</a:t>
            </a:r>
          </a:p>
          <a:p>
            <a:pPr marL="914400" lvl="1" indent="-317500" rtl="0">
              <a:lnSpc>
                <a:spcPct val="90000"/>
              </a:lnSpc>
              <a:spcBef>
                <a:spcPts val="500"/>
              </a:spcBef>
              <a:buClr>
                <a:schemeClr val="dk1"/>
              </a:buClr>
              <a:buSzPct val="100000"/>
              <a:buFont typeface="Arial"/>
              <a:buChar char="○"/>
            </a:pPr>
            <a:r>
              <a:rPr lang="en-US">
                <a:solidFill>
                  <a:schemeClr val="dk1"/>
                </a:solidFill>
              </a:rPr>
              <a:t>Event Manager  : </a:t>
            </a:r>
          </a:p>
          <a:p>
            <a:pPr marL="1371600" lvl="2" indent="-317500" rtl="0">
              <a:lnSpc>
                <a:spcPct val="90000"/>
              </a:lnSpc>
              <a:spcBef>
                <a:spcPts val="500"/>
              </a:spcBef>
              <a:buClr>
                <a:schemeClr val="dk1"/>
              </a:buClr>
              <a:buSzPct val="100000"/>
              <a:buFont typeface="Calibri"/>
              <a:buChar char="■"/>
            </a:pPr>
            <a:r>
              <a:rPr lang="en-US">
                <a:solidFill>
                  <a:schemeClr val="dk1"/>
                </a:solidFill>
              </a:rPr>
              <a:t>To make loose coupling to an “Event Bus”, Event Manager shall care the events.</a:t>
            </a:r>
          </a:p>
          <a:p>
            <a:pPr marL="1371600" lvl="2" indent="-317500" rtl="0">
              <a:lnSpc>
                <a:spcPct val="90000"/>
              </a:lnSpc>
              <a:spcBef>
                <a:spcPts val="500"/>
              </a:spcBef>
              <a:buClr>
                <a:schemeClr val="dk1"/>
              </a:buClr>
              <a:buSzPct val="100000"/>
              <a:buFont typeface="Calibri"/>
              <a:buChar char="■"/>
            </a:pPr>
            <a:r>
              <a:rPr lang="en-US">
                <a:solidFill>
                  <a:schemeClr val="dk1"/>
                </a:solidFill>
              </a:rPr>
              <a:t>Logging - for scalability log data was stored in NoSQL database </a:t>
            </a:r>
          </a:p>
          <a:p>
            <a:pPr marL="914400" lvl="1" indent="-317500" rtl="0">
              <a:lnSpc>
                <a:spcPct val="90000"/>
              </a:lnSpc>
              <a:spcBef>
                <a:spcPts val="500"/>
              </a:spcBef>
              <a:buClr>
                <a:schemeClr val="dk1"/>
              </a:buClr>
              <a:buSzPct val="100000"/>
              <a:buFont typeface="Arial"/>
              <a:buChar char="○"/>
            </a:pPr>
            <a:r>
              <a:rPr lang="en-US">
                <a:solidFill>
                  <a:schemeClr val="dk1"/>
                </a:solidFill>
              </a:rPr>
              <a:t>User Data Store / Sensor Data Store : </a:t>
            </a:r>
          </a:p>
          <a:p>
            <a:pPr marL="1371600" lvl="2" indent="-317500">
              <a:lnSpc>
                <a:spcPct val="90000"/>
              </a:lnSpc>
              <a:spcBef>
                <a:spcPts val="500"/>
              </a:spcBef>
              <a:buClr>
                <a:schemeClr val="dk1"/>
              </a:buClr>
              <a:buSzPct val="100000"/>
              <a:buFont typeface="Calibri"/>
              <a:buChar char="■"/>
            </a:pPr>
            <a:r>
              <a:rPr lang="en-US">
                <a:solidFill>
                  <a:schemeClr val="dk1"/>
                </a:solidFill>
              </a:rPr>
              <a:t>For sfety from hijack, unwanted initialize by user, and so forth.</a:t>
            </a:r>
          </a:p>
        </p:txBody>
      </p:sp>
      <p:sp>
        <p:nvSpPr>
          <p:cNvPr id="220" name="Shape 22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317500" rtl="0">
              <a:lnSpc>
                <a:spcPct val="90000"/>
              </a:lnSpc>
              <a:spcBef>
                <a:spcPts val="1000"/>
              </a:spcBef>
              <a:buClr>
                <a:schemeClr val="dk1"/>
              </a:buClr>
              <a:buSzPct val="100000"/>
              <a:buFont typeface="Arial"/>
              <a:buChar char="➢"/>
            </a:pPr>
            <a:r>
              <a:rPr lang="en-US">
                <a:solidFill>
                  <a:schemeClr val="dk1"/>
                </a:solidFill>
              </a:rPr>
              <a:t>To help the understanding, IoT Server was decomposed more detail.</a:t>
            </a:r>
          </a:p>
          <a:p>
            <a:pPr marL="914400" lvl="1" indent="-317500" rtl="0">
              <a:lnSpc>
                <a:spcPct val="90000"/>
              </a:lnSpc>
              <a:spcBef>
                <a:spcPts val="500"/>
              </a:spcBef>
              <a:buClr>
                <a:schemeClr val="dk1"/>
              </a:buClr>
              <a:buSzPct val="100000"/>
              <a:buFont typeface="Arial"/>
              <a:buChar char="○"/>
            </a:pPr>
            <a:r>
              <a:rPr lang="en-US">
                <a:solidFill>
                  <a:schemeClr val="dk1"/>
                </a:solidFill>
              </a:rPr>
              <a:t>Web Server : </a:t>
            </a:r>
          </a:p>
          <a:p>
            <a:pPr marL="1371600" lvl="2" indent="-317500" rtl="0">
              <a:lnSpc>
                <a:spcPct val="90000"/>
              </a:lnSpc>
              <a:spcBef>
                <a:spcPts val="500"/>
              </a:spcBef>
              <a:buClr>
                <a:schemeClr val="dk1"/>
              </a:buClr>
              <a:buSzPct val="100000"/>
              <a:buFont typeface="Calibri"/>
              <a:buChar char="■"/>
            </a:pPr>
            <a:r>
              <a:rPr lang="en-US">
                <a:solidFill>
                  <a:schemeClr val="dk1"/>
                </a:solidFill>
              </a:rPr>
              <a:t>User authentication for security</a:t>
            </a:r>
          </a:p>
          <a:p>
            <a:pPr marL="1371600" lvl="2" indent="-317500" rtl="0">
              <a:lnSpc>
                <a:spcPct val="90000"/>
              </a:lnSpc>
              <a:spcBef>
                <a:spcPts val="500"/>
              </a:spcBef>
              <a:buClr>
                <a:schemeClr val="dk1"/>
              </a:buClr>
              <a:buSzPct val="100000"/>
              <a:buFont typeface="Calibri"/>
              <a:buChar char="■"/>
            </a:pPr>
            <a:r>
              <a:rPr lang="en-US">
                <a:solidFill>
                  <a:schemeClr val="dk1"/>
                </a:solidFill>
              </a:rPr>
              <a:t>SA node management - registration, unregistration, and sharing</a:t>
            </a:r>
          </a:p>
          <a:p>
            <a:pPr marL="1371600" lvl="2" indent="-317500" rtl="0">
              <a:lnSpc>
                <a:spcPct val="90000"/>
              </a:lnSpc>
              <a:spcBef>
                <a:spcPts val="500"/>
              </a:spcBef>
              <a:buClr>
                <a:schemeClr val="dk1"/>
              </a:buClr>
              <a:buSzPct val="100000"/>
              <a:buFont typeface="Calibri"/>
              <a:buChar char="■"/>
            </a:pPr>
            <a:r>
              <a:rPr lang="en-US">
                <a:solidFill>
                  <a:schemeClr val="dk1"/>
                </a:solidFill>
              </a:rPr>
              <a:t>Network communication channel was encrypted by HTTPS</a:t>
            </a:r>
          </a:p>
          <a:p>
            <a:pPr marL="914400" lvl="1" indent="-317500" rtl="0">
              <a:lnSpc>
                <a:spcPct val="90000"/>
              </a:lnSpc>
              <a:spcBef>
                <a:spcPts val="500"/>
              </a:spcBef>
              <a:buClr>
                <a:schemeClr val="dk1"/>
              </a:buClr>
              <a:buSzPct val="100000"/>
              <a:buFont typeface="Arial"/>
              <a:buChar char="○"/>
            </a:pPr>
            <a:r>
              <a:rPr lang="en-US">
                <a:solidFill>
                  <a:schemeClr val="dk1"/>
                </a:solidFill>
              </a:rPr>
              <a:t>Event Manager  : </a:t>
            </a:r>
          </a:p>
          <a:p>
            <a:pPr marL="1371600" lvl="2" indent="-317500" rtl="0">
              <a:lnSpc>
                <a:spcPct val="90000"/>
              </a:lnSpc>
              <a:spcBef>
                <a:spcPts val="500"/>
              </a:spcBef>
              <a:buClr>
                <a:schemeClr val="dk1"/>
              </a:buClr>
              <a:buSzPct val="100000"/>
              <a:buFont typeface="Calibri"/>
              <a:buChar char="■"/>
            </a:pPr>
            <a:r>
              <a:rPr lang="en-US">
                <a:solidFill>
                  <a:schemeClr val="dk1"/>
                </a:solidFill>
              </a:rPr>
              <a:t>To make loose coupling to an “Event Bus”, Event Manager shall care the events.</a:t>
            </a:r>
          </a:p>
          <a:p>
            <a:pPr marL="1371600" lvl="2" indent="-317500" rtl="0">
              <a:lnSpc>
                <a:spcPct val="90000"/>
              </a:lnSpc>
              <a:spcBef>
                <a:spcPts val="500"/>
              </a:spcBef>
              <a:buClr>
                <a:schemeClr val="dk1"/>
              </a:buClr>
              <a:buSzPct val="100000"/>
              <a:buFont typeface="Calibri"/>
              <a:buChar char="■"/>
            </a:pPr>
            <a:r>
              <a:rPr lang="en-US">
                <a:solidFill>
                  <a:schemeClr val="dk1"/>
                </a:solidFill>
              </a:rPr>
              <a:t>Logging - for scalability log data was stored in NoSQL database </a:t>
            </a:r>
          </a:p>
          <a:p>
            <a:pPr marL="914400" lvl="1" indent="-317500" rtl="0">
              <a:lnSpc>
                <a:spcPct val="90000"/>
              </a:lnSpc>
              <a:spcBef>
                <a:spcPts val="500"/>
              </a:spcBef>
              <a:buClr>
                <a:schemeClr val="dk1"/>
              </a:buClr>
              <a:buSzPct val="100000"/>
              <a:buFont typeface="Arial"/>
              <a:buChar char="○"/>
            </a:pPr>
            <a:r>
              <a:rPr lang="en-US">
                <a:solidFill>
                  <a:schemeClr val="dk1"/>
                </a:solidFill>
              </a:rPr>
              <a:t>User Data Store / Sensor Data Store : </a:t>
            </a:r>
          </a:p>
          <a:p>
            <a:pPr marL="1371600" lvl="2" indent="-317500" rtl="0">
              <a:lnSpc>
                <a:spcPct val="90000"/>
              </a:lnSpc>
              <a:spcBef>
                <a:spcPts val="500"/>
              </a:spcBef>
              <a:buClr>
                <a:schemeClr val="dk1"/>
              </a:buClr>
              <a:buSzPct val="100000"/>
              <a:buFont typeface="Calibri"/>
              <a:buChar char="■"/>
            </a:pPr>
            <a:r>
              <a:rPr lang="en-US">
                <a:solidFill>
                  <a:schemeClr val="dk1"/>
                </a:solidFill>
              </a:rPr>
              <a:t>For sfety from hijack, unwanted initialize by user, and so forth.</a:t>
            </a:r>
          </a:p>
        </p:txBody>
      </p:sp>
      <p:sp>
        <p:nvSpPr>
          <p:cNvPr id="228" name="Shape 228"/>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6" name="Shape 23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lnSpc>
                <a:spcPct val="90000"/>
              </a:lnSpc>
              <a:spcBef>
                <a:spcPts val="1000"/>
              </a:spcBef>
              <a:buClr>
                <a:schemeClr val="dk1"/>
              </a:buClr>
              <a:buSzPct val="110000"/>
              <a:buFont typeface="Arial"/>
              <a:buNone/>
            </a:pPr>
            <a:r>
              <a:rPr lang="en-US" sz="1000">
                <a:solidFill>
                  <a:schemeClr val="dk1"/>
                </a:solidFill>
              </a:rPr>
              <a:t>인증된 사용자 만을 IoT시스템에 접속하여 정상적인 동작을 보여주기 위해 우는 IoT서버에 인증 서버를 추가하였다. </a:t>
            </a:r>
          </a:p>
          <a:p>
            <a:pPr lvl="0" rtl="0">
              <a:lnSpc>
                <a:spcPct val="90000"/>
              </a:lnSpc>
              <a:spcBef>
                <a:spcPts val="1000"/>
              </a:spcBef>
              <a:buClr>
                <a:schemeClr val="dk1"/>
              </a:buClr>
              <a:buSzPct val="110000"/>
              <a:buFont typeface="Arial"/>
              <a:buNone/>
            </a:pPr>
            <a:r>
              <a:rPr lang="en-US" sz="1000">
                <a:solidFill>
                  <a:schemeClr val="dk1"/>
                </a:solidFill>
              </a:rPr>
              <a:t>인증된 사용자만을 허용하기 위해 web server는 인증 서버로서 event버스에 유효한 session id를 부여하는 책임을 갖는다. (User App, SA node모두 해당)</a:t>
            </a:r>
          </a:p>
          <a:p>
            <a:pPr lvl="0" rtl="0">
              <a:lnSpc>
                <a:spcPct val="90000"/>
              </a:lnSpc>
              <a:spcBef>
                <a:spcPts val="1000"/>
              </a:spcBef>
              <a:buClr>
                <a:schemeClr val="dk1"/>
              </a:buClr>
              <a:buSzPct val="110000"/>
              <a:buFont typeface="Arial"/>
              <a:buNone/>
            </a:pPr>
            <a:r>
              <a:rPr lang="en-US" sz="1000">
                <a:solidFill>
                  <a:schemeClr val="dk1"/>
                </a:solidFill>
              </a:rPr>
              <a:t>Event버스는 연결 요청이 올 경우 해당 세션이 유효하지 web server에게 확인후 연결을 수락한다.</a:t>
            </a:r>
          </a:p>
          <a:p>
            <a:pPr lvl="0" rtl="0">
              <a:lnSpc>
                <a:spcPct val="90000"/>
              </a:lnSpc>
              <a:spcBef>
                <a:spcPts val="1000"/>
              </a:spcBef>
              <a:buClr>
                <a:schemeClr val="dk1"/>
              </a:buClr>
              <a:buSzPct val="110000"/>
              <a:buFont typeface="Arial"/>
              <a:buNone/>
            </a:pPr>
            <a:r>
              <a:rPr lang="en-US" sz="1000">
                <a:solidFill>
                  <a:schemeClr val="dk1"/>
                </a:solidFill>
              </a:rPr>
              <a:t>웹 서버는 부여한 session ID를 일정 시간 동안만 유효한 값으로 부여하므로, 세션 만료전에 새로운 새션 ID를 부여 받아야 한다.</a:t>
            </a:r>
          </a:p>
          <a:p>
            <a:pPr lvl="0" rtl="0">
              <a:lnSpc>
                <a:spcPct val="90000"/>
              </a:lnSpc>
              <a:spcBef>
                <a:spcPts val="1000"/>
              </a:spcBef>
              <a:buClr>
                <a:schemeClr val="dk1"/>
              </a:buClr>
              <a:buSzPct val="110000"/>
              <a:buFont typeface="Arial"/>
              <a:buNone/>
            </a:pPr>
            <a:r>
              <a:rPr lang="en-US" sz="1000">
                <a:solidFill>
                  <a:schemeClr val="dk1"/>
                </a:solidFill>
              </a:rPr>
              <a:t>이는 세션을 일시적으로 도용하여 사용하는 unauthorized 사용자를 방지하기 위한 목적으로 사용된다.</a:t>
            </a:r>
          </a:p>
          <a:p>
            <a:pPr>
              <a:spcBef>
                <a:spcPts val="0"/>
              </a:spcBef>
              <a:buNone/>
            </a:pPr>
            <a:endParaRPr sz="1000"/>
          </a:p>
        </p:txBody>
      </p:sp>
      <p:sp>
        <p:nvSpPr>
          <p:cNvPr id="237" name="Shape 23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lnSpc>
                <a:spcPct val="90000"/>
              </a:lnSpc>
              <a:spcBef>
                <a:spcPts val="1000"/>
              </a:spcBef>
              <a:buNone/>
            </a:pPr>
            <a:r>
              <a:rPr lang="en-US">
                <a:solidFill>
                  <a:schemeClr val="dk1"/>
                </a:solidFill>
              </a:rPr>
              <a:t>How to know someone is not owner of SA node which try to register?</a:t>
            </a:r>
          </a:p>
          <a:p>
            <a:pPr marL="914400" lvl="1" indent="-317500" rtl="0">
              <a:lnSpc>
                <a:spcPct val="90000"/>
              </a:lnSpc>
              <a:spcBef>
                <a:spcPts val="500"/>
              </a:spcBef>
              <a:buClr>
                <a:schemeClr val="dk1"/>
              </a:buClr>
              <a:buSzPct val="100000"/>
              <a:buFont typeface="Arial"/>
              <a:buChar char="○"/>
            </a:pPr>
            <a:r>
              <a:rPr lang="en-US">
                <a:solidFill>
                  <a:schemeClr val="dk1"/>
                </a:solidFill>
              </a:rPr>
              <a:t>IoT Server has the user and node data</a:t>
            </a:r>
          </a:p>
          <a:p>
            <a:pPr marL="1371600" lvl="2" indent="-317500" rtl="0">
              <a:lnSpc>
                <a:spcPct val="90000"/>
              </a:lnSpc>
              <a:spcBef>
                <a:spcPts val="500"/>
              </a:spcBef>
              <a:buClr>
                <a:schemeClr val="dk1"/>
              </a:buClr>
              <a:buSzPct val="100000"/>
              <a:buFont typeface="Calibri"/>
              <a:buChar char="■"/>
            </a:pPr>
            <a:r>
              <a:rPr lang="en-US">
                <a:solidFill>
                  <a:schemeClr val="dk1"/>
                </a:solidFill>
              </a:rPr>
              <a:t>Identity of registered node</a:t>
            </a:r>
          </a:p>
          <a:p>
            <a:pPr marL="1371600" lvl="2" indent="-317500" rtl="0">
              <a:lnSpc>
                <a:spcPct val="90000"/>
              </a:lnSpc>
              <a:spcBef>
                <a:spcPts val="500"/>
              </a:spcBef>
              <a:buClr>
                <a:schemeClr val="dk1"/>
              </a:buClr>
              <a:buSzPct val="100000"/>
              <a:buFont typeface="Calibri"/>
              <a:buChar char="■"/>
            </a:pPr>
            <a:r>
              <a:rPr lang="en-US">
                <a:solidFill>
                  <a:schemeClr val="dk1"/>
                </a:solidFill>
              </a:rPr>
              <a:t>User with ownership node list  </a:t>
            </a:r>
          </a:p>
          <a:p>
            <a:pPr marL="914400" lvl="1" indent="-317500" rtl="0">
              <a:lnSpc>
                <a:spcPct val="90000"/>
              </a:lnSpc>
              <a:spcBef>
                <a:spcPts val="500"/>
              </a:spcBef>
              <a:buClr>
                <a:schemeClr val="dk1"/>
              </a:buClr>
              <a:buSzPct val="100000"/>
              <a:buFont typeface="Arial"/>
              <a:buChar char="○"/>
            </a:pPr>
            <a:r>
              <a:rPr lang="en-US">
                <a:solidFill>
                  <a:schemeClr val="dk1"/>
                </a:solidFill>
              </a:rPr>
              <a:t>When user try to register new node:</a:t>
            </a:r>
          </a:p>
          <a:p>
            <a:pPr marL="1371600" lvl="2" indent="-317500" rtl="0">
              <a:lnSpc>
                <a:spcPct val="90000"/>
              </a:lnSpc>
              <a:spcBef>
                <a:spcPts val="500"/>
              </a:spcBef>
              <a:buClr>
                <a:schemeClr val="dk1"/>
              </a:buClr>
              <a:buSzPct val="100000"/>
              <a:buFont typeface="Calibri"/>
              <a:buChar char="■"/>
            </a:pPr>
            <a:r>
              <a:rPr lang="en-US">
                <a:solidFill>
                  <a:schemeClr val="dk1"/>
                </a:solidFill>
              </a:rPr>
              <a:t>User enter the identity of node</a:t>
            </a:r>
          </a:p>
          <a:p>
            <a:pPr marL="1371600" lvl="2" indent="-317500" rtl="0">
              <a:lnSpc>
                <a:spcPct val="90000"/>
              </a:lnSpc>
              <a:spcBef>
                <a:spcPts val="500"/>
              </a:spcBef>
              <a:buClr>
                <a:schemeClr val="dk1"/>
              </a:buClr>
              <a:buSzPct val="100000"/>
              <a:buFont typeface="Calibri"/>
              <a:buChar char="■"/>
            </a:pPr>
            <a:r>
              <a:rPr lang="en-US">
                <a:solidFill>
                  <a:schemeClr val="dk1"/>
                </a:solidFill>
              </a:rPr>
              <a:t>IoT Server checking this identity</a:t>
            </a:r>
          </a:p>
          <a:p>
            <a:pPr marL="914400" lvl="1" indent="-317500" rtl="0">
              <a:lnSpc>
                <a:spcPct val="90000"/>
              </a:lnSpc>
              <a:spcBef>
                <a:spcPts val="500"/>
              </a:spcBef>
              <a:buClr>
                <a:schemeClr val="dk1"/>
              </a:buClr>
              <a:buSzPct val="100000"/>
              <a:buFont typeface="Arial"/>
              <a:buChar char="○"/>
            </a:pPr>
            <a:r>
              <a:rPr lang="en-US">
                <a:solidFill>
                  <a:schemeClr val="dk1"/>
                </a:solidFill>
              </a:rPr>
              <a:t>To accept multi-use, owner can sharing the SA node to others</a:t>
            </a:r>
          </a:p>
        </p:txBody>
      </p:sp>
      <p:sp>
        <p:nvSpPr>
          <p:cNvPr id="246" name="Shape 246"/>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55" name="Shape 255"/>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3" name="Shape 26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endParaRPr/>
          </a:p>
        </p:txBody>
      </p:sp>
      <p:sp>
        <p:nvSpPr>
          <p:cNvPr id="264" name="Shape 26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2" name="Shape 272"/>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73" name="Shape 273"/>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82" name="Shape 28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90" name="Shape 29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8" name="Shape 298"/>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dirty="0" err="1"/>
              <a:t>이전까지</a:t>
            </a:r>
            <a:r>
              <a:rPr lang="en-US" dirty="0"/>
              <a:t> 12분</a:t>
            </a:r>
          </a:p>
          <a:p>
            <a:pPr rtl="0">
              <a:spcBef>
                <a:spcPts val="0"/>
              </a:spcBef>
              <a:buNone/>
            </a:pPr>
            <a:endParaRPr dirty="0"/>
          </a:p>
          <a:p>
            <a:pPr rtl="0">
              <a:spcBef>
                <a:spcPts val="0"/>
              </a:spcBef>
              <a:buNone/>
            </a:pPr>
            <a:r>
              <a:rPr lang="en-US" dirty="0"/>
              <a:t>To </a:t>
            </a:r>
            <a:r>
              <a:rPr lang="en-US" dirty="0" err="1"/>
              <a:t>verificate</a:t>
            </a:r>
            <a:r>
              <a:rPr lang="en-US" dirty="0"/>
              <a:t> and validate IoT System.</a:t>
            </a:r>
          </a:p>
          <a:p>
            <a:pPr rtl="0">
              <a:spcBef>
                <a:spcPts val="0"/>
              </a:spcBef>
              <a:buNone/>
            </a:pPr>
            <a:r>
              <a:rPr lang="en-US" dirty="0"/>
              <a:t>We set test plan and derived total 21 test cases.</a:t>
            </a:r>
          </a:p>
          <a:p>
            <a:pPr rtl="0">
              <a:spcBef>
                <a:spcPts val="0"/>
              </a:spcBef>
              <a:buNone/>
            </a:pPr>
            <a:r>
              <a:rPr lang="en-US" dirty="0"/>
              <a:t>They were categorized into 3 parts (Basic, Complex, Negative).</a:t>
            </a:r>
          </a:p>
          <a:p>
            <a:pPr>
              <a:spcBef>
                <a:spcPts val="0"/>
              </a:spcBef>
              <a:buNone/>
            </a:pPr>
            <a:r>
              <a:rPr lang="en-US" dirty="0"/>
              <a:t>We specified which FR,QA are related this test case.</a:t>
            </a:r>
          </a:p>
        </p:txBody>
      </p:sp>
      <p:sp>
        <p:nvSpPr>
          <p:cNvPr id="299" name="Shape 299"/>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rtl="0">
              <a:spcBef>
                <a:spcPts val="0"/>
              </a:spcBef>
              <a:buNone/>
            </a:pPr>
            <a:r>
              <a:rPr lang="en-US"/>
              <a:t>In section one to three (1~2), I will introduce our team and show our planning and doing.</a:t>
            </a:r>
          </a:p>
          <a:p>
            <a:pPr rtl="0">
              <a:spcBef>
                <a:spcPts val="0"/>
              </a:spcBef>
              <a:buNone/>
            </a:pPr>
            <a:r>
              <a:rPr lang="en-US"/>
              <a:t>Architectural analysis and design will show in section 3~5.</a:t>
            </a:r>
          </a:p>
          <a:p>
            <a:pPr rtl="0">
              <a:spcBef>
                <a:spcPts val="0"/>
              </a:spcBef>
              <a:buNone/>
            </a:pPr>
            <a:r>
              <a:rPr lang="en-US">
                <a:solidFill>
                  <a:schemeClr val="dk1"/>
                </a:solidFill>
              </a:rPr>
              <a:t>I will focus on these sections as many time as possible.</a:t>
            </a:r>
          </a:p>
          <a:p>
            <a:pPr rtl="0">
              <a:spcBef>
                <a:spcPts val="0"/>
              </a:spcBef>
              <a:buNone/>
            </a:pPr>
            <a:endParaRPr>
              <a:solidFill>
                <a:schemeClr val="dk1"/>
              </a:solidFill>
            </a:endParaRPr>
          </a:p>
          <a:p>
            <a:pPr rtl="0">
              <a:spcBef>
                <a:spcPts val="0"/>
              </a:spcBef>
              <a:buNone/>
            </a:pPr>
            <a:r>
              <a:rPr lang="en-US">
                <a:solidFill>
                  <a:schemeClr val="dk1"/>
                </a:solidFill>
              </a:rPr>
              <a:t>I will explain how we tested(validated and verified) our system in section 6.</a:t>
            </a:r>
          </a:p>
          <a:p>
            <a:pPr rtl="0">
              <a:spcBef>
                <a:spcPts val="0"/>
              </a:spcBef>
              <a:buNone/>
            </a:pPr>
            <a:r>
              <a:rPr lang="en-US">
                <a:solidFill>
                  <a:schemeClr val="dk1"/>
                </a:solidFill>
              </a:rPr>
              <a:t>Finally, I will present “Lessons learned” through this project.</a:t>
            </a:r>
          </a:p>
          <a:p>
            <a:pPr rtl="0">
              <a:spcBef>
                <a:spcPts val="0"/>
              </a:spcBef>
              <a:buNone/>
            </a:pPr>
            <a:r>
              <a:rPr lang="en-US">
                <a:solidFill>
                  <a:schemeClr val="dk1"/>
                </a:solidFill>
              </a:rPr>
              <a:t>(Finally, you can give us any question after Demo, Please note your question.)</a:t>
            </a:r>
          </a:p>
          <a:p>
            <a:pPr>
              <a:spcBef>
                <a:spcPts val="0"/>
              </a:spcBef>
              <a:buNone/>
            </a:pPr>
            <a:endParaRPr>
              <a:solidFill>
                <a:schemeClr val="dk1"/>
              </a:solidFill>
            </a:endParaRPr>
          </a:p>
        </p:txBody>
      </p:sp>
      <p:sp>
        <p:nvSpPr>
          <p:cNvPr id="39" name="Shape 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5" name="Shape 30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solidFill>
                  <a:schemeClr val="dk1"/>
                </a:solidFill>
              </a:rPr>
              <a:t>Complex tests are related with Functional requirement also.</a:t>
            </a:r>
          </a:p>
          <a:p>
            <a:pPr lvl="0" rtl="0">
              <a:spcBef>
                <a:spcPts val="0"/>
              </a:spcBef>
              <a:buNone/>
            </a:pPr>
            <a:r>
              <a:rPr lang="en-US">
                <a:solidFill>
                  <a:schemeClr val="dk1"/>
                </a:solidFill>
              </a:rPr>
              <a:t>Negative tests are Especially related with Quality attribute.</a:t>
            </a:r>
          </a:p>
        </p:txBody>
      </p:sp>
      <p:sp>
        <p:nvSpPr>
          <p:cNvPr id="306" name="Shape 306"/>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19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3" name="Shape 31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solidFill>
                  <a:schemeClr val="dk1"/>
                </a:solidFill>
              </a:rPr>
              <a:t>Complex tests are related with Functional requirement also.</a:t>
            </a:r>
          </a:p>
          <a:p>
            <a:pPr>
              <a:spcBef>
                <a:spcPts val="0"/>
              </a:spcBef>
              <a:buNone/>
            </a:pPr>
            <a:r>
              <a:rPr lang="en-US">
                <a:solidFill>
                  <a:schemeClr val="dk1"/>
                </a:solidFill>
              </a:rPr>
              <a:t>Negative tests are Especially related with Quality attribute.</a:t>
            </a:r>
          </a:p>
        </p:txBody>
      </p:sp>
      <p:sp>
        <p:nvSpPr>
          <p:cNvPr id="314" name="Shape 31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marR="0" lvl="0" indent="-342900" algn="l" rtl="0">
              <a:lnSpc>
                <a:spcPct val="90000"/>
              </a:lnSpc>
              <a:spcBef>
                <a:spcPts val="0"/>
              </a:spcBef>
              <a:buClr>
                <a:schemeClr val="dk1"/>
              </a:buClr>
              <a:buSzPct val="150000"/>
              <a:buFont typeface="Arial"/>
              <a:buAutoNum type="arabicPeriod"/>
            </a:pPr>
            <a:r>
              <a:rPr lang="en-US" altLang="ko-KR" sz="1200" b="1" dirty="0" smtClean="0">
                <a:solidFill>
                  <a:schemeClr val="dk1"/>
                </a:solidFill>
              </a:rPr>
              <a:t> Deep Sea is comfortable to us still</a:t>
            </a:r>
          </a:p>
          <a:p>
            <a:pPr marL="914400" marR="0" lvl="1" indent="-304800" algn="l" rtl="0">
              <a:lnSpc>
                <a:spcPct val="90000"/>
              </a:lnSpc>
              <a:spcBef>
                <a:spcPts val="0"/>
              </a:spcBef>
              <a:buClr>
                <a:schemeClr val="dk1"/>
              </a:buClr>
              <a:buSzPct val="100000"/>
              <a:buFont typeface="Arial"/>
              <a:buAutoNum type="alphaLcPeriod"/>
            </a:pPr>
            <a:r>
              <a:rPr lang="en-US" altLang="ko-KR" sz="1200" b="1" dirty="0" smtClean="0">
                <a:solidFill>
                  <a:schemeClr val="dk1"/>
                </a:solidFill>
              </a:rPr>
              <a:t>Expression in </a:t>
            </a:r>
            <a:r>
              <a:rPr lang="en-US" altLang="ko-KR" sz="1200" b="1" dirty="0" smtClean="0">
                <a:solidFill>
                  <a:srgbClr val="FF0000"/>
                </a:solidFill>
              </a:rPr>
              <a:t>English</a:t>
            </a:r>
          </a:p>
          <a:p>
            <a:pPr marL="457200" marR="0" lvl="0" indent="-342900" algn="l" rtl="0">
              <a:lnSpc>
                <a:spcPct val="90000"/>
              </a:lnSpc>
              <a:spcBef>
                <a:spcPts val="0"/>
              </a:spcBef>
              <a:buClr>
                <a:schemeClr val="dk1"/>
              </a:buClr>
              <a:buSzPct val="100000"/>
              <a:buFont typeface="Arial"/>
              <a:buAutoNum type="arabicPeriod"/>
            </a:pPr>
            <a:r>
              <a:rPr lang="en-US" altLang="ko-KR" sz="1800" b="1" dirty="0" smtClean="0">
                <a:solidFill>
                  <a:schemeClr val="dk1"/>
                </a:solidFill>
              </a:rPr>
              <a:t>Mixed perspective ( </a:t>
            </a:r>
            <a:r>
              <a:rPr lang="en-US" altLang="ko-KR" sz="1800" b="1" dirty="0" err="1" smtClean="0">
                <a:solidFill>
                  <a:schemeClr val="dk1"/>
                </a:solidFill>
              </a:rPr>
              <a:t>창욱C한테</a:t>
            </a:r>
            <a:r>
              <a:rPr lang="en-US" altLang="ko-KR" sz="1800" b="1" dirty="0" smtClean="0">
                <a:solidFill>
                  <a:schemeClr val="dk1"/>
                </a:solidFill>
              </a:rPr>
              <a:t> 팔 거)</a:t>
            </a:r>
          </a:p>
          <a:p>
            <a:pPr marL="914400" marR="0" lvl="1" indent="-342900" algn="l" rtl="0">
              <a:lnSpc>
                <a:spcPct val="90000"/>
              </a:lnSpc>
              <a:spcBef>
                <a:spcPts val="0"/>
              </a:spcBef>
              <a:buClr>
                <a:schemeClr val="dk1"/>
              </a:buClr>
              <a:buSzPct val="100000"/>
              <a:buFont typeface="Arial"/>
              <a:buAutoNum type="alphaLcPeriod"/>
            </a:pPr>
            <a:r>
              <a:rPr lang="en-US" altLang="ko-KR" sz="1800" b="1" dirty="0" smtClean="0">
                <a:solidFill>
                  <a:schemeClr val="dk1"/>
                </a:solidFill>
              </a:rPr>
              <a:t>Why experiments is </a:t>
            </a:r>
            <a:r>
              <a:rPr lang="en-US" altLang="ko-KR" sz="1800" b="1" dirty="0" err="1" smtClean="0">
                <a:solidFill>
                  <a:schemeClr val="dk1"/>
                </a:solidFill>
              </a:rPr>
              <a:t>importants</a:t>
            </a:r>
            <a:r>
              <a:rPr lang="en-US" altLang="ko-KR" sz="1800" b="1" dirty="0" smtClean="0">
                <a:solidFill>
                  <a:schemeClr val="dk1"/>
                </a:solidFill>
              </a:rPr>
              <a:t>? if we don’t know the domain and experience, we can’t care the quality attribute correctly (properly). </a:t>
            </a:r>
          </a:p>
          <a:p>
            <a:pPr marL="1371600" marR="0" lvl="2" indent="-342900" algn="l" rtl="0">
              <a:lnSpc>
                <a:spcPct val="90000"/>
              </a:lnSpc>
              <a:spcBef>
                <a:spcPts val="0"/>
              </a:spcBef>
              <a:buClr>
                <a:schemeClr val="dk1"/>
              </a:buClr>
              <a:buSzPct val="100000"/>
              <a:buFont typeface="Calibri"/>
              <a:buAutoNum type="romanLcPeriod"/>
            </a:pPr>
            <a:r>
              <a:rPr lang="en-US" altLang="ko-KR" sz="1800" b="1" dirty="0" smtClean="0">
                <a:solidFill>
                  <a:schemeClr val="dk1"/>
                </a:solidFill>
              </a:rPr>
              <a:t>How to know QA of event bus (performance and extensibility, and so forth) if we don’t know it</a:t>
            </a:r>
          </a:p>
          <a:p>
            <a:pPr marL="1371600" marR="0" lvl="2" indent="-342900" algn="l" rtl="0">
              <a:lnSpc>
                <a:spcPct val="90000"/>
              </a:lnSpc>
              <a:spcBef>
                <a:spcPts val="0"/>
              </a:spcBef>
              <a:buClr>
                <a:schemeClr val="dk1"/>
              </a:buClr>
              <a:buSzPct val="100000"/>
              <a:buFont typeface="Calibri"/>
              <a:buAutoNum type="romanLcPeriod"/>
            </a:pPr>
            <a:r>
              <a:rPr lang="en-US" altLang="ko-KR" sz="1800" b="1" dirty="0" smtClean="0">
                <a:solidFill>
                  <a:schemeClr val="dk1"/>
                </a:solidFill>
              </a:rPr>
              <a:t>How to know what is SA node, we don’t use it before. </a:t>
            </a:r>
          </a:p>
          <a:p>
            <a:pPr marL="914400" marR="0" lvl="1" indent="-342900" algn="l" rtl="0">
              <a:lnSpc>
                <a:spcPct val="90000"/>
              </a:lnSpc>
              <a:spcBef>
                <a:spcPts val="0"/>
              </a:spcBef>
              <a:buClr>
                <a:schemeClr val="dk1"/>
              </a:buClr>
              <a:buSzPct val="100000"/>
              <a:buFont typeface="Arial"/>
              <a:buAutoNum type="alphaLcPeriod"/>
            </a:pPr>
            <a:r>
              <a:rPr lang="en-US" altLang="ko-KR" sz="1800" b="1" dirty="0" smtClean="0">
                <a:solidFill>
                  <a:schemeClr val="dk1"/>
                </a:solidFill>
              </a:rPr>
              <a:t>When we do experiments or make a prototype, it is not became a final. Because architecture design decision is not matched with them, it just an experiments without any QA concerning.</a:t>
            </a:r>
          </a:p>
          <a:p>
            <a:pPr marL="914400" marR="0" lvl="1" indent="-342900" algn="l" rtl="0">
              <a:lnSpc>
                <a:spcPct val="90000"/>
              </a:lnSpc>
              <a:spcBef>
                <a:spcPts val="0"/>
              </a:spcBef>
              <a:buClr>
                <a:schemeClr val="dk1"/>
              </a:buClr>
              <a:buSzPct val="100000"/>
              <a:buFont typeface="Arial"/>
              <a:buAutoNum type="alphaLcPeriod"/>
            </a:pPr>
            <a:r>
              <a:rPr lang="en-US" altLang="ko-KR" sz="1800" b="1" dirty="0" smtClean="0">
                <a:solidFill>
                  <a:schemeClr val="dk1"/>
                </a:solidFill>
              </a:rPr>
              <a:t>I found why I difficult to communicate with other person like marketing  guy and even SW developers. The reason is that I mixed the perspective so it causes an confusion.</a:t>
            </a:r>
          </a:p>
          <a:p>
            <a:pPr marL="457200" marR="0" lvl="0" indent="-342900" algn="l" rtl="0">
              <a:lnSpc>
                <a:spcPct val="90000"/>
              </a:lnSpc>
              <a:spcBef>
                <a:spcPts val="0"/>
              </a:spcBef>
              <a:buClr>
                <a:schemeClr val="dk1"/>
              </a:buClr>
              <a:buSzPct val="100000"/>
              <a:buFont typeface="Arial"/>
              <a:buAutoNum type="arabicPeriod"/>
            </a:pPr>
            <a:r>
              <a:rPr lang="en-US" altLang="ko-KR" sz="1800" b="1" dirty="0" smtClean="0">
                <a:solidFill>
                  <a:schemeClr val="dk1"/>
                </a:solidFill>
              </a:rPr>
              <a:t>임창욱</a:t>
            </a:r>
          </a:p>
          <a:p>
            <a:pPr marR="0" algn="l" rtl="0">
              <a:lnSpc>
                <a:spcPct val="90000"/>
              </a:lnSpc>
              <a:spcBef>
                <a:spcPts val="0"/>
              </a:spcBef>
              <a:buNone/>
            </a:pPr>
            <a:r>
              <a:rPr lang="en-US" altLang="ko-KR" sz="1800" b="1" dirty="0" smtClean="0">
                <a:solidFill>
                  <a:schemeClr val="dk1"/>
                </a:solidFill>
              </a:rPr>
              <a:t>        a. Architecture is mainly influenced by Quality Attribute. I mainly decided the design by the functional requirement.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smtClean="0">
                <a:solidFill>
                  <a:schemeClr val="dk1"/>
                </a:solidFill>
              </a:rPr>
              <a:t>이정길 (engineer’s poor communication skill, </a:t>
            </a:r>
            <a:r>
              <a:rPr lang="en-US" altLang="ko-KR" sz="1200" b="1" dirty="0" err="1" smtClean="0">
                <a:solidFill>
                  <a:schemeClr val="dk1"/>
                </a:solidFill>
              </a:rPr>
              <a:t>한번</a:t>
            </a:r>
            <a:r>
              <a:rPr lang="en-US" altLang="ko-KR" sz="1200" b="1" dirty="0" smtClean="0">
                <a:solidFill>
                  <a:schemeClr val="dk1"/>
                </a:solidFill>
              </a:rPr>
              <a:t> </a:t>
            </a:r>
            <a:r>
              <a:rPr lang="en-US" altLang="ko-KR" sz="1200" b="1" dirty="0" err="1" smtClean="0">
                <a:solidFill>
                  <a:schemeClr val="dk1"/>
                </a:solidFill>
              </a:rPr>
              <a:t>만들어진</a:t>
            </a:r>
            <a:r>
              <a:rPr lang="en-US" altLang="ko-KR" sz="1200" b="1" dirty="0" smtClean="0">
                <a:solidFill>
                  <a:schemeClr val="dk1"/>
                </a:solidFill>
              </a:rPr>
              <a:t> API/</a:t>
            </a:r>
            <a:r>
              <a:rPr lang="en-US" altLang="ko-KR" sz="1200" b="1" dirty="0" err="1" smtClean="0">
                <a:solidFill>
                  <a:schemeClr val="dk1"/>
                </a:solidFill>
              </a:rPr>
              <a:t>Interface는</a:t>
            </a:r>
            <a:r>
              <a:rPr lang="en-US" altLang="ko-KR" sz="1200" b="1" dirty="0" smtClean="0">
                <a:solidFill>
                  <a:schemeClr val="dk1"/>
                </a:solidFill>
              </a:rPr>
              <a:t> </a:t>
            </a:r>
            <a:r>
              <a:rPr lang="en-US" altLang="ko-KR" sz="1200" b="1" dirty="0" err="1" smtClean="0">
                <a:solidFill>
                  <a:schemeClr val="dk1"/>
                </a:solidFill>
              </a:rPr>
              <a:t>변경하는</a:t>
            </a:r>
            <a:r>
              <a:rPr lang="en-US" altLang="ko-KR" sz="1200" b="1" dirty="0" smtClean="0">
                <a:solidFill>
                  <a:schemeClr val="dk1"/>
                </a:solidFill>
              </a:rPr>
              <a:t> </a:t>
            </a:r>
            <a:r>
              <a:rPr lang="en-US" altLang="ko-KR" sz="1200" b="1" dirty="0" err="1" smtClean="0">
                <a:solidFill>
                  <a:schemeClr val="dk1"/>
                </a:solidFill>
              </a:rPr>
              <a:t>것이</a:t>
            </a:r>
            <a:r>
              <a:rPr lang="en-US" altLang="ko-KR" sz="1200" b="1" dirty="0" smtClean="0">
                <a:solidFill>
                  <a:schemeClr val="dk1"/>
                </a:solidFill>
              </a:rPr>
              <a:t> </a:t>
            </a:r>
            <a:r>
              <a:rPr lang="en-US" altLang="ko-KR" sz="1200" b="1" dirty="0" err="1" smtClean="0">
                <a:solidFill>
                  <a:schemeClr val="dk1"/>
                </a:solidFill>
              </a:rPr>
              <a:t>어렵다</a:t>
            </a:r>
            <a:r>
              <a:rPr lang="en-US" altLang="ko-KR" sz="1200" b="1" dirty="0" smtClean="0">
                <a:solidFill>
                  <a:schemeClr val="dk1"/>
                </a:solidFill>
              </a:rPr>
              <a:t>)</a:t>
            </a:r>
          </a:p>
          <a:p>
            <a:pPr>
              <a:spcBef>
                <a:spcPts val="0"/>
              </a:spcBef>
              <a:buNone/>
            </a:pPr>
            <a:endParaRPr dirty="0"/>
          </a:p>
        </p:txBody>
      </p:sp>
      <p:sp>
        <p:nvSpPr>
          <p:cNvPr id="320" name="Shape 3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6" name="Shape 32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Ask if there are any questions about our Studio project or IoT system.</a:t>
            </a:r>
          </a:p>
          <a:p>
            <a:pPr>
              <a:spcBef>
                <a:spcPts val="0"/>
              </a:spcBef>
              <a:buNone/>
            </a:pPr>
            <a:r>
              <a:rPr lang="en-US"/>
              <a:t>Please give our colleagues </a:t>
            </a:r>
            <a:r>
              <a:rPr lang="en-US">
                <a:solidFill>
                  <a:schemeClr val="dk1"/>
                </a:solidFill>
              </a:rPr>
              <a:t>a chance to answer the question.</a:t>
            </a:r>
            <a:r>
              <a:rPr lang="en-US"/>
              <a:t> </a:t>
            </a:r>
          </a:p>
        </p:txBody>
      </p:sp>
      <p:sp>
        <p:nvSpPr>
          <p:cNvPr id="327" name="Shape 32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3" name="Shape 33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r>
              <a:rPr lang="en-US"/>
              <a:t>(18분안에 presentation 완료)</a:t>
            </a:r>
          </a:p>
        </p:txBody>
      </p:sp>
      <p:sp>
        <p:nvSpPr>
          <p:cNvPr id="334" name="Shape 33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0" name="Shape 34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41" name="Shape 34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50" name="Shape 35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80" name="Shape 38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9" name="Shape 40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10" name="Shape 41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6" name="Shape 41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190500" lvl="0" indent="0" rtl="0">
              <a:lnSpc>
                <a:spcPct val="115000"/>
              </a:lnSpc>
              <a:spcBef>
                <a:spcPts val="0"/>
              </a:spcBef>
              <a:buClr>
                <a:schemeClr val="dk1"/>
              </a:buClr>
              <a:buSzPct val="110000"/>
              <a:buFont typeface="Arial"/>
              <a:buNone/>
            </a:pPr>
            <a:r>
              <a:rPr lang="en-US" sz="1000">
                <a:solidFill>
                  <a:schemeClr val="dk1"/>
                </a:solidFill>
              </a:rPr>
              <a:t>사용자에 대한 인증,</a:t>
            </a:r>
            <a:r>
              <a:rPr lang="en-US" sz="1000" b="1">
                <a:solidFill>
                  <a:schemeClr val="dk1"/>
                </a:solidFill>
              </a:rPr>
              <a:t> </a:t>
            </a:r>
            <a:r>
              <a:rPr lang="en-US" sz="1000">
                <a:solidFill>
                  <a:schemeClr val="dk1"/>
                </a:solidFill>
              </a:rPr>
              <a:t>SA Node 관리와 Log에 대한 조회는 서로 다른 Workload의 특성을 갖고 있기 때문에 해당 기능을 처리하는 모듈을 분리합니다. Log 조회는 1) 단방향으로 처리되는 Event가 아니라 응답이 필요한 Request/Response 형식이며, 2) Event Bus의 성능에 영향이 있을 수 있을 만큼 데이터 사이즈가 크기 때문에 Log Viwer에서 처리 합니다. Log Viewer는 log 조회 요청을 받으면, Auth Manager를 통해서 사용자가 설정한 logging timewindow와 사용자에게 등록된 SA node의 목록을 확인한 이후에, 관련된 log를 Sensor Data Store(NoSQL)에서 조회해서 결과를 응답합니다.  Auth Manager 모듈은 시스템을 사용하려는 사용자에 대한 본인 인증을 위해, 사용자의 계정 등록 요청 시에 사용자의 email 주소로 인증 확인을 위한 link가 포함된 메일을 발송합니다. 해당 메일은 보안을 위해서 10분의 유효기간 이후에 만료됩니다.</a:t>
            </a:r>
          </a:p>
          <a:p>
            <a:pPr lvl="0" rtl="0">
              <a:spcBef>
                <a:spcPts val="0"/>
              </a:spcBef>
              <a:buNone/>
            </a:pPr>
            <a:endParaRPr sz="1000" b="1">
              <a:solidFill>
                <a:schemeClr val="dk1"/>
              </a:solidFill>
            </a:endParaRPr>
          </a:p>
        </p:txBody>
      </p:sp>
      <p:sp>
        <p:nvSpPr>
          <p:cNvPr id="417" name="Shape 41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Let me introduce team 1 member’s role.</a:t>
            </a:r>
          </a:p>
          <a:p>
            <a:pPr rtl="0">
              <a:spcBef>
                <a:spcPts val="0"/>
              </a:spcBef>
              <a:buNone/>
            </a:pPr>
            <a:r>
              <a:rPr lang="en-US"/>
              <a:t>This is static view. </a:t>
            </a:r>
            <a:r>
              <a:rPr lang="en-US">
                <a:solidFill>
                  <a:schemeClr val="dk1"/>
                </a:solidFill>
              </a:rPr>
              <a:t>It looks layered pattern.</a:t>
            </a:r>
          </a:p>
          <a:p>
            <a:pPr rtl="0">
              <a:spcBef>
                <a:spcPts val="0"/>
              </a:spcBef>
              <a:buNone/>
            </a:pPr>
            <a:endParaRPr/>
          </a:p>
          <a:p>
            <a:pPr rtl="0">
              <a:spcBef>
                <a:spcPts val="0"/>
              </a:spcBef>
              <a:buNone/>
            </a:pPr>
            <a:endParaRPr/>
          </a:p>
          <a:p>
            <a:pPr>
              <a:spcBef>
                <a:spcPts val="0"/>
              </a:spcBef>
              <a:buNone/>
            </a:pPr>
            <a:endParaRPr/>
          </a:p>
        </p:txBody>
      </p:sp>
      <p:sp>
        <p:nvSpPr>
          <p:cNvPr id="97" name="Shape 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3" name="Shape 42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292100" rtl="0">
              <a:lnSpc>
                <a:spcPct val="115000"/>
              </a:lnSpc>
              <a:spcBef>
                <a:spcPts val="0"/>
              </a:spcBef>
              <a:buClr>
                <a:schemeClr val="dk1"/>
              </a:buClr>
              <a:buSzPct val="100000"/>
              <a:buFont typeface="Arial"/>
              <a:buNone/>
            </a:pPr>
            <a:r>
              <a:rPr lang="en-US" sz="1000" dirty="0">
                <a:solidFill>
                  <a:schemeClr val="dk1"/>
                </a:solidFill>
              </a:rPr>
              <a:t>Event </a:t>
            </a:r>
            <a:r>
              <a:rPr lang="en-US" sz="1000" dirty="0" err="1">
                <a:solidFill>
                  <a:schemeClr val="dk1"/>
                </a:solidFill>
              </a:rPr>
              <a:t>Manager는</a:t>
            </a:r>
            <a:r>
              <a:rPr lang="en-US" sz="1000" dirty="0">
                <a:solidFill>
                  <a:schemeClr val="dk1"/>
                </a:solidFill>
              </a:rPr>
              <a:t> Event </a:t>
            </a:r>
            <a:r>
              <a:rPr lang="en-US" sz="1000" dirty="0" err="1">
                <a:solidFill>
                  <a:schemeClr val="dk1"/>
                </a:solidFill>
              </a:rPr>
              <a:t>Server와의</a:t>
            </a:r>
            <a:r>
              <a:rPr lang="en-US" sz="1000" dirty="0">
                <a:solidFill>
                  <a:schemeClr val="dk1"/>
                </a:solidFill>
              </a:rPr>
              <a:t> </a:t>
            </a:r>
            <a:r>
              <a:rPr lang="en-US" sz="1000" dirty="0" err="1">
                <a:solidFill>
                  <a:schemeClr val="dk1"/>
                </a:solidFill>
              </a:rPr>
              <a:t>연결을</a:t>
            </a:r>
            <a:r>
              <a:rPr lang="en-US" sz="1000" dirty="0">
                <a:solidFill>
                  <a:schemeClr val="dk1"/>
                </a:solidFill>
              </a:rPr>
              <a:t> </a:t>
            </a:r>
            <a:r>
              <a:rPr lang="en-US" sz="1000" dirty="0" err="1">
                <a:solidFill>
                  <a:schemeClr val="dk1"/>
                </a:solidFill>
              </a:rPr>
              <a:t>생성합니다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이후에</a:t>
            </a:r>
            <a:r>
              <a:rPr lang="en-US" sz="1000" dirty="0" smtClean="0">
                <a:solidFill>
                  <a:schemeClr val="dk1"/>
                </a:solidFill>
              </a:rPr>
              <a:t> </a:t>
            </a:r>
            <a:r>
              <a:rPr lang="en-US" sz="1000" dirty="0" err="1">
                <a:solidFill>
                  <a:schemeClr val="dk1"/>
                </a:solidFill>
              </a:rPr>
              <a:t>특정</a:t>
            </a:r>
            <a:r>
              <a:rPr lang="en-US" sz="1000" dirty="0">
                <a:solidFill>
                  <a:schemeClr val="dk1"/>
                </a:solidFill>
              </a:rPr>
              <a:t> </a:t>
            </a:r>
            <a:r>
              <a:rPr lang="en-US" sz="1000" dirty="0" err="1">
                <a:solidFill>
                  <a:schemeClr val="dk1"/>
                </a:solidFill>
              </a:rPr>
              <a:t>topic에</a:t>
            </a:r>
            <a:r>
              <a:rPr lang="en-US" sz="1000" dirty="0">
                <a:solidFill>
                  <a:schemeClr val="dk1"/>
                </a:solidFill>
              </a:rPr>
              <a:t> </a:t>
            </a:r>
            <a:r>
              <a:rPr lang="en-US" sz="1000" dirty="0" err="1">
                <a:solidFill>
                  <a:schemeClr val="dk1"/>
                </a:solidFill>
              </a:rPr>
              <a:t>대해서</a:t>
            </a:r>
            <a:r>
              <a:rPr lang="en-US" sz="1000" dirty="0">
                <a:solidFill>
                  <a:schemeClr val="dk1"/>
                </a:solidFill>
              </a:rPr>
              <a:t> </a:t>
            </a:r>
            <a:r>
              <a:rPr lang="en-US" sz="1000" dirty="0" err="1">
                <a:solidFill>
                  <a:schemeClr val="dk1"/>
                </a:solidFill>
              </a:rPr>
              <a:t>처리를</a:t>
            </a:r>
            <a:r>
              <a:rPr lang="en-US" sz="1000" dirty="0">
                <a:solidFill>
                  <a:schemeClr val="dk1"/>
                </a:solidFill>
              </a:rPr>
              <a:t> </a:t>
            </a:r>
            <a:r>
              <a:rPr lang="en-US" sz="1000" dirty="0" err="1">
                <a:solidFill>
                  <a:schemeClr val="dk1"/>
                </a:solidFill>
              </a:rPr>
              <a:t>위해서</a:t>
            </a:r>
            <a:r>
              <a:rPr lang="en-US" sz="1000" dirty="0">
                <a:solidFill>
                  <a:schemeClr val="dk1"/>
                </a:solidFill>
              </a:rPr>
              <a:t> Event handler </a:t>
            </a:r>
            <a:r>
              <a:rPr lang="en-US" sz="1000" dirty="0" err="1">
                <a:solidFill>
                  <a:schemeClr val="dk1"/>
                </a:solidFill>
              </a:rPr>
              <a:t>thread들을</a:t>
            </a:r>
            <a:r>
              <a:rPr lang="en-US" sz="1000" dirty="0">
                <a:solidFill>
                  <a:schemeClr val="dk1"/>
                </a:solidFill>
              </a:rPr>
              <a:t> </a:t>
            </a:r>
            <a:r>
              <a:rPr lang="en-US" sz="1000" dirty="0" err="1">
                <a:solidFill>
                  <a:schemeClr val="dk1"/>
                </a:solidFill>
              </a:rPr>
              <a:t>생성합니다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Event </a:t>
            </a:r>
            <a:r>
              <a:rPr lang="en-US" sz="1000" dirty="0">
                <a:solidFill>
                  <a:schemeClr val="dk1"/>
                </a:solidFill>
              </a:rPr>
              <a:t>handler </a:t>
            </a:r>
            <a:r>
              <a:rPr lang="en-US" sz="1000" dirty="0" err="1">
                <a:solidFill>
                  <a:schemeClr val="dk1"/>
                </a:solidFill>
              </a:rPr>
              <a:t>thread는</a:t>
            </a:r>
            <a:r>
              <a:rPr lang="en-US" sz="1000" dirty="0">
                <a:solidFill>
                  <a:schemeClr val="dk1"/>
                </a:solidFill>
              </a:rPr>
              <a:t> Event </a:t>
            </a:r>
            <a:r>
              <a:rPr lang="en-US" sz="1000" dirty="0" err="1">
                <a:solidFill>
                  <a:schemeClr val="dk1"/>
                </a:solidFill>
              </a:rPr>
              <a:t>Manager에서</a:t>
            </a:r>
            <a:r>
              <a:rPr lang="en-US" sz="1000" dirty="0">
                <a:solidFill>
                  <a:schemeClr val="dk1"/>
                </a:solidFill>
              </a:rPr>
              <a:t> </a:t>
            </a:r>
            <a:r>
              <a:rPr lang="en-US" sz="1000" dirty="0" err="1">
                <a:solidFill>
                  <a:schemeClr val="dk1"/>
                </a:solidFill>
              </a:rPr>
              <a:t>생성한</a:t>
            </a:r>
            <a:r>
              <a:rPr lang="en-US" sz="1000" dirty="0">
                <a:solidFill>
                  <a:schemeClr val="dk1"/>
                </a:solidFill>
              </a:rPr>
              <a:t> </a:t>
            </a:r>
            <a:r>
              <a:rPr lang="en-US" sz="1000" dirty="0" err="1">
                <a:solidFill>
                  <a:schemeClr val="dk1"/>
                </a:solidFill>
              </a:rPr>
              <a:t>connection을</a:t>
            </a:r>
            <a:r>
              <a:rPr lang="en-US" sz="1000" dirty="0">
                <a:solidFill>
                  <a:schemeClr val="dk1"/>
                </a:solidFill>
              </a:rPr>
              <a:t> </a:t>
            </a:r>
            <a:r>
              <a:rPr lang="en-US" sz="1000" dirty="0" err="1">
                <a:solidFill>
                  <a:schemeClr val="dk1"/>
                </a:solidFill>
              </a:rPr>
              <a:t>공유하며</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err="1">
                <a:solidFill>
                  <a:schemeClr val="dk1"/>
                </a:solidFill>
              </a:rPr>
              <a:t>Logger는</a:t>
            </a:r>
            <a:r>
              <a:rPr lang="en-US" sz="1000" dirty="0">
                <a:solidFill>
                  <a:schemeClr val="dk1"/>
                </a:solidFill>
              </a:rPr>
              <a:t> SA </a:t>
            </a:r>
            <a:r>
              <a:rPr lang="en-US" sz="1000" dirty="0" err="1">
                <a:solidFill>
                  <a:schemeClr val="dk1"/>
                </a:solidFill>
              </a:rPr>
              <a:t>node에서</a:t>
            </a:r>
            <a:r>
              <a:rPr lang="en-US" sz="1000" dirty="0">
                <a:solidFill>
                  <a:schemeClr val="dk1"/>
                </a:solidFill>
              </a:rPr>
              <a:t> </a:t>
            </a:r>
            <a:r>
              <a:rPr lang="en-US" sz="1000" dirty="0" err="1">
                <a:solidFill>
                  <a:schemeClr val="dk1"/>
                </a:solidFill>
              </a:rPr>
              <a:t>상태</a:t>
            </a:r>
            <a:r>
              <a:rPr lang="en-US" sz="1000" dirty="0">
                <a:solidFill>
                  <a:schemeClr val="dk1"/>
                </a:solidFill>
              </a:rPr>
              <a:t> </a:t>
            </a:r>
            <a:r>
              <a:rPr lang="en-US" sz="1000" dirty="0" err="1">
                <a:solidFill>
                  <a:schemeClr val="dk1"/>
                </a:solidFill>
              </a:rPr>
              <a:t>변화</a:t>
            </a:r>
            <a:r>
              <a:rPr lang="en-US" sz="1000" dirty="0">
                <a:solidFill>
                  <a:schemeClr val="dk1"/>
                </a:solidFill>
              </a:rPr>
              <a:t> </a:t>
            </a:r>
            <a:r>
              <a:rPr lang="en-US" sz="1000" dirty="0" err="1">
                <a:solidFill>
                  <a:schemeClr val="dk1"/>
                </a:solidFill>
              </a:rPr>
              <a:t>시에</a:t>
            </a:r>
            <a:r>
              <a:rPr lang="en-US" sz="1000" dirty="0">
                <a:solidFill>
                  <a:schemeClr val="dk1"/>
                </a:solidFill>
              </a:rPr>
              <a:t> </a:t>
            </a:r>
            <a:r>
              <a:rPr lang="en-US" sz="1000" dirty="0" err="1">
                <a:solidFill>
                  <a:schemeClr val="dk1"/>
                </a:solidFill>
              </a:rPr>
              <a:t>발생하는</a:t>
            </a:r>
            <a:r>
              <a:rPr lang="en-US" sz="1000" dirty="0">
                <a:solidFill>
                  <a:schemeClr val="dk1"/>
                </a:solidFill>
              </a:rPr>
              <a:t> </a:t>
            </a:r>
            <a:r>
              <a:rPr lang="en-US" sz="1000" dirty="0" err="1">
                <a:solidFill>
                  <a:schemeClr val="dk1"/>
                </a:solidFill>
              </a:rPr>
              <a:t>Event와</a:t>
            </a:r>
            <a:r>
              <a:rPr lang="en-US" sz="1000" dirty="0">
                <a:solidFill>
                  <a:schemeClr val="dk1"/>
                </a:solidFill>
              </a:rPr>
              <a:t>, </a:t>
            </a:r>
            <a:r>
              <a:rPr lang="en-US" sz="1000" dirty="0" err="1">
                <a:solidFill>
                  <a:schemeClr val="dk1"/>
                </a:solidFill>
              </a:rPr>
              <a:t>사용자의</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제어</a:t>
            </a:r>
            <a:r>
              <a:rPr lang="en-US" sz="1000" dirty="0">
                <a:solidFill>
                  <a:schemeClr val="dk1"/>
                </a:solidFill>
              </a:rPr>
              <a:t> </a:t>
            </a:r>
            <a:r>
              <a:rPr lang="en-US" sz="1000" dirty="0" err="1">
                <a:solidFill>
                  <a:schemeClr val="dk1"/>
                </a:solidFill>
              </a:rPr>
              <a:t>Event에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저장을</a:t>
            </a:r>
            <a:r>
              <a:rPr lang="en-US" sz="1000" dirty="0">
                <a:solidFill>
                  <a:schemeClr val="dk1"/>
                </a:solidFill>
              </a:rPr>
              <a:t> </a:t>
            </a:r>
            <a:r>
              <a:rPr lang="en-US" sz="1000" dirty="0" err="1">
                <a:solidFill>
                  <a:schemeClr val="dk1"/>
                </a:solidFill>
              </a:rPr>
              <a:t>담당합니다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Rule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node와</a:t>
            </a:r>
            <a:r>
              <a:rPr lang="en-US" sz="1000" dirty="0">
                <a:solidFill>
                  <a:schemeClr val="dk1"/>
                </a:solidFill>
              </a:rPr>
              <a:t> </a:t>
            </a:r>
            <a:r>
              <a:rPr lang="en-US" sz="1000" dirty="0" err="1">
                <a:solidFill>
                  <a:schemeClr val="dk1"/>
                </a:solidFill>
              </a:rPr>
              <a:t>관련된</a:t>
            </a:r>
            <a:r>
              <a:rPr lang="en-US" sz="1000" dirty="0">
                <a:solidFill>
                  <a:schemeClr val="dk1"/>
                </a:solidFill>
              </a:rPr>
              <a:t> </a:t>
            </a:r>
            <a:r>
              <a:rPr lang="en-US" sz="1000" dirty="0" err="1">
                <a:solidFill>
                  <a:schemeClr val="dk1"/>
                </a:solidFill>
              </a:rPr>
              <a:t>rule을</a:t>
            </a:r>
            <a:r>
              <a:rPr lang="en-US" sz="1000" dirty="0">
                <a:solidFill>
                  <a:schemeClr val="dk1"/>
                </a:solidFill>
              </a:rPr>
              <a:t> </a:t>
            </a:r>
            <a:r>
              <a:rPr lang="en-US" sz="1000" dirty="0" err="1">
                <a:solidFill>
                  <a:schemeClr val="dk1"/>
                </a:solidFill>
              </a:rPr>
              <a:t>관리하며</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현재</a:t>
            </a:r>
            <a:r>
              <a:rPr lang="en-US" sz="1000" dirty="0">
                <a:solidFill>
                  <a:schemeClr val="dk1"/>
                </a:solidFill>
              </a:rPr>
              <a:t> </a:t>
            </a:r>
            <a:r>
              <a:rPr lang="en-US" sz="1000" dirty="0" err="1">
                <a:solidFill>
                  <a:schemeClr val="dk1"/>
                </a:solidFill>
              </a:rPr>
              <a:t>상태와</a:t>
            </a:r>
            <a:r>
              <a:rPr lang="en-US" sz="1000" dirty="0">
                <a:solidFill>
                  <a:schemeClr val="dk1"/>
                </a:solidFill>
              </a:rPr>
              <a:t>, </a:t>
            </a:r>
            <a:r>
              <a:rPr lang="en-US" sz="1000" dirty="0" err="1">
                <a:solidFill>
                  <a:schemeClr val="dk1"/>
                </a:solidFill>
              </a:rPr>
              <a:t>외부</a:t>
            </a:r>
            <a:r>
              <a:rPr lang="en-US" sz="1000" dirty="0">
                <a:solidFill>
                  <a:schemeClr val="dk1"/>
                </a:solidFill>
              </a:rPr>
              <a:t> </a:t>
            </a:r>
            <a:r>
              <a:rPr lang="en-US" sz="1000" dirty="0" err="1">
                <a:solidFill>
                  <a:schemeClr val="dk1"/>
                </a:solidFill>
              </a:rPr>
              <a:t>정보를</a:t>
            </a:r>
            <a:r>
              <a:rPr lang="en-US" sz="1000" dirty="0">
                <a:solidFill>
                  <a:schemeClr val="dk1"/>
                </a:solidFill>
              </a:rPr>
              <a:t> </a:t>
            </a:r>
            <a:r>
              <a:rPr lang="en-US" sz="1000" dirty="0" err="1">
                <a:solidFill>
                  <a:schemeClr val="dk1"/>
                </a:solidFill>
              </a:rPr>
              <a:t>확인해서</a:t>
            </a:r>
            <a:r>
              <a:rPr lang="en-US" sz="1000" dirty="0">
                <a:solidFill>
                  <a:schemeClr val="dk1"/>
                </a:solidFill>
              </a:rPr>
              <a:t> </a:t>
            </a:r>
            <a:r>
              <a:rPr lang="en-US" sz="1000" dirty="0" err="1">
                <a:solidFill>
                  <a:schemeClr val="dk1"/>
                </a:solidFill>
              </a:rPr>
              <a:t>일정</a:t>
            </a:r>
            <a:r>
              <a:rPr lang="en-US" sz="1000" dirty="0">
                <a:solidFill>
                  <a:schemeClr val="dk1"/>
                </a:solidFill>
              </a:rPr>
              <a:t> </a:t>
            </a:r>
            <a:r>
              <a:rPr lang="en-US" sz="1000" dirty="0" err="1">
                <a:solidFill>
                  <a:schemeClr val="dk1"/>
                </a:solidFill>
              </a:rPr>
              <a:t>조건이</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만족</a:t>
            </a:r>
            <a:r>
              <a:rPr lang="en-US" sz="1000" dirty="0" smtClean="0">
                <a:solidFill>
                  <a:schemeClr val="dk1"/>
                </a:solidFill>
              </a:rPr>
              <a:t> </a:t>
            </a:r>
            <a:r>
              <a:rPr lang="en-US" sz="1000" dirty="0">
                <a:solidFill>
                  <a:schemeClr val="dk1"/>
                </a:solidFill>
              </a:rPr>
              <a:t>될 </a:t>
            </a:r>
            <a:r>
              <a:rPr lang="en-US" sz="1000" dirty="0" err="1">
                <a:solidFill>
                  <a:schemeClr val="dk1"/>
                </a:solidFill>
              </a:rPr>
              <a:t>경우에</a:t>
            </a:r>
            <a:r>
              <a:rPr lang="en-US" sz="1000" dirty="0">
                <a:solidFill>
                  <a:schemeClr val="dk1"/>
                </a:solidFill>
              </a:rPr>
              <a:t> SA </a:t>
            </a:r>
            <a:r>
              <a:rPr lang="en-US" sz="1000" dirty="0" err="1">
                <a:solidFill>
                  <a:schemeClr val="dk1"/>
                </a:solidFill>
              </a:rPr>
              <a:t>node에게</a:t>
            </a:r>
            <a:r>
              <a:rPr lang="en-US" sz="1000" dirty="0">
                <a:solidFill>
                  <a:schemeClr val="dk1"/>
                </a:solidFill>
              </a:rPr>
              <a:t> </a:t>
            </a:r>
            <a:r>
              <a:rPr lang="en-US" sz="1000" dirty="0" err="1">
                <a:solidFill>
                  <a:schemeClr val="dk1"/>
                </a:solidFill>
              </a:rPr>
              <a:t>제어를</a:t>
            </a:r>
            <a:r>
              <a:rPr lang="en-US" sz="1000" dirty="0">
                <a:solidFill>
                  <a:schemeClr val="dk1"/>
                </a:solidFill>
              </a:rPr>
              <a:t> </a:t>
            </a:r>
            <a:r>
              <a:rPr lang="en-US" sz="1000" dirty="0" err="1">
                <a:solidFill>
                  <a:schemeClr val="dk1"/>
                </a:solidFill>
              </a:rPr>
              <a:t>요청</a:t>
            </a:r>
            <a:r>
              <a:rPr lang="en-US" sz="1000" dirty="0">
                <a:solidFill>
                  <a:schemeClr val="dk1"/>
                </a:solidFill>
              </a:rPr>
              <a:t> </a:t>
            </a:r>
            <a:r>
              <a:rPr lang="en-US" sz="1000" dirty="0" err="1">
                <a:solidFill>
                  <a:schemeClr val="dk1"/>
                </a:solidFill>
              </a:rPr>
              <a:t>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a:t>
            </a:r>
            <a:r>
              <a:rPr lang="en-US" sz="1000" dirty="0">
                <a:solidFill>
                  <a:schemeClr val="dk1"/>
                </a:solidFill>
              </a:rPr>
              <a:t>i.e. </a:t>
            </a:r>
            <a:r>
              <a:rPr lang="en-US" sz="1000" dirty="0" err="1">
                <a:solidFill>
                  <a:schemeClr val="dk1"/>
                </a:solidFill>
              </a:rPr>
              <a:t>비가</a:t>
            </a:r>
            <a:r>
              <a:rPr lang="en-US" sz="1000" dirty="0">
                <a:solidFill>
                  <a:schemeClr val="dk1"/>
                </a:solidFill>
              </a:rPr>
              <a:t> </a:t>
            </a:r>
            <a:r>
              <a:rPr lang="en-US" sz="1000" dirty="0" err="1">
                <a:solidFill>
                  <a:schemeClr val="dk1"/>
                </a:solidFill>
              </a:rPr>
              <a:t>내릴</a:t>
            </a:r>
            <a:r>
              <a:rPr lang="en-US" sz="1000" dirty="0">
                <a:solidFill>
                  <a:schemeClr val="dk1"/>
                </a:solidFill>
              </a:rPr>
              <a:t> </a:t>
            </a:r>
            <a:r>
              <a:rPr lang="en-US" sz="1000" dirty="0" err="1">
                <a:solidFill>
                  <a:schemeClr val="dk1"/>
                </a:solidFill>
              </a:rPr>
              <a:t>것이</a:t>
            </a:r>
            <a:r>
              <a:rPr lang="en-US" sz="1000" dirty="0">
                <a:solidFill>
                  <a:schemeClr val="dk1"/>
                </a:solidFill>
              </a:rPr>
              <a:t> </a:t>
            </a:r>
            <a:r>
              <a:rPr lang="en-US" sz="1000" dirty="0" err="1">
                <a:solidFill>
                  <a:schemeClr val="dk1"/>
                </a:solidFill>
              </a:rPr>
              <a:t>예보된</a:t>
            </a:r>
            <a:r>
              <a:rPr lang="en-US" sz="1000" dirty="0">
                <a:solidFill>
                  <a:schemeClr val="dk1"/>
                </a:solidFill>
              </a:rPr>
              <a:t> </a:t>
            </a:r>
            <a:r>
              <a:rPr lang="en-US" sz="1000" dirty="0" err="1">
                <a:solidFill>
                  <a:schemeClr val="dk1"/>
                </a:solidFill>
              </a:rPr>
              <a:t>상황에서</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door가</a:t>
            </a:r>
            <a:r>
              <a:rPr lang="en-US" sz="1000" dirty="0">
                <a:solidFill>
                  <a:schemeClr val="dk1"/>
                </a:solidFill>
              </a:rPr>
              <a:t> </a:t>
            </a:r>
            <a:r>
              <a:rPr lang="en-US" sz="1000" dirty="0" err="1">
                <a:solidFill>
                  <a:schemeClr val="dk1"/>
                </a:solidFill>
              </a:rPr>
              <a:t>열려</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상황</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관련해서</a:t>
            </a:r>
            <a:r>
              <a:rPr lang="en-US" sz="1000" dirty="0" smtClean="0">
                <a:solidFill>
                  <a:schemeClr val="dk1"/>
                </a:solidFill>
              </a:rPr>
              <a:t> </a:t>
            </a:r>
            <a:r>
              <a:rPr lang="en-US" sz="1000" dirty="0">
                <a:solidFill>
                  <a:schemeClr val="dk1"/>
                </a:solidFill>
              </a:rPr>
              <a:t>SA </a:t>
            </a:r>
            <a:r>
              <a:rPr lang="en-US" sz="1000" dirty="0" err="1">
                <a:solidFill>
                  <a:schemeClr val="dk1"/>
                </a:solidFill>
              </a:rPr>
              <a:t>node의</a:t>
            </a:r>
            <a:r>
              <a:rPr lang="en-US" sz="1000" dirty="0">
                <a:solidFill>
                  <a:schemeClr val="dk1"/>
                </a:solidFill>
              </a:rPr>
              <a:t> </a:t>
            </a:r>
            <a:r>
              <a:rPr lang="en-US" sz="1000" dirty="0" err="1">
                <a:solidFill>
                  <a:schemeClr val="dk1"/>
                </a:solidFill>
              </a:rPr>
              <a:t>내부</a:t>
            </a:r>
            <a:r>
              <a:rPr lang="en-US" sz="1000" dirty="0">
                <a:solidFill>
                  <a:schemeClr val="dk1"/>
                </a:solidFill>
              </a:rPr>
              <a:t> </a:t>
            </a:r>
            <a:r>
              <a:rPr lang="en-US" sz="1000" dirty="0" err="1">
                <a:solidFill>
                  <a:schemeClr val="dk1"/>
                </a:solidFill>
              </a:rPr>
              <a:t>상태만으로</a:t>
            </a:r>
            <a:r>
              <a:rPr lang="en-US" sz="1000" dirty="0">
                <a:solidFill>
                  <a:schemeClr val="dk1"/>
                </a:solidFill>
              </a:rPr>
              <a:t> </a:t>
            </a:r>
            <a:r>
              <a:rPr lang="en-US" sz="1000" dirty="0" err="1">
                <a:solidFill>
                  <a:schemeClr val="dk1"/>
                </a:solidFill>
              </a:rPr>
              <a:t>처리할</a:t>
            </a:r>
            <a:r>
              <a:rPr lang="en-US" sz="1000" dirty="0">
                <a:solidFill>
                  <a:schemeClr val="dk1"/>
                </a:solidFill>
              </a:rPr>
              <a:t> 수 </a:t>
            </a:r>
            <a:r>
              <a:rPr lang="en-US" sz="1000" dirty="0" err="1">
                <a:solidFill>
                  <a:schemeClr val="dk1"/>
                </a:solidFill>
              </a:rPr>
              <a:t>있는</a:t>
            </a:r>
            <a:r>
              <a:rPr lang="en-US" sz="1000" dirty="0">
                <a:solidFill>
                  <a:schemeClr val="dk1"/>
                </a:solidFill>
              </a:rPr>
              <a:t> </a:t>
            </a:r>
            <a:r>
              <a:rPr lang="en-US" sz="1000" dirty="0" err="1">
                <a:solidFill>
                  <a:schemeClr val="dk1"/>
                </a:solidFill>
              </a:rPr>
              <a:t>rule에</a:t>
            </a:r>
            <a:r>
              <a:rPr lang="en-US" sz="1000" dirty="0">
                <a:solidFill>
                  <a:schemeClr val="dk1"/>
                </a:solidFill>
              </a:rPr>
              <a:t> </a:t>
            </a:r>
            <a:r>
              <a:rPr lang="en-US" sz="1000" dirty="0" err="1">
                <a:solidFill>
                  <a:schemeClr val="dk1"/>
                </a:solidFill>
              </a:rPr>
              <a:t>대해서는</a:t>
            </a:r>
            <a:r>
              <a:rPr lang="en-US" sz="1000" dirty="0">
                <a:solidFill>
                  <a:schemeClr val="dk1"/>
                </a:solidFill>
              </a:rPr>
              <a:t>, </a:t>
            </a:r>
            <a:r>
              <a:rPr lang="en-US" sz="1000" dirty="0" err="1">
                <a:solidFill>
                  <a:schemeClr val="dk1"/>
                </a:solidFill>
              </a:rPr>
              <a:t>Server와</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SA </a:t>
            </a:r>
            <a:r>
              <a:rPr lang="en-US" sz="1000" dirty="0" err="1">
                <a:solidFill>
                  <a:schemeClr val="dk1"/>
                </a:solidFill>
              </a:rPr>
              <a:t>node의</a:t>
            </a:r>
            <a:r>
              <a:rPr lang="en-US" sz="1000" dirty="0">
                <a:solidFill>
                  <a:schemeClr val="dk1"/>
                </a:solidFill>
              </a:rPr>
              <a:t> </a:t>
            </a:r>
            <a:r>
              <a:rPr lang="en-US" sz="1000" dirty="0" err="1">
                <a:solidFill>
                  <a:schemeClr val="dk1"/>
                </a:solidFill>
              </a:rPr>
              <a:t>연결이</a:t>
            </a:r>
            <a:r>
              <a:rPr lang="en-US" sz="1000" dirty="0">
                <a:solidFill>
                  <a:schemeClr val="dk1"/>
                </a:solidFill>
              </a:rPr>
              <a:t> </a:t>
            </a:r>
            <a:r>
              <a:rPr lang="en-US" sz="1000" dirty="0" err="1">
                <a:solidFill>
                  <a:schemeClr val="dk1"/>
                </a:solidFill>
              </a:rPr>
              <a:t>끊어져도</a:t>
            </a:r>
            <a:r>
              <a:rPr lang="en-US" sz="1000" dirty="0">
                <a:solidFill>
                  <a:schemeClr val="dk1"/>
                </a:solidFill>
              </a:rPr>
              <a:t> </a:t>
            </a:r>
            <a:r>
              <a:rPr lang="en-US" sz="1000" dirty="0" err="1">
                <a:solidFill>
                  <a:schemeClr val="dk1"/>
                </a:solidFill>
              </a:rPr>
              <a:t>일관성</a:t>
            </a:r>
            <a:r>
              <a:rPr lang="en-US" sz="1000" dirty="0">
                <a:solidFill>
                  <a:schemeClr val="dk1"/>
                </a:solidFill>
              </a:rPr>
              <a:t> </a:t>
            </a:r>
            <a:r>
              <a:rPr lang="en-US" sz="1000" dirty="0" err="1">
                <a:solidFill>
                  <a:schemeClr val="dk1"/>
                </a:solidFill>
              </a:rPr>
              <a:t>있게</a:t>
            </a:r>
            <a:r>
              <a:rPr lang="en-US" sz="1000" dirty="0">
                <a:solidFill>
                  <a:schemeClr val="dk1"/>
                </a:solidFill>
              </a:rPr>
              <a:t> </a:t>
            </a:r>
            <a:r>
              <a:rPr lang="en-US" sz="1000" dirty="0" err="1">
                <a:solidFill>
                  <a:schemeClr val="dk1"/>
                </a:solidFill>
              </a:rPr>
              <a:t>기능을</a:t>
            </a:r>
            <a:r>
              <a:rPr lang="en-US" sz="1000" dirty="0">
                <a:solidFill>
                  <a:schemeClr val="dk1"/>
                </a:solidFill>
              </a:rPr>
              <a:t> </a:t>
            </a:r>
            <a:r>
              <a:rPr lang="en-US" sz="1000" dirty="0" err="1">
                <a:solidFill>
                  <a:schemeClr val="dk1"/>
                </a:solidFill>
              </a:rPr>
              <a:t>보장을</a:t>
            </a:r>
            <a:r>
              <a:rPr lang="en-US" sz="1000" dirty="0">
                <a:solidFill>
                  <a:schemeClr val="dk1"/>
                </a:solidFill>
              </a:rPr>
              <a:t> </a:t>
            </a:r>
            <a:r>
              <a:rPr lang="en-US" sz="1000" dirty="0" err="1">
                <a:solidFill>
                  <a:schemeClr val="dk1"/>
                </a:solidFill>
              </a:rPr>
              <a:t>하기</a:t>
            </a:r>
            <a:r>
              <a:rPr lang="en-US" sz="1000" dirty="0">
                <a:solidFill>
                  <a:schemeClr val="dk1"/>
                </a:solidFill>
              </a:rPr>
              <a:t> </a:t>
            </a:r>
            <a:r>
              <a:rPr lang="en-US" sz="1000" dirty="0" err="1">
                <a:solidFill>
                  <a:schemeClr val="dk1"/>
                </a:solidFill>
              </a:rPr>
              <a:t>위해서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저장됩니다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정보를</a:t>
            </a:r>
            <a:r>
              <a:rPr lang="en-US" sz="1000" dirty="0" smtClean="0">
                <a:solidFill>
                  <a:schemeClr val="dk1"/>
                </a:solidFill>
              </a:rPr>
              <a:t> </a:t>
            </a:r>
            <a:r>
              <a:rPr lang="en-US" sz="1000" dirty="0" err="1">
                <a:solidFill>
                  <a:schemeClr val="dk1"/>
                </a:solidFill>
              </a:rPr>
              <a:t>제공하는</a:t>
            </a:r>
            <a:r>
              <a:rPr lang="en-US" sz="1000" dirty="0">
                <a:solidFill>
                  <a:schemeClr val="dk1"/>
                </a:solidFill>
              </a:rPr>
              <a:t> service </a:t>
            </a:r>
            <a:r>
              <a:rPr lang="en-US" sz="1000" dirty="0" err="1">
                <a:solidFill>
                  <a:schemeClr val="dk1"/>
                </a:solidFill>
              </a:rPr>
              <a:t>provider에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의존성을</a:t>
            </a:r>
            <a:r>
              <a:rPr lang="en-US" sz="1000" dirty="0">
                <a:solidFill>
                  <a:schemeClr val="dk1"/>
                </a:solidFill>
              </a:rPr>
              <a:t> </a:t>
            </a:r>
            <a:r>
              <a:rPr lang="en-US" sz="1000" dirty="0" err="1">
                <a:solidFill>
                  <a:schemeClr val="dk1"/>
                </a:solidFill>
              </a:rPr>
              <a:t>느슨하게</a:t>
            </a:r>
            <a:r>
              <a:rPr lang="en-US" sz="1000" dirty="0">
                <a:solidFill>
                  <a:schemeClr val="dk1"/>
                </a:solidFill>
              </a:rPr>
              <a:t> </a:t>
            </a:r>
            <a:r>
              <a:rPr lang="en-US" sz="1000" dirty="0" err="1">
                <a:solidFill>
                  <a:schemeClr val="dk1"/>
                </a:solidFill>
              </a:rPr>
              <a:t>가져가기</a:t>
            </a:r>
            <a:r>
              <a:rPr lang="en-US" sz="1000" dirty="0">
                <a:solidFill>
                  <a:schemeClr val="dk1"/>
                </a:solidFill>
              </a:rPr>
              <a:t> </a:t>
            </a:r>
            <a:r>
              <a:rPr lang="en-US" sz="1000" dirty="0" err="1">
                <a:solidFill>
                  <a:schemeClr val="dk1"/>
                </a:solidFill>
              </a:rPr>
              <a:t>위해서</a:t>
            </a:r>
            <a:r>
              <a:rPr lang="en-US" sz="1000" dirty="0">
                <a:solidFill>
                  <a:schemeClr val="dk1"/>
                </a:solidFill>
              </a:rPr>
              <a:t>, </a:t>
            </a:r>
            <a:r>
              <a:rPr lang="en-US" sz="1000" dirty="0" err="1">
                <a:solidFill>
                  <a:schemeClr val="dk1"/>
                </a:solidFill>
              </a:rPr>
              <a:t>관련</a:t>
            </a:r>
            <a:r>
              <a:rPr lang="en-US" sz="1000" dirty="0">
                <a:solidFill>
                  <a:schemeClr val="dk1"/>
                </a:solidFill>
              </a:rPr>
              <a:t> </a:t>
            </a:r>
            <a:r>
              <a:rPr lang="en-US" sz="1000" dirty="0" err="1">
                <a:solidFill>
                  <a:schemeClr val="dk1"/>
                </a:solidFill>
              </a:rPr>
              <a:t>처리는</a:t>
            </a:r>
            <a:r>
              <a:rPr lang="en-US" sz="1000" dirty="0">
                <a:solidFill>
                  <a:schemeClr val="dk1"/>
                </a:solidFill>
              </a:rPr>
              <a:t> Service </a:t>
            </a:r>
            <a:r>
              <a:rPr lang="en-US" sz="1000" dirty="0" err="1">
                <a:solidFill>
                  <a:schemeClr val="dk1"/>
                </a:solidFill>
              </a:rPr>
              <a:t>Broker가</a:t>
            </a:r>
            <a:r>
              <a:rPr lang="en-US" sz="1000" dirty="0">
                <a:solidFill>
                  <a:schemeClr val="dk1"/>
                </a:solidFill>
              </a:rPr>
              <a:t> </a:t>
            </a:r>
            <a:r>
              <a:rPr lang="en-US" sz="1000" dirty="0" err="1">
                <a:solidFill>
                  <a:schemeClr val="dk1"/>
                </a:solidFill>
              </a:rPr>
              <a:t>담당합니다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Heartbeat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주기적으로</a:t>
            </a:r>
            <a:r>
              <a:rPr lang="en-US" sz="1000" dirty="0">
                <a:solidFill>
                  <a:schemeClr val="dk1"/>
                </a:solidFill>
              </a:rPr>
              <a:t> </a:t>
            </a:r>
            <a:r>
              <a:rPr lang="en-US" sz="1000" dirty="0" err="1">
                <a:solidFill>
                  <a:schemeClr val="dk1"/>
                </a:solidFill>
              </a:rPr>
              <a:t>발생시키는</a:t>
            </a:r>
            <a:r>
              <a:rPr lang="en-US" sz="1000" dirty="0">
                <a:solidFill>
                  <a:schemeClr val="dk1"/>
                </a:solidFill>
              </a:rPr>
              <a:t> </a:t>
            </a:r>
            <a:r>
              <a:rPr lang="en-US" sz="1000" dirty="0" err="1">
                <a:solidFill>
                  <a:schemeClr val="dk1"/>
                </a:solidFill>
              </a:rPr>
              <a:t>heartbeat를</a:t>
            </a:r>
            <a:r>
              <a:rPr lang="en-US" sz="1000" dirty="0">
                <a:solidFill>
                  <a:schemeClr val="dk1"/>
                </a:solidFill>
              </a:rPr>
              <a:t> </a:t>
            </a:r>
            <a:r>
              <a:rPr lang="en-US" sz="1000" dirty="0" err="1">
                <a:solidFill>
                  <a:schemeClr val="dk1"/>
                </a:solidFill>
              </a:rPr>
              <a:t>관리하며</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3</a:t>
            </a:r>
            <a:r>
              <a:rPr lang="en-US" sz="1000" dirty="0">
                <a:solidFill>
                  <a:schemeClr val="dk1"/>
                </a:solidFill>
              </a:rPr>
              <a:t>번 </a:t>
            </a:r>
            <a:r>
              <a:rPr lang="en-US" sz="1000" dirty="0" err="1">
                <a:solidFill>
                  <a:schemeClr val="dk1"/>
                </a:solidFill>
              </a:rPr>
              <a:t>연속으로</a:t>
            </a:r>
            <a:r>
              <a:rPr lang="en-US" sz="1000" dirty="0">
                <a:solidFill>
                  <a:schemeClr val="dk1"/>
                </a:solidFill>
              </a:rPr>
              <a:t> </a:t>
            </a:r>
            <a:r>
              <a:rPr lang="en-US" sz="1000" dirty="0" err="1">
                <a:solidFill>
                  <a:schemeClr val="dk1"/>
                </a:solidFill>
              </a:rPr>
              <a:t>heartbeat가</a:t>
            </a:r>
            <a:r>
              <a:rPr lang="en-US" sz="1000" dirty="0">
                <a:solidFill>
                  <a:schemeClr val="dk1"/>
                </a:solidFill>
              </a:rPr>
              <a:t> </a:t>
            </a:r>
            <a:r>
              <a:rPr lang="en-US" sz="1000" dirty="0" err="1">
                <a:solidFill>
                  <a:schemeClr val="dk1"/>
                </a:solidFill>
              </a:rPr>
              <a:t>누락된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대해서는</a:t>
            </a:r>
            <a:r>
              <a:rPr lang="en-US" sz="1000" dirty="0">
                <a:solidFill>
                  <a:schemeClr val="dk1"/>
                </a:solidFill>
              </a:rPr>
              <a:t> </a:t>
            </a:r>
            <a:r>
              <a:rPr lang="en-US" sz="1000" dirty="0" err="1">
                <a:solidFill>
                  <a:schemeClr val="dk1"/>
                </a:solidFill>
              </a:rPr>
              <a:t>사용자에게</a:t>
            </a:r>
            <a:r>
              <a:rPr lang="en-US" sz="1000" dirty="0">
                <a:solidFill>
                  <a:schemeClr val="dk1"/>
                </a:solidFill>
              </a:rPr>
              <a:t> </a:t>
            </a:r>
            <a:r>
              <a:rPr lang="en-US" sz="1000" dirty="0" err="1">
                <a:solidFill>
                  <a:schemeClr val="dk1"/>
                </a:solidFill>
              </a:rPr>
              <a:t>해당</a:t>
            </a:r>
            <a:r>
              <a:rPr lang="en-US" sz="1000" dirty="0">
                <a:solidFill>
                  <a:schemeClr val="dk1"/>
                </a:solidFill>
              </a:rPr>
              <a:t> </a:t>
            </a:r>
            <a:r>
              <a:rPr lang="en-US" sz="1000" dirty="0" err="1">
                <a:solidFill>
                  <a:schemeClr val="dk1"/>
                </a:solidFill>
              </a:rPr>
              <a:t>내용을</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Push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발생시킨</a:t>
            </a:r>
            <a:r>
              <a:rPr lang="en-US" sz="1000" dirty="0">
                <a:solidFill>
                  <a:schemeClr val="dk1"/>
                </a:solidFill>
              </a:rPr>
              <a:t> </a:t>
            </a:r>
            <a:r>
              <a:rPr lang="en-US" sz="1000" dirty="0" err="1">
                <a:solidFill>
                  <a:schemeClr val="dk1"/>
                </a:solidFill>
              </a:rPr>
              <a:t>alarm에</a:t>
            </a:r>
            <a:r>
              <a:rPr lang="en-US" sz="1000" dirty="0">
                <a:solidFill>
                  <a:schemeClr val="dk1"/>
                </a:solidFill>
              </a:rPr>
              <a:t> </a:t>
            </a:r>
            <a:r>
              <a:rPr lang="en-US" sz="1000" dirty="0" err="1">
                <a:solidFill>
                  <a:schemeClr val="dk1"/>
                </a:solidFill>
              </a:rPr>
              <a:t>대해서</a:t>
            </a:r>
            <a:r>
              <a:rPr lang="en-US" sz="1000" dirty="0">
                <a:solidFill>
                  <a:schemeClr val="dk1"/>
                </a:solidFill>
              </a:rPr>
              <a:t> </a:t>
            </a:r>
            <a:r>
              <a:rPr lang="en-US" sz="1000" dirty="0" err="1">
                <a:solidFill>
                  <a:schemeClr val="dk1"/>
                </a:solidFill>
              </a:rPr>
              <a:t>사용자에게</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발생된</a:t>
            </a:r>
            <a:r>
              <a:rPr lang="en-US" sz="1000" dirty="0" smtClean="0">
                <a:solidFill>
                  <a:schemeClr val="dk1"/>
                </a:solidFill>
              </a:rPr>
              <a:t> </a:t>
            </a:r>
            <a:r>
              <a:rPr lang="en-US" sz="1000" dirty="0">
                <a:solidFill>
                  <a:schemeClr val="dk1"/>
                </a:solidFill>
              </a:rPr>
              <a:t>SA </a:t>
            </a:r>
            <a:r>
              <a:rPr lang="en-US" sz="1000" dirty="0" err="1">
                <a:solidFill>
                  <a:schemeClr val="dk1"/>
                </a:solidFill>
              </a:rPr>
              <a:t>node에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alarm을</a:t>
            </a:r>
            <a:r>
              <a:rPr lang="en-US" sz="1000" dirty="0">
                <a:solidFill>
                  <a:schemeClr val="dk1"/>
                </a:solidFill>
              </a:rPr>
              <a:t> </a:t>
            </a:r>
            <a:r>
              <a:rPr lang="en-US" sz="1000" dirty="0" err="1">
                <a:solidFill>
                  <a:schemeClr val="dk1"/>
                </a:solidFill>
              </a:rPr>
              <a:t>받을</a:t>
            </a:r>
            <a:r>
              <a:rPr lang="en-US" sz="1000" dirty="0">
                <a:solidFill>
                  <a:schemeClr val="dk1"/>
                </a:solidFill>
              </a:rPr>
              <a:t> </a:t>
            </a:r>
            <a:r>
              <a:rPr lang="en-US" sz="1000" dirty="0" err="1">
                <a:solidFill>
                  <a:schemeClr val="dk1"/>
                </a:solidFill>
              </a:rPr>
              <a:t>사용자와</a:t>
            </a:r>
            <a:r>
              <a:rPr lang="en-US" sz="1000" dirty="0">
                <a:solidFill>
                  <a:schemeClr val="dk1"/>
                </a:solidFill>
              </a:rPr>
              <a:t> </a:t>
            </a:r>
            <a:r>
              <a:rPr lang="en-US" sz="1000" dirty="0" err="1">
                <a:solidFill>
                  <a:schemeClr val="dk1"/>
                </a:solidFill>
              </a:rPr>
              <a:t>메시지</a:t>
            </a:r>
            <a:r>
              <a:rPr lang="en-US" sz="1000" dirty="0">
                <a:solidFill>
                  <a:schemeClr val="dk1"/>
                </a:solidFill>
              </a:rPr>
              <a:t> </a:t>
            </a:r>
            <a:r>
              <a:rPr lang="en-US" sz="1000" dirty="0" err="1">
                <a:solidFill>
                  <a:schemeClr val="dk1"/>
                </a:solidFill>
              </a:rPr>
              <a:t>수신을</a:t>
            </a:r>
            <a:r>
              <a:rPr lang="en-US" sz="1000" dirty="0">
                <a:solidFill>
                  <a:schemeClr val="dk1"/>
                </a:solidFill>
              </a:rPr>
              <a:t> </a:t>
            </a:r>
            <a:r>
              <a:rPr lang="en-US" sz="1000" dirty="0" err="1">
                <a:solidFill>
                  <a:schemeClr val="dk1"/>
                </a:solidFill>
              </a:rPr>
              <a:t>위한</a:t>
            </a:r>
            <a:r>
              <a:rPr lang="en-US" sz="1000" dirty="0">
                <a:solidFill>
                  <a:schemeClr val="dk1"/>
                </a:solidFill>
              </a:rPr>
              <a:t> </a:t>
            </a:r>
            <a:r>
              <a:rPr lang="en-US" sz="1000" dirty="0" err="1">
                <a:solidFill>
                  <a:schemeClr val="dk1"/>
                </a:solidFill>
              </a:rPr>
              <a:t>상세</a:t>
            </a:r>
            <a:r>
              <a:rPr lang="en-US" sz="1000" dirty="0">
                <a:solidFill>
                  <a:schemeClr val="dk1"/>
                </a:solidFill>
              </a:rPr>
              <a:t> </a:t>
            </a:r>
            <a:r>
              <a:rPr lang="en-US" sz="1000" dirty="0" err="1">
                <a:solidFill>
                  <a:schemeClr val="dk1"/>
                </a:solidFill>
              </a:rPr>
              <a:t>주소를</a:t>
            </a:r>
            <a:r>
              <a:rPr lang="en-US" sz="1000" dirty="0">
                <a:solidFill>
                  <a:schemeClr val="dk1"/>
                </a:solidFill>
              </a:rPr>
              <a:t> </a:t>
            </a:r>
            <a:r>
              <a:rPr lang="en-US" sz="1000" dirty="0" err="1">
                <a:solidFill>
                  <a:schemeClr val="dk1"/>
                </a:solidFill>
              </a:rPr>
              <a:t>확인하기</a:t>
            </a:r>
            <a:r>
              <a:rPr lang="en-US" sz="1000" dirty="0">
                <a:solidFill>
                  <a:schemeClr val="dk1"/>
                </a:solidFill>
              </a:rPr>
              <a:t> </a:t>
            </a:r>
            <a:r>
              <a:rPr lang="en-US" sz="1000" dirty="0" err="1">
                <a:solidFill>
                  <a:schemeClr val="dk1"/>
                </a:solidFill>
              </a:rPr>
              <a:t>위해서</a:t>
            </a:r>
            <a:r>
              <a:rPr lang="en-US" sz="1000" dirty="0">
                <a:solidFill>
                  <a:schemeClr val="dk1"/>
                </a:solidFill>
              </a:rPr>
              <a:t> User Data Store (RDBMS)를 </a:t>
            </a:r>
            <a:r>
              <a:rPr lang="en-US" sz="1000" dirty="0" err="1">
                <a:solidFill>
                  <a:schemeClr val="dk1"/>
                </a:solidFill>
              </a:rPr>
              <a:t>통한</a:t>
            </a:r>
            <a:r>
              <a:rPr lang="en-US" sz="1000" dirty="0">
                <a:solidFill>
                  <a:schemeClr val="dk1"/>
                </a:solidFill>
              </a:rPr>
              <a:t> </a:t>
            </a:r>
            <a:r>
              <a:rPr lang="en-US" sz="1000" dirty="0" err="1">
                <a:solidFill>
                  <a:schemeClr val="dk1"/>
                </a:solidFill>
              </a:rPr>
              <a:t>조회합니다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사용자가</a:t>
            </a:r>
            <a:r>
              <a:rPr lang="en-US" sz="1000" dirty="0" smtClean="0">
                <a:solidFill>
                  <a:schemeClr val="dk1"/>
                </a:solidFill>
              </a:rPr>
              <a:t> </a:t>
            </a:r>
            <a:r>
              <a:rPr lang="en-US" sz="1000" dirty="0">
                <a:solidFill>
                  <a:schemeClr val="dk1"/>
                </a:solidFill>
              </a:rPr>
              <a:t>User </a:t>
            </a:r>
            <a:r>
              <a:rPr lang="en-US" sz="1000" dirty="0" err="1">
                <a:solidFill>
                  <a:schemeClr val="dk1"/>
                </a:solidFill>
              </a:rPr>
              <a:t>App을</a:t>
            </a:r>
            <a:r>
              <a:rPr lang="en-US" sz="1000" dirty="0">
                <a:solidFill>
                  <a:schemeClr val="dk1"/>
                </a:solidFill>
              </a:rPr>
              <a:t> </a:t>
            </a:r>
            <a:r>
              <a:rPr lang="en-US" sz="1000" dirty="0" err="1">
                <a:solidFill>
                  <a:schemeClr val="dk1"/>
                </a:solidFill>
              </a:rPr>
              <a:t>실행하고</a:t>
            </a:r>
            <a:r>
              <a:rPr lang="en-US" sz="1000" dirty="0">
                <a:solidFill>
                  <a:schemeClr val="dk1"/>
                </a:solidFill>
              </a:rPr>
              <a:t> </a:t>
            </a:r>
            <a:r>
              <a:rPr lang="en-US" sz="1000" dirty="0" err="1">
                <a:solidFill>
                  <a:schemeClr val="dk1"/>
                </a:solidFill>
              </a:rPr>
              <a:t>있지</a:t>
            </a:r>
            <a:r>
              <a:rPr lang="en-US" sz="1000" dirty="0">
                <a:solidFill>
                  <a:schemeClr val="dk1"/>
                </a:solidFill>
              </a:rPr>
              <a:t> </a:t>
            </a:r>
            <a:r>
              <a:rPr lang="en-US" sz="1000" dirty="0" err="1">
                <a:solidFill>
                  <a:schemeClr val="dk1"/>
                </a:solidFill>
              </a:rPr>
              <a:t>않은</a:t>
            </a:r>
            <a:r>
              <a:rPr lang="en-US" sz="1000" dirty="0">
                <a:solidFill>
                  <a:schemeClr val="dk1"/>
                </a:solidFill>
              </a:rPr>
              <a:t> </a:t>
            </a:r>
            <a:r>
              <a:rPr lang="en-US" sz="1000" dirty="0" err="1">
                <a:solidFill>
                  <a:schemeClr val="dk1"/>
                </a:solidFill>
              </a:rPr>
              <a:t>경우에</a:t>
            </a:r>
            <a:r>
              <a:rPr lang="en-US" sz="1000" dirty="0">
                <a:solidFill>
                  <a:schemeClr val="dk1"/>
                </a:solidFill>
              </a:rPr>
              <a:t> </a:t>
            </a:r>
            <a:r>
              <a:rPr lang="en-US" sz="1000" dirty="0" err="1">
                <a:solidFill>
                  <a:schemeClr val="dk1"/>
                </a:solidFill>
              </a:rPr>
              <a:t>대해서도</a:t>
            </a:r>
            <a:r>
              <a:rPr lang="en-US" sz="1000" dirty="0">
                <a:solidFill>
                  <a:schemeClr val="dk1"/>
                </a:solidFill>
              </a:rPr>
              <a:t> </a:t>
            </a:r>
            <a:r>
              <a:rPr lang="en-US" sz="1000" dirty="0" err="1">
                <a:solidFill>
                  <a:schemeClr val="dk1"/>
                </a:solidFill>
              </a:rPr>
              <a:t>메시지를</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하기</a:t>
            </a:r>
            <a:r>
              <a:rPr lang="en-US" sz="1000" dirty="0">
                <a:solidFill>
                  <a:schemeClr val="dk1"/>
                </a:solidFill>
              </a:rPr>
              <a:t> </a:t>
            </a:r>
            <a:r>
              <a:rPr lang="en-US" sz="1000" dirty="0" err="1">
                <a:solidFill>
                  <a:schemeClr val="dk1"/>
                </a:solidFill>
              </a:rPr>
              <a:t>위해서</a:t>
            </a:r>
            <a:r>
              <a:rPr lang="en-US" sz="1000" dirty="0">
                <a:solidFill>
                  <a:schemeClr val="dk1"/>
                </a:solidFill>
              </a:rPr>
              <a:t> Event Bus </a:t>
            </a:r>
            <a:r>
              <a:rPr lang="en-US" sz="1000" dirty="0" err="1">
                <a:solidFill>
                  <a:schemeClr val="dk1"/>
                </a:solidFill>
              </a:rPr>
              <a:t>이외의</a:t>
            </a:r>
            <a:r>
              <a:rPr lang="en-US" sz="1000" dirty="0">
                <a:solidFill>
                  <a:schemeClr val="dk1"/>
                </a:solidFill>
              </a:rPr>
              <a:t> Email/</a:t>
            </a:r>
            <a:r>
              <a:rPr lang="en-US" sz="1000" dirty="0" err="1">
                <a:solidFill>
                  <a:schemeClr val="dk1"/>
                </a:solidFill>
              </a:rPr>
              <a:t>SMS를</a:t>
            </a:r>
            <a:r>
              <a:rPr lang="en-US" sz="1000" dirty="0">
                <a:solidFill>
                  <a:schemeClr val="dk1"/>
                </a:solidFill>
              </a:rPr>
              <a:t> </a:t>
            </a:r>
            <a:r>
              <a:rPr lang="en-US" sz="1000" dirty="0" err="1">
                <a:solidFill>
                  <a:schemeClr val="dk1"/>
                </a:solidFill>
              </a:rPr>
              <a:t>추가로</a:t>
            </a:r>
            <a:r>
              <a:rPr lang="en-US" sz="1000" dirty="0">
                <a:solidFill>
                  <a:schemeClr val="dk1"/>
                </a:solidFill>
              </a:rPr>
              <a:t> </a:t>
            </a:r>
            <a:r>
              <a:rPr lang="en-US" sz="1000" dirty="0" err="1">
                <a:solidFill>
                  <a:schemeClr val="dk1"/>
                </a:solidFill>
              </a:rPr>
              <a:t>사용</a:t>
            </a:r>
            <a:r>
              <a:rPr lang="en-US" sz="1000" dirty="0">
                <a:solidFill>
                  <a:schemeClr val="dk1"/>
                </a:solidFill>
              </a:rPr>
              <a:t> </a:t>
            </a:r>
            <a:r>
              <a:rPr lang="en-US" sz="1000" dirty="0" err="1">
                <a:solidFill>
                  <a:schemeClr val="dk1"/>
                </a:solidFill>
              </a:rPr>
              <a:t>합니다</a:t>
            </a:r>
            <a:r>
              <a:rPr lang="en-US" sz="1000" dirty="0">
                <a:solidFill>
                  <a:schemeClr val="dk1"/>
                </a:solidFill>
              </a:rPr>
              <a:t>. </a:t>
            </a:r>
          </a:p>
        </p:txBody>
      </p:sp>
      <p:sp>
        <p:nvSpPr>
          <p:cNvPr id="424" name="Shape 42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0" name="Shape 43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0" lvl="0" indent="0" rtl="0">
              <a:lnSpc>
                <a:spcPct val="115000"/>
              </a:lnSpc>
              <a:spcBef>
                <a:spcPts val="0"/>
              </a:spcBef>
              <a:buClr>
                <a:schemeClr val="dk1"/>
              </a:buClr>
              <a:buSzPct val="110000"/>
              <a:buFont typeface="Arial"/>
              <a:buNone/>
            </a:pPr>
            <a:r>
              <a:rPr lang="en-US" sz="1000">
                <a:solidFill>
                  <a:schemeClr val="dk1"/>
                </a:solidFill>
              </a:rPr>
              <a:t>WebServer는 Web Framework를 사용해서, 서버에 대한 REST 요청과 응답을 처리합니다. REST 요청을 구성하는 API는 각각 Account, Profile, User, Log 그리고 Session Module로 책임을 나눕니다. 각각의 Module들이 공통으로 요청에 대해서 필요한 기능은 Decorator Module이 제공합니다. Decorator 모듈은 API에 정의된 mandatory 항목이 Header와 Body에모두 존재 하는 지와 해당 항목의 값이 유효한지를 확인하는 Argument Check Module과, 세션관리를 위한 Session / Auth Check Module로 구분이 됩니다. WebServer에서는 DB에 대한 의존성을 줄이기 위해서, DB에 저장되는 항목을 ORM Model로 추상화 해서 사용하며, ORM Model은 추상화된 class에 대해서 구체적인 SQL 언어로 변환해서 DBMS에 요청을 합니다.</a:t>
            </a:r>
          </a:p>
          <a:p>
            <a:pPr lvl="0" rtl="0">
              <a:spcBef>
                <a:spcPts val="0"/>
              </a:spcBef>
              <a:buNone/>
            </a:pPr>
            <a:endParaRPr sz="1000"/>
          </a:p>
        </p:txBody>
      </p:sp>
      <p:sp>
        <p:nvSpPr>
          <p:cNvPr id="431" name="Shape 43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7" name="Shape 43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US" sz="1000">
                <a:solidFill>
                  <a:schemeClr val="dk1"/>
                </a:solidFill>
              </a:rPr>
              <a:t>Event Manager는 MQTT Binding Module을 사용해서, Event Bus에서 발생하는 Event를 수신하고, Event Bus에 새로운 Event를 발생 시킵니다. 사용자에 대한 정보를 조회할 필요가 있는 Push Notification Module과 Rule Management Module은 mysql Binding Module을 통해서 User Data Store에 접근을 하며, SA Node에서 발생하는 Event의 logging을 위해서 Logger Module은 mongoDB Binding Module을 사용해서 Sensor Data Store에 접근 합니다. Rule Management Module에서 외부 서비스의 정보를 조회하기 위해서 Service Broker를 사용하며, 의존성을 느슨하게 하기 위해서 각각의 서비스에 대한 상세 구현은 Proxy 모듈로 나뉩니다.</a:t>
            </a:r>
          </a:p>
        </p:txBody>
      </p:sp>
      <p:sp>
        <p:nvSpPr>
          <p:cNvPr id="438" name="Shape 438"/>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4" name="Shape 44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45" name="Shape 445"/>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32</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2" name="Shape 452"/>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endParaRPr/>
          </a:p>
        </p:txBody>
      </p:sp>
      <p:sp>
        <p:nvSpPr>
          <p:cNvPr id="453" name="Shape 453"/>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9" name="Shape 45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60" name="Shape 46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Actually, we started this project on 5/11 in advance.</a:t>
            </a:r>
          </a:p>
          <a:p>
            <a:pPr rtl="0">
              <a:spcBef>
                <a:spcPts val="0"/>
              </a:spcBef>
              <a:buNone/>
            </a:pPr>
            <a:r>
              <a:rPr lang="en-US"/>
              <a:t>We have worked on 35 days.</a:t>
            </a:r>
          </a:p>
          <a:p>
            <a:pPr rtl="0">
              <a:spcBef>
                <a:spcPts val="0"/>
              </a:spcBef>
              <a:buNone/>
            </a:pPr>
            <a:r>
              <a:rPr lang="en-US"/>
              <a:t>3.58 (Three and half) hours per person a workday.</a:t>
            </a:r>
          </a:p>
          <a:p>
            <a:pPr rtl="0">
              <a:spcBef>
                <a:spcPts val="0"/>
              </a:spcBef>
              <a:buNone/>
            </a:pPr>
            <a:r>
              <a:rPr lang="en-US"/>
              <a:t>Do you agree it is efficient? (efficiency, productivity)</a:t>
            </a:r>
          </a:p>
          <a:p>
            <a:pPr rtl="0">
              <a:spcBef>
                <a:spcPts val="0"/>
              </a:spcBef>
              <a:buNone/>
            </a:pPr>
            <a:endParaRPr/>
          </a:p>
          <a:p>
            <a:pPr rtl="0">
              <a:spcBef>
                <a:spcPts val="0"/>
              </a:spcBef>
              <a:buNone/>
            </a:pPr>
            <a:r>
              <a:rPr lang="en-US"/>
              <a:t>Exam date : 5/29, 6/5, 6/12, 6/19</a:t>
            </a:r>
          </a:p>
          <a:p>
            <a:pPr rtl="0">
              <a:spcBef>
                <a:spcPts val="0"/>
              </a:spcBef>
              <a:buNone/>
            </a:pPr>
            <a:endParaRPr/>
          </a:p>
          <a:p>
            <a:pPr rtl="0">
              <a:spcBef>
                <a:spcPts val="0"/>
              </a:spcBef>
              <a:buNone/>
            </a:pPr>
            <a:r>
              <a:rPr lang="en-US"/>
              <a:t>실측)</a:t>
            </a:r>
          </a:p>
          <a:p>
            <a:pPr lvl="0" rtl="0">
              <a:spcBef>
                <a:spcPts val="0"/>
              </a:spcBef>
              <a:buNone/>
            </a:pPr>
            <a:r>
              <a:rPr lang="en-US"/>
              <a:t>여기까지 빨리하면 3분, 여유있게 하면 4분 걸림</a:t>
            </a:r>
          </a:p>
          <a:p>
            <a:pPr lvl="0" rtl="0">
              <a:spcBef>
                <a:spcPts val="0"/>
              </a:spcBef>
              <a:buClr>
                <a:schemeClr val="dk1"/>
              </a:buClr>
              <a:buFont typeface="Arial"/>
              <a:buNone/>
            </a:pPr>
            <a:endParaRPr/>
          </a:p>
        </p:txBody>
      </p:sp>
      <p:sp>
        <p:nvSpPr>
          <p:cNvPr id="117" name="Shape 11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t>Actually, we started this project on 5/11 in advance.</a:t>
            </a:r>
          </a:p>
          <a:p>
            <a:pPr lvl="0" rtl="0">
              <a:spcBef>
                <a:spcPts val="0"/>
              </a:spcBef>
              <a:buNone/>
            </a:pPr>
            <a:r>
              <a:rPr lang="en-US"/>
              <a:t>We have worked on 35 days.</a:t>
            </a:r>
          </a:p>
          <a:p>
            <a:pPr lvl="0" rtl="0">
              <a:spcBef>
                <a:spcPts val="0"/>
              </a:spcBef>
              <a:buNone/>
            </a:pPr>
            <a:r>
              <a:rPr lang="en-US"/>
              <a:t>3.58 (Three and half) hours per person a workday.</a:t>
            </a:r>
          </a:p>
          <a:p>
            <a:pPr lvl="0" rtl="0">
              <a:spcBef>
                <a:spcPts val="0"/>
              </a:spcBef>
              <a:buNone/>
            </a:pPr>
            <a:r>
              <a:rPr lang="en-US"/>
              <a:t>Do you agree it is efficient? (efficiency, productivity)</a:t>
            </a:r>
          </a:p>
          <a:p>
            <a:pPr lvl="0" rtl="0">
              <a:spcBef>
                <a:spcPts val="0"/>
              </a:spcBef>
              <a:buNone/>
            </a:pPr>
            <a:endParaRPr/>
          </a:p>
          <a:p>
            <a:pPr lvl="0" rtl="0">
              <a:spcBef>
                <a:spcPts val="0"/>
              </a:spcBef>
              <a:buNone/>
            </a:pPr>
            <a:r>
              <a:rPr lang="en-US"/>
              <a:t>Exam date : 5/29, 6/5, 6/12, 6/19</a:t>
            </a:r>
          </a:p>
          <a:p>
            <a:pPr lvl="0" rtl="0">
              <a:spcBef>
                <a:spcPts val="0"/>
              </a:spcBef>
              <a:buNone/>
            </a:pPr>
            <a:endParaRPr/>
          </a:p>
          <a:p>
            <a:pPr lvl="0" rtl="0">
              <a:spcBef>
                <a:spcPts val="0"/>
              </a:spcBef>
              <a:buNone/>
            </a:pPr>
            <a:r>
              <a:rPr lang="en-US"/>
              <a:t>실측)</a:t>
            </a:r>
          </a:p>
          <a:p>
            <a:pPr lvl="0" rtl="0">
              <a:spcBef>
                <a:spcPts val="0"/>
              </a:spcBef>
              <a:buNone/>
            </a:pPr>
            <a:r>
              <a:rPr lang="en-US"/>
              <a:t>여기까지 빨리하면 3분, 여유있게 하면 4분 걸림</a:t>
            </a:r>
          </a:p>
          <a:p>
            <a:pPr lvl="0" rtl="0">
              <a:spcBef>
                <a:spcPts val="0"/>
              </a:spcBef>
              <a:buClr>
                <a:schemeClr val="dk1"/>
              </a:buClr>
              <a:buFont typeface="Arial"/>
              <a:buNone/>
            </a:pPr>
            <a:endParaRPr/>
          </a:p>
        </p:txBody>
      </p:sp>
      <p:sp>
        <p:nvSpPr>
          <p:cNvPr id="125" name="Shape 1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After Analysis we(‘d) derived our system context.</a:t>
            </a:r>
          </a:p>
          <a:p>
            <a:pPr rtl="0">
              <a:spcBef>
                <a:spcPts val="0"/>
              </a:spcBef>
              <a:buNone/>
            </a:pPr>
            <a:r>
              <a:rPr lang="en-US"/>
              <a:t>This diagram is the first approach of our system design.</a:t>
            </a:r>
          </a:p>
          <a:p>
            <a:pPr rtl="0">
              <a:spcBef>
                <a:spcPts val="0"/>
              </a:spcBef>
              <a:buNone/>
            </a:pPr>
            <a:r>
              <a:rPr lang="en-US"/>
              <a:t>We were willing to provide a service</a:t>
            </a:r>
            <a:r>
              <a:rPr lang="en-US">
                <a:solidFill>
                  <a:srgbClr val="FF0000"/>
                </a:solidFill>
              </a:rPr>
              <a:t> for user to interact with their Things. (</a:t>
            </a:r>
            <a:r>
              <a:rPr lang="en-US"/>
              <a:t>named as SA node in this project and our system)</a:t>
            </a:r>
          </a:p>
          <a:p>
            <a:pPr rtl="0">
              <a:spcBef>
                <a:spcPts val="0"/>
              </a:spcBef>
              <a:buNone/>
            </a:pPr>
            <a:r>
              <a:rPr lang="en-US"/>
              <a:t>And for the </a:t>
            </a:r>
            <a:r>
              <a:rPr lang="en-US">
                <a:solidFill>
                  <a:srgbClr val="FF0000"/>
                </a:solidFill>
              </a:rPr>
              <a:t>extension </a:t>
            </a:r>
            <a:r>
              <a:rPr lang="en-US"/>
              <a:t>of our eco system, we provide a kind of SW/HW framework for the developers and open services to other market participants.</a:t>
            </a:r>
          </a:p>
          <a:p>
            <a:pPr>
              <a:spcBef>
                <a:spcPts val="0"/>
              </a:spcBef>
              <a:buNone/>
            </a:pPr>
            <a:endParaRPr/>
          </a:p>
        </p:txBody>
      </p:sp>
      <p:sp>
        <p:nvSpPr>
          <p:cNvPr id="132" name="Shape 13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So we break our system to 3 entities(User App for end user, SA node for Things and IoT Server for the service)</a:t>
            </a:r>
          </a:p>
          <a:p>
            <a:pPr rtl="0">
              <a:spcBef>
                <a:spcPts val="0"/>
              </a:spcBef>
              <a:buNone/>
            </a:pPr>
            <a:r>
              <a:rPr lang="en-US"/>
              <a:t>They will be located as this picture.(This is an example). It is same with our current system.</a:t>
            </a:r>
          </a:p>
          <a:p>
            <a:pPr rtl="0">
              <a:spcBef>
                <a:spcPts val="0"/>
              </a:spcBef>
              <a:buNone/>
            </a:pPr>
            <a:r>
              <a:rPr lang="en-US"/>
              <a:t>But It could be evolved in the future.</a:t>
            </a:r>
          </a:p>
          <a:p>
            <a:pPr rtl="0">
              <a:spcBef>
                <a:spcPts val="0"/>
              </a:spcBef>
              <a:buNone/>
            </a:pPr>
            <a:r>
              <a:rPr lang="en-US"/>
              <a:t>So we should consider the evolution of our IoT ecosystem and melt it in our design in advance.(Event bus까지 이어져야 함)</a:t>
            </a:r>
          </a:p>
          <a:p>
            <a:pPr rtl="0">
              <a:spcBef>
                <a:spcPts val="0"/>
              </a:spcBef>
              <a:buNone/>
            </a:pPr>
            <a:endParaRPr/>
          </a:p>
          <a:p>
            <a:pPr>
              <a:spcBef>
                <a:spcPts val="0"/>
              </a:spcBef>
              <a:buNone/>
            </a:pPr>
            <a:endParaRPr/>
          </a:p>
        </p:txBody>
      </p:sp>
      <p:sp>
        <p:nvSpPr>
          <p:cNvPr id="141" name="Shape 14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0" lvl="0" indent="0" rtl="0">
              <a:spcBef>
                <a:spcPts val="0"/>
              </a:spcBef>
              <a:buClr>
                <a:schemeClr val="dk1"/>
              </a:buClr>
              <a:buSzPct val="78571"/>
              <a:buFont typeface="Arial"/>
              <a:buNone/>
            </a:pPr>
            <a:r>
              <a:rPr lang="en-US"/>
              <a:t>&lt;&lt;Rationale&gt;&gt; </a:t>
            </a:r>
            <a:r>
              <a:rPr lang="en-US" sz="2000" b="1">
                <a:solidFill>
                  <a:schemeClr val="dk1"/>
                </a:solidFill>
              </a:rPr>
              <a:t>Extensibility</a:t>
            </a:r>
          </a:p>
          <a:p>
            <a:pPr lvl="0" rtl="0">
              <a:spcBef>
                <a:spcPts val="0"/>
              </a:spcBef>
              <a:buClr>
                <a:schemeClr val="dk1"/>
              </a:buClr>
              <a:buSzPct val="100000"/>
              <a:buFont typeface="Arial"/>
              <a:buNone/>
            </a:pPr>
            <a:r>
              <a:rPr lang="en-US" sz="1100">
                <a:solidFill>
                  <a:schemeClr val="dk1"/>
                </a:solidFill>
              </a:rPr>
              <a:t>1) User app and SA node can be  easily developed and composed into system without making a lot of sense about system and knowing each other’s identity and existence  (Extensibility)</a:t>
            </a:r>
          </a:p>
          <a:p>
            <a:pPr lvl="0" rtl="0">
              <a:spcBef>
                <a:spcPts val="0"/>
              </a:spcBef>
              <a:buClr>
                <a:schemeClr val="dk1"/>
              </a:buClr>
              <a:buSzPct val="100000"/>
              <a:buFont typeface="Arial"/>
              <a:buNone/>
            </a:pPr>
            <a:r>
              <a:rPr lang="en-US" sz="1100">
                <a:solidFill>
                  <a:schemeClr val="dk1"/>
                </a:solidFill>
              </a:rPr>
              <a:t>2) User app and SA node can be easily added to the system at runtime without affecting each other and system (Scalability)</a:t>
            </a:r>
          </a:p>
          <a:p>
            <a:pPr lvl="0" rtl="0">
              <a:spcBef>
                <a:spcPts val="0"/>
              </a:spcBef>
              <a:buClr>
                <a:schemeClr val="dk1"/>
              </a:buClr>
              <a:buSzPct val="100000"/>
              <a:buFont typeface="Arial"/>
              <a:buNone/>
            </a:pPr>
            <a:r>
              <a:rPr lang="en-US" sz="1100">
                <a:solidFill>
                  <a:schemeClr val="dk1"/>
                </a:solidFill>
              </a:rPr>
              <a:t>3) Also, they can be modified without affecting each other and system at runtime. (Modifiability)</a:t>
            </a:r>
          </a:p>
          <a:p>
            <a:pPr lvl="0" rtl="0">
              <a:spcBef>
                <a:spcPts val="0"/>
              </a:spcBef>
              <a:buClr>
                <a:schemeClr val="dk1"/>
              </a:buClr>
              <a:buFont typeface="Arial"/>
              <a:buNone/>
            </a:pPr>
            <a:endParaRPr sz="1100">
              <a:solidFill>
                <a:schemeClr val="dk1"/>
              </a:solidFill>
            </a:endParaRPr>
          </a:p>
          <a:p>
            <a:pPr lvl="0" rtl="0">
              <a:spcBef>
                <a:spcPts val="0"/>
              </a:spcBef>
              <a:buClr>
                <a:schemeClr val="dk1"/>
              </a:buClr>
              <a:buSzPct val="100000"/>
              <a:buFont typeface="Arial"/>
              <a:buNone/>
            </a:pPr>
            <a:r>
              <a:rPr lang="en-US" sz="1100">
                <a:solidFill>
                  <a:schemeClr val="dk1"/>
                </a:solidFill>
              </a:rPr>
              <a:t>&lt;&lt;Script&gt;&gt;</a:t>
            </a:r>
          </a:p>
          <a:p>
            <a:pPr lvl="0" rtl="0">
              <a:spcBef>
                <a:spcPts val="0"/>
              </a:spcBef>
              <a:buClr>
                <a:schemeClr val="dk1"/>
              </a:buClr>
              <a:buSzPct val="100000"/>
              <a:buFont typeface="Arial"/>
              <a:buNone/>
            </a:pPr>
            <a:r>
              <a:rPr lang="en-US" sz="1100">
                <a:solidFill>
                  <a:schemeClr val="dk1"/>
                </a:solidFill>
              </a:rPr>
              <a:t>As I told you, Extensibility is one of  the most important QA.</a:t>
            </a:r>
          </a:p>
          <a:p>
            <a:pPr lvl="0" rtl="0">
              <a:spcBef>
                <a:spcPts val="0"/>
              </a:spcBef>
              <a:buClr>
                <a:schemeClr val="dk1"/>
              </a:buClr>
              <a:buSzPct val="100000"/>
              <a:buFont typeface="Arial"/>
              <a:buNone/>
            </a:pPr>
            <a:r>
              <a:rPr lang="en-US" sz="1100">
                <a:solidFill>
                  <a:schemeClr val="dk1"/>
                </a:solidFill>
              </a:rPr>
              <a:t>So we considered introducing Pub-Sub pattern to IoT Server.</a:t>
            </a:r>
          </a:p>
          <a:p>
            <a:pPr lvl="0" rtl="0">
              <a:spcBef>
                <a:spcPts val="0"/>
              </a:spcBef>
              <a:buClr>
                <a:schemeClr val="dk1"/>
              </a:buClr>
              <a:buSzPct val="100000"/>
              <a:buFont typeface="Arial"/>
              <a:buNone/>
            </a:pPr>
            <a:r>
              <a:rPr lang="en-US" sz="1100">
                <a:solidFill>
                  <a:schemeClr val="dk1"/>
                </a:solidFill>
              </a:rPr>
              <a:t>It is well-known pattern as good on scalability.</a:t>
            </a:r>
          </a:p>
          <a:p>
            <a:pPr lvl="0" rtl="0">
              <a:spcBef>
                <a:spcPts val="0"/>
              </a:spcBef>
              <a:buClr>
                <a:schemeClr val="dk1"/>
              </a:buClr>
              <a:buSzPct val="100000"/>
              <a:buFont typeface="Arial"/>
              <a:buNone/>
            </a:pPr>
            <a:r>
              <a:rPr lang="en-US" sz="1100">
                <a:solidFill>
                  <a:schemeClr val="dk1"/>
                </a:solidFill>
              </a:rPr>
              <a:t>But there are  some disadvantage to be considered. first is latency, second is delivery </a:t>
            </a:r>
          </a:p>
          <a:p>
            <a:pPr lvl="0" rtl="0">
              <a:spcBef>
                <a:spcPts val="0"/>
              </a:spcBef>
              <a:buClr>
                <a:schemeClr val="dk1"/>
              </a:buClr>
              <a:buSzPct val="100000"/>
              <a:buFont typeface="Arial"/>
              <a:buNone/>
            </a:pPr>
            <a:r>
              <a:rPr lang="en-US" sz="1100">
                <a:solidFill>
                  <a:schemeClr val="dk1"/>
                </a:solidFill>
              </a:rPr>
              <a:t> </a:t>
            </a:r>
          </a:p>
        </p:txBody>
      </p:sp>
      <p:sp>
        <p:nvSpPr>
          <p:cNvPr id="177" name="Shape 17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US" sz="1000" dirty="0" err="1">
                <a:solidFill>
                  <a:schemeClr val="dk1"/>
                </a:solidFill>
              </a:rPr>
              <a:t>이미</a:t>
            </a:r>
            <a:r>
              <a:rPr lang="en-US" sz="1000" dirty="0">
                <a:solidFill>
                  <a:schemeClr val="dk1"/>
                </a:solidFill>
              </a:rPr>
              <a:t> </a:t>
            </a:r>
            <a:r>
              <a:rPr lang="en-US" sz="1000" dirty="0" err="1">
                <a:solidFill>
                  <a:schemeClr val="dk1"/>
                </a:solidFill>
              </a:rPr>
              <a:t>구현되어</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Event버스를</a:t>
            </a:r>
            <a:r>
              <a:rPr lang="en-US" sz="1000" dirty="0">
                <a:solidFill>
                  <a:schemeClr val="dk1"/>
                </a:solidFill>
              </a:rPr>
              <a:t> </a:t>
            </a:r>
            <a:r>
              <a:rPr lang="en-US" sz="1000" dirty="0" err="1">
                <a:solidFill>
                  <a:schemeClr val="dk1"/>
                </a:solidFill>
              </a:rPr>
              <a:t>활용하여</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정상적으로</a:t>
            </a:r>
            <a:r>
              <a:rPr lang="en-US" sz="1000" dirty="0">
                <a:solidFill>
                  <a:schemeClr val="dk1"/>
                </a:solidFill>
              </a:rPr>
              <a:t> </a:t>
            </a:r>
            <a:r>
              <a:rPr lang="en-US" sz="1000" dirty="0" err="1">
                <a:solidFill>
                  <a:schemeClr val="dk1"/>
                </a:solidFill>
              </a:rPr>
              <a:t>동작하고</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동안에</a:t>
            </a:r>
            <a:r>
              <a:rPr lang="en-US" sz="1000" dirty="0">
                <a:solidFill>
                  <a:schemeClr val="dk1"/>
                </a:solidFill>
              </a:rPr>
              <a:t> </a:t>
            </a:r>
            <a:r>
              <a:rPr lang="en-US" sz="1000" dirty="0" err="1">
                <a:solidFill>
                  <a:schemeClr val="dk1"/>
                </a:solidFill>
              </a:rPr>
              <a:t>주기적으로</a:t>
            </a:r>
            <a:r>
              <a:rPr lang="en-US" sz="1000" dirty="0">
                <a:solidFill>
                  <a:schemeClr val="dk1"/>
                </a:solidFill>
              </a:rPr>
              <a:t> </a:t>
            </a:r>
            <a:r>
              <a:rPr lang="en-US" sz="1000" dirty="0" err="1">
                <a:solidFill>
                  <a:schemeClr val="dk1"/>
                </a:solidFill>
              </a:rPr>
              <a:t>heartbeat으로</a:t>
            </a:r>
            <a:r>
              <a:rPr lang="en-US" sz="1000" dirty="0">
                <a:solidFill>
                  <a:schemeClr val="dk1"/>
                </a:solidFill>
              </a:rPr>
              <a:t> </a:t>
            </a:r>
            <a:r>
              <a:rPr lang="en-US" sz="1000" dirty="0" err="1">
                <a:solidFill>
                  <a:schemeClr val="dk1"/>
                </a:solidFill>
              </a:rPr>
              <a:t>간주되는</a:t>
            </a:r>
            <a:r>
              <a:rPr lang="en-US" sz="1000" dirty="0">
                <a:solidFill>
                  <a:schemeClr val="dk1"/>
                </a:solidFill>
              </a:rPr>
              <a:t> </a:t>
            </a:r>
            <a:r>
              <a:rPr lang="en-US" sz="1000" dirty="0" err="1">
                <a:solidFill>
                  <a:schemeClr val="dk1"/>
                </a:solidFill>
              </a:rPr>
              <a:t>event를</a:t>
            </a:r>
            <a:r>
              <a:rPr lang="en-US" sz="1000" dirty="0">
                <a:solidFill>
                  <a:schemeClr val="dk1"/>
                </a:solidFill>
              </a:rPr>
              <a:t> </a:t>
            </a:r>
            <a:r>
              <a:rPr lang="en-US" sz="1000" dirty="0" err="1">
                <a:solidFill>
                  <a:schemeClr val="dk1"/>
                </a:solidFill>
              </a:rPr>
              <a:t>pub하도록</a:t>
            </a:r>
            <a:r>
              <a:rPr lang="en-US" sz="1000" dirty="0">
                <a:solidFill>
                  <a:schemeClr val="dk1"/>
                </a:solidFill>
              </a:rPr>
              <a:t> 함.</a:t>
            </a:r>
          </a:p>
          <a:p>
            <a:pPr marL="457200" lvl="0" indent="-292100" rtl="0">
              <a:spcBef>
                <a:spcPts val="0"/>
              </a:spcBef>
              <a:buClr>
                <a:schemeClr val="dk1"/>
              </a:buClr>
              <a:buSzPct val="100000"/>
              <a:buFont typeface="Arial"/>
              <a:buChar char="-"/>
            </a:pPr>
            <a:r>
              <a:rPr lang="en-US" sz="1000" dirty="0" err="1">
                <a:solidFill>
                  <a:schemeClr val="dk1"/>
                </a:solidFill>
              </a:rPr>
              <a:t>사용자가</a:t>
            </a:r>
            <a:r>
              <a:rPr lang="en-US" sz="1000" dirty="0">
                <a:solidFill>
                  <a:schemeClr val="dk1"/>
                </a:solidFill>
              </a:rPr>
              <a:t> </a:t>
            </a:r>
            <a:r>
              <a:rPr lang="en-US" sz="1000" dirty="0" err="1">
                <a:solidFill>
                  <a:schemeClr val="dk1"/>
                </a:solidFill>
              </a:rPr>
              <a:t>node의</a:t>
            </a:r>
            <a:r>
              <a:rPr lang="en-US" sz="1000" dirty="0">
                <a:solidFill>
                  <a:schemeClr val="dk1"/>
                </a:solidFill>
              </a:rPr>
              <a:t> </a:t>
            </a:r>
            <a:r>
              <a:rPr lang="en-US" sz="1000" dirty="0" err="1">
                <a:solidFill>
                  <a:schemeClr val="dk1"/>
                </a:solidFill>
              </a:rPr>
              <a:t>유효성을</a:t>
            </a:r>
            <a:r>
              <a:rPr lang="en-US" sz="1000" dirty="0">
                <a:solidFill>
                  <a:schemeClr val="dk1"/>
                </a:solidFill>
              </a:rPr>
              <a:t> </a:t>
            </a:r>
            <a:r>
              <a:rPr lang="en-US" sz="1000" dirty="0" err="1">
                <a:solidFill>
                  <a:schemeClr val="dk1"/>
                </a:solidFill>
              </a:rPr>
              <a:t>확인하는</a:t>
            </a:r>
            <a:r>
              <a:rPr lang="en-US" sz="1000" dirty="0">
                <a:solidFill>
                  <a:schemeClr val="dk1"/>
                </a:solidFill>
              </a:rPr>
              <a:t> </a:t>
            </a:r>
            <a:r>
              <a:rPr lang="en-US" sz="1000" dirty="0" err="1">
                <a:solidFill>
                  <a:schemeClr val="dk1"/>
                </a:solidFill>
              </a:rPr>
              <a:t>reasonable한</a:t>
            </a:r>
            <a:r>
              <a:rPr lang="en-US" sz="1000" dirty="0">
                <a:solidFill>
                  <a:schemeClr val="dk1"/>
                </a:solidFill>
              </a:rPr>
              <a:t> </a:t>
            </a:r>
            <a:r>
              <a:rPr lang="en-US" sz="1000" dirty="0" err="1">
                <a:solidFill>
                  <a:schemeClr val="dk1"/>
                </a:solidFill>
              </a:rPr>
              <a:t>시간을</a:t>
            </a:r>
            <a:r>
              <a:rPr lang="en-US" sz="1000" dirty="0">
                <a:solidFill>
                  <a:schemeClr val="dk1"/>
                </a:solidFill>
              </a:rPr>
              <a:t> 30초로 </a:t>
            </a:r>
            <a:r>
              <a:rPr lang="en-US" sz="1000" dirty="0" err="1">
                <a:solidFill>
                  <a:schemeClr val="dk1"/>
                </a:solidFill>
              </a:rPr>
              <a:t>가정하고</a:t>
            </a:r>
            <a:r>
              <a:rPr lang="en-US" sz="1000" dirty="0">
                <a:solidFill>
                  <a:schemeClr val="dk1"/>
                </a:solidFill>
              </a:rPr>
              <a:t>, </a:t>
            </a:r>
            <a:r>
              <a:rPr lang="en-US" sz="1000" dirty="0" err="1">
                <a:solidFill>
                  <a:schemeClr val="dk1"/>
                </a:solidFill>
              </a:rPr>
              <a:t>heartbeat은</a:t>
            </a:r>
            <a:r>
              <a:rPr lang="en-US" sz="1000" dirty="0">
                <a:solidFill>
                  <a:schemeClr val="dk1"/>
                </a:solidFill>
              </a:rPr>
              <a:t> 10초 </a:t>
            </a:r>
            <a:r>
              <a:rPr lang="en-US" sz="1000" dirty="0" err="1">
                <a:solidFill>
                  <a:schemeClr val="dk1"/>
                </a:solidFill>
              </a:rPr>
              <a:t>간격으로</a:t>
            </a:r>
            <a:r>
              <a:rPr lang="en-US" sz="1000" dirty="0">
                <a:solidFill>
                  <a:schemeClr val="dk1"/>
                </a:solidFill>
              </a:rPr>
              <a:t> </a:t>
            </a:r>
            <a:r>
              <a:rPr lang="en-US" sz="1000" dirty="0" err="1">
                <a:solidFill>
                  <a:schemeClr val="dk1"/>
                </a:solidFill>
              </a:rPr>
              <a:t>pub하도록</a:t>
            </a:r>
            <a:r>
              <a:rPr lang="en-US" sz="1000" dirty="0">
                <a:solidFill>
                  <a:schemeClr val="dk1"/>
                </a:solidFill>
              </a:rPr>
              <a:t> 함.</a:t>
            </a:r>
          </a:p>
          <a:p>
            <a:pPr marL="457200" lvl="0" indent="-292100" rtl="0">
              <a:spcBef>
                <a:spcPts val="0"/>
              </a:spcBef>
              <a:buClr>
                <a:schemeClr val="dk1"/>
              </a:buClr>
              <a:buSzPct val="100000"/>
              <a:buFont typeface="Arial"/>
              <a:buChar char="-"/>
            </a:pPr>
            <a:r>
              <a:rPr lang="en-US" sz="1000" dirty="0" err="1">
                <a:solidFill>
                  <a:schemeClr val="dk1"/>
                </a:solidFill>
              </a:rPr>
              <a:t>동</a:t>
            </a:r>
            <a:r>
              <a:rPr lang="en-US" sz="1000" dirty="0" err="1">
                <a:solidFill>
                  <a:srgbClr val="FF0000"/>
                </a:solidFill>
              </a:rPr>
              <a:t>시에</a:t>
            </a:r>
            <a:r>
              <a:rPr lang="en-US" sz="1000" dirty="0">
                <a:solidFill>
                  <a:srgbClr val="FF0000"/>
                </a:solidFill>
              </a:rPr>
              <a:t> </a:t>
            </a:r>
            <a:r>
              <a:rPr lang="en-US" sz="1000" dirty="0" err="1">
                <a:solidFill>
                  <a:srgbClr val="FF0000"/>
                </a:solidFill>
              </a:rPr>
              <a:t>heartbeat를</a:t>
            </a:r>
            <a:r>
              <a:rPr lang="en-US" sz="1000" dirty="0">
                <a:solidFill>
                  <a:srgbClr val="FF0000"/>
                </a:solidFill>
              </a:rPr>
              <a:t> </a:t>
            </a:r>
            <a:r>
              <a:rPr lang="en-US" sz="1000" dirty="0" err="1">
                <a:solidFill>
                  <a:srgbClr val="FF0000"/>
                </a:solidFill>
              </a:rPr>
              <a:t>날리는</a:t>
            </a:r>
            <a:r>
              <a:rPr lang="en-US" sz="1000" dirty="0">
                <a:solidFill>
                  <a:srgbClr val="FF0000"/>
                </a:solidFill>
              </a:rPr>
              <a:t> </a:t>
            </a:r>
            <a:r>
              <a:rPr lang="en-US" sz="1000" dirty="0" err="1">
                <a:solidFill>
                  <a:srgbClr val="FF0000"/>
                </a:solidFill>
              </a:rPr>
              <a:t>것을</a:t>
            </a:r>
            <a:r>
              <a:rPr lang="en-US" sz="1000" dirty="0">
                <a:solidFill>
                  <a:srgbClr val="FF0000"/>
                </a:solidFill>
              </a:rPr>
              <a:t> </a:t>
            </a:r>
            <a:r>
              <a:rPr lang="en-US" sz="1000" dirty="0" err="1">
                <a:solidFill>
                  <a:srgbClr val="FF0000"/>
                </a:solidFill>
              </a:rPr>
              <a:t>최대한</a:t>
            </a:r>
            <a:r>
              <a:rPr lang="en-US" sz="1000" dirty="0">
                <a:solidFill>
                  <a:srgbClr val="FF0000"/>
                </a:solidFill>
              </a:rPr>
              <a:t> </a:t>
            </a:r>
            <a:r>
              <a:rPr lang="en-US" sz="1000" dirty="0" err="1">
                <a:solidFill>
                  <a:srgbClr val="FF0000"/>
                </a:solidFill>
              </a:rPr>
              <a:t>방지하기</a:t>
            </a:r>
            <a:r>
              <a:rPr lang="en-US" sz="1000" dirty="0">
                <a:solidFill>
                  <a:srgbClr val="FF0000"/>
                </a:solidFill>
              </a:rPr>
              <a:t> </a:t>
            </a:r>
            <a:r>
              <a:rPr lang="en-US" sz="1000" dirty="0" err="1">
                <a:solidFill>
                  <a:srgbClr val="FF0000"/>
                </a:solidFill>
              </a:rPr>
              <a:t>위해</a:t>
            </a:r>
            <a:r>
              <a:rPr lang="en-US" sz="1000" dirty="0">
                <a:solidFill>
                  <a:srgbClr val="FF0000"/>
                </a:solidFill>
              </a:rPr>
              <a:t> 각 </a:t>
            </a:r>
            <a:r>
              <a:rPr lang="en-US" sz="1000" dirty="0" err="1">
                <a:solidFill>
                  <a:srgbClr val="FF0000"/>
                </a:solidFill>
              </a:rPr>
              <a:t>node는</a:t>
            </a:r>
            <a:r>
              <a:rPr lang="en-US" sz="1000" dirty="0">
                <a:solidFill>
                  <a:srgbClr val="FF0000"/>
                </a:solidFill>
              </a:rPr>
              <a:t> </a:t>
            </a:r>
            <a:r>
              <a:rPr lang="en-US" sz="1000" dirty="0" err="1">
                <a:solidFill>
                  <a:srgbClr val="FF0000"/>
                </a:solidFill>
              </a:rPr>
              <a:t>동작이</a:t>
            </a:r>
            <a:r>
              <a:rPr lang="en-US" sz="1000" dirty="0">
                <a:solidFill>
                  <a:srgbClr val="FF0000"/>
                </a:solidFill>
              </a:rPr>
              <a:t> </a:t>
            </a:r>
            <a:r>
              <a:rPr lang="en-US" sz="1000" dirty="0" err="1">
                <a:solidFill>
                  <a:srgbClr val="FF0000"/>
                </a:solidFill>
              </a:rPr>
              <a:t>시작하면</a:t>
            </a:r>
            <a:r>
              <a:rPr lang="en-US" sz="1000" dirty="0">
                <a:solidFill>
                  <a:srgbClr val="FF0000"/>
                </a:solidFill>
              </a:rPr>
              <a:t> </a:t>
            </a:r>
            <a:r>
              <a:rPr lang="en-US" sz="1000" dirty="0" err="1">
                <a:solidFill>
                  <a:srgbClr val="FF0000"/>
                </a:solidFill>
              </a:rPr>
              <a:t>자신의</a:t>
            </a:r>
            <a:r>
              <a:rPr lang="en-US" sz="1000" dirty="0">
                <a:solidFill>
                  <a:srgbClr val="FF0000"/>
                </a:solidFill>
              </a:rPr>
              <a:t> </a:t>
            </a:r>
            <a:r>
              <a:rPr lang="en-US" sz="1000" dirty="0" err="1">
                <a:solidFill>
                  <a:srgbClr val="FF0000"/>
                </a:solidFill>
              </a:rPr>
              <a:t>MAC정보를</a:t>
            </a:r>
            <a:r>
              <a:rPr lang="en-US" sz="1000" dirty="0">
                <a:solidFill>
                  <a:srgbClr val="FF0000"/>
                </a:solidFill>
              </a:rPr>
              <a:t> </a:t>
            </a:r>
            <a:r>
              <a:rPr lang="en-US" sz="1000" dirty="0" err="1">
                <a:solidFill>
                  <a:srgbClr val="FF0000"/>
                </a:solidFill>
              </a:rPr>
              <a:t>SEED로</a:t>
            </a:r>
            <a:r>
              <a:rPr lang="en-US" sz="1000" dirty="0">
                <a:solidFill>
                  <a:srgbClr val="FF0000"/>
                </a:solidFill>
              </a:rPr>
              <a:t> </a:t>
            </a:r>
            <a:r>
              <a:rPr lang="en-US" sz="1000" dirty="0" err="1">
                <a:solidFill>
                  <a:srgbClr val="FF0000"/>
                </a:solidFill>
              </a:rPr>
              <a:t>생성된</a:t>
            </a:r>
            <a:r>
              <a:rPr lang="en-US" sz="1000" dirty="0">
                <a:solidFill>
                  <a:srgbClr val="FF0000"/>
                </a:solidFill>
              </a:rPr>
              <a:t> random </a:t>
            </a:r>
            <a:r>
              <a:rPr lang="en-US" sz="1000" dirty="0" err="1">
                <a:solidFill>
                  <a:srgbClr val="FF0000"/>
                </a:solidFill>
              </a:rPr>
              <a:t>delay를</a:t>
            </a:r>
            <a:r>
              <a:rPr lang="en-US" sz="1000" dirty="0">
                <a:solidFill>
                  <a:srgbClr val="FF0000"/>
                </a:solidFill>
              </a:rPr>
              <a:t> </a:t>
            </a:r>
            <a:r>
              <a:rPr lang="en-US" sz="1000" dirty="0" err="1">
                <a:solidFill>
                  <a:srgbClr val="FF0000"/>
                </a:solidFill>
              </a:rPr>
              <a:t>갖도록</a:t>
            </a:r>
            <a:r>
              <a:rPr lang="en-US" sz="1000" dirty="0">
                <a:solidFill>
                  <a:srgbClr val="FF0000"/>
                </a:solidFill>
              </a:rPr>
              <a:t> 함.</a:t>
            </a:r>
          </a:p>
          <a:p>
            <a:pPr marL="457200" lvl="0" indent="-292100" rtl="0">
              <a:spcBef>
                <a:spcPts val="0"/>
              </a:spcBef>
              <a:buClr>
                <a:schemeClr val="dk1"/>
              </a:buClr>
              <a:buSzPct val="100000"/>
              <a:buFont typeface="Arial"/>
              <a:buChar char="-"/>
            </a:pPr>
            <a:r>
              <a:rPr lang="en-US" sz="1000" dirty="0" err="1">
                <a:solidFill>
                  <a:schemeClr val="dk1"/>
                </a:solidFill>
              </a:rPr>
              <a:t>Extensibility는</a:t>
            </a:r>
            <a:r>
              <a:rPr lang="en-US" sz="1000" dirty="0">
                <a:solidFill>
                  <a:schemeClr val="dk1"/>
                </a:solidFill>
              </a:rPr>
              <a:t> </a:t>
            </a:r>
            <a:r>
              <a:rPr lang="en-US" sz="1000" dirty="0" err="1">
                <a:solidFill>
                  <a:schemeClr val="dk1"/>
                </a:solidFill>
              </a:rPr>
              <a:t>유지</a:t>
            </a:r>
            <a:r>
              <a:rPr lang="en-US" sz="1000" dirty="0">
                <a:solidFill>
                  <a:schemeClr val="dk1"/>
                </a:solidFill>
              </a:rPr>
              <a:t> </a:t>
            </a:r>
            <a:r>
              <a:rPr lang="en-US" sz="1000" dirty="0" err="1">
                <a:solidFill>
                  <a:schemeClr val="dk1"/>
                </a:solidFill>
              </a:rPr>
              <a:t>되지만</a:t>
            </a:r>
            <a:endParaRPr lang="en-US" sz="1000" dirty="0">
              <a:solidFill>
                <a:schemeClr val="dk1"/>
              </a:solidFill>
            </a:endParaRPr>
          </a:p>
          <a:p>
            <a:pPr marL="457200" lvl="0" indent="-292100" rtl="0">
              <a:spcBef>
                <a:spcPts val="0"/>
              </a:spcBef>
              <a:buClr>
                <a:schemeClr val="dk1"/>
              </a:buClr>
              <a:buSzPct val="100000"/>
              <a:buFont typeface="Arial"/>
              <a:buChar char="-"/>
            </a:pPr>
            <a:r>
              <a:rPr lang="en-US" sz="1000" dirty="0" err="1">
                <a:solidFill>
                  <a:schemeClr val="dk1"/>
                </a:solidFill>
              </a:rPr>
              <a:t>performance가</a:t>
            </a:r>
            <a:r>
              <a:rPr lang="en-US" sz="1000" dirty="0">
                <a:solidFill>
                  <a:schemeClr val="dk1"/>
                </a:solidFill>
              </a:rPr>
              <a:t> </a:t>
            </a:r>
            <a:r>
              <a:rPr lang="en-US" sz="1000" dirty="0" err="1">
                <a:solidFill>
                  <a:schemeClr val="dk1"/>
                </a:solidFill>
              </a:rPr>
              <a:t>우려됨</a:t>
            </a:r>
            <a:r>
              <a:rPr lang="en-US" sz="1000" dirty="0">
                <a:solidFill>
                  <a:schemeClr val="dk1"/>
                </a:solidFill>
              </a:rPr>
              <a:t>.</a:t>
            </a:r>
          </a:p>
          <a:p>
            <a:pPr marL="457200" lvl="0" indent="0" rtl="0">
              <a:spcBef>
                <a:spcPts val="0"/>
              </a:spcBef>
              <a:buClr>
                <a:schemeClr val="dk1"/>
              </a:buClr>
              <a:buSzPct val="110000"/>
              <a:buFont typeface="Arial"/>
              <a:buNone/>
            </a:pPr>
            <a:r>
              <a:rPr lang="en-US" sz="1000" dirty="0">
                <a:solidFill>
                  <a:schemeClr val="dk1"/>
                </a:solidFill>
              </a:rPr>
              <a:t>→ performance </a:t>
            </a:r>
            <a:r>
              <a:rPr lang="en-US" sz="1000" dirty="0" err="1">
                <a:solidFill>
                  <a:schemeClr val="dk1"/>
                </a:solidFill>
              </a:rPr>
              <a:t>열화</a:t>
            </a:r>
            <a:r>
              <a:rPr lang="en-US" sz="1000" dirty="0">
                <a:solidFill>
                  <a:schemeClr val="dk1"/>
                </a:solidFill>
              </a:rPr>
              <a:t> </a:t>
            </a:r>
            <a:r>
              <a:rPr lang="en-US" sz="1000" dirty="0" err="1">
                <a:solidFill>
                  <a:schemeClr val="dk1"/>
                </a:solidFill>
              </a:rPr>
              <a:t>정도를</a:t>
            </a:r>
            <a:r>
              <a:rPr lang="en-US" sz="1000" dirty="0">
                <a:solidFill>
                  <a:schemeClr val="dk1"/>
                </a:solidFill>
              </a:rPr>
              <a:t> </a:t>
            </a:r>
            <a:r>
              <a:rPr lang="en-US" sz="1000" dirty="0" err="1">
                <a:solidFill>
                  <a:schemeClr val="dk1"/>
                </a:solidFill>
              </a:rPr>
              <a:t>확인하기</a:t>
            </a:r>
            <a:r>
              <a:rPr lang="en-US" sz="1000" dirty="0">
                <a:solidFill>
                  <a:schemeClr val="dk1"/>
                </a:solidFill>
              </a:rPr>
              <a:t> </a:t>
            </a:r>
            <a:r>
              <a:rPr lang="en-US" sz="1000" dirty="0" err="1">
                <a:solidFill>
                  <a:schemeClr val="dk1"/>
                </a:solidFill>
              </a:rPr>
              <a:t>위해</a:t>
            </a:r>
            <a:r>
              <a:rPr lang="en-US" sz="1000" dirty="0">
                <a:solidFill>
                  <a:schemeClr val="dk1"/>
                </a:solidFill>
              </a:rPr>
              <a:t> </a:t>
            </a:r>
            <a:r>
              <a:rPr lang="en-US" sz="1000" dirty="0" err="1">
                <a:solidFill>
                  <a:schemeClr val="dk1"/>
                </a:solidFill>
              </a:rPr>
              <a:t>experiments함</a:t>
            </a:r>
            <a:r>
              <a:rPr lang="en-US" sz="1000" dirty="0">
                <a:solidFill>
                  <a:schemeClr val="dk1"/>
                </a:solidFill>
              </a:rPr>
              <a:t>.</a:t>
            </a:r>
          </a:p>
          <a:p>
            <a:pPr marL="0" lvl="0" indent="0" rtl="0">
              <a:spcBef>
                <a:spcPts val="0"/>
              </a:spcBef>
              <a:buClr>
                <a:schemeClr val="dk1"/>
              </a:buClr>
              <a:buSzPct val="110000"/>
              <a:buFont typeface="Arial"/>
              <a:buNone/>
            </a:pPr>
            <a:r>
              <a:rPr lang="en-US" sz="1000" dirty="0" err="1">
                <a:solidFill>
                  <a:schemeClr val="dk1"/>
                </a:solidFill>
              </a:rPr>
              <a:t>핑에코</a:t>
            </a:r>
            <a:endParaRPr lang="en-US" sz="1000" dirty="0">
              <a:solidFill>
                <a:schemeClr val="dk1"/>
              </a:solidFill>
            </a:endParaRPr>
          </a:p>
          <a:p>
            <a:pPr marL="0" lvl="0" indent="0">
              <a:spcBef>
                <a:spcPts val="0"/>
              </a:spcBef>
              <a:buClr>
                <a:schemeClr val="dk1"/>
              </a:buClr>
              <a:buSzPct val="110000"/>
              <a:buFont typeface="Arial"/>
              <a:buNone/>
            </a:pPr>
            <a:r>
              <a:rPr lang="en-US" sz="1000" dirty="0" err="1">
                <a:solidFill>
                  <a:schemeClr val="dk1"/>
                </a:solidFill>
              </a:rPr>
              <a:t>extensibility를</a:t>
            </a:r>
            <a:r>
              <a:rPr lang="en-US" sz="1000" dirty="0">
                <a:solidFill>
                  <a:schemeClr val="dk1"/>
                </a:solidFill>
              </a:rPr>
              <a:t> </a:t>
            </a:r>
            <a:r>
              <a:rPr lang="en-US" sz="1000" dirty="0" err="1">
                <a:solidFill>
                  <a:schemeClr val="dk1"/>
                </a:solidFill>
              </a:rPr>
              <a:t>위해서</a:t>
            </a:r>
            <a:r>
              <a:rPr lang="en-US" sz="1000" dirty="0">
                <a:solidFill>
                  <a:schemeClr val="dk1"/>
                </a:solidFill>
              </a:rPr>
              <a:t> </a:t>
            </a:r>
            <a:r>
              <a:rPr lang="en-US" sz="1000" dirty="0" err="1">
                <a:solidFill>
                  <a:schemeClr val="dk1"/>
                </a:solidFill>
              </a:rPr>
              <a:t>적용한</a:t>
            </a:r>
            <a:r>
              <a:rPr lang="en-US" sz="1000" dirty="0">
                <a:solidFill>
                  <a:schemeClr val="dk1"/>
                </a:solidFill>
              </a:rPr>
              <a:t> </a:t>
            </a:r>
            <a:r>
              <a:rPr lang="en-US" sz="1000" dirty="0" err="1">
                <a:solidFill>
                  <a:schemeClr val="dk1"/>
                </a:solidFill>
              </a:rPr>
              <a:t>event버스에</a:t>
            </a:r>
            <a:r>
              <a:rPr lang="en-US" sz="1000" dirty="0">
                <a:solidFill>
                  <a:schemeClr val="dk1"/>
                </a:solidFill>
              </a:rPr>
              <a:t> </a:t>
            </a:r>
            <a:r>
              <a:rPr lang="en-US" sz="1000" dirty="0" err="1">
                <a:solidFill>
                  <a:schemeClr val="dk1"/>
                </a:solidFill>
              </a:rPr>
              <a:t>추가적으로</a:t>
            </a:r>
            <a:r>
              <a:rPr lang="en-US" sz="1000" dirty="0">
                <a:solidFill>
                  <a:schemeClr val="dk1"/>
                </a:solidFill>
              </a:rPr>
              <a:t> IoT </a:t>
            </a:r>
            <a:r>
              <a:rPr lang="en-US" sz="1000" dirty="0" err="1">
                <a:solidFill>
                  <a:schemeClr val="dk1"/>
                </a:solidFill>
              </a:rPr>
              <a:t>서버와</a:t>
            </a:r>
            <a:r>
              <a:rPr lang="en-US" sz="1000" dirty="0">
                <a:solidFill>
                  <a:schemeClr val="dk1"/>
                </a:solidFill>
              </a:rPr>
              <a:t> SA </a:t>
            </a:r>
            <a:r>
              <a:rPr lang="en-US" sz="1000" dirty="0" err="1">
                <a:solidFill>
                  <a:schemeClr val="dk1"/>
                </a:solidFill>
              </a:rPr>
              <a:t>node간의</a:t>
            </a:r>
            <a:r>
              <a:rPr lang="en-US" sz="1000" dirty="0">
                <a:solidFill>
                  <a:schemeClr val="dk1"/>
                </a:solidFill>
              </a:rPr>
              <a:t> </a:t>
            </a:r>
            <a:r>
              <a:rPr lang="en-US" sz="1000" dirty="0" err="1">
                <a:solidFill>
                  <a:schemeClr val="dk1"/>
                </a:solidFill>
              </a:rPr>
              <a:t>network연결이</a:t>
            </a:r>
            <a:r>
              <a:rPr lang="en-US" sz="1000" dirty="0">
                <a:solidFill>
                  <a:schemeClr val="dk1"/>
                </a:solidFill>
              </a:rPr>
              <a:t> </a:t>
            </a:r>
            <a:r>
              <a:rPr lang="en-US" sz="1000" dirty="0" err="1">
                <a:solidFill>
                  <a:schemeClr val="dk1"/>
                </a:solidFill>
              </a:rPr>
              <a:t>존재하여야</a:t>
            </a:r>
            <a:r>
              <a:rPr lang="en-US" sz="1000" dirty="0">
                <a:solidFill>
                  <a:schemeClr val="dk1"/>
                </a:solidFill>
              </a:rPr>
              <a:t> 함. maintainability, modifiability </a:t>
            </a:r>
            <a:r>
              <a:rPr lang="en-US" sz="1000" dirty="0" err="1">
                <a:solidFill>
                  <a:schemeClr val="dk1"/>
                </a:solidFill>
              </a:rPr>
              <a:t>떨어짐</a:t>
            </a:r>
            <a:r>
              <a:rPr lang="en-US" sz="1000" dirty="0">
                <a:solidFill>
                  <a:schemeClr val="dk1"/>
                </a:solidFill>
              </a:rPr>
              <a:t> </a:t>
            </a:r>
            <a:r>
              <a:rPr lang="en-US" sz="1000" dirty="0" err="1">
                <a:solidFill>
                  <a:schemeClr val="dk1"/>
                </a:solidFill>
              </a:rPr>
              <a:t>이것은</a:t>
            </a:r>
            <a:r>
              <a:rPr lang="en-US" sz="1000" dirty="0">
                <a:solidFill>
                  <a:schemeClr val="dk1"/>
                </a:solidFill>
              </a:rPr>
              <a:t> </a:t>
            </a:r>
            <a:r>
              <a:rPr lang="en-US" sz="1000" dirty="0" err="1">
                <a:solidFill>
                  <a:schemeClr val="dk1"/>
                </a:solidFill>
              </a:rPr>
              <a:t>Extensibility의</a:t>
            </a:r>
            <a:r>
              <a:rPr lang="en-US" sz="1000" dirty="0">
                <a:solidFill>
                  <a:schemeClr val="dk1"/>
                </a:solidFill>
              </a:rPr>
              <a:t> </a:t>
            </a:r>
            <a:r>
              <a:rPr lang="en-US" sz="1000" dirty="0" err="1">
                <a:solidFill>
                  <a:schemeClr val="dk1"/>
                </a:solidFill>
              </a:rPr>
              <a:t>QA를</a:t>
            </a:r>
            <a:r>
              <a:rPr lang="en-US" sz="1000" dirty="0">
                <a:solidFill>
                  <a:schemeClr val="dk1"/>
                </a:solidFill>
              </a:rPr>
              <a:t> </a:t>
            </a:r>
            <a:r>
              <a:rPr lang="en-US" sz="1000" dirty="0" err="1">
                <a:solidFill>
                  <a:schemeClr val="dk1"/>
                </a:solidFill>
              </a:rPr>
              <a:t>만족하지</a:t>
            </a:r>
            <a:r>
              <a:rPr lang="en-US" sz="1000" dirty="0">
                <a:solidFill>
                  <a:schemeClr val="dk1"/>
                </a:solidFill>
              </a:rPr>
              <a:t> </a:t>
            </a:r>
            <a:r>
              <a:rPr lang="en-US" sz="1000" dirty="0" err="1">
                <a:solidFill>
                  <a:schemeClr val="dk1"/>
                </a:solidFill>
              </a:rPr>
              <a:t>못함</a:t>
            </a:r>
            <a:r>
              <a:rPr lang="en-US" sz="1000" dirty="0">
                <a:solidFill>
                  <a:schemeClr val="dk1"/>
                </a:solidFill>
              </a:rPr>
              <a:t>.</a:t>
            </a:r>
          </a:p>
        </p:txBody>
      </p:sp>
      <p:sp>
        <p:nvSpPr>
          <p:cNvPr id="212" name="Shape 2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956733"/>
            <a:ext cx="7772400" cy="2553229"/>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1143000" y="3602037"/>
            <a:ext cx="6858000" cy="1655761"/>
          </a:xfrm>
          <a:prstGeom prst="rect">
            <a:avLst/>
          </a:prstGeom>
          <a:noFill/>
          <a:ln>
            <a:noFill/>
          </a:ln>
        </p:spPr>
        <p:txBody>
          <a:bodyPr lIns="91425" tIns="91425" rIns="91425" bIns="91425" anchor="t" anchorCtr="0"/>
          <a:lstStyle>
            <a:lvl1pPr marL="0" marR="0" indent="0" algn="ctr" rtl="0">
              <a:lnSpc>
                <a:spcPct val="90000"/>
              </a:lnSpc>
              <a:spcBef>
                <a:spcPts val="1000"/>
              </a:spcBef>
              <a:buClr>
                <a:schemeClr val="dk1"/>
              </a:buClr>
              <a:buFont typeface="Arial"/>
              <a:buNone/>
              <a:defRPr/>
            </a:lvl1pPr>
            <a:lvl2pPr marL="457200" marR="0" indent="0" algn="ctr" rtl="0">
              <a:lnSpc>
                <a:spcPct val="90000"/>
              </a:lnSpc>
              <a:spcBef>
                <a:spcPts val="500"/>
              </a:spcBef>
              <a:buClr>
                <a:schemeClr val="dk1"/>
              </a:buClr>
              <a:buFont typeface="Arial"/>
              <a:buNone/>
              <a:defRPr/>
            </a:lvl2pPr>
            <a:lvl3pPr marL="914400" marR="0" indent="0" algn="ctr" rtl="0">
              <a:lnSpc>
                <a:spcPct val="90000"/>
              </a:lnSpc>
              <a:spcBef>
                <a:spcPts val="500"/>
              </a:spcBef>
              <a:buClr>
                <a:schemeClr val="dk1"/>
              </a:buClr>
              <a:buFont typeface="Arial"/>
              <a:buNone/>
              <a:defRPr/>
            </a:lvl3pPr>
            <a:lvl4pPr marL="1371600" marR="0" indent="0" algn="ctr" rtl="0">
              <a:lnSpc>
                <a:spcPct val="90000"/>
              </a:lnSpc>
              <a:spcBef>
                <a:spcPts val="500"/>
              </a:spcBef>
              <a:buClr>
                <a:schemeClr val="dk1"/>
              </a:buClr>
              <a:buFont typeface="Arial"/>
              <a:buNone/>
              <a:defRPr/>
            </a:lvl4pPr>
            <a:lvl5pPr marL="1828800" marR="0" indent="0" algn="ctr" rtl="0">
              <a:lnSpc>
                <a:spcPct val="90000"/>
              </a:lnSpc>
              <a:spcBef>
                <a:spcPts val="500"/>
              </a:spcBef>
              <a:buClr>
                <a:schemeClr val="dk1"/>
              </a:buClr>
              <a:buFont typeface="Arial"/>
              <a:buNone/>
              <a:defRPr/>
            </a:lvl5pPr>
            <a:lvl6pPr marL="2286000" marR="0" indent="0" algn="ctr" rtl="0">
              <a:lnSpc>
                <a:spcPct val="90000"/>
              </a:lnSpc>
              <a:spcBef>
                <a:spcPts val="500"/>
              </a:spcBef>
              <a:buClr>
                <a:schemeClr val="dk1"/>
              </a:buClr>
              <a:buFont typeface="Arial"/>
              <a:buNone/>
              <a:defRPr/>
            </a:lvl6pPr>
            <a:lvl7pPr marL="2743200" marR="0" indent="0" algn="ctr" rtl="0">
              <a:lnSpc>
                <a:spcPct val="90000"/>
              </a:lnSpc>
              <a:spcBef>
                <a:spcPts val="500"/>
              </a:spcBef>
              <a:buClr>
                <a:schemeClr val="dk1"/>
              </a:buClr>
              <a:buFont typeface="Arial"/>
              <a:buNone/>
              <a:defRPr/>
            </a:lvl7pPr>
            <a:lvl8pPr marL="3200400" marR="0" indent="0" algn="ctr" rtl="0">
              <a:lnSpc>
                <a:spcPct val="90000"/>
              </a:lnSpc>
              <a:spcBef>
                <a:spcPts val="500"/>
              </a:spcBef>
              <a:buClr>
                <a:schemeClr val="dk1"/>
              </a:buClr>
              <a:buFont typeface="Arial"/>
              <a:buNone/>
              <a:defRPr/>
            </a:lvl8pPr>
            <a:lvl9pPr marL="3657600" marR="0" indent="0" algn="ctr" rtl="0">
              <a:lnSpc>
                <a:spcPct val="90000"/>
              </a:lnSpc>
              <a:spcBef>
                <a:spcPts val="500"/>
              </a:spcBef>
              <a:buClr>
                <a:schemeClr val="dk1"/>
              </a:buClr>
              <a:buFont typeface="Arial"/>
              <a:buNone/>
              <a:defRPr/>
            </a:lvl9pPr>
          </a:lstStyle>
          <a:p>
            <a:endParaRPr/>
          </a:p>
        </p:txBody>
      </p:sp>
      <p:sp>
        <p:nvSpPr>
          <p:cNvPr id="17" name="Shape 17"/>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4516" y="90742"/>
            <a:ext cx="8809972" cy="481500"/>
          </a:xfrm>
          <a:prstGeom prst="rect">
            <a:avLst/>
          </a:prstGeom>
          <a:noFill/>
          <a:ln>
            <a:noFill/>
          </a:ln>
        </p:spPr>
        <p:txBody>
          <a:bodyPr lIns="91425" tIns="91425" rIns="91425" bIns="91425" anchor="ctr" anchorCtr="0"/>
          <a:lstStyle>
            <a:lvl1pPr rtl="0">
              <a:spcBef>
                <a:spcPts val="0"/>
              </a:spcBef>
              <a:defRPr sz="2400" b="1" i="0" baseline="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2" name="Shape 22"/>
          <p:cNvSpPr txBox="1">
            <a:spLocks noGrp="1"/>
          </p:cNvSpPr>
          <p:nvPr>
            <p:ph type="body" idx="1"/>
          </p:nvPr>
        </p:nvSpPr>
        <p:spPr>
          <a:xfrm>
            <a:off x="154516" y="764705"/>
            <a:ext cx="8809972" cy="1800199"/>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3" name="Shape 23"/>
          <p:cNvSpPr txBox="1">
            <a:spLocks noGrp="1"/>
          </p:cNvSpPr>
          <p:nvPr>
            <p:ph type="dt" idx="10"/>
          </p:nvPr>
        </p:nvSpPr>
        <p:spPr>
          <a:xfrm>
            <a:off x="107504" y="6480720"/>
            <a:ext cx="2104412" cy="332656"/>
          </a:xfrm>
          <a:prstGeom prst="rect">
            <a:avLst/>
          </a:prstGeom>
          <a:noFill/>
          <a:ln>
            <a:noFill/>
          </a:ln>
        </p:spPr>
        <p:txBody>
          <a:bodyPr lIns="91425" tIns="91425" rIns="91425" bIns="91425" anchor="ctr" anchorCtr="0"/>
          <a:lstStyle>
            <a:lvl1pPr marL="0" marR="0" indent="0" algn="l" rtl="0">
              <a:spcBef>
                <a:spcPts val="0"/>
              </a:spcBef>
              <a:defRPr sz="1200"/>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lang="ko-KR" altLang="en-US" dirty="0"/>
          </a:p>
        </p:txBody>
      </p:sp>
      <p:cxnSp>
        <p:nvCxnSpPr>
          <p:cNvPr id="24" name="Shape 24"/>
          <p:cNvCxnSpPr/>
          <p:nvPr/>
        </p:nvCxnSpPr>
        <p:spPr>
          <a:xfrm>
            <a:off x="5" y="649633"/>
            <a:ext cx="9144000" cy="0"/>
          </a:xfrm>
          <a:prstGeom prst="straightConnector1">
            <a:avLst/>
          </a:prstGeom>
          <a:noFill/>
          <a:ln w="22225" cap="flat" cmpd="sng">
            <a:solidFill>
              <a:srgbClr val="262626"/>
            </a:solidFill>
            <a:prstDash val="solid"/>
            <a:miter/>
            <a:headEnd type="none" w="med" len="med"/>
            <a:tailEnd type="none" w="med" len="med"/>
          </a:ln>
        </p:spPr>
      </p:cxnSp>
      <p:sp>
        <p:nvSpPr>
          <p:cNvPr id="26" name="Shape 26"/>
          <p:cNvSpPr txBox="1">
            <a:spLocks noGrp="1"/>
          </p:cNvSpPr>
          <p:nvPr>
            <p:ph type="sldNum" idx="12"/>
          </p:nvPr>
        </p:nvSpPr>
        <p:spPr>
          <a:xfrm>
            <a:off x="8334516" y="6525344"/>
            <a:ext cx="701980" cy="288032"/>
          </a:xfrm>
          <a:prstGeom prst="rect">
            <a:avLst/>
          </a:prstGeom>
          <a:noFill/>
          <a:ln>
            <a:noFill/>
          </a:ln>
        </p:spPr>
        <p:txBody>
          <a:bodyPr lIns="91425" tIns="45700" rIns="91425" bIns="45700" anchor="ctr" anchorCtr="0">
            <a:noAutofit/>
          </a:bodyPr>
          <a:lstStyle>
            <a:lvl1pPr marL="0" marR="0" indent="0" algn="ctr" rtl="0">
              <a:spcBef>
                <a:spcPts val="0"/>
              </a:spcBef>
              <a:buNone/>
              <a:defRPr sz="1200" b="0" i="0" u="none" strike="noStrike" cap="none" baseline="0">
                <a:solidFill>
                  <a:srgbClr val="888888"/>
                </a:solidFill>
                <a:latin typeface="Arial"/>
                <a:ea typeface="Arial"/>
                <a:cs typeface="Arial"/>
                <a:sym typeface="Arial"/>
              </a:defRPr>
            </a:lvl1pPr>
          </a:lstStyle>
          <a:p>
            <a:pPr>
              <a:buSzPct val="25000"/>
            </a:pPr>
            <a:fld id="{00000000-1234-1234-1234-123412341234}" type="slidenum">
              <a:rPr lang="en-US" smtClean="0"/>
              <a:pPr>
                <a:buSzPct val="25000"/>
              </a:pPr>
              <a:t>‹#›</a:t>
            </a:fld>
            <a:r>
              <a:rPr lang="en-US" dirty="0" smtClean="0"/>
              <a:t>/37</a:t>
            </a:r>
            <a:endParaRPr lang="en-US" dirty="0"/>
          </a:p>
        </p:txBody>
      </p:sp>
      <p:cxnSp>
        <p:nvCxnSpPr>
          <p:cNvPr id="9" name="Shape 24"/>
          <p:cNvCxnSpPr/>
          <p:nvPr userDrawn="1"/>
        </p:nvCxnSpPr>
        <p:spPr>
          <a:xfrm>
            <a:off x="5" y="6453336"/>
            <a:ext cx="9144000" cy="0"/>
          </a:xfrm>
          <a:prstGeom prst="straightConnector1">
            <a:avLst/>
          </a:prstGeom>
          <a:noFill/>
          <a:ln w="22225" cap="flat" cmpd="sng">
            <a:solidFill>
              <a:srgbClr val="262626"/>
            </a:solidFill>
            <a:prstDash val="solid"/>
            <a:miter/>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제목 및 내용">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4516" y="90742"/>
            <a:ext cx="8809972" cy="481500"/>
          </a:xfrm>
          <a:prstGeom prst="rect">
            <a:avLst/>
          </a:prstGeom>
          <a:noFill/>
          <a:ln>
            <a:noFill/>
          </a:ln>
        </p:spPr>
        <p:txBody>
          <a:bodyPr lIns="91425" tIns="91425" rIns="91425" bIns="91425" anchor="ctr" anchorCtr="0"/>
          <a:lstStyle>
            <a:lvl1pPr rtl="0">
              <a:spcBef>
                <a:spcPts val="0"/>
              </a:spcBef>
              <a:defRPr sz="2400" b="1" i="0" baseline="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2" name="Shape 22"/>
          <p:cNvSpPr txBox="1">
            <a:spLocks noGrp="1"/>
          </p:cNvSpPr>
          <p:nvPr>
            <p:ph type="body" idx="1"/>
          </p:nvPr>
        </p:nvSpPr>
        <p:spPr>
          <a:xfrm>
            <a:off x="154516" y="764705"/>
            <a:ext cx="8809972" cy="1800199"/>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3" name="Shape 23"/>
          <p:cNvSpPr txBox="1">
            <a:spLocks noGrp="1"/>
          </p:cNvSpPr>
          <p:nvPr>
            <p:ph type="dt" idx="10"/>
          </p:nvPr>
        </p:nvSpPr>
        <p:spPr>
          <a:xfrm>
            <a:off x="107504" y="6480720"/>
            <a:ext cx="2104412" cy="332656"/>
          </a:xfrm>
          <a:prstGeom prst="rect">
            <a:avLst/>
          </a:prstGeom>
          <a:noFill/>
          <a:ln>
            <a:noFill/>
          </a:ln>
        </p:spPr>
        <p:txBody>
          <a:bodyPr lIns="91425" tIns="91425" rIns="91425" bIns="91425" anchor="ctr" anchorCtr="0"/>
          <a:lstStyle>
            <a:lvl1pPr marL="0" marR="0" indent="0" algn="l" rtl="0">
              <a:spcBef>
                <a:spcPts val="0"/>
              </a:spcBef>
              <a:defRPr sz="1200"/>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lang="ko-KR" altLang="en-US" dirty="0"/>
          </a:p>
        </p:txBody>
      </p:sp>
      <p:cxnSp>
        <p:nvCxnSpPr>
          <p:cNvPr id="24" name="Shape 24"/>
          <p:cNvCxnSpPr/>
          <p:nvPr/>
        </p:nvCxnSpPr>
        <p:spPr>
          <a:xfrm>
            <a:off x="5" y="649633"/>
            <a:ext cx="9144000" cy="0"/>
          </a:xfrm>
          <a:prstGeom prst="straightConnector1">
            <a:avLst/>
          </a:prstGeom>
          <a:noFill/>
          <a:ln w="22225" cap="flat" cmpd="sng">
            <a:solidFill>
              <a:srgbClr val="262626"/>
            </a:solidFill>
            <a:prstDash val="solid"/>
            <a:miter/>
            <a:headEnd type="none" w="med" len="med"/>
            <a:tailEnd type="none" w="med" len="med"/>
          </a:ln>
        </p:spPr>
      </p:cxnSp>
      <p:sp>
        <p:nvSpPr>
          <p:cNvPr id="26" name="Shape 26"/>
          <p:cNvSpPr txBox="1">
            <a:spLocks noGrp="1"/>
          </p:cNvSpPr>
          <p:nvPr>
            <p:ph type="sldNum" idx="12"/>
          </p:nvPr>
        </p:nvSpPr>
        <p:spPr>
          <a:xfrm>
            <a:off x="8334516" y="6525344"/>
            <a:ext cx="701980" cy="288032"/>
          </a:xfrm>
          <a:prstGeom prst="rect">
            <a:avLst/>
          </a:prstGeom>
          <a:noFill/>
          <a:ln>
            <a:noFill/>
          </a:ln>
        </p:spPr>
        <p:txBody>
          <a:bodyPr lIns="91425" tIns="45700" rIns="91425" bIns="45700" anchor="ctr" anchorCtr="0">
            <a:noAutofit/>
          </a:bodyPr>
          <a:lstStyle>
            <a:lvl1pPr marL="0" marR="0" indent="0" algn="ctr" rtl="0">
              <a:spcBef>
                <a:spcPts val="0"/>
              </a:spcBef>
              <a:buNone/>
              <a:defRPr sz="1200" b="0" i="0" u="none" strike="noStrike" cap="none" baseline="0">
                <a:solidFill>
                  <a:srgbClr val="888888"/>
                </a:solidFill>
                <a:latin typeface="Arial"/>
                <a:ea typeface="Arial"/>
                <a:cs typeface="Arial"/>
                <a:sym typeface="Arial"/>
              </a:defRPr>
            </a:lvl1pPr>
          </a:lstStyle>
          <a:p>
            <a:pPr>
              <a:buSzPct val="25000"/>
            </a:pPr>
            <a:fld id="{00000000-1234-1234-1234-123412341234}" type="slidenum">
              <a:rPr lang="en-US" smtClean="0"/>
              <a:pPr>
                <a:buSzPct val="25000"/>
              </a:pPr>
              <a:t>‹#›</a:t>
            </a:fld>
            <a:r>
              <a:rPr lang="en-US" dirty="0" smtClean="0"/>
              <a:t>/37</a:t>
            </a:r>
            <a:endParaRPr lang="en-US" dirty="0"/>
          </a:p>
        </p:txBody>
      </p:sp>
      <p:cxnSp>
        <p:nvCxnSpPr>
          <p:cNvPr id="9" name="Shape 24"/>
          <p:cNvCxnSpPr/>
          <p:nvPr userDrawn="1"/>
        </p:nvCxnSpPr>
        <p:spPr>
          <a:xfrm>
            <a:off x="5" y="6453336"/>
            <a:ext cx="9144000" cy="0"/>
          </a:xfrm>
          <a:prstGeom prst="straightConnector1">
            <a:avLst/>
          </a:prstGeom>
          <a:noFill/>
          <a:ln w="22225" cap="flat" cmpd="sng">
            <a:solidFill>
              <a:srgbClr val="262626"/>
            </a:solidFill>
            <a:prstDash val="solid"/>
            <a:miter/>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628650" y="1825625"/>
            <a:ext cx="7886700" cy="4351338"/>
          </a:xfrm>
          <a:prstGeom prst="rect">
            <a:avLst/>
          </a:prstGeom>
          <a:noFill/>
          <a:ln>
            <a:noFill/>
          </a:ln>
        </p:spPr>
        <p:txBody>
          <a:bodyPr lIns="91425" tIns="91425" rIns="91425" bIns="91425" anchor="t" anchorCtr="0"/>
          <a:lstStyle>
            <a:lvl1pPr marL="228600" marR="0" indent="-50800" algn="l" rtl="0">
              <a:lnSpc>
                <a:spcPct val="90000"/>
              </a:lnSpc>
              <a:spcBef>
                <a:spcPts val="1000"/>
              </a:spcBef>
              <a:buClr>
                <a:schemeClr val="dk1"/>
              </a:buClr>
              <a:buFont typeface="Arial"/>
              <a:buChar char="•"/>
              <a:defRPr/>
            </a:lvl1pPr>
            <a:lvl2pPr marL="685800" marR="0" indent="-76200" algn="l" rtl="0">
              <a:lnSpc>
                <a:spcPct val="90000"/>
              </a:lnSpc>
              <a:spcBef>
                <a:spcPts val="500"/>
              </a:spcBef>
              <a:buClr>
                <a:schemeClr val="dk1"/>
              </a:buClr>
              <a:buFont typeface="Arial"/>
              <a:buChar char="•"/>
              <a:defRPr/>
            </a:lvl2pPr>
            <a:lvl3pPr marL="1143000" marR="0" indent="-101600" algn="l" rtl="0">
              <a:lnSpc>
                <a:spcPct val="90000"/>
              </a:lnSpc>
              <a:spcBef>
                <a:spcPts val="500"/>
              </a:spcBef>
              <a:buClr>
                <a:schemeClr val="dk1"/>
              </a:buClr>
              <a:buFont typeface="Arial"/>
              <a:buChar char="•"/>
              <a:defRPr/>
            </a:lvl3pPr>
            <a:lvl4pPr marL="1600200" marR="0" indent="-114300" algn="l" rtl="0">
              <a:lnSpc>
                <a:spcPct val="90000"/>
              </a:lnSpc>
              <a:spcBef>
                <a:spcPts val="500"/>
              </a:spcBef>
              <a:buClr>
                <a:schemeClr val="dk1"/>
              </a:buClr>
              <a:buFont typeface="Arial"/>
              <a:buChar char="•"/>
              <a:defRPr/>
            </a:lvl4pPr>
            <a:lvl5pPr marL="2057400" marR="0" indent="-114300" algn="l" rtl="0">
              <a:lnSpc>
                <a:spcPct val="90000"/>
              </a:lnSpc>
              <a:spcBef>
                <a:spcPts val="500"/>
              </a:spcBef>
              <a:buClr>
                <a:schemeClr val="dk1"/>
              </a:buClr>
              <a:buFont typeface="Arial"/>
              <a:buChar char="•"/>
              <a:defRPr/>
            </a:lvl5pPr>
            <a:lvl6pPr marL="2514600" marR="0" indent="-114300" algn="l" rtl="0">
              <a:lnSpc>
                <a:spcPct val="90000"/>
              </a:lnSpc>
              <a:spcBef>
                <a:spcPts val="500"/>
              </a:spcBef>
              <a:buClr>
                <a:schemeClr val="dk1"/>
              </a:buClr>
              <a:buFont typeface="Arial"/>
              <a:buChar char="•"/>
              <a:defRPr/>
            </a:lvl6pPr>
            <a:lvl7pPr marL="2971800" marR="0" indent="-114300" algn="l" rtl="0">
              <a:lnSpc>
                <a:spcPct val="90000"/>
              </a:lnSpc>
              <a:spcBef>
                <a:spcPts val="500"/>
              </a:spcBef>
              <a:buClr>
                <a:schemeClr val="dk1"/>
              </a:buClr>
              <a:buFont typeface="Arial"/>
              <a:buChar char="•"/>
              <a:defRPr/>
            </a:lvl7pPr>
            <a:lvl8pPr marL="3429000" marR="0" indent="-114300" algn="l" rtl="0">
              <a:lnSpc>
                <a:spcPct val="90000"/>
              </a:lnSpc>
              <a:spcBef>
                <a:spcPts val="500"/>
              </a:spcBef>
              <a:buClr>
                <a:schemeClr val="dk1"/>
              </a:buClr>
              <a:buFont typeface="Arial"/>
              <a:buChar char="•"/>
              <a:defRPr/>
            </a:lvl8pPr>
            <a:lvl9pPr marL="3886200" marR="0" indent="-114300" algn="l" rtl="0">
              <a:lnSpc>
                <a:spcPct val="90000"/>
              </a:lnSpc>
              <a:spcBef>
                <a:spcPts val="500"/>
              </a:spcBef>
              <a:buClr>
                <a:schemeClr val="dk1"/>
              </a:buClr>
              <a:buFont typeface="Arial"/>
              <a:buChar char="•"/>
              <a:defRPr/>
            </a:lvl9pPr>
          </a:lstStyle>
          <a:p>
            <a:endParaRPr/>
          </a:p>
        </p:txBody>
      </p:sp>
      <p:sp>
        <p:nvSpPr>
          <p:cNvPr id="11" name="Shape 11"/>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26.xml"/><Relationship Id="rId7" Type="http://schemas.openxmlformats.org/officeDocument/2006/relationships/slide" Target="slide3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30.xml"/><Relationship Id="rId4" Type="http://schemas.openxmlformats.org/officeDocument/2006/relationships/slide" Target="slide29.xml"/><Relationship Id="rId9" Type="http://schemas.openxmlformats.org/officeDocument/2006/relationships/slide" Target="slide36.xml"/></Relationships>
</file>

<file path=ppt/slides/_rels/slide2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0.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39.xml"/><Relationship Id="rId5" Type="http://schemas.openxmlformats.org/officeDocument/2006/relationships/slide" Target="slide38.xml"/><Relationship Id="rId4" Type="http://schemas.openxmlformats.org/officeDocument/2006/relationships/slide" Target="slide3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p:nvPr/>
        </p:nvSpPr>
        <p:spPr>
          <a:xfrm>
            <a:off x="2915134" y="407779"/>
            <a:ext cx="3313799" cy="13850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b="1" i="0" u="none" strike="noStrike" cap="none" baseline="0">
                <a:solidFill>
                  <a:schemeClr val="dk1"/>
                </a:solidFill>
                <a:latin typeface="+mn-lt"/>
                <a:ea typeface="Arial"/>
                <a:cs typeface="Arial"/>
                <a:sym typeface="Arial"/>
              </a:rPr>
              <a:t>Studio Project</a:t>
            </a:r>
          </a:p>
          <a:p>
            <a:pPr marL="0" marR="0" lvl="0" indent="0" algn="ctr" rtl="0">
              <a:spcBef>
                <a:spcPts val="0"/>
              </a:spcBef>
              <a:buSzPct val="25000"/>
              <a:buNone/>
            </a:pPr>
            <a:r>
              <a:rPr lang="en-US" sz="2400" b="1" i="0" u="none" strike="noStrike" cap="none" baseline="0">
                <a:solidFill>
                  <a:schemeClr val="dk1"/>
                </a:solidFill>
                <a:latin typeface="+mn-lt"/>
                <a:ea typeface="Arial"/>
                <a:cs typeface="Arial"/>
                <a:sym typeface="Arial"/>
              </a:rPr>
              <a:t>(Final Presentation)</a:t>
            </a:r>
          </a:p>
          <a:p>
            <a:pPr marL="0" marR="0" lvl="0" indent="0" algn="ctr" rtl="0">
              <a:spcBef>
                <a:spcPts val="0"/>
              </a:spcBef>
              <a:buSzPct val="25000"/>
              <a:buNone/>
            </a:pPr>
            <a:r>
              <a:rPr lang="en-US" sz="2400" b="1" i="0" u="none" strike="noStrike" cap="none" baseline="0">
                <a:solidFill>
                  <a:schemeClr val="dk1"/>
                </a:solidFill>
                <a:latin typeface="+mn-lt"/>
                <a:ea typeface="Arial"/>
                <a:cs typeface="Arial"/>
                <a:sym typeface="Arial"/>
              </a:rPr>
              <a:t>- </a:t>
            </a:r>
            <a:r>
              <a:rPr lang="en-US" sz="2400" b="1" i="1" u="none" strike="noStrike" cap="none" baseline="0">
                <a:solidFill>
                  <a:schemeClr val="dk1"/>
                </a:solidFill>
                <a:latin typeface="+mn-lt"/>
                <a:ea typeface="Arial"/>
                <a:cs typeface="Arial"/>
                <a:sym typeface="Arial"/>
              </a:rPr>
              <a:t>IoT anyware </a:t>
            </a:r>
            <a:r>
              <a:rPr lang="en-US" sz="2400" b="1" i="0" u="none" strike="noStrike" cap="none" baseline="0">
                <a:solidFill>
                  <a:schemeClr val="dk1"/>
                </a:solidFill>
                <a:latin typeface="+mn-lt"/>
                <a:ea typeface="Arial"/>
                <a:cs typeface="Arial"/>
                <a:sym typeface="Arial"/>
              </a:rPr>
              <a:t>- </a:t>
            </a:r>
          </a:p>
        </p:txBody>
      </p:sp>
      <p:sp>
        <p:nvSpPr>
          <p:cNvPr id="29" name="Shape 29"/>
          <p:cNvSpPr txBox="1"/>
          <p:nvPr/>
        </p:nvSpPr>
        <p:spPr>
          <a:xfrm>
            <a:off x="2983534" y="5033075"/>
            <a:ext cx="3177000" cy="1521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i="0" u="none" strike="noStrike" cap="none" baseline="0" dirty="0">
                <a:solidFill>
                  <a:schemeClr val="dk1"/>
                </a:solidFill>
                <a:latin typeface="+mn-lt"/>
                <a:ea typeface="Arial"/>
                <a:cs typeface="Arial"/>
                <a:sym typeface="Arial"/>
              </a:rPr>
              <a:t>Team </a:t>
            </a:r>
            <a:r>
              <a:rPr lang="en-US" sz="2400" b="1" dirty="0">
                <a:solidFill>
                  <a:schemeClr val="dk1"/>
                </a:solidFill>
                <a:latin typeface="+mn-lt"/>
              </a:rPr>
              <a:t>Number One</a:t>
            </a:r>
            <a:r>
              <a:rPr lang="en-US" sz="2400" b="1" i="0" u="none" strike="noStrike" cap="none" baseline="0" dirty="0">
                <a:solidFill>
                  <a:schemeClr val="dk1"/>
                </a:solidFill>
                <a:latin typeface="+mn-lt"/>
                <a:ea typeface="Arial"/>
                <a:cs typeface="Arial"/>
                <a:sym typeface="Arial"/>
              </a:rPr>
              <a:t> (Eagle5)</a:t>
            </a:r>
          </a:p>
          <a:p>
            <a:pPr marL="0" marR="0" lvl="0" indent="0" algn="ctr" rtl="0">
              <a:spcBef>
                <a:spcPts val="0"/>
              </a:spcBef>
              <a:buNone/>
            </a:pPr>
            <a:endParaRPr sz="2400" b="1" dirty="0">
              <a:solidFill>
                <a:schemeClr val="dk1"/>
              </a:solidFill>
              <a:latin typeface="+mn-lt"/>
            </a:endParaRPr>
          </a:p>
          <a:p>
            <a:pPr marL="0" marR="0" lvl="0" indent="0" algn="ctr" rtl="0">
              <a:spcBef>
                <a:spcPts val="0"/>
              </a:spcBef>
              <a:buSzPct val="25000"/>
              <a:buNone/>
            </a:pPr>
            <a:r>
              <a:rPr lang="en-US" sz="2000" b="0" i="0" u="none" strike="noStrike" cap="none" baseline="0" dirty="0">
                <a:solidFill>
                  <a:schemeClr val="dk1"/>
                </a:solidFill>
                <a:latin typeface="+mn-lt"/>
                <a:ea typeface="Arial"/>
                <a:cs typeface="Arial"/>
                <a:sym typeface="Arial"/>
              </a:rPr>
              <a:t>2</a:t>
            </a:r>
            <a:r>
              <a:rPr lang="en-US" sz="2000" dirty="0">
                <a:solidFill>
                  <a:schemeClr val="dk1"/>
                </a:solidFill>
                <a:latin typeface="+mn-lt"/>
              </a:rPr>
              <a:t>6</a:t>
            </a:r>
            <a:r>
              <a:rPr lang="en-US" sz="2000" b="0" i="0" u="none" strike="noStrike" cap="none" baseline="0" dirty="0">
                <a:solidFill>
                  <a:schemeClr val="dk1"/>
                </a:solidFill>
                <a:latin typeface="+mn-lt"/>
                <a:ea typeface="Arial"/>
                <a:cs typeface="Arial"/>
                <a:sym typeface="Arial"/>
              </a:rPr>
              <a:t>th, Jun 2015</a:t>
            </a:r>
          </a:p>
        </p:txBody>
      </p:sp>
      <p:pic>
        <p:nvPicPr>
          <p:cNvPr id="30" name="Shape 30"/>
          <p:cNvPicPr preferRelativeResize="0"/>
          <p:nvPr/>
        </p:nvPicPr>
        <p:blipFill rotWithShape="1">
          <a:blip r:embed="rId3">
            <a:alphaModFix/>
          </a:blip>
          <a:srcRect/>
          <a:stretch/>
        </p:blipFill>
        <p:spPr>
          <a:xfrm>
            <a:off x="3350734" y="2207768"/>
            <a:ext cx="2442599" cy="24425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Shape 215"/>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2</a:t>
            </a:r>
            <a:r>
              <a:rPr lang="en-US" sz="2000" b="1" baseline="30000" dirty="0">
                <a:solidFill>
                  <a:schemeClr val="dk1"/>
                </a:solidFill>
              </a:rPr>
              <a:t>nd </a:t>
            </a:r>
            <a:r>
              <a:rPr lang="en-US" sz="2000" b="1" dirty="0">
                <a:solidFill>
                  <a:schemeClr val="dk1"/>
                </a:solidFill>
              </a:rPr>
              <a:t>Decomposition (1/3)  </a:t>
            </a:r>
          </a:p>
        </p:txBody>
      </p:sp>
      <p:sp>
        <p:nvSpPr>
          <p:cNvPr id="216" name="Shape 216"/>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IoT Runtime</a:t>
            </a:r>
            <a:r>
              <a:rPr lang="en-US" sz="2000" b="1" i="1">
                <a:solidFill>
                  <a:schemeClr val="dk1"/>
                </a:solidFill>
              </a:rPr>
              <a:t> </a:t>
            </a:r>
            <a:r>
              <a:rPr lang="en-US" sz="2000" b="1">
                <a:solidFill>
                  <a:schemeClr val="dk1"/>
                </a:solidFill>
              </a:rPr>
              <a:t>&gt;</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9</a:t>
            </a:fld>
            <a:r>
              <a:rPr lang="en-US" smtClean="0"/>
              <a:t>/30</a:t>
            </a:r>
            <a:endParaRPr lang="en-US" dirty="0"/>
          </a:p>
        </p:txBody>
      </p:sp>
      <p:sp>
        <p:nvSpPr>
          <p:cNvPr id="7" name="Shape 144"/>
          <p:cNvSpPr txBox="1"/>
          <p:nvPr/>
        </p:nvSpPr>
        <p:spPr>
          <a:xfrm>
            <a:off x="3360625" y="4967751"/>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8" name="Shape 145"/>
          <p:cNvSpPr txBox="1"/>
          <p:nvPr/>
        </p:nvSpPr>
        <p:spPr>
          <a:xfrm>
            <a:off x="3951025" y="4967751"/>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9" name="Shape 146"/>
          <p:cNvSpPr txBox="1"/>
          <p:nvPr/>
        </p:nvSpPr>
        <p:spPr>
          <a:xfrm>
            <a:off x="4305825" y="4967751"/>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Flow</a:t>
            </a:r>
          </a:p>
        </p:txBody>
      </p:sp>
      <p:sp>
        <p:nvSpPr>
          <p:cNvPr id="10" name="Shape 147"/>
          <p:cNvSpPr/>
          <p:nvPr/>
        </p:nvSpPr>
        <p:spPr>
          <a:xfrm>
            <a:off x="349375" y="1197887"/>
            <a:ext cx="8210700" cy="241620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 name="Shape 148"/>
          <p:cNvSpPr/>
          <p:nvPr/>
        </p:nvSpPr>
        <p:spPr>
          <a:xfrm>
            <a:off x="2283150" y="2680925"/>
            <a:ext cx="42765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Web </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Server</a:t>
            </a:r>
          </a:p>
        </p:txBody>
      </p:sp>
      <p:sp>
        <p:nvSpPr>
          <p:cNvPr id="12" name="Shape 149"/>
          <p:cNvSpPr/>
          <p:nvPr/>
        </p:nvSpPr>
        <p:spPr>
          <a:xfrm>
            <a:off x="1372896" y="3832936"/>
            <a:ext cx="2300700"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App</a:t>
            </a:r>
          </a:p>
        </p:txBody>
      </p:sp>
      <p:cxnSp>
        <p:nvCxnSpPr>
          <p:cNvPr id="13" name="Shape 150"/>
          <p:cNvCxnSpPr>
            <a:stCxn id="26" idx="1"/>
          </p:cNvCxnSpPr>
          <p:nvPr/>
        </p:nvCxnSpPr>
        <p:spPr>
          <a:xfrm flipV="1">
            <a:off x="2581036" y="3267524"/>
            <a:ext cx="2101" cy="557878"/>
          </a:xfrm>
          <a:prstGeom prst="straightConnector1">
            <a:avLst/>
          </a:prstGeom>
          <a:noFill/>
          <a:ln w="19050" cap="flat" cmpd="sng">
            <a:solidFill>
              <a:srgbClr val="000000"/>
            </a:solidFill>
            <a:prstDash val="solid"/>
            <a:round/>
            <a:headEnd type="none" w="med" len="med"/>
            <a:tailEnd type="stealth" w="lg" len="lg"/>
          </a:ln>
        </p:spPr>
      </p:cxnSp>
      <p:sp>
        <p:nvSpPr>
          <p:cNvPr id="14" name="Shape 151"/>
          <p:cNvSpPr/>
          <p:nvPr/>
        </p:nvSpPr>
        <p:spPr>
          <a:xfrm>
            <a:off x="3971049" y="3996080"/>
            <a:ext cx="1112999" cy="7250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5" name="Shape 152"/>
          <p:cNvSpPr/>
          <p:nvPr/>
        </p:nvSpPr>
        <p:spPr>
          <a:xfrm>
            <a:off x="5588580" y="3843679"/>
            <a:ext cx="1034999"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6" name="Shape 153"/>
          <p:cNvCxnSpPr>
            <a:stCxn id="27" idx="1"/>
          </p:cNvCxnSpPr>
          <p:nvPr/>
        </p:nvCxnSpPr>
        <p:spPr>
          <a:xfrm flipV="1">
            <a:off x="4458298" y="3288724"/>
            <a:ext cx="10" cy="500317"/>
          </a:xfrm>
          <a:prstGeom prst="straightConnector1">
            <a:avLst/>
          </a:prstGeom>
          <a:noFill/>
          <a:ln w="19050" cap="flat" cmpd="sng">
            <a:solidFill>
              <a:srgbClr val="000000"/>
            </a:solidFill>
            <a:prstDash val="solid"/>
            <a:round/>
            <a:headEnd type="none" w="med" len="med"/>
            <a:tailEnd type="stealth" w="lg" len="lg"/>
          </a:ln>
        </p:spPr>
      </p:cxnSp>
      <p:cxnSp>
        <p:nvCxnSpPr>
          <p:cNvPr id="17" name="Shape 154"/>
          <p:cNvCxnSpPr>
            <a:stCxn id="29" idx="0"/>
          </p:cNvCxnSpPr>
          <p:nvPr/>
        </p:nvCxnSpPr>
        <p:spPr>
          <a:xfrm rot="16200000" flipV="1">
            <a:off x="5829590" y="3565243"/>
            <a:ext cx="560520" cy="1"/>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18" name="Shape 156"/>
          <p:cNvSpPr/>
          <p:nvPr/>
        </p:nvSpPr>
        <p:spPr>
          <a:xfrm>
            <a:off x="4102225" y="384490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 name="Shape 157"/>
          <p:cNvSpPr/>
          <p:nvPr/>
        </p:nvSpPr>
        <p:spPr>
          <a:xfrm>
            <a:off x="7131710" y="1596211"/>
            <a:ext cx="1034999" cy="747600"/>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Data</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Store</a:t>
            </a:r>
          </a:p>
        </p:txBody>
      </p:sp>
      <p:cxnSp>
        <p:nvCxnSpPr>
          <p:cNvPr id="20" name="Shape 158"/>
          <p:cNvCxnSpPr>
            <a:stCxn id="64" idx="2"/>
            <a:endCxn id="23" idx="3"/>
          </p:cNvCxnSpPr>
          <p:nvPr/>
        </p:nvCxnSpPr>
        <p:spPr>
          <a:xfrm rot="5400000">
            <a:off x="6742890" y="2152175"/>
            <a:ext cx="549000" cy="928200"/>
          </a:xfrm>
          <a:prstGeom prst="bentConnector2">
            <a:avLst/>
          </a:prstGeom>
          <a:noFill/>
          <a:ln w="19050" cap="flat" cmpd="sng">
            <a:solidFill>
              <a:schemeClr val="dk1"/>
            </a:solidFill>
            <a:prstDash val="dot"/>
            <a:round/>
            <a:headEnd type="none" w="med" len="med"/>
            <a:tailEnd type="stealth" w="lg" len="lg"/>
          </a:ln>
        </p:spPr>
      </p:cxnSp>
      <p:sp>
        <p:nvSpPr>
          <p:cNvPr id="21" name="Shape 161"/>
          <p:cNvSpPr/>
          <p:nvPr/>
        </p:nvSpPr>
        <p:spPr>
          <a:xfrm>
            <a:off x="7264525" y="252662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162"/>
          <p:cNvSpPr/>
          <p:nvPr/>
        </p:nvSpPr>
        <p:spPr>
          <a:xfrm>
            <a:off x="7264525" y="272162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 name="Shape 160"/>
          <p:cNvSpPr/>
          <p:nvPr/>
        </p:nvSpPr>
        <p:spPr>
          <a:xfrm>
            <a:off x="6420212" y="2776413"/>
            <a:ext cx="133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 name="Shape 163"/>
          <p:cNvSpPr/>
          <p:nvPr/>
        </p:nvSpPr>
        <p:spPr>
          <a:xfrm>
            <a:off x="6420206" y="2962225"/>
            <a:ext cx="133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164"/>
          <p:cNvSpPr/>
          <p:nvPr/>
        </p:nvSpPr>
        <p:spPr>
          <a:xfrm>
            <a:off x="782596" y="1600515"/>
            <a:ext cx="1034999" cy="747600"/>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Sensor Data</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Store</a:t>
            </a:r>
          </a:p>
        </p:txBody>
      </p:sp>
      <p:sp>
        <p:nvSpPr>
          <p:cNvPr id="26" name="Shape 165"/>
          <p:cNvSpPr/>
          <p:nvPr/>
        </p:nvSpPr>
        <p:spPr>
          <a:xfrm rot="-5400000">
            <a:off x="2456986" y="3007752"/>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7" name="Shape 166"/>
          <p:cNvSpPr/>
          <p:nvPr/>
        </p:nvSpPr>
        <p:spPr>
          <a:xfrm rot="-5400000">
            <a:off x="4324948" y="3126940"/>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8" name="Shape 167"/>
          <p:cNvSpPr/>
          <p:nvPr/>
        </p:nvSpPr>
        <p:spPr>
          <a:xfrm rot="-5400000">
            <a:off x="5972724" y="3307552"/>
            <a:ext cx="266699" cy="1229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9" name="Shape 155"/>
          <p:cNvSpPr/>
          <p:nvPr/>
        </p:nvSpPr>
        <p:spPr>
          <a:xfrm>
            <a:off x="5962250" y="384550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168"/>
          <p:cNvSpPr/>
          <p:nvPr/>
        </p:nvSpPr>
        <p:spPr>
          <a:xfrm>
            <a:off x="333775" y="4820639"/>
            <a:ext cx="8313599" cy="1488681"/>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1" name="Shape 169"/>
          <p:cNvCxnSpPr/>
          <p:nvPr/>
        </p:nvCxnSpPr>
        <p:spPr>
          <a:xfrm>
            <a:off x="737350" y="5045064"/>
            <a:ext cx="579300" cy="0"/>
          </a:xfrm>
          <a:prstGeom prst="straightConnector1">
            <a:avLst/>
          </a:prstGeom>
          <a:noFill/>
          <a:ln w="19050" cap="flat" cmpd="sng">
            <a:solidFill>
              <a:srgbClr val="000000"/>
            </a:solidFill>
            <a:prstDash val="solid"/>
            <a:round/>
            <a:headEnd type="none" w="med" len="med"/>
            <a:tailEnd type="stealth" w="lg" len="lg"/>
          </a:ln>
        </p:spPr>
      </p:cxnSp>
      <p:sp>
        <p:nvSpPr>
          <p:cNvPr id="32" name="Shape 170"/>
          <p:cNvSpPr/>
          <p:nvPr/>
        </p:nvSpPr>
        <p:spPr>
          <a:xfrm>
            <a:off x="6195375" y="4960262"/>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171"/>
          <p:cNvSpPr txBox="1"/>
          <p:nvPr/>
        </p:nvSpPr>
        <p:spPr>
          <a:xfrm>
            <a:off x="6987625" y="4960264"/>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34" name="Shape 172"/>
          <p:cNvSpPr txBox="1"/>
          <p:nvPr/>
        </p:nvSpPr>
        <p:spPr>
          <a:xfrm>
            <a:off x="262225" y="4530454"/>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35" name="Shape 173"/>
          <p:cNvSpPr txBox="1"/>
          <p:nvPr/>
        </p:nvSpPr>
        <p:spPr>
          <a:xfrm>
            <a:off x="1541425" y="4873614"/>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cxnSp>
        <p:nvCxnSpPr>
          <p:cNvPr id="36" name="Shape 174"/>
          <p:cNvCxnSpPr/>
          <p:nvPr/>
        </p:nvCxnSpPr>
        <p:spPr>
          <a:xfrm>
            <a:off x="877700" y="5468962"/>
            <a:ext cx="369900" cy="0"/>
          </a:xfrm>
          <a:prstGeom prst="straightConnector1">
            <a:avLst/>
          </a:prstGeom>
          <a:noFill/>
          <a:ln w="19050" cap="flat" cmpd="sng">
            <a:solidFill>
              <a:srgbClr val="000000"/>
            </a:solidFill>
            <a:prstDash val="dash"/>
            <a:round/>
            <a:headEnd type="stealth" w="med" len="med"/>
            <a:tailEnd type="stealth" w="med" len="med"/>
          </a:ln>
        </p:spPr>
      </p:cxnSp>
      <p:sp>
        <p:nvSpPr>
          <p:cNvPr id="37" name="Shape 175"/>
          <p:cNvSpPr txBox="1"/>
          <p:nvPr/>
        </p:nvSpPr>
        <p:spPr>
          <a:xfrm>
            <a:off x="611000" y="530126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38" name="Shape 176"/>
          <p:cNvSpPr txBox="1"/>
          <p:nvPr/>
        </p:nvSpPr>
        <p:spPr>
          <a:xfrm>
            <a:off x="1201400" y="530126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9" name="Shape 177"/>
          <p:cNvSpPr txBox="1"/>
          <p:nvPr/>
        </p:nvSpPr>
        <p:spPr>
          <a:xfrm>
            <a:off x="1556199" y="5301262"/>
            <a:ext cx="1934076"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A communicates with B by Event</a:t>
            </a:r>
          </a:p>
        </p:txBody>
      </p:sp>
      <p:sp>
        <p:nvSpPr>
          <p:cNvPr id="40" name="Shape 178"/>
          <p:cNvSpPr txBox="1"/>
          <p:nvPr/>
        </p:nvSpPr>
        <p:spPr>
          <a:xfrm>
            <a:off x="1555025" y="575209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IoT Server Runtime Boundary</a:t>
            </a:r>
          </a:p>
        </p:txBody>
      </p:sp>
      <p:sp>
        <p:nvSpPr>
          <p:cNvPr id="41" name="Shape 179"/>
          <p:cNvSpPr/>
          <p:nvPr/>
        </p:nvSpPr>
        <p:spPr>
          <a:xfrm>
            <a:off x="2952025" y="17784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2" name="Shape 180"/>
          <p:cNvSpPr/>
          <p:nvPr/>
        </p:nvSpPr>
        <p:spPr>
          <a:xfrm>
            <a:off x="4381650" y="17630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3" name="Shape 181"/>
          <p:cNvSpPr/>
          <p:nvPr/>
        </p:nvSpPr>
        <p:spPr>
          <a:xfrm>
            <a:off x="5756675" y="17630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 name="Shape 182"/>
          <p:cNvSpPr/>
          <p:nvPr/>
        </p:nvSpPr>
        <p:spPr>
          <a:xfrm>
            <a:off x="1522400" y="17784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183"/>
          <p:cNvSpPr/>
          <p:nvPr/>
        </p:nvSpPr>
        <p:spPr>
          <a:xfrm>
            <a:off x="3472675" y="5402360"/>
            <a:ext cx="659098" cy="388199"/>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46" name="Shape 184"/>
          <p:cNvSpPr txBox="1"/>
          <p:nvPr/>
        </p:nvSpPr>
        <p:spPr>
          <a:xfrm>
            <a:off x="4309175" y="539406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RDBMS Database </a:t>
            </a:r>
          </a:p>
        </p:txBody>
      </p:sp>
      <p:sp>
        <p:nvSpPr>
          <p:cNvPr id="48" name="Shape 186"/>
          <p:cNvSpPr/>
          <p:nvPr/>
        </p:nvSpPr>
        <p:spPr>
          <a:xfrm>
            <a:off x="706471" y="1529415"/>
            <a:ext cx="1034999" cy="747600"/>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Sensor Data Store</a:t>
            </a:r>
          </a:p>
        </p:txBody>
      </p:sp>
      <p:sp>
        <p:nvSpPr>
          <p:cNvPr id="49" name="Shape 187"/>
          <p:cNvSpPr/>
          <p:nvPr/>
        </p:nvSpPr>
        <p:spPr>
          <a:xfrm>
            <a:off x="2144011" y="1013737"/>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 name="Shape 188"/>
          <p:cNvSpPr/>
          <p:nvPr/>
        </p:nvSpPr>
        <p:spPr>
          <a:xfrm>
            <a:off x="5864912" y="17837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1" name="Shape 189"/>
          <p:cNvSpPr/>
          <p:nvPr/>
        </p:nvSpPr>
        <p:spPr>
          <a:xfrm>
            <a:off x="6125012" y="1763061"/>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 name="Shape 190"/>
          <p:cNvSpPr/>
          <p:nvPr/>
        </p:nvSpPr>
        <p:spPr>
          <a:xfrm>
            <a:off x="2283249" y="1667000"/>
            <a:ext cx="42765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Event</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Manager</a:t>
            </a:r>
          </a:p>
        </p:txBody>
      </p:sp>
      <p:sp>
        <p:nvSpPr>
          <p:cNvPr id="54" name="Shape 192"/>
          <p:cNvSpPr/>
          <p:nvPr/>
        </p:nvSpPr>
        <p:spPr>
          <a:xfrm>
            <a:off x="688900" y="5849430"/>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 name="Shape 193"/>
          <p:cNvSpPr/>
          <p:nvPr/>
        </p:nvSpPr>
        <p:spPr>
          <a:xfrm>
            <a:off x="6195375" y="5406510"/>
            <a:ext cx="659098" cy="388199"/>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56" name="Shape 194"/>
          <p:cNvSpPr txBox="1"/>
          <p:nvPr/>
        </p:nvSpPr>
        <p:spPr>
          <a:xfrm>
            <a:off x="7031875" y="53982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NoSQL Database</a:t>
            </a:r>
          </a:p>
        </p:txBody>
      </p:sp>
      <p:sp>
        <p:nvSpPr>
          <p:cNvPr id="58" name="Shape 197"/>
          <p:cNvSpPr/>
          <p:nvPr/>
        </p:nvSpPr>
        <p:spPr>
          <a:xfrm>
            <a:off x="3271158" y="692696"/>
            <a:ext cx="2300700" cy="19054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dirty="0"/>
              <a:t>Event Bus</a:t>
            </a:r>
          </a:p>
        </p:txBody>
      </p:sp>
      <p:sp>
        <p:nvSpPr>
          <p:cNvPr id="59" name="Shape 198"/>
          <p:cNvSpPr/>
          <p:nvPr/>
        </p:nvSpPr>
        <p:spPr>
          <a:xfrm rot="5400000">
            <a:off x="4297448" y="-13013"/>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0" name="Shape 199"/>
          <p:cNvCxnSpPr>
            <a:stCxn id="59" idx="1"/>
            <a:endCxn id="52" idx="0"/>
          </p:cNvCxnSpPr>
          <p:nvPr/>
        </p:nvCxnSpPr>
        <p:spPr>
          <a:xfrm>
            <a:off x="4421497" y="1052736"/>
            <a:ext cx="2" cy="614264"/>
          </a:xfrm>
          <a:prstGeom prst="straightConnector1">
            <a:avLst/>
          </a:prstGeom>
          <a:noFill/>
          <a:ln w="19050" cap="flat" cmpd="sng">
            <a:solidFill>
              <a:srgbClr val="000000"/>
            </a:solidFill>
            <a:prstDash val="dash"/>
            <a:round/>
            <a:headEnd type="stealth" w="med" len="med"/>
            <a:tailEnd type="stealth" w="med" len="med"/>
          </a:ln>
        </p:spPr>
      </p:cxnSp>
      <p:sp>
        <p:nvSpPr>
          <p:cNvPr id="61" name="Shape 196"/>
          <p:cNvSpPr/>
          <p:nvPr/>
        </p:nvSpPr>
        <p:spPr>
          <a:xfrm>
            <a:off x="7686337" y="2113186"/>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200"/>
          <p:cNvSpPr/>
          <p:nvPr/>
        </p:nvSpPr>
        <p:spPr>
          <a:xfrm>
            <a:off x="6163795" y="3050311"/>
            <a:ext cx="3959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4" name="Shape 159"/>
          <p:cNvSpPr/>
          <p:nvPr/>
        </p:nvSpPr>
        <p:spPr>
          <a:xfrm>
            <a:off x="7348140" y="2113175"/>
            <a:ext cx="2666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6" name="Shape 158"/>
          <p:cNvCxnSpPr>
            <a:stCxn id="19" idx="2"/>
            <a:endCxn id="52" idx="3"/>
          </p:cNvCxnSpPr>
          <p:nvPr/>
        </p:nvCxnSpPr>
        <p:spPr>
          <a:xfrm rot="10800000">
            <a:off x="6559750" y="1969701"/>
            <a:ext cx="571961" cy="311"/>
          </a:xfrm>
          <a:prstGeom prst="bentConnector3">
            <a:avLst>
              <a:gd name="adj1" fmla="val 50000"/>
            </a:avLst>
          </a:prstGeom>
          <a:noFill/>
          <a:ln w="19050" cap="flat" cmpd="sng">
            <a:solidFill>
              <a:schemeClr val="dk1"/>
            </a:solidFill>
            <a:prstDash val="dot"/>
            <a:round/>
            <a:headEnd type="none" w="med" len="med"/>
            <a:tailEnd type="stealth" w="lg" len="lg"/>
          </a:ln>
        </p:spPr>
      </p:cxnSp>
      <p:cxnSp>
        <p:nvCxnSpPr>
          <p:cNvPr id="69" name="Shape 158"/>
          <p:cNvCxnSpPr>
            <a:stCxn id="62" idx="3"/>
            <a:endCxn id="61" idx="2"/>
          </p:cNvCxnSpPr>
          <p:nvPr/>
        </p:nvCxnSpPr>
        <p:spPr>
          <a:xfrm flipV="1">
            <a:off x="6559794" y="2341786"/>
            <a:ext cx="1274143" cy="822825"/>
          </a:xfrm>
          <a:prstGeom prst="bentConnector2">
            <a:avLst/>
          </a:prstGeom>
          <a:noFill/>
          <a:ln w="19050" cap="flat" cmpd="sng">
            <a:solidFill>
              <a:schemeClr val="dk1"/>
            </a:solidFill>
            <a:prstDash val="dot"/>
            <a:round/>
            <a:headEnd type="none" w="med" len="med"/>
            <a:tailEnd type="stealth" w="lg" len="lg"/>
          </a:ln>
        </p:spPr>
      </p:cxnSp>
      <p:sp>
        <p:nvSpPr>
          <p:cNvPr id="70" name="Shape 162"/>
          <p:cNvSpPr/>
          <p:nvPr/>
        </p:nvSpPr>
        <p:spPr>
          <a:xfrm>
            <a:off x="7740440" y="2924930"/>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73" name="Shape 158"/>
          <p:cNvCxnSpPr>
            <a:stCxn id="25" idx="3"/>
            <a:endCxn id="11" idx="1"/>
          </p:cNvCxnSpPr>
          <p:nvPr/>
        </p:nvCxnSpPr>
        <p:spPr>
          <a:xfrm rot="16200000" flipH="1">
            <a:off x="1473868" y="2174343"/>
            <a:ext cx="635510" cy="983054"/>
          </a:xfrm>
          <a:prstGeom prst="bentConnector2">
            <a:avLst/>
          </a:prstGeom>
          <a:noFill/>
          <a:ln w="19050" cap="flat" cmpd="sng">
            <a:solidFill>
              <a:schemeClr val="dk1"/>
            </a:solidFill>
            <a:prstDash val="dot"/>
            <a:round/>
            <a:headEnd type="none" w="med" len="med"/>
            <a:tailEnd type="stealth" w="lg" len="lg"/>
          </a:ln>
        </p:spPr>
      </p:cxnSp>
      <p:cxnSp>
        <p:nvCxnSpPr>
          <p:cNvPr id="76" name="Shape 158"/>
          <p:cNvCxnSpPr>
            <a:stCxn id="25" idx="4"/>
            <a:endCxn id="52" idx="1"/>
          </p:cNvCxnSpPr>
          <p:nvPr/>
        </p:nvCxnSpPr>
        <p:spPr>
          <a:xfrm flipV="1">
            <a:off x="1817595" y="1969700"/>
            <a:ext cx="465654" cy="0"/>
          </a:xfrm>
          <a:prstGeom prst="bentConnector3">
            <a:avLst>
              <a:gd name="adj1" fmla="val 50000"/>
            </a:avLst>
          </a:prstGeom>
          <a:noFill/>
          <a:ln w="19050" cap="flat" cmpd="sng">
            <a:solidFill>
              <a:schemeClr val="dk1"/>
            </a:solidFill>
            <a:prstDash val="dot"/>
            <a:round/>
            <a:headEnd type="none" w="med" len="med"/>
            <a:tailEnd type="stealth" w="lg" len="lg"/>
          </a:ln>
        </p:spPr>
      </p:cxnSp>
      <p:cxnSp>
        <p:nvCxnSpPr>
          <p:cNvPr id="79" name="Shape 158"/>
          <p:cNvCxnSpPr>
            <a:stCxn id="7" idx="3"/>
            <a:endCxn id="8" idx="1"/>
          </p:cNvCxnSpPr>
          <p:nvPr/>
        </p:nvCxnSpPr>
        <p:spPr>
          <a:xfrm>
            <a:off x="3627323" y="5135451"/>
            <a:ext cx="323702" cy="0"/>
          </a:xfrm>
          <a:prstGeom prst="bentConnector3">
            <a:avLst>
              <a:gd name="adj1" fmla="val 50000"/>
            </a:avLst>
          </a:prstGeom>
          <a:noFill/>
          <a:ln w="19050" cap="flat" cmpd="sng">
            <a:solidFill>
              <a:schemeClr val="dk1"/>
            </a:solidFill>
            <a:prstDash val="dot"/>
            <a:round/>
            <a:headEnd type="none" w="med" len="med"/>
            <a:tailEnd type="stealth" w="lg" len="lg"/>
          </a:ln>
        </p:spPr>
      </p:cxn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2</a:t>
            </a:r>
            <a:r>
              <a:rPr lang="en-US" sz="2000" b="1" baseline="30000" dirty="0">
                <a:solidFill>
                  <a:schemeClr val="dk1"/>
                </a:solidFill>
              </a:rPr>
              <a:t>nd </a:t>
            </a:r>
            <a:r>
              <a:rPr lang="en-US" sz="2000" b="1" dirty="0">
                <a:solidFill>
                  <a:schemeClr val="dk1"/>
                </a:solidFill>
              </a:rPr>
              <a:t>Decomposition (2/3)  </a:t>
            </a:r>
          </a:p>
        </p:txBody>
      </p:sp>
      <p:sp>
        <p:nvSpPr>
          <p:cNvPr id="223" name="Shape 223"/>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Event Bus&gt;</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10</a:t>
            </a:fld>
            <a:r>
              <a:rPr lang="en-US" smtClean="0"/>
              <a:t>/30</a:t>
            </a:r>
            <a:endParaRPr lang="en-US" dirty="0"/>
          </a:p>
        </p:txBody>
      </p:sp>
      <p:sp>
        <p:nvSpPr>
          <p:cNvPr id="6" name="Shape 95"/>
          <p:cNvSpPr/>
          <p:nvPr/>
        </p:nvSpPr>
        <p:spPr>
          <a:xfrm>
            <a:off x="1933975" y="5053744"/>
            <a:ext cx="5880000" cy="1013399"/>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96"/>
          <p:cNvSpPr/>
          <p:nvPr/>
        </p:nvSpPr>
        <p:spPr>
          <a:xfrm>
            <a:off x="2081200" y="1124744"/>
            <a:ext cx="5137199" cy="238410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 name="Shape 97"/>
          <p:cNvSpPr/>
          <p:nvPr/>
        </p:nvSpPr>
        <p:spPr>
          <a:xfrm>
            <a:off x="2486575" y="2477494"/>
            <a:ext cx="42849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MQTT Proxy</a:t>
            </a:r>
          </a:p>
        </p:txBody>
      </p:sp>
      <p:sp>
        <p:nvSpPr>
          <p:cNvPr id="9" name="Shape 98"/>
          <p:cNvSpPr/>
          <p:nvPr/>
        </p:nvSpPr>
        <p:spPr>
          <a:xfrm>
            <a:off x="1734096" y="3863851"/>
            <a:ext cx="2300700"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App</a:t>
            </a:r>
          </a:p>
        </p:txBody>
      </p:sp>
      <p:cxnSp>
        <p:nvCxnSpPr>
          <p:cNvPr id="10" name="Shape 99"/>
          <p:cNvCxnSpPr/>
          <p:nvPr/>
        </p:nvCxnSpPr>
        <p:spPr>
          <a:xfrm rot="10800000">
            <a:off x="2712700" y="3070547"/>
            <a:ext cx="0" cy="860100"/>
          </a:xfrm>
          <a:prstGeom prst="straightConnector1">
            <a:avLst/>
          </a:prstGeom>
          <a:noFill/>
          <a:ln w="19050" cap="flat" cmpd="sng">
            <a:solidFill>
              <a:srgbClr val="000000"/>
            </a:solidFill>
            <a:prstDash val="dash"/>
            <a:round/>
            <a:headEnd type="none" w="med" len="med"/>
            <a:tailEnd type="stealth" w="lg" len="lg"/>
          </a:ln>
        </p:spPr>
      </p:cxnSp>
      <p:sp>
        <p:nvSpPr>
          <p:cNvPr id="11" name="Shape 100"/>
          <p:cNvSpPr/>
          <p:nvPr/>
        </p:nvSpPr>
        <p:spPr>
          <a:xfrm>
            <a:off x="4302962" y="4026995"/>
            <a:ext cx="1112999" cy="7250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2" name="Shape 101"/>
          <p:cNvSpPr/>
          <p:nvPr/>
        </p:nvSpPr>
        <p:spPr>
          <a:xfrm>
            <a:off x="5863580" y="3874594"/>
            <a:ext cx="1034999"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3" name="Shape 102"/>
          <p:cNvCxnSpPr/>
          <p:nvPr/>
        </p:nvCxnSpPr>
        <p:spPr>
          <a:xfrm rot="10800000">
            <a:off x="4533771" y="3086957"/>
            <a:ext cx="0" cy="846000"/>
          </a:xfrm>
          <a:prstGeom prst="straightConnector1">
            <a:avLst/>
          </a:prstGeom>
          <a:noFill/>
          <a:ln w="19050" cap="flat" cmpd="sng">
            <a:solidFill>
              <a:srgbClr val="000000"/>
            </a:solidFill>
            <a:prstDash val="dash"/>
            <a:round/>
            <a:headEnd type="none" w="med" len="med"/>
            <a:tailEnd type="stealth" w="lg" len="lg"/>
          </a:ln>
        </p:spPr>
      </p:cxnSp>
      <p:cxnSp>
        <p:nvCxnSpPr>
          <p:cNvPr id="14" name="Shape 103"/>
          <p:cNvCxnSpPr/>
          <p:nvPr/>
        </p:nvCxnSpPr>
        <p:spPr>
          <a:xfrm rot="-5400000">
            <a:off x="5722825" y="3505381"/>
            <a:ext cx="858599" cy="599"/>
          </a:xfrm>
          <a:prstGeom prst="bentConnector3">
            <a:avLst>
              <a:gd name="adj1" fmla="val 50000"/>
            </a:avLst>
          </a:prstGeom>
          <a:noFill/>
          <a:ln w="19050" cap="flat" cmpd="sng">
            <a:solidFill>
              <a:srgbClr val="000000"/>
            </a:solidFill>
            <a:prstDash val="dash"/>
            <a:round/>
            <a:headEnd type="none" w="med" len="med"/>
            <a:tailEnd type="stealth" w="lg" len="lg"/>
          </a:ln>
        </p:spPr>
      </p:cxnSp>
      <p:sp>
        <p:nvSpPr>
          <p:cNvPr id="15" name="Shape 104"/>
          <p:cNvSpPr/>
          <p:nvPr/>
        </p:nvSpPr>
        <p:spPr>
          <a:xfrm>
            <a:off x="5008725" y="3875819"/>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 name="Shape 105"/>
          <p:cNvSpPr/>
          <p:nvPr/>
        </p:nvSpPr>
        <p:spPr>
          <a:xfrm>
            <a:off x="3216250"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 name="Shape 106"/>
          <p:cNvSpPr/>
          <p:nvPr/>
        </p:nvSpPr>
        <p:spPr>
          <a:xfrm>
            <a:off x="6005150"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 name="Shape 107"/>
          <p:cNvSpPr/>
          <p:nvPr/>
        </p:nvSpPr>
        <p:spPr>
          <a:xfrm>
            <a:off x="6005137" y="266295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 name="Shape 108"/>
          <p:cNvSpPr/>
          <p:nvPr/>
        </p:nvSpPr>
        <p:spPr>
          <a:xfrm rot="-5400000">
            <a:off x="2818186" y="3038667"/>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 name="Shape 109"/>
          <p:cNvSpPr/>
          <p:nvPr/>
        </p:nvSpPr>
        <p:spPr>
          <a:xfrm rot="-5400000">
            <a:off x="4656861" y="3157855"/>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110"/>
          <p:cNvSpPr/>
          <p:nvPr/>
        </p:nvSpPr>
        <p:spPr>
          <a:xfrm rot="-5400000">
            <a:off x="6247724" y="3338467"/>
            <a:ext cx="266699" cy="1229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111"/>
          <p:cNvSpPr/>
          <p:nvPr/>
        </p:nvSpPr>
        <p:spPr>
          <a:xfrm>
            <a:off x="6237250" y="3876419"/>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3" name="Shape 112"/>
          <p:cNvCxnSpPr/>
          <p:nvPr/>
        </p:nvCxnSpPr>
        <p:spPr>
          <a:xfrm>
            <a:off x="2337550" y="5278169"/>
            <a:ext cx="579300" cy="0"/>
          </a:xfrm>
          <a:prstGeom prst="straightConnector1">
            <a:avLst/>
          </a:prstGeom>
          <a:noFill/>
          <a:ln w="19050" cap="flat" cmpd="sng">
            <a:solidFill>
              <a:srgbClr val="000000"/>
            </a:solidFill>
            <a:prstDash val="solid"/>
            <a:round/>
            <a:headEnd type="none" w="med" len="med"/>
            <a:tailEnd type="stealth" w="lg" len="lg"/>
          </a:ln>
        </p:spPr>
      </p:cxnSp>
      <p:sp>
        <p:nvSpPr>
          <p:cNvPr id="24" name="Shape 113"/>
          <p:cNvSpPr/>
          <p:nvPr/>
        </p:nvSpPr>
        <p:spPr>
          <a:xfrm>
            <a:off x="5076300" y="5627342"/>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114"/>
          <p:cNvSpPr txBox="1"/>
          <p:nvPr/>
        </p:nvSpPr>
        <p:spPr>
          <a:xfrm>
            <a:off x="5931975" y="5613844"/>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26" name="Shape 115"/>
          <p:cNvSpPr txBox="1"/>
          <p:nvPr/>
        </p:nvSpPr>
        <p:spPr>
          <a:xfrm>
            <a:off x="1862425" y="4746356"/>
            <a:ext cx="2537699" cy="266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(Dynamic Perspective)</a:t>
            </a:r>
          </a:p>
        </p:txBody>
      </p:sp>
      <p:sp>
        <p:nvSpPr>
          <p:cNvPr id="27" name="Shape 116"/>
          <p:cNvSpPr txBox="1"/>
          <p:nvPr/>
        </p:nvSpPr>
        <p:spPr>
          <a:xfrm>
            <a:off x="3141625" y="5106719"/>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sp>
        <p:nvSpPr>
          <p:cNvPr id="28" name="Shape 117"/>
          <p:cNvSpPr txBox="1"/>
          <p:nvPr/>
        </p:nvSpPr>
        <p:spPr>
          <a:xfrm>
            <a:off x="4962750" y="5110467"/>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29" name="Shape 118"/>
          <p:cNvSpPr txBox="1"/>
          <p:nvPr/>
        </p:nvSpPr>
        <p:spPr>
          <a:xfrm>
            <a:off x="5553150" y="5110467"/>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0" name="Shape 119"/>
          <p:cNvSpPr txBox="1"/>
          <p:nvPr/>
        </p:nvSpPr>
        <p:spPr>
          <a:xfrm>
            <a:off x="5907950" y="5110469"/>
            <a:ext cx="17120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 </a:t>
            </a:r>
            <a:r>
              <a:rPr lang="ko" sz="1200"/>
              <a:t>sends event to </a:t>
            </a:r>
            <a:r>
              <a:rPr lang="ko" sz="1200" b="0" i="0" u="none" strike="noStrike" cap="none" baseline="0">
                <a:solidFill>
                  <a:srgbClr val="000000"/>
                </a:solidFill>
                <a:latin typeface="Arial"/>
                <a:ea typeface="Arial"/>
                <a:cs typeface="Arial"/>
                <a:sym typeface="Arial"/>
              </a:rPr>
              <a:t>B</a:t>
            </a:r>
          </a:p>
        </p:txBody>
      </p:sp>
      <p:sp>
        <p:nvSpPr>
          <p:cNvPr id="31" name="Shape 120"/>
          <p:cNvSpPr txBox="1"/>
          <p:nvPr/>
        </p:nvSpPr>
        <p:spPr>
          <a:xfrm>
            <a:off x="3155225" y="5485697"/>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a:t>Event Bus</a:t>
            </a:r>
            <a:br>
              <a:rPr lang="ko" sz="1200"/>
            </a:br>
            <a:r>
              <a:rPr lang="ko" sz="1200" b="0" i="0" u="none" strike="noStrike" cap="none" baseline="0">
                <a:solidFill>
                  <a:srgbClr val="000000"/>
                </a:solidFill>
                <a:latin typeface="Arial"/>
                <a:ea typeface="Arial"/>
                <a:cs typeface="Arial"/>
                <a:sym typeface="Arial"/>
              </a:rPr>
              <a:t>Boundary</a:t>
            </a:r>
          </a:p>
        </p:txBody>
      </p:sp>
      <p:sp>
        <p:nvSpPr>
          <p:cNvPr id="32" name="Shape 121"/>
          <p:cNvSpPr/>
          <p:nvPr/>
        </p:nvSpPr>
        <p:spPr>
          <a:xfrm>
            <a:off x="3858525" y="15750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122"/>
          <p:cNvSpPr/>
          <p:nvPr/>
        </p:nvSpPr>
        <p:spPr>
          <a:xfrm>
            <a:off x="5288150" y="15596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123"/>
          <p:cNvSpPr/>
          <p:nvPr/>
        </p:nvSpPr>
        <p:spPr>
          <a:xfrm>
            <a:off x="2486575" y="1342044"/>
            <a:ext cx="42849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MQTT Broker</a:t>
            </a:r>
          </a:p>
        </p:txBody>
      </p:sp>
      <p:sp>
        <p:nvSpPr>
          <p:cNvPr id="35" name="Shape 124"/>
          <p:cNvSpPr/>
          <p:nvPr/>
        </p:nvSpPr>
        <p:spPr>
          <a:xfrm>
            <a:off x="2289100" y="5583035"/>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 name="Shape 125"/>
          <p:cNvSpPr/>
          <p:nvPr/>
        </p:nvSpPr>
        <p:spPr>
          <a:xfrm rot="-5400000">
            <a:off x="6750800" y="2620344"/>
            <a:ext cx="1904999" cy="3071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IoT Server Runtime</a:t>
            </a:r>
          </a:p>
        </p:txBody>
      </p:sp>
      <p:sp>
        <p:nvSpPr>
          <p:cNvPr id="37" name="Shape 126"/>
          <p:cNvSpPr/>
          <p:nvPr/>
        </p:nvSpPr>
        <p:spPr>
          <a:xfrm rot="10800000">
            <a:off x="7413348" y="1835550"/>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8" name="Shape 127"/>
          <p:cNvSpPr/>
          <p:nvPr/>
        </p:nvSpPr>
        <p:spPr>
          <a:xfrm>
            <a:off x="6237262" y="2846880"/>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9" name="Shape 128"/>
          <p:cNvCxnSpPr/>
          <p:nvPr/>
        </p:nvCxnSpPr>
        <p:spPr>
          <a:xfrm rot="10800000">
            <a:off x="3161325" y="3097034"/>
            <a:ext cx="0" cy="860100"/>
          </a:xfrm>
          <a:prstGeom prst="straightConnector1">
            <a:avLst/>
          </a:prstGeom>
          <a:noFill/>
          <a:ln w="19050" cap="flat" cmpd="sng">
            <a:solidFill>
              <a:srgbClr val="000000"/>
            </a:solidFill>
            <a:prstDash val="dash"/>
            <a:round/>
            <a:headEnd type="stealth" w="lg" len="lg"/>
            <a:tailEnd type="none" w="lg" len="med"/>
          </a:ln>
        </p:spPr>
      </p:cxnSp>
      <p:cxnSp>
        <p:nvCxnSpPr>
          <p:cNvPr id="40" name="Shape 129"/>
          <p:cNvCxnSpPr/>
          <p:nvPr/>
        </p:nvCxnSpPr>
        <p:spPr>
          <a:xfrm rot="10800000">
            <a:off x="5063021" y="3088070"/>
            <a:ext cx="0" cy="846000"/>
          </a:xfrm>
          <a:prstGeom prst="straightConnector1">
            <a:avLst/>
          </a:prstGeom>
          <a:noFill/>
          <a:ln w="19050" cap="flat" cmpd="sng">
            <a:solidFill>
              <a:srgbClr val="000000"/>
            </a:solidFill>
            <a:prstDash val="dash"/>
            <a:round/>
            <a:headEnd type="stealth" w="lg" len="lg"/>
            <a:tailEnd type="none" w="lg" len="med"/>
          </a:ln>
        </p:spPr>
      </p:cxnSp>
      <p:cxnSp>
        <p:nvCxnSpPr>
          <p:cNvPr id="41" name="Shape 130"/>
          <p:cNvCxnSpPr/>
          <p:nvPr/>
        </p:nvCxnSpPr>
        <p:spPr>
          <a:xfrm rot="-5400000">
            <a:off x="6138375" y="3506494"/>
            <a:ext cx="858599" cy="599"/>
          </a:xfrm>
          <a:prstGeom prst="bentConnector3">
            <a:avLst>
              <a:gd name="adj1" fmla="val 50000"/>
            </a:avLst>
          </a:prstGeom>
          <a:noFill/>
          <a:ln w="19050" cap="flat" cmpd="sng">
            <a:solidFill>
              <a:srgbClr val="000000"/>
            </a:solidFill>
            <a:prstDash val="dash"/>
            <a:round/>
            <a:headEnd type="stealth" w="lg" len="lg"/>
            <a:tailEnd type="none" w="lg" len="med"/>
          </a:ln>
        </p:spPr>
      </p:cxnSp>
      <p:cxnSp>
        <p:nvCxnSpPr>
          <p:cNvPr id="42" name="Shape 131"/>
          <p:cNvCxnSpPr>
            <a:stCxn id="8" idx="3"/>
            <a:endCxn id="37" idx="1"/>
          </p:cNvCxnSpPr>
          <p:nvPr/>
        </p:nvCxnSpPr>
        <p:spPr>
          <a:xfrm rot="10800000" flipH="1">
            <a:off x="6771475" y="2777194"/>
            <a:ext cx="642000" cy="3000"/>
          </a:xfrm>
          <a:prstGeom prst="straightConnector1">
            <a:avLst/>
          </a:prstGeom>
          <a:noFill/>
          <a:ln w="19050" cap="flat" cmpd="sng">
            <a:solidFill>
              <a:srgbClr val="000000"/>
            </a:solidFill>
            <a:prstDash val="solid"/>
            <a:round/>
            <a:headEnd type="none" w="lg" len="lg"/>
            <a:tailEnd type="stealth" w="lg" len="lg"/>
          </a:ln>
        </p:spPr>
      </p:cxnSp>
      <p:sp>
        <p:nvSpPr>
          <p:cNvPr id="43" name="Shape 132"/>
          <p:cNvSpPr/>
          <p:nvPr/>
        </p:nvSpPr>
        <p:spPr>
          <a:xfrm>
            <a:off x="5415950"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 name="Shape 133"/>
          <p:cNvSpPr/>
          <p:nvPr/>
        </p:nvSpPr>
        <p:spPr>
          <a:xfrm>
            <a:off x="3537387"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134"/>
          <p:cNvSpPr/>
          <p:nvPr/>
        </p:nvSpPr>
        <p:spPr>
          <a:xfrm>
            <a:off x="5415950"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6" name="Shape 135"/>
          <p:cNvSpPr/>
          <p:nvPr/>
        </p:nvSpPr>
        <p:spPr>
          <a:xfrm>
            <a:off x="3537387"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7" name="Shape 136"/>
          <p:cNvCxnSpPr>
            <a:stCxn id="44" idx="2"/>
            <a:endCxn id="46" idx="0"/>
          </p:cNvCxnSpPr>
          <p:nvPr/>
        </p:nvCxnSpPr>
        <p:spPr>
          <a:xfrm>
            <a:off x="3684987" y="1947444"/>
            <a:ext cx="0" cy="529800"/>
          </a:xfrm>
          <a:prstGeom prst="straightConnector1">
            <a:avLst/>
          </a:prstGeom>
          <a:noFill/>
          <a:ln w="19050" cap="flat" cmpd="sng">
            <a:solidFill>
              <a:srgbClr val="000000"/>
            </a:solidFill>
            <a:prstDash val="solid"/>
            <a:round/>
            <a:headEnd type="none" w="lg" len="lg"/>
            <a:tailEnd type="stealth" w="lg" len="lg"/>
          </a:ln>
        </p:spPr>
      </p:cxnSp>
      <p:cxnSp>
        <p:nvCxnSpPr>
          <p:cNvPr id="48" name="Shape 137"/>
          <p:cNvCxnSpPr>
            <a:stCxn id="43" idx="2"/>
            <a:endCxn id="45" idx="0"/>
          </p:cNvCxnSpPr>
          <p:nvPr/>
        </p:nvCxnSpPr>
        <p:spPr>
          <a:xfrm>
            <a:off x="5563549" y="1947444"/>
            <a:ext cx="0" cy="529800"/>
          </a:xfrm>
          <a:prstGeom prst="straightConnector1">
            <a:avLst/>
          </a:prstGeom>
          <a:noFill/>
          <a:ln w="19050" cap="flat" cmpd="sng">
            <a:solidFill>
              <a:srgbClr val="000000"/>
            </a:solidFill>
            <a:prstDash val="solid"/>
            <a:round/>
            <a:headEnd type="stealth" w="lg" len="lg"/>
            <a:tailEnd type="none" w="lg" len="lg"/>
          </a:ln>
        </p:spPr>
      </p:cxnSp>
      <p:cxnSp>
        <p:nvCxnSpPr>
          <p:cNvPr id="49" name="Shape 138"/>
          <p:cNvCxnSpPr/>
          <p:nvPr/>
        </p:nvCxnSpPr>
        <p:spPr>
          <a:xfrm>
            <a:off x="5264737" y="5270244"/>
            <a:ext cx="339299" cy="599"/>
          </a:xfrm>
          <a:prstGeom prst="bentConnector3">
            <a:avLst>
              <a:gd name="adj1" fmla="val 99462"/>
            </a:avLst>
          </a:prstGeom>
          <a:noFill/>
          <a:ln w="19050" cap="flat" cmpd="sng">
            <a:solidFill>
              <a:srgbClr val="000000"/>
            </a:solidFill>
            <a:prstDash val="dash"/>
            <a:round/>
            <a:headEnd type="none" w="med" len="med"/>
            <a:tailEnd type="stealth" w="lg" len="lg"/>
          </a:ln>
        </p:spPr>
      </p:cxn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IoT Server : 2</a:t>
            </a:r>
            <a:r>
              <a:rPr lang="en-US" sz="2000" b="1" baseline="30000" dirty="0">
                <a:solidFill>
                  <a:schemeClr val="dk1"/>
                </a:solidFill>
              </a:rPr>
              <a:t>nd </a:t>
            </a:r>
            <a:r>
              <a:rPr lang="en-US" sz="2000" b="1" dirty="0" smtClean="0">
                <a:solidFill>
                  <a:schemeClr val="dk1"/>
                </a:solidFill>
              </a:rPr>
              <a:t>Decomposition (3/3)</a:t>
            </a:r>
            <a:endParaRPr lang="en-US" sz="2000" b="1" dirty="0">
              <a:solidFill>
                <a:schemeClr val="dk1"/>
              </a:solidFill>
            </a:endParaRPr>
          </a:p>
        </p:txBody>
      </p:sp>
      <p:graphicFrame>
        <p:nvGraphicFramePr>
          <p:cNvPr id="231" name="Shape 231"/>
          <p:cNvGraphicFramePr/>
          <p:nvPr/>
        </p:nvGraphicFramePr>
        <p:xfrm>
          <a:off x="250825" y="765175"/>
          <a:ext cx="8713662" cy="1219140"/>
        </p:xfrm>
        <a:graphic>
          <a:graphicData uri="http://schemas.openxmlformats.org/drawingml/2006/table">
            <a:tbl>
              <a:tblPr>
                <a:noFill/>
                <a:tableStyleId>{F2ECA201-8C03-488C-90C1-05B6DAA0B20F}</a:tableStyleId>
              </a:tblPr>
              <a:tblGrid>
                <a:gridCol w="1656879"/>
                <a:gridCol w="2952328"/>
                <a:gridCol w="1069062"/>
                <a:gridCol w="3035393"/>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Security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t>Authenticate Actors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To resist unauthorized access</a:t>
                      </a:r>
                    </a:p>
                    <a:p>
                      <a:pPr marL="457200" lvl="0" indent="0" rtl="0">
                        <a:spcBef>
                          <a:spcPts val="0"/>
                        </a:spcBef>
                        <a:buNone/>
                      </a:pPr>
                      <a:r>
                        <a:rPr lang="en-US" dirty="0"/>
                        <a:t>- Account Manager issues Session ID for Event Bus access</a:t>
                      </a:r>
                    </a:p>
                    <a:p>
                      <a:pPr marL="457200" lvl="0" indent="0" rtl="0">
                        <a:spcBef>
                          <a:spcPts val="0"/>
                        </a:spcBef>
                        <a:buNone/>
                      </a:pPr>
                      <a:r>
                        <a:rPr lang="en-US" dirty="0"/>
                        <a:t>- Session ID is </a:t>
                      </a:r>
                      <a:r>
                        <a:rPr lang="en-US" dirty="0" smtClean="0"/>
                        <a:t>valid </a:t>
                      </a:r>
                      <a:r>
                        <a:rPr lang="en-US" dirty="0"/>
                        <a:t>only for limited time period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32" name="Shape 232"/>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QA01 </a:t>
            </a:r>
            <a:r>
              <a:rPr lang="en-US" sz="2000" b="1" i="1">
                <a:solidFill>
                  <a:schemeClr val="dk1"/>
                </a:solidFill>
              </a:rPr>
              <a:t>Security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11</a:t>
            </a:fld>
            <a:r>
              <a:rPr lang="en-US" smtClean="0"/>
              <a:t>/30</a:t>
            </a:r>
            <a:endParaRPr lang="en-US" dirty="0"/>
          </a:p>
        </p:txBody>
      </p:sp>
      <p:pic>
        <p:nvPicPr>
          <p:cNvPr id="8" name="그림 7" descr="Studio project diagrams for document (6).png"/>
          <p:cNvPicPr>
            <a:picLocks noChangeAspect="1"/>
          </p:cNvPicPr>
          <p:nvPr/>
        </p:nvPicPr>
        <p:blipFill>
          <a:blip r:embed="rId3" cstate="print"/>
          <a:srcRect l="19485" t="17188" r="13579" b="6688"/>
          <a:stretch>
            <a:fillRect/>
          </a:stretch>
        </p:blipFill>
        <p:spPr>
          <a:xfrm>
            <a:off x="4562068" y="2420888"/>
            <a:ext cx="4474428" cy="3816424"/>
          </a:xfrm>
          <a:prstGeom prst="rect">
            <a:avLst/>
          </a:prstGeom>
        </p:spPr>
      </p:pic>
      <p:cxnSp>
        <p:nvCxnSpPr>
          <p:cNvPr id="9" name="직선 연결선 8"/>
          <p:cNvCxnSpPr/>
          <p:nvPr/>
        </p:nvCxnSpPr>
        <p:spPr>
          <a:xfrm flipH="1">
            <a:off x="3986004" y="2564904"/>
            <a:ext cx="792088" cy="43204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3986004" y="3429000"/>
            <a:ext cx="792088" cy="864096"/>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241588" y="2996952"/>
            <a:ext cx="3744416" cy="432048"/>
          </a:xfrm>
          <a:prstGeom prst="rect">
            <a:avLst/>
          </a:prstGeom>
          <a:solidFill>
            <a:schemeClr val="bg1">
              <a:lumMod val="85000"/>
            </a:schemeClr>
          </a:solidFill>
          <a:ln w="19050">
            <a:solidFill>
              <a:schemeClr val="tx1">
                <a:lumMod val="75000"/>
                <a:lumOff val="2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Event Bus</a:t>
            </a:r>
            <a:endParaRPr lang="ko-KR" altLang="en-US" sz="1400" dirty="0" smtClean="0">
              <a:solidFill>
                <a:schemeClr val="tx1">
                  <a:lumMod val="75000"/>
                  <a:lumOff val="25000"/>
                </a:schemeClr>
              </a:solidFill>
            </a:endParaRPr>
          </a:p>
        </p:txBody>
      </p:sp>
      <p:sp>
        <p:nvSpPr>
          <p:cNvPr id="12" name="직사각형 11"/>
          <p:cNvSpPr/>
          <p:nvPr/>
        </p:nvSpPr>
        <p:spPr>
          <a:xfrm>
            <a:off x="241588" y="4725144"/>
            <a:ext cx="1296144" cy="648072"/>
          </a:xfrm>
          <a:prstGeom prst="rect">
            <a:avLst/>
          </a:prstGeom>
          <a:solidFill>
            <a:schemeClr val="bg1"/>
          </a:solidFill>
          <a:ln w="190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User App</a:t>
            </a:r>
            <a:endParaRPr lang="ko-KR" altLang="en-US" sz="1400" dirty="0" smtClean="0">
              <a:solidFill>
                <a:schemeClr val="tx1">
                  <a:lumMod val="75000"/>
                  <a:lumOff val="25000"/>
                </a:schemeClr>
              </a:solidFill>
            </a:endParaRPr>
          </a:p>
        </p:txBody>
      </p:sp>
      <p:sp>
        <p:nvSpPr>
          <p:cNvPr id="13" name="직사각형 12"/>
          <p:cNvSpPr/>
          <p:nvPr/>
        </p:nvSpPr>
        <p:spPr>
          <a:xfrm>
            <a:off x="1393716" y="3861048"/>
            <a:ext cx="2592288" cy="504056"/>
          </a:xfrm>
          <a:prstGeom prst="rect">
            <a:avLst/>
          </a:prstGeom>
          <a:solidFill>
            <a:schemeClr val="bg1">
              <a:lumMod val="85000"/>
            </a:schemeClr>
          </a:solidFill>
          <a:ln w="19050">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Web Server</a:t>
            </a:r>
          </a:p>
          <a:p>
            <a:pPr algn="ctr"/>
            <a:r>
              <a:rPr lang="en-US" altLang="ko-KR" sz="1400" dirty="0" smtClean="0">
                <a:solidFill>
                  <a:schemeClr val="tx1">
                    <a:lumMod val="75000"/>
                    <a:lumOff val="25000"/>
                  </a:schemeClr>
                </a:solidFill>
              </a:rPr>
              <a:t>(Account Manager)</a:t>
            </a:r>
            <a:endParaRPr lang="ko-KR" altLang="en-US" sz="1400" dirty="0" smtClean="0">
              <a:solidFill>
                <a:schemeClr val="tx1">
                  <a:lumMod val="75000"/>
                  <a:lumOff val="25000"/>
                </a:schemeClr>
              </a:solidFill>
            </a:endParaRPr>
          </a:p>
        </p:txBody>
      </p:sp>
      <p:cxnSp>
        <p:nvCxnSpPr>
          <p:cNvPr id="14" name="직선 화살표 연결선 13"/>
          <p:cNvCxnSpPr/>
          <p:nvPr/>
        </p:nvCxnSpPr>
        <p:spPr>
          <a:xfrm flipV="1">
            <a:off x="529620" y="3429000"/>
            <a:ext cx="0" cy="1296144"/>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V="1">
            <a:off x="2041788" y="4365104"/>
            <a:ext cx="0" cy="576064"/>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1537732" y="4941168"/>
            <a:ext cx="504056" cy="0"/>
          </a:xfrm>
          <a:prstGeom prst="straightConnector1">
            <a:avLst/>
          </a:prstGeom>
          <a:ln w="1270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flipH="1">
            <a:off x="1537732" y="5157192"/>
            <a:ext cx="720080" cy="0"/>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a:off x="2257812" y="4365104"/>
            <a:ext cx="0" cy="792088"/>
          </a:xfrm>
          <a:prstGeom prst="straightConnector1">
            <a:avLst/>
          </a:prstGeom>
          <a:ln w="1270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a:off x="1537732" y="3429000"/>
            <a:ext cx="0" cy="432048"/>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1825764" y="3429000"/>
            <a:ext cx="0" cy="432048"/>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p:nvPr/>
        </p:nvCxnSpPr>
        <p:spPr>
          <a:xfrm flipV="1">
            <a:off x="817652" y="3429000"/>
            <a:ext cx="0" cy="1296144"/>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2" name="타원 21"/>
          <p:cNvSpPr/>
          <p:nvPr/>
        </p:nvSpPr>
        <p:spPr>
          <a:xfrm>
            <a:off x="1681748" y="4653136"/>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1</a:t>
            </a:r>
            <a:endParaRPr lang="ko-KR" altLang="en-US" sz="1200" dirty="0" smtClean="0">
              <a:solidFill>
                <a:schemeClr val="tx1">
                  <a:lumMod val="75000"/>
                  <a:lumOff val="25000"/>
                </a:schemeClr>
              </a:solidFill>
            </a:endParaRPr>
          </a:p>
        </p:txBody>
      </p:sp>
      <p:sp>
        <p:nvSpPr>
          <p:cNvPr id="23" name="타원 22"/>
          <p:cNvSpPr/>
          <p:nvPr/>
        </p:nvSpPr>
        <p:spPr>
          <a:xfrm>
            <a:off x="1681748" y="5229200"/>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lumMod val="75000"/>
                    <a:lumOff val="25000"/>
                  </a:schemeClr>
                </a:solidFill>
              </a:rPr>
              <a:t>2</a:t>
            </a:r>
            <a:endParaRPr lang="ko-KR" altLang="en-US" sz="1200" dirty="0" smtClean="0">
              <a:solidFill>
                <a:schemeClr val="tx1">
                  <a:lumMod val="75000"/>
                  <a:lumOff val="25000"/>
                </a:schemeClr>
              </a:solidFill>
            </a:endParaRPr>
          </a:p>
        </p:txBody>
      </p:sp>
      <p:sp>
        <p:nvSpPr>
          <p:cNvPr id="24" name="타원 23"/>
          <p:cNvSpPr/>
          <p:nvPr/>
        </p:nvSpPr>
        <p:spPr>
          <a:xfrm>
            <a:off x="241588" y="4005064"/>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3</a:t>
            </a:r>
            <a:endParaRPr lang="ko-KR" altLang="en-US" sz="1200" dirty="0" smtClean="0">
              <a:solidFill>
                <a:schemeClr val="tx1">
                  <a:lumMod val="75000"/>
                  <a:lumOff val="25000"/>
                </a:schemeClr>
              </a:solidFill>
            </a:endParaRPr>
          </a:p>
        </p:txBody>
      </p:sp>
      <p:sp>
        <p:nvSpPr>
          <p:cNvPr id="25" name="타원 24"/>
          <p:cNvSpPr/>
          <p:nvPr/>
        </p:nvSpPr>
        <p:spPr>
          <a:xfrm>
            <a:off x="1249700" y="3501008"/>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4</a:t>
            </a:r>
            <a:endParaRPr lang="ko-KR" altLang="en-US" sz="1200" dirty="0" smtClean="0">
              <a:solidFill>
                <a:schemeClr val="tx1">
                  <a:lumMod val="75000"/>
                  <a:lumOff val="25000"/>
                </a:schemeClr>
              </a:solidFill>
            </a:endParaRPr>
          </a:p>
        </p:txBody>
      </p:sp>
      <p:sp>
        <p:nvSpPr>
          <p:cNvPr id="26" name="타원 25"/>
          <p:cNvSpPr/>
          <p:nvPr/>
        </p:nvSpPr>
        <p:spPr>
          <a:xfrm>
            <a:off x="1897772" y="3501008"/>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5</a:t>
            </a:r>
            <a:endParaRPr lang="ko-KR" altLang="en-US" sz="1200" dirty="0" smtClean="0">
              <a:solidFill>
                <a:schemeClr val="tx1">
                  <a:lumMod val="75000"/>
                  <a:lumOff val="25000"/>
                </a:schemeClr>
              </a:solidFill>
            </a:endParaRPr>
          </a:p>
        </p:txBody>
      </p:sp>
      <p:sp>
        <p:nvSpPr>
          <p:cNvPr id="27" name="타원 26"/>
          <p:cNvSpPr/>
          <p:nvPr/>
        </p:nvSpPr>
        <p:spPr>
          <a:xfrm>
            <a:off x="889660" y="4005064"/>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6</a:t>
            </a:r>
            <a:endParaRPr lang="ko-KR" altLang="en-US" sz="1200" dirty="0" smtClean="0">
              <a:solidFill>
                <a:schemeClr val="tx1">
                  <a:lumMod val="75000"/>
                  <a:lumOff val="25000"/>
                </a:schemeClr>
              </a:solidFill>
            </a:endParaRPr>
          </a:p>
        </p:txBody>
      </p:sp>
      <p:sp>
        <p:nvSpPr>
          <p:cNvPr id="28" name="직사각형 27"/>
          <p:cNvSpPr/>
          <p:nvPr/>
        </p:nvSpPr>
        <p:spPr>
          <a:xfrm>
            <a:off x="2473836" y="5013176"/>
            <a:ext cx="1512168" cy="1152128"/>
          </a:xfrm>
          <a:prstGeom prst="rect">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smtClean="0">
              <a:solidFill>
                <a:schemeClr val="tx1">
                  <a:lumMod val="75000"/>
                  <a:lumOff val="25000"/>
                </a:schemeClr>
              </a:solidFill>
            </a:endParaRPr>
          </a:p>
        </p:txBody>
      </p:sp>
      <p:sp>
        <p:nvSpPr>
          <p:cNvPr id="29" name="TextBox 28"/>
          <p:cNvSpPr txBox="1"/>
          <p:nvPr/>
        </p:nvSpPr>
        <p:spPr>
          <a:xfrm>
            <a:off x="2473836" y="4725144"/>
            <a:ext cx="1515158" cy="276999"/>
          </a:xfrm>
          <a:prstGeom prst="rect">
            <a:avLst/>
          </a:prstGeom>
          <a:noFill/>
        </p:spPr>
        <p:txBody>
          <a:bodyPr wrap="none" rtlCol="0">
            <a:spAutoFit/>
          </a:bodyPr>
          <a:lstStyle/>
          <a:p>
            <a:r>
              <a:rPr lang="en-US" altLang="ko-KR" sz="1200" b="1" dirty="0" smtClean="0"/>
              <a:t>Legend (Dynamic)</a:t>
            </a:r>
            <a:endParaRPr lang="ko-KR" altLang="en-US" sz="1200" b="1" dirty="0"/>
          </a:p>
        </p:txBody>
      </p:sp>
      <p:cxnSp>
        <p:nvCxnSpPr>
          <p:cNvPr id="30" name="직선 화살표 연결선 29"/>
          <p:cNvCxnSpPr/>
          <p:nvPr/>
        </p:nvCxnSpPr>
        <p:spPr>
          <a:xfrm flipH="1">
            <a:off x="2617852" y="5949280"/>
            <a:ext cx="288032" cy="0"/>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05884" y="5805264"/>
            <a:ext cx="1078565" cy="276999"/>
          </a:xfrm>
          <a:prstGeom prst="rect">
            <a:avLst/>
          </a:prstGeom>
          <a:noFill/>
        </p:spPr>
        <p:txBody>
          <a:bodyPr wrap="none" rtlCol="0">
            <a:spAutoFit/>
          </a:bodyPr>
          <a:lstStyle/>
          <a:p>
            <a:r>
              <a:rPr lang="en-US" altLang="ko-KR" sz="1200" dirty="0" smtClean="0"/>
              <a:t>Control Flow</a:t>
            </a:r>
            <a:endParaRPr lang="ko-KR" altLang="en-US" sz="1200" dirty="0"/>
          </a:p>
        </p:txBody>
      </p:sp>
      <p:sp>
        <p:nvSpPr>
          <p:cNvPr id="32" name="직사각형 31"/>
          <p:cNvSpPr/>
          <p:nvPr/>
        </p:nvSpPr>
        <p:spPr>
          <a:xfrm>
            <a:off x="2617852" y="5157192"/>
            <a:ext cx="288032" cy="216024"/>
          </a:xfrm>
          <a:prstGeom prst="rect">
            <a:avLst/>
          </a:prstGeom>
          <a:solidFill>
            <a:schemeClr val="bg1"/>
          </a:solidFill>
          <a:ln w="190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smtClean="0">
              <a:solidFill>
                <a:schemeClr val="tx1">
                  <a:lumMod val="75000"/>
                  <a:lumOff val="25000"/>
                </a:schemeClr>
              </a:solidFill>
            </a:endParaRPr>
          </a:p>
        </p:txBody>
      </p:sp>
      <p:sp>
        <p:nvSpPr>
          <p:cNvPr id="33" name="TextBox 32"/>
          <p:cNvSpPr txBox="1"/>
          <p:nvPr/>
        </p:nvSpPr>
        <p:spPr>
          <a:xfrm>
            <a:off x="2905884" y="5157192"/>
            <a:ext cx="974947" cy="276999"/>
          </a:xfrm>
          <a:prstGeom prst="rect">
            <a:avLst/>
          </a:prstGeom>
          <a:noFill/>
        </p:spPr>
        <p:txBody>
          <a:bodyPr wrap="none" rtlCol="0">
            <a:spAutoFit/>
          </a:bodyPr>
          <a:lstStyle/>
          <a:p>
            <a:r>
              <a:rPr lang="en-US" altLang="ko-KR" sz="1200" dirty="0" smtClean="0"/>
              <a:t>Application</a:t>
            </a:r>
            <a:endParaRPr lang="ko-KR" altLang="en-US" sz="1200" dirty="0"/>
          </a:p>
        </p:txBody>
      </p:sp>
      <p:sp>
        <p:nvSpPr>
          <p:cNvPr id="34" name="직사각형 33"/>
          <p:cNvSpPr/>
          <p:nvPr/>
        </p:nvSpPr>
        <p:spPr>
          <a:xfrm>
            <a:off x="2617852" y="5553236"/>
            <a:ext cx="288032" cy="216024"/>
          </a:xfrm>
          <a:prstGeom prst="rect">
            <a:avLst/>
          </a:prstGeom>
          <a:solidFill>
            <a:schemeClr val="bg1">
              <a:lumMod val="85000"/>
            </a:schemeClr>
          </a:solidFill>
          <a:ln w="19050">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smtClean="0">
              <a:solidFill>
                <a:schemeClr val="tx1">
                  <a:lumMod val="75000"/>
                  <a:lumOff val="25000"/>
                </a:schemeClr>
              </a:solidFill>
            </a:endParaRPr>
          </a:p>
        </p:txBody>
      </p:sp>
      <p:sp>
        <p:nvSpPr>
          <p:cNvPr id="35" name="TextBox 34"/>
          <p:cNvSpPr txBox="1"/>
          <p:nvPr/>
        </p:nvSpPr>
        <p:spPr>
          <a:xfrm>
            <a:off x="2905884" y="5522749"/>
            <a:ext cx="706668" cy="276999"/>
          </a:xfrm>
          <a:prstGeom prst="rect">
            <a:avLst/>
          </a:prstGeom>
          <a:noFill/>
        </p:spPr>
        <p:txBody>
          <a:bodyPr wrap="none" rtlCol="0">
            <a:spAutoFit/>
          </a:bodyPr>
          <a:lstStyle/>
          <a:p>
            <a:r>
              <a:rPr lang="en-US" altLang="ko-KR" sz="1200" dirty="0" smtClean="0"/>
              <a:t>Process</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IoT System - Register Sequence Diagram</a:t>
            </a:r>
          </a:p>
        </p:txBody>
      </p:sp>
      <p:sp>
        <p:nvSpPr>
          <p:cNvPr id="240" name="Shape 240"/>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QA02 </a:t>
            </a:r>
            <a:r>
              <a:rPr lang="en-US" sz="2000" b="1" i="1">
                <a:solidFill>
                  <a:schemeClr val="dk1"/>
                </a:solidFill>
              </a:rPr>
              <a:t>Security </a:t>
            </a:r>
            <a:r>
              <a:rPr lang="en-US" sz="2000" b="1">
                <a:solidFill>
                  <a:schemeClr val="dk1"/>
                </a:solidFill>
              </a:rPr>
              <a:t>&gt;</a:t>
            </a:r>
          </a:p>
        </p:txBody>
      </p:sp>
      <p:graphicFrame>
        <p:nvGraphicFramePr>
          <p:cNvPr id="242" name="Shape 242"/>
          <p:cNvGraphicFramePr/>
          <p:nvPr/>
        </p:nvGraphicFramePr>
        <p:xfrm>
          <a:off x="241862" y="765175"/>
          <a:ext cx="8722626" cy="1219140"/>
        </p:xfrm>
        <a:graphic>
          <a:graphicData uri="http://schemas.openxmlformats.org/drawingml/2006/table">
            <a:tbl>
              <a:tblPr>
                <a:noFill/>
                <a:tableStyleId>{52CC2DFD-D4B7-4589-9866-FC09BFA16665}</a:tableStyleId>
              </a:tblPr>
              <a:tblGrid>
                <a:gridCol w="1685473"/>
                <a:gridCol w="2932697"/>
                <a:gridCol w="1008112"/>
                <a:gridCol w="3096344"/>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Security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Authorize Actors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6050">
                <a:tc>
                  <a:txBody>
                    <a:bodyPr/>
                    <a:lstStyle/>
                    <a:p>
                      <a:pPr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To permit the rights to access SA node by authenticated owner of it</a:t>
                      </a:r>
                    </a:p>
                    <a:p>
                      <a:pPr rtl="0">
                        <a:spcBef>
                          <a:spcPts val="0"/>
                        </a:spcBef>
                        <a:buNone/>
                      </a:pPr>
                      <a:r>
                        <a:rPr lang="en-US" dirty="0">
                          <a:solidFill>
                            <a:schemeClr val="dk1"/>
                          </a:solidFill>
                        </a:rPr>
                        <a:t>          - Access control by the lists of User and SA node</a:t>
                      </a:r>
                    </a:p>
                    <a:p>
                      <a:pPr lvl="0" rtl="0">
                        <a:spcBef>
                          <a:spcPts val="0"/>
                        </a:spcBef>
                        <a:buNone/>
                      </a:pPr>
                      <a:r>
                        <a:rPr lang="en-US" dirty="0">
                          <a:solidFill>
                            <a:schemeClr val="dk1"/>
                          </a:solidFill>
                        </a:rPr>
                        <a:t>          - Denied of the registration of SA node by non-owner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ko-KR"/>
                    </a:p>
                  </a:txBody>
                  <a:tcPr/>
                </a:tc>
                <a:tc hMerge="1">
                  <a:txBody>
                    <a:bodyPr/>
                    <a:lstStyle/>
                    <a:p>
                      <a:endParaRPr lang="ko-KR"/>
                    </a:p>
                  </a:txBody>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12</a:t>
            </a:fld>
            <a:r>
              <a:rPr lang="en-US" smtClean="0"/>
              <a:t>/30</a:t>
            </a:r>
            <a:endParaRPr lang="en-US" dirty="0"/>
          </a:p>
        </p:txBody>
      </p:sp>
      <p:sp>
        <p:nvSpPr>
          <p:cNvPr id="7" name="모서리가 둥근 직사각형 6"/>
          <p:cNvSpPr/>
          <p:nvPr/>
        </p:nvSpPr>
        <p:spPr>
          <a:xfrm>
            <a:off x="395420" y="2204830"/>
            <a:ext cx="1152160" cy="432060"/>
          </a:xfrm>
          <a:prstGeom prst="roundRect">
            <a:avLst>
              <a:gd name="adj" fmla="val 24316"/>
            </a:avLst>
          </a:prstGeom>
          <a:solidFill>
            <a:schemeClr val="bg1"/>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USER</a:t>
            </a:r>
            <a:endParaRPr lang="ko-KR" altLang="en-US" sz="1200" b="1" dirty="0">
              <a:solidFill>
                <a:schemeClr val="tx1"/>
              </a:solidFill>
            </a:endParaRPr>
          </a:p>
        </p:txBody>
      </p:sp>
      <p:sp>
        <p:nvSpPr>
          <p:cNvPr id="8" name="모서리가 둥근 직사각형 7"/>
          <p:cNvSpPr/>
          <p:nvPr/>
        </p:nvSpPr>
        <p:spPr>
          <a:xfrm>
            <a:off x="2843760" y="2204830"/>
            <a:ext cx="1152160" cy="432060"/>
          </a:xfrm>
          <a:prstGeom prst="roundRect">
            <a:avLst>
              <a:gd name="adj" fmla="val 24316"/>
            </a:avLst>
          </a:prstGeom>
          <a:solidFill>
            <a:schemeClr val="bg1"/>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USER  APP</a:t>
            </a:r>
            <a:endParaRPr lang="ko-KR" altLang="en-US" sz="1200" b="1" dirty="0">
              <a:solidFill>
                <a:schemeClr val="tx1"/>
              </a:solidFill>
            </a:endParaRPr>
          </a:p>
        </p:txBody>
      </p:sp>
      <p:sp>
        <p:nvSpPr>
          <p:cNvPr id="9" name="모서리가 둥근 직사각형 8"/>
          <p:cNvSpPr/>
          <p:nvPr/>
        </p:nvSpPr>
        <p:spPr>
          <a:xfrm>
            <a:off x="5292100" y="2204830"/>
            <a:ext cx="1152160" cy="432060"/>
          </a:xfrm>
          <a:prstGeom prst="roundRect">
            <a:avLst>
              <a:gd name="adj" fmla="val 24316"/>
            </a:avLst>
          </a:prstGeom>
          <a:solidFill>
            <a:schemeClr val="bg1"/>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IoT  Server</a:t>
            </a:r>
            <a:endParaRPr lang="ko-KR" altLang="en-US" sz="1200" b="1" dirty="0">
              <a:solidFill>
                <a:schemeClr val="tx1"/>
              </a:solidFill>
            </a:endParaRPr>
          </a:p>
        </p:txBody>
      </p:sp>
      <p:sp>
        <p:nvSpPr>
          <p:cNvPr id="10" name="모서리가 둥근 직사각형 9"/>
          <p:cNvSpPr/>
          <p:nvPr/>
        </p:nvSpPr>
        <p:spPr>
          <a:xfrm>
            <a:off x="7740440" y="2204830"/>
            <a:ext cx="1152160" cy="432060"/>
          </a:xfrm>
          <a:prstGeom prst="roundRect">
            <a:avLst>
              <a:gd name="adj" fmla="val 24316"/>
            </a:avLst>
          </a:prstGeom>
          <a:solidFill>
            <a:schemeClr val="bg1"/>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SA Node</a:t>
            </a:r>
            <a:endParaRPr lang="ko-KR" altLang="en-US" sz="1200" b="1" dirty="0">
              <a:solidFill>
                <a:schemeClr val="tx1"/>
              </a:solidFill>
            </a:endParaRPr>
          </a:p>
        </p:txBody>
      </p:sp>
      <p:cxnSp>
        <p:nvCxnSpPr>
          <p:cNvPr id="12" name="직선 연결선 11"/>
          <p:cNvCxnSpPr>
            <a:stCxn id="7" idx="2"/>
            <a:endCxn id="20" idx="0"/>
          </p:cNvCxnSpPr>
          <p:nvPr/>
        </p:nvCxnSpPr>
        <p:spPr>
          <a:xfrm>
            <a:off x="971500" y="2636890"/>
            <a:ext cx="0" cy="374452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8" idx="2"/>
            <a:endCxn id="21" idx="0"/>
          </p:cNvCxnSpPr>
          <p:nvPr/>
        </p:nvCxnSpPr>
        <p:spPr>
          <a:xfrm>
            <a:off x="3419840" y="2636890"/>
            <a:ext cx="0" cy="374452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 name="직선 연결선 14"/>
          <p:cNvCxnSpPr>
            <a:stCxn id="9" idx="2"/>
            <a:endCxn id="22" idx="0"/>
          </p:cNvCxnSpPr>
          <p:nvPr/>
        </p:nvCxnSpPr>
        <p:spPr>
          <a:xfrm>
            <a:off x="5868180" y="2636890"/>
            <a:ext cx="0" cy="374452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 name="직선 연결선 16"/>
          <p:cNvCxnSpPr>
            <a:stCxn id="10" idx="2"/>
            <a:endCxn id="23" idx="0"/>
          </p:cNvCxnSpPr>
          <p:nvPr/>
        </p:nvCxnSpPr>
        <p:spPr>
          <a:xfrm>
            <a:off x="8316520" y="2636890"/>
            <a:ext cx="0" cy="374452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0" name="모서리가 둥근 직사각형 19"/>
          <p:cNvSpPr/>
          <p:nvPr/>
        </p:nvSpPr>
        <p:spPr>
          <a:xfrm>
            <a:off x="395420" y="6381410"/>
            <a:ext cx="1152160" cy="144020"/>
          </a:xfrm>
          <a:prstGeom prst="roundRect">
            <a:avLst>
              <a:gd name="adj" fmla="val 2431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21" name="모서리가 둥근 직사각형 20"/>
          <p:cNvSpPr/>
          <p:nvPr/>
        </p:nvSpPr>
        <p:spPr>
          <a:xfrm>
            <a:off x="2843760" y="6381410"/>
            <a:ext cx="1152160" cy="144020"/>
          </a:xfrm>
          <a:prstGeom prst="roundRect">
            <a:avLst>
              <a:gd name="adj" fmla="val 2431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22" name="모서리가 둥근 직사각형 21"/>
          <p:cNvSpPr/>
          <p:nvPr/>
        </p:nvSpPr>
        <p:spPr>
          <a:xfrm>
            <a:off x="5292100" y="6381410"/>
            <a:ext cx="1152160" cy="144020"/>
          </a:xfrm>
          <a:prstGeom prst="roundRect">
            <a:avLst>
              <a:gd name="adj" fmla="val 2431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23" name="모서리가 둥근 직사각형 22"/>
          <p:cNvSpPr/>
          <p:nvPr/>
        </p:nvSpPr>
        <p:spPr>
          <a:xfrm>
            <a:off x="7740440" y="6381410"/>
            <a:ext cx="1152160" cy="144020"/>
          </a:xfrm>
          <a:prstGeom prst="roundRect">
            <a:avLst>
              <a:gd name="adj" fmla="val 2431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cxnSp>
        <p:nvCxnSpPr>
          <p:cNvPr id="33" name="직선 화살표 연결선 32"/>
          <p:cNvCxnSpPr/>
          <p:nvPr/>
        </p:nvCxnSpPr>
        <p:spPr>
          <a:xfrm>
            <a:off x="971500" y="2996940"/>
            <a:ext cx="2448340" cy="0"/>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71500" y="2708900"/>
            <a:ext cx="2448340" cy="276999"/>
          </a:xfrm>
          <a:prstGeom prst="rect">
            <a:avLst/>
          </a:prstGeom>
          <a:noFill/>
        </p:spPr>
        <p:txBody>
          <a:bodyPr wrap="square" rtlCol="0">
            <a:spAutoFit/>
          </a:bodyPr>
          <a:lstStyle/>
          <a:p>
            <a:pPr algn="ctr"/>
            <a:r>
              <a:rPr lang="en-US" altLang="ko-KR" sz="1200" dirty="0" smtClean="0"/>
              <a:t>1: SA Node register</a:t>
            </a:r>
            <a:endParaRPr lang="ko-KR" altLang="en-US" sz="1200" dirty="0"/>
          </a:p>
        </p:txBody>
      </p:sp>
      <p:sp>
        <p:nvSpPr>
          <p:cNvPr id="35" name="TextBox 34"/>
          <p:cNvSpPr txBox="1"/>
          <p:nvPr/>
        </p:nvSpPr>
        <p:spPr>
          <a:xfrm>
            <a:off x="971500" y="2996940"/>
            <a:ext cx="2448340" cy="276999"/>
          </a:xfrm>
          <a:prstGeom prst="rect">
            <a:avLst/>
          </a:prstGeom>
          <a:noFill/>
        </p:spPr>
        <p:txBody>
          <a:bodyPr wrap="square" rtlCol="0">
            <a:spAutoFit/>
          </a:bodyPr>
          <a:lstStyle/>
          <a:p>
            <a:pPr algn="ctr"/>
            <a:r>
              <a:rPr lang="en-US" altLang="ko-KR" sz="1200" dirty="0" smtClean="0"/>
              <a:t>Enter S/N of new Node</a:t>
            </a:r>
            <a:endParaRPr lang="ko-KR" altLang="en-US" sz="1200" dirty="0"/>
          </a:p>
        </p:txBody>
      </p:sp>
      <p:cxnSp>
        <p:nvCxnSpPr>
          <p:cNvPr id="43" name="직선 화살표 연결선 42"/>
          <p:cNvCxnSpPr/>
          <p:nvPr/>
        </p:nvCxnSpPr>
        <p:spPr>
          <a:xfrm>
            <a:off x="3419840" y="3284980"/>
            <a:ext cx="2448340" cy="0"/>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419840" y="2996940"/>
            <a:ext cx="2448340" cy="276999"/>
          </a:xfrm>
          <a:prstGeom prst="rect">
            <a:avLst/>
          </a:prstGeom>
          <a:noFill/>
        </p:spPr>
        <p:txBody>
          <a:bodyPr wrap="square" rtlCol="0">
            <a:spAutoFit/>
          </a:bodyPr>
          <a:lstStyle/>
          <a:p>
            <a:pPr algn="ctr"/>
            <a:r>
              <a:rPr lang="en-US" altLang="ko-KR" sz="1200" dirty="0" smtClean="0"/>
              <a:t>2</a:t>
            </a:r>
            <a:r>
              <a:rPr lang="en-US" altLang="ko-KR" sz="1200" dirty="0" smtClean="0"/>
              <a:t>: Req. SA Node Register</a:t>
            </a:r>
            <a:endParaRPr lang="ko-KR" altLang="en-US" sz="1200" dirty="0"/>
          </a:p>
        </p:txBody>
      </p:sp>
      <p:cxnSp>
        <p:nvCxnSpPr>
          <p:cNvPr id="47" name="직선 화살표 연결선 46"/>
          <p:cNvCxnSpPr/>
          <p:nvPr/>
        </p:nvCxnSpPr>
        <p:spPr>
          <a:xfrm>
            <a:off x="3419840" y="3717040"/>
            <a:ext cx="2448340" cy="0"/>
          </a:xfrm>
          <a:prstGeom prst="straightConnector1">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419840" y="3429000"/>
            <a:ext cx="2448340" cy="276999"/>
          </a:xfrm>
          <a:prstGeom prst="rect">
            <a:avLst/>
          </a:prstGeom>
          <a:noFill/>
        </p:spPr>
        <p:txBody>
          <a:bodyPr wrap="square" rtlCol="0">
            <a:spAutoFit/>
          </a:bodyPr>
          <a:lstStyle/>
          <a:p>
            <a:pPr algn="ctr"/>
            <a:r>
              <a:rPr lang="en-US" altLang="ko-KR" sz="1200" dirty="0" smtClean="0"/>
              <a:t>3: Req. to manipulate SA Node</a:t>
            </a:r>
            <a:endParaRPr lang="ko-KR" altLang="en-US" sz="1200" dirty="0"/>
          </a:p>
        </p:txBody>
      </p:sp>
      <p:cxnSp>
        <p:nvCxnSpPr>
          <p:cNvPr id="49" name="직선 화살표 연결선 48"/>
          <p:cNvCxnSpPr/>
          <p:nvPr/>
        </p:nvCxnSpPr>
        <p:spPr>
          <a:xfrm>
            <a:off x="971500" y="4077090"/>
            <a:ext cx="2448340" cy="0"/>
          </a:xfrm>
          <a:prstGeom prst="straightConnector1">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71500" y="3789050"/>
            <a:ext cx="2448340" cy="276999"/>
          </a:xfrm>
          <a:prstGeom prst="rect">
            <a:avLst/>
          </a:prstGeom>
          <a:noFill/>
        </p:spPr>
        <p:txBody>
          <a:bodyPr wrap="square" rtlCol="0">
            <a:spAutoFit/>
          </a:bodyPr>
          <a:lstStyle/>
          <a:p>
            <a:pPr algn="ctr"/>
            <a:r>
              <a:rPr lang="en-US" altLang="ko-KR" sz="1200" dirty="0" smtClean="0"/>
              <a:t>4: Show guide about manipulate</a:t>
            </a:r>
            <a:endParaRPr lang="ko-KR" altLang="en-US" sz="1200" dirty="0"/>
          </a:p>
        </p:txBody>
      </p:sp>
      <p:cxnSp>
        <p:nvCxnSpPr>
          <p:cNvPr id="51" name="직선 화살표 연결선 50"/>
          <p:cNvCxnSpPr/>
          <p:nvPr/>
        </p:nvCxnSpPr>
        <p:spPr>
          <a:xfrm>
            <a:off x="971500" y="4437140"/>
            <a:ext cx="7345020" cy="0"/>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971500" y="4149100"/>
            <a:ext cx="7345020" cy="276999"/>
          </a:xfrm>
          <a:prstGeom prst="rect">
            <a:avLst/>
          </a:prstGeom>
          <a:noFill/>
        </p:spPr>
        <p:txBody>
          <a:bodyPr wrap="square" rtlCol="0">
            <a:spAutoFit/>
          </a:bodyPr>
          <a:lstStyle/>
          <a:p>
            <a:pPr algn="ctr"/>
            <a:r>
              <a:rPr lang="en-US" altLang="ko-KR" sz="1200" dirty="0" smtClean="0"/>
              <a:t>5: Manipulate SA Node</a:t>
            </a:r>
            <a:endParaRPr lang="ko-KR" altLang="en-US" sz="1200" dirty="0"/>
          </a:p>
        </p:txBody>
      </p:sp>
      <p:cxnSp>
        <p:nvCxnSpPr>
          <p:cNvPr id="56" name="직선 화살표 연결선 55"/>
          <p:cNvCxnSpPr/>
          <p:nvPr/>
        </p:nvCxnSpPr>
        <p:spPr>
          <a:xfrm>
            <a:off x="5868180" y="4869200"/>
            <a:ext cx="2448340" cy="0"/>
          </a:xfrm>
          <a:prstGeom prst="straightConnector1">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868180" y="4581160"/>
            <a:ext cx="2448340" cy="276999"/>
          </a:xfrm>
          <a:prstGeom prst="rect">
            <a:avLst/>
          </a:prstGeom>
          <a:noFill/>
        </p:spPr>
        <p:txBody>
          <a:bodyPr wrap="square" rtlCol="0">
            <a:spAutoFit/>
          </a:bodyPr>
          <a:lstStyle/>
          <a:p>
            <a:pPr algn="ctr"/>
            <a:r>
              <a:rPr lang="en-US" altLang="ko-KR" sz="1200" dirty="0" smtClean="0"/>
              <a:t>6: Request Connection</a:t>
            </a:r>
            <a:endParaRPr lang="ko-KR" altLang="en-US" sz="1200" dirty="0"/>
          </a:p>
        </p:txBody>
      </p:sp>
      <p:cxnSp>
        <p:nvCxnSpPr>
          <p:cNvPr id="58" name="직선 화살표 연결선 57"/>
          <p:cNvCxnSpPr/>
          <p:nvPr/>
        </p:nvCxnSpPr>
        <p:spPr>
          <a:xfrm>
            <a:off x="5868180" y="5229250"/>
            <a:ext cx="2448340" cy="0"/>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868180" y="4941210"/>
            <a:ext cx="2448340" cy="276999"/>
          </a:xfrm>
          <a:prstGeom prst="rect">
            <a:avLst/>
          </a:prstGeom>
          <a:noFill/>
        </p:spPr>
        <p:txBody>
          <a:bodyPr wrap="square" rtlCol="0">
            <a:spAutoFit/>
          </a:bodyPr>
          <a:lstStyle/>
          <a:p>
            <a:pPr algn="ctr"/>
            <a:r>
              <a:rPr lang="en-US" altLang="ko-KR" sz="1200" dirty="0" smtClean="0"/>
              <a:t>7: Response</a:t>
            </a:r>
            <a:endParaRPr lang="ko-KR" altLang="en-US" sz="1200" dirty="0"/>
          </a:p>
        </p:txBody>
      </p:sp>
      <p:cxnSp>
        <p:nvCxnSpPr>
          <p:cNvPr id="62" name="직선 화살표 연결선 61"/>
          <p:cNvCxnSpPr/>
          <p:nvPr/>
        </p:nvCxnSpPr>
        <p:spPr>
          <a:xfrm>
            <a:off x="5868180" y="5733320"/>
            <a:ext cx="2448340" cy="0"/>
          </a:xfrm>
          <a:prstGeom prst="straightConnector1">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868180" y="5445280"/>
            <a:ext cx="2448340" cy="276999"/>
          </a:xfrm>
          <a:prstGeom prst="rect">
            <a:avLst/>
          </a:prstGeom>
          <a:noFill/>
        </p:spPr>
        <p:txBody>
          <a:bodyPr wrap="square" rtlCol="0">
            <a:spAutoFit/>
          </a:bodyPr>
          <a:lstStyle/>
          <a:p>
            <a:pPr algn="ctr"/>
            <a:r>
              <a:rPr lang="en-US" altLang="ko-KR" sz="1200" dirty="0" smtClean="0"/>
              <a:t>8</a:t>
            </a:r>
            <a:r>
              <a:rPr lang="en-US" altLang="ko-KR" sz="1200" dirty="0" smtClean="0"/>
              <a:t>: Send S/N</a:t>
            </a:r>
            <a:endParaRPr lang="ko-KR" altLang="en-US" sz="1200" dirty="0"/>
          </a:p>
        </p:txBody>
      </p:sp>
      <p:cxnSp>
        <p:nvCxnSpPr>
          <p:cNvPr id="64" name="직선 화살표 연결선 63"/>
          <p:cNvCxnSpPr/>
          <p:nvPr/>
        </p:nvCxnSpPr>
        <p:spPr>
          <a:xfrm>
            <a:off x="5868180" y="6093370"/>
            <a:ext cx="2448340" cy="0"/>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868180" y="5805330"/>
            <a:ext cx="2448340" cy="276999"/>
          </a:xfrm>
          <a:prstGeom prst="rect">
            <a:avLst/>
          </a:prstGeom>
          <a:noFill/>
        </p:spPr>
        <p:txBody>
          <a:bodyPr wrap="square" rtlCol="0">
            <a:spAutoFit/>
          </a:bodyPr>
          <a:lstStyle/>
          <a:p>
            <a:pPr algn="ctr"/>
            <a:r>
              <a:rPr lang="en-US" altLang="ko-KR" sz="1200" dirty="0" smtClean="0"/>
              <a:t>9: Response</a:t>
            </a:r>
            <a:endParaRPr lang="ko-KR" altLang="en-US" sz="1200" dirty="0"/>
          </a:p>
        </p:txBody>
      </p:sp>
      <p:cxnSp>
        <p:nvCxnSpPr>
          <p:cNvPr id="66" name="직선 화살표 연결선 65"/>
          <p:cNvCxnSpPr/>
          <p:nvPr/>
        </p:nvCxnSpPr>
        <p:spPr>
          <a:xfrm>
            <a:off x="3419840" y="6165380"/>
            <a:ext cx="2448340" cy="0"/>
          </a:xfrm>
          <a:prstGeom prst="straightConnector1">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419840" y="5877340"/>
            <a:ext cx="2448340" cy="276999"/>
          </a:xfrm>
          <a:prstGeom prst="rect">
            <a:avLst/>
          </a:prstGeom>
          <a:noFill/>
        </p:spPr>
        <p:txBody>
          <a:bodyPr wrap="square" rtlCol="0">
            <a:spAutoFit/>
          </a:bodyPr>
          <a:lstStyle/>
          <a:p>
            <a:pPr algn="ctr"/>
            <a:r>
              <a:rPr lang="en-US" altLang="ko-KR" sz="1200" dirty="0" smtClean="0"/>
              <a:t>10: Complete Register</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IoT System - </a:t>
            </a:r>
            <a:r>
              <a:rPr lang="en-US" sz="2000" b="1" dirty="0"/>
              <a:t>Physical Perspective</a:t>
            </a:r>
          </a:p>
        </p:txBody>
      </p:sp>
      <p:graphicFrame>
        <p:nvGraphicFramePr>
          <p:cNvPr id="250" name="Shape 250"/>
          <p:cNvGraphicFramePr/>
          <p:nvPr/>
        </p:nvGraphicFramePr>
        <p:xfrm>
          <a:off x="250825" y="765175"/>
          <a:ext cx="8713663" cy="1005780"/>
        </p:xfrm>
        <a:graphic>
          <a:graphicData uri="http://schemas.openxmlformats.org/drawingml/2006/table">
            <a:tbl>
              <a:tblPr>
                <a:noFill/>
                <a:tableStyleId>{63D69D57-1DC3-493E-9C0F-701079A35AF1}</a:tableStyleId>
              </a:tblPr>
              <a:tblGrid>
                <a:gridCol w="1656879"/>
                <a:gridCol w="2952328"/>
                <a:gridCol w="1069063"/>
                <a:gridCol w="3035393"/>
              </a:tblGrid>
              <a:tr h="346050">
                <a:tc>
                  <a:txBody>
                    <a:bodyPr/>
                    <a:lstStyle/>
                    <a:p>
                      <a:pPr lvl="0" rtl="0">
                        <a:spcBef>
                          <a:spcPts val="0"/>
                        </a:spcBef>
                        <a:buNone/>
                      </a:pPr>
                      <a:r>
                        <a:rPr lang="en-US" b="1"/>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Availability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Passive Redundancy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0125">
                <a:tc>
                  <a:txBody>
                    <a:bodyPr/>
                    <a:lstStyle/>
                    <a:p>
                      <a:pPr lvl="0"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marR="0" lvl="0" indent="-317500" algn="l" rtl="0">
                        <a:lnSpc>
                          <a:spcPct val="100000"/>
                        </a:lnSpc>
                        <a:spcBef>
                          <a:spcPts val="0"/>
                        </a:spcBef>
                        <a:spcAft>
                          <a:spcPts val="0"/>
                        </a:spcAft>
                        <a:buClr>
                          <a:schemeClr val="dk1"/>
                        </a:buClr>
                        <a:buSzPct val="100000"/>
                        <a:buFont typeface="Arial"/>
                        <a:buChar char="●"/>
                      </a:pPr>
                      <a:r>
                        <a:rPr lang="en-US" dirty="0"/>
                        <a:t>To be recovered  from the redundant spare </a:t>
                      </a:r>
                      <a:r>
                        <a:rPr lang="en-US" i="1" dirty="0"/>
                        <a:t>Zone</a:t>
                      </a:r>
                      <a:r>
                        <a:rPr lang="en-US" dirty="0"/>
                        <a:t>, when</a:t>
                      </a:r>
                      <a:r>
                        <a:rPr lang="en-US" i="1" dirty="0"/>
                        <a:t> IoT Server</a:t>
                      </a:r>
                      <a:r>
                        <a:rPr lang="en-US" dirty="0"/>
                        <a:t> doesn’t work</a:t>
                      </a:r>
                    </a:p>
                    <a:p>
                      <a:pPr marL="457200" lvl="0" indent="-317500" rtl="0">
                        <a:spcBef>
                          <a:spcPts val="0"/>
                        </a:spcBef>
                        <a:buClr>
                          <a:schemeClr val="dk1"/>
                        </a:buClr>
                        <a:buSzPct val="100000"/>
                        <a:buFont typeface="Arial"/>
                        <a:buChar char="●"/>
                      </a:pPr>
                      <a:r>
                        <a:rPr lang="en-US" dirty="0"/>
                        <a:t>Switchable two </a:t>
                      </a:r>
                      <a:r>
                        <a:rPr lang="en-US" i="1" dirty="0"/>
                        <a:t>Zones </a:t>
                      </a:r>
                      <a:r>
                        <a:rPr lang="en-US" dirty="0"/>
                        <a:t>with periodic database updates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51" name="Shape 251"/>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a:t>
            </a:r>
            <a:r>
              <a:rPr lang="en-US" sz="2000" b="1" i="1">
                <a:solidFill>
                  <a:schemeClr val="dk1"/>
                </a:solidFill>
              </a:rPr>
              <a:t>Availability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13</a:t>
            </a:fld>
            <a:r>
              <a:rPr lang="en-US" smtClean="0"/>
              <a:t>/30</a:t>
            </a:r>
            <a:endParaRPr lang="en-US" dirty="0"/>
          </a:p>
        </p:txBody>
      </p:sp>
      <p:grpSp>
        <p:nvGrpSpPr>
          <p:cNvPr id="8" name="그룹 7"/>
          <p:cNvGrpSpPr/>
          <p:nvPr/>
        </p:nvGrpSpPr>
        <p:grpSpPr>
          <a:xfrm>
            <a:off x="755576" y="1772816"/>
            <a:ext cx="7558701" cy="4527243"/>
            <a:chOff x="181650" y="-40636"/>
            <a:chExt cx="9390975" cy="6484711"/>
          </a:xfrm>
        </p:grpSpPr>
        <p:pic>
          <p:nvPicPr>
            <p:cNvPr id="9" name="Shape 456"/>
            <p:cNvPicPr preferRelativeResize="0"/>
            <p:nvPr/>
          </p:nvPicPr>
          <p:blipFill rotWithShape="1">
            <a:blip r:embed="rId3">
              <a:alphaModFix/>
            </a:blip>
            <a:srcRect/>
            <a:stretch/>
          </p:blipFill>
          <p:spPr>
            <a:xfrm>
              <a:off x="3105236" y="-40636"/>
              <a:ext cx="843012" cy="843012"/>
            </a:xfrm>
            <a:prstGeom prst="rect">
              <a:avLst/>
            </a:prstGeom>
            <a:noFill/>
            <a:ln>
              <a:noFill/>
            </a:ln>
          </p:spPr>
        </p:pic>
        <p:grpSp>
          <p:nvGrpSpPr>
            <p:cNvPr id="10" name="그룹 72"/>
            <p:cNvGrpSpPr/>
            <p:nvPr/>
          </p:nvGrpSpPr>
          <p:grpSpPr>
            <a:xfrm>
              <a:off x="181650" y="219075"/>
              <a:ext cx="9390975" cy="6225000"/>
              <a:chOff x="181650" y="219075"/>
              <a:chExt cx="9390975" cy="6225000"/>
            </a:xfrm>
          </p:grpSpPr>
          <p:sp>
            <p:nvSpPr>
              <p:cNvPr id="11" name="Shape 448"/>
              <p:cNvSpPr/>
              <p:nvPr/>
            </p:nvSpPr>
            <p:spPr>
              <a:xfrm>
                <a:off x="3476625" y="219075"/>
                <a:ext cx="6096000" cy="4443299"/>
              </a:xfrm>
              <a:prstGeom prst="roundRect">
                <a:avLst>
                  <a:gd name="adj" fmla="val 317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2" name="Shape 449"/>
              <p:cNvSpPr/>
              <p:nvPr/>
            </p:nvSpPr>
            <p:spPr>
              <a:xfrm>
                <a:off x="813075" y="5226675"/>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3" name="Shape 450"/>
              <p:cNvSpPr txBox="1"/>
              <p:nvPr/>
            </p:nvSpPr>
            <p:spPr>
              <a:xfrm>
                <a:off x="741525" y="4807061"/>
                <a:ext cx="2537699" cy="41257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Legend (Physical Perspective)</a:t>
                </a:r>
              </a:p>
            </p:txBody>
          </p:sp>
          <p:sp>
            <p:nvSpPr>
              <p:cNvPr id="14" name="Shape 451"/>
              <p:cNvSpPr/>
              <p:nvPr/>
            </p:nvSpPr>
            <p:spPr>
              <a:xfrm>
                <a:off x="181650" y="1093931"/>
                <a:ext cx="1123798" cy="6284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Web Browser</a:t>
                </a:r>
              </a:p>
            </p:txBody>
          </p:sp>
          <p:sp>
            <p:nvSpPr>
              <p:cNvPr id="15" name="Shape 452"/>
              <p:cNvSpPr/>
              <p:nvPr/>
            </p:nvSpPr>
            <p:spPr>
              <a:xfrm>
                <a:off x="676950" y="2590750"/>
                <a:ext cx="1724004" cy="942947"/>
              </a:xfrm>
              <a:prstGeom prst="cloud">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INTERNET</a:t>
                </a:r>
              </a:p>
            </p:txBody>
          </p:sp>
          <p:sp>
            <p:nvSpPr>
              <p:cNvPr id="16" name="Shape 453"/>
              <p:cNvSpPr/>
              <p:nvPr/>
            </p:nvSpPr>
            <p:spPr>
              <a:xfrm>
                <a:off x="1648500" y="1093931"/>
                <a:ext cx="1123798" cy="6284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 App</a:t>
                </a:r>
              </a:p>
            </p:txBody>
          </p:sp>
          <p:sp>
            <p:nvSpPr>
              <p:cNvPr id="17" name="Shape 454"/>
              <p:cNvSpPr/>
              <p:nvPr/>
            </p:nvSpPr>
            <p:spPr>
              <a:xfrm>
                <a:off x="2847286" y="2590736"/>
                <a:ext cx="133500" cy="942900"/>
              </a:xfrm>
              <a:prstGeom prst="rect">
                <a:avLst/>
              </a:prstGeom>
              <a:solidFill>
                <a:srgbClr val="FCE5C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8" name="Shape 455"/>
              <p:cNvSpPr txBox="1"/>
              <p:nvPr/>
            </p:nvSpPr>
            <p:spPr>
              <a:xfrm>
                <a:off x="2459443" y="3555211"/>
                <a:ext cx="897869" cy="284617"/>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Firewall</a:t>
                </a:r>
              </a:p>
            </p:txBody>
          </p:sp>
          <p:grpSp>
            <p:nvGrpSpPr>
              <p:cNvPr id="19" name="Shape 457"/>
              <p:cNvGrpSpPr/>
              <p:nvPr/>
            </p:nvGrpSpPr>
            <p:grpSpPr>
              <a:xfrm>
                <a:off x="4072725" y="474725"/>
                <a:ext cx="5262298" cy="2660423"/>
                <a:chOff x="4043700" y="628450"/>
                <a:chExt cx="5262298" cy="2660423"/>
              </a:xfrm>
            </p:grpSpPr>
            <p:sp>
              <p:nvSpPr>
                <p:cNvPr id="57" name="Shape 458"/>
                <p:cNvSpPr/>
                <p:nvPr/>
              </p:nvSpPr>
              <p:spPr>
                <a:xfrm>
                  <a:off x="4043700" y="628450"/>
                  <a:ext cx="5262298" cy="26427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8" name="Shape 459"/>
                <p:cNvSpPr/>
                <p:nvPr/>
              </p:nvSpPr>
              <p:spPr>
                <a:xfrm>
                  <a:off x="4169225" y="7475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gunicorn</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19.3.0</a:t>
                  </a:r>
                </a:p>
              </p:txBody>
            </p:sp>
            <p:sp>
              <p:nvSpPr>
                <p:cNvPr id="59" name="Shape 460"/>
                <p:cNvSpPr txBox="1"/>
                <p:nvPr/>
              </p:nvSpPr>
              <p:spPr>
                <a:xfrm>
                  <a:off x="4375800" y="3022175"/>
                  <a:ext cx="4598099" cy="266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Ubuntu Server 14.04 LTS / Zone A</a:t>
                  </a:r>
                </a:p>
              </p:txBody>
            </p:sp>
            <p:sp>
              <p:nvSpPr>
                <p:cNvPr id="60" name="Shape 461"/>
                <p:cNvSpPr/>
                <p:nvPr/>
              </p:nvSpPr>
              <p:spPr>
                <a:xfrm>
                  <a:off x="4169225" y="216447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mosquitto</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3.1</a:t>
                  </a:r>
                </a:p>
              </p:txBody>
            </p:sp>
            <p:sp>
              <p:nvSpPr>
                <p:cNvPr id="61" name="Shape 462"/>
                <p:cNvSpPr/>
                <p:nvPr/>
              </p:nvSpPr>
              <p:spPr>
                <a:xfrm>
                  <a:off x="5933525" y="7475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2" name="Shape 463"/>
                <p:cNvSpPr/>
                <p:nvPr/>
              </p:nvSpPr>
              <p:spPr>
                <a:xfrm>
                  <a:off x="8126475" y="721437"/>
                  <a:ext cx="1000200" cy="628499"/>
                </a:xfrm>
                <a:prstGeom prst="can">
                  <a:avLst>
                    <a:gd name="adj" fmla="val 25000"/>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mysqld</a:t>
                  </a:r>
                  <a:br>
                    <a:rPr lang="ko" sz="1100" b="0" i="0" u="none" strike="noStrike" cap="none" baseline="0" dirty="0">
                      <a:solidFill>
                        <a:srgbClr val="000000"/>
                      </a:solidFill>
                      <a:latin typeface="Arial"/>
                      <a:ea typeface="Arial"/>
                      <a:cs typeface="Arial"/>
                      <a:sym typeface="Arial"/>
                    </a:rPr>
                  </a:br>
                  <a:r>
                    <a:rPr lang="ko" sz="1100" b="0" i="0" u="none" strike="noStrike" cap="none" baseline="0" dirty="0">
                      <a:solidFill>
                        <a:srgbClr val="000000"/>
                      </a:solidFill>
                      <a:latin typeface="Arial"/>
                      <a:ea typeface="Arial"/>
                      <a:cs typeface="Arial"/>
                      <a:sym typeface="Arial"/>
                    </a:rPr>
                    <a:t>5.5.43</a:t>
                  </a:r>
                </a:p>
              </p:txBody>
            </p:sp>
            <p:sp>
              <p:nvSpPr>
                <p:cNvPr id="63" name="Shape 464"/>
                <p:cNvSpPr/>
                <p:nvPr/>
              </p:nvSpPr>
              <p:spPr>
                <a:xfrm>
                  <a:off x="8126475" y="2164461"/>
                  <a:ext cx="1000200" cy="628499"/>
                </a:xfrm>
                <a:prstGeom prst="can">
                  <a:avLst>
                    <a:gd name="adj" fmla="val 25000"/>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mongod</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2.4.9</a:t>
                  </a:r>
                </a:p>
              </p:txBody>
            </p:sp>
            <p:sp>
              <p:nvSpPr>
                <p:cNvPr id="64" name="Shape 465"/>
                <p:cNvSpPr/>
                <p:nvPr/>
              </p:nvSpPr>
              <p:spPr>
                <a:xfrm>
                  <a:off x="6085925" y="8999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5" name="Shape 466"/>
                <p:cNvSpPr/>
                <p:nvPr/>
              </p:nvSpPr>
              <p:spPr>
                <a:xfrm>
                  <a:off x="6238325" y="10523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6" name="Shape 467"/>
                <p:cNvSpPr/>
                <p:nvPr/>
              </p:nvSpPr>
              <p:spPr>
                <a:xfrm>
                  <a:off x="6390725" y="12047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cxnSp>
              <p:nvCxnSpPr>
                <p:cNvPr id="67" name="Shape 468"/>
                <p:cNvCxnSpPr>
                  <a:stCxn id="58" idx="3"/>
                  <a:endCxn id="61" idx="1"/>
                </p:cNvCxnSpPr>
                <p:nvPr/>
              </p:nvCxnSpPr>
              <p:spPr>
                <a:xfrm>
                  <a:off x="5293023" y="1061774"/>
                  <a:ext cx="640500" cy="0"/>
                </a:xfrm>
                <a:prstGeom prst="straightConnector1">
                  <a:avLst/>
                </a:prstGeom>
                <a:noFill/>
                <a:ln w="19050" cap="flat" cmpd="sng">
                  <a:solidFill>
                    <a:srgbClr val="000000"/>
                  </a:solidFill>
                  <a:prstDash val="solid"/>
                  <a:round/>
                  <a:headEnd type="none" w="med" len="med"/>
                  <a:tailEnd type="none" w="med" len="med"/>
                </a:ln>
              </p:spPr>
            </p:cxnSp>
            <p:sp>
              <p:nvSpPr>
                <p:cNvPr id="68" name="Shape 469"/>
                <p:cNvSpPr txBox="1"/>
                <p:nvPr/>
              </p:nvSpPr>
              <p:spPr>
                <a:xfrm>
                  <a:off x="5294868" y="795075"/>
                  <a:ext cx="6818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50" b="0" i="0" u="none" strike="noStrike" cap="none" baseline="0" dirty="0">
                      <a:solidFill>
                        <a:srgbClr val="000000"/>
                      </a:solidFill>
                      <a:latin typeface="Arial"/>
                      <a:ea typeface="Arial"/>
                      <a:cs typeface="Arial"/>
                      <a:sym typeface="Arial"/>
                    </a:rPr>
                    <a:t>WSGI</a:t>
                  </a:r>
                </a:p>
              </p:txBody>
            </p:sp>
            <p:cxnSp>
              <p:nvCxnSpPr>
                <p:cNvPr id="69" name="Shape 470"/>
                <p:cNvCxnSpPr>
                  <a:stCxn id="77" idx="3"/>
                  <a:endCxn id="78" idx="1"/>
                </p:cNvCxnSpPr>
                <p:nvPr/>
              </p:nvCxnSpPr>
              <p:spPr>
                <a:xfrm>
                  <a:off x="5303423" y="2629899"/>
                  <a:ext cx="2833500" cy="0"/>
                </a:xfrm>
                <a:prstGeom prst="straightConnector1">
                  <a:avLst/>
                </a:prstGeom>
                <a:noFill/>
                <a:ln w="19050" cap="flat" cmpd="sng">
                  <a:solidFill>
                    <a:srgbClr val="000000"/>
                  </a:solidFill>
                  <a:prstDash val="solid"/>
                  <a:round/>
                  <a:headEnd type="none" w="med" len="med"/>
                  <a:tailEnd type="none" w="med" len="med"/>
                </a:ln>
              </p:spPr>
            </p:cxnSp>
            <p:cxnSp>
              <p:nvCxnSpPr>
                <p:cNvPr id="70" name="Shape 473"/>
                <p:cNvCxnSpPr>
                  <a:stCxn id="75" idx="3"/>
                  <a:endCxn id="76" idx="1"/>
                </p:cNvCxnSpPr>
                <p:nvPr/>
              </p:nvCxnSpPr>
              <p:spPr>
                <a:xfrm rot="10800000" flipH="1">
                  <a:off x="7500448" y="928274"/>
                  <a:ext cx="626100" cy="438300"/>
                </a:xfrm>
                <a:prstGeom prst="bentConnector3">
                  <a:avLst>
                    <a:gd name="adj1" fmla="val 45358"/>
                  </a:avLst>
                </a:prstGeom>
                <a:noFill/>
                <a:ln w="19050" cap="flat" cmpd="sng">
                  <a:solidFill>
                    <a:srgbClr val="000000"/>
                  </a:solidFill>
                  <a:prstDash val="solid"/>
                  <a:round/>
                  <a:headEnd type="none" w="med" len="med"/>
                  <a:tailEnd type="none" w="med" len="med"/>
                </a:ln>
              </p:spPr>
            </p:cxnSp>
            <p:cxnSp>
              <p:nvCxnSpPr>
                <p:cNvPr id="71" name="Shape 476"/>
                <p:cNvCxnSpPr>
                  <a:stCxn id="72" idx="3"/>
                  <a:endCxn id="73" idx="1"/>
                </p:cNvCxnSpPr>
                <p:nvPr/>
              </p:nvCxnSpPr>
              <p:spPr>
                <a:xfrm rot="10800000" flipH="1">
                  <a:off x="5303423" y="1164099"/>
                  <a:ext cx="2823000" cy="1208700"/>
                </a:xfrm>
                <a:prstGeom prst="bentConnector3">
                  <a:avLst>
                    <a:gd name="adj1" fmla="val 93587"/>
                  </a:avLst>
                </a:prstGeom>
                <a:noFill/>
                <a:ln w="19050" cap="flat" cmpd="sng">
                  <a:solidFill>
                    <a:srgbClr val="000000"/>
                  </a:solidFill>
                  <a:prstDash val="solid"/>
                  <a:round/>
                  <a:headEnd type="none" w="med" len="med"/>
                  <a:tailEnd type="none" w="med" len="med"/>
                </a:ln>
              </p:spPr>
            </p:cxnSp>
            <p:sp>
              <p:nvSpPr>
                <p:cNvPr id="72" name="Shape 477"/>
                <p:cNvSpPr/>
                <p:nvPr/>
              </p:nvSpPr>
              <p:spPr>
                <a:xfrm>
                  <a:off x="4950925" y="22442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3" name="Shape 478"/>
                <p:cNvSpPr/>
                <p:nvPr/>
              </p:nvSpPr>
              <p:spPr>
                <a:xfrm>
                  <a:off x="8126475" y="103567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4" name="Shape 479"/>
                <p:cNvSpPr/>
                <p:nvPr/>
              </p:nvSpPr>
              <p:spPr>
                <a:xfrm>
                  <a:off x="7162025" y="15284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5" name="Shape 474"/>
                <p:cNvSpPr/>
                <p:nvPr/>
              </p:nvSpPr>
              <p:spPr>
                <a:xfrm>
                  <a:off x="7147950" y="12380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6" name="Shape 475"/>
                <p:cNvSpPr/>
                <p:nvPr/>
              </p:nvSpPr>
              <p:spPr>
                <a:xfrm>
                  <a:off x="8126475" y="79987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7" name="Shape 471"/>
                <p:cNvSpPr/>
                <p:nvPr/>
              </p:nvSpPr>
              <p:spPr>
                <a:xfrm>
                  <a:off x="4950925" y="25013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8" name="Shape 472"/>
                <p:cNvSpPr/>
                <p:nvPr/>
              </p:nvSpPr>
              <p:spPr>
                <a:xfrm>
                  <a:off x="8136825" y="25013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79" name="Shape 480"/>
                <p:cNvCxnSpPr>
                  <a:stCxn id="74" idx="3"/>
                  <a:endCxn id="63" idx="1"/>
                </p:cNvCxnSpPr>
                <p:nvPr/>
              </p:nvCxnSpPr>
              <p:spPr>
                <a:xfrm>
                  <a:off x="7514523" y="1656974"/>
                  <a:ext cx="1112100" cy="507600"/>
                </a:xfrm>
                <a:prstGeom prst="bentConnector2">
                  <a:avLst/>
                </a:prstGeom>
                <a:noFill/>
                <a:ln w="19050" cap="flat" cmpd="sng">
                  <a:solidFill>
                    <a:srgbClr val="000000"/>
                  </a:solidFill>
                  <a:prstDash val="solid"/>
                  <a:round/>
                  <a:headEnd type="none" w="med" len="med"/>
                  <a:tailEnd type="none" w="med" len="med"/>
                </a:ln>
              </p:spPr>
            </p:cxnSp>
          </p:grpSp>
          <p:pic>
            <p:nvPicPr>
              <p:cNvPr id="20" name="Shape 481"/>
              <p:cNvPicPr preferRelativeResize="0"/>
              <p:nvPr/>
            </p:nvPicPr>
            <p:blipFill rotWithShape="1">
              <a:blip r:embed="rId4">
                <a:alphaModFix/>
              </a:blip>
              <a:srcRect/>
              <a:stretch/>
            </p:blipFill>
            <p:spPr>
              <a:xfrm>
                <a:off x="3210225" y="2790750"/>
                <a:ext cx="552449" cy="542925"/>
              </a:xfrm>
              <a:prstGeom prst="rect">
                <a:avLst/>
              </a:prstGeom>
              <a:noFill/>
              <a:ln>
                <a:noFill/>
              </a:ln>
            </p:spPr>
          </p:pic>
          <p:sp>
            <p:nvSpPr>
              <p:cNvPr id="21" name="Shape 482"/>
              <p:cNvSpPr/>
              <p:nvPr/>
            </p:nvSpPr>
            <p:spPr>
              <a:xfrm>
                <a:off x="4072725" y="3655975"/>
                <a:ext cx="5262298" cy="842998"/>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2" name="Shape 483"/>
              <p:cNvSpPr/>
              <p:nvPr/>
            </p:nvSpPr>
            <p:spPr>
              <a:xfrm>
                <a:off x="4979950" y="44051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3" name="Shape 485"/>
              <p:cNvSpPr/>
              <p:nvPr/>
            </p:nvSpPr>
            <p:spPr>
              <a:xfrm>
                <a:off x="4979950" y="46622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4" name="Shape 486"/>
              <p:cNvSpPr/>
              <p:nvPr/>
            </p:nvSpPr>
            <p:spPr>
              <a:xfrm>
                <a:off x="8165850" y="46622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5" name="Shape 487"/>
              <p:cNvSpPr txBox="1"/>
              <p:nvPr/>
            </p:nvSpPr>
            <p:spPr>
              <a:xfrm>
                <a:off x="4404825" y="4170925"/>
                <a:ext cx="4598099" cy="266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Ubuntu Server 14.04 LTS / Zone B</a:t>
                </a:r>
              </a:p>
            </p:txBody>
          </p:sp>
          <p:sp>
            <p:nvSpPr>
              <p:cNvPr id="26" name="Shape 488"/>
              <p:cNvSpPr/>
              <p:nvPr/>
            </p:nvSpPr>
            <p:spPr>
              <a:xfrm>
                <a:off x="890475" y="26940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7" name="Shape 489"/>
              <p:cNvSpPr/>
              <p:nvPr/>
            </p:nvSpPr>
            <p:spPr>
              <a:xfrm>
                <a:off x="1795350" y="25907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8" name="Shape 490"/>
              <p:cNvSpPr/>
              <p:nvPr/>
            </p:nvSpPr>
            <p:spPr>
              <a:xfrm>
                <a:off x="2050350" y="29336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29" name="Shape 491"/>
              <p:cNvCxnSpPr>
                <a:stCxn id="14" idx="2"/>
                <a:endCxn id="26" idx="0"/>
              </p:cNvCxnSpPr>
              <p:nvPr/>
            </p:nvCxnSpPr>
            <p:spPr>
              <a:xfrm rot="16200000" flipH="1">
                <a:off x="419339" y="2046640"/>
                <a:ext cx="971595" cy="323175"/>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0" name="Shape 492"/>
              <p:cNvCxnSpPr>
                <a:stCxn id="16" idx="2"/>
                <a:endCxn id="15" idx="3"/>
              </p:cNvCxnSpPr>
              <p:nvPr/>
            </p:nvCxnSpPr>
            <p:spPr>
              <a:xfrm rot="5400000">
                <a:off x="1413560" y="1847823"/>
                <a:ext cx="922233" cy="671447"/>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1" name="Shape 493"/>
              <p:cNvCxnSpPr>
                <a:stCxn id="28" idx="3"/>
                <a:endCxn id="17" idx="1"/>
              </p:cNvCxnSpPr>
              <p:nvPr/>
            </p:nvCxnSpPr>
            <p:spPr>
              <a:xfrm>
                <a:off x="2402848" y="3062199"/>
                <a:ext cx="444300" cy="600"/>
              </a:xfrm>
              <a:prstGeom prst="bentConnector3">
                <a:avLst>
                  <a:gd name="adj1" fmla="val 50015"/>
                </a:avLst>
              </a:prstGeom>
              <a:noFill/>
              <a:ln w="19050" cap="flat" cmpd="sng">
                <a:solidFill>
                  <a:srgbClr val="000000"/>
                </a:solidFill>
                <a:prstDash val="solid"/>
                <a:round/>
                <a:headEnd type="none" w="med" len="med"/>
                <a:tailEnd type="none" w="med" len="med"/>
              </a:ln>
            </p:spPr>
          </p:cxnSp>
          <p:sp>
            <p:nvSpPr>
              <p:cNvPr id="32" name="Shape 494"/>
              <p:cNvSpPr/>
              <p:nvPr/>
            </p:nvSpPr>
            <p:spPr>
              <a:xfrm>
                <a:off x="3350500" y="29336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33" name="Shape 495"/>
              <p:cNvCxnSpPr>
                <a:stCxn id="17" idx="3"/>
                <a:endCxn id="32" idx="1"/>
              </p:cNvCxnSpPr>
              <p:nvPr/>
            </p:nvCxnSpPr>
            <p:spPr>
              <a:xfrm>
                <a:off x="2980786" y="3062186"/>
                <a:ext cx="369600" cy="600"/>
              </a:xfrm>
              <a:prstGeom prst="bentConnector3">
                <a:avLst>
                  <a:gd name="adj1" fmla="val 50015"/>
                </a:avLst>
              </a:prstGeom>
              <a:noFill/>
              <a:ln w="19050" cap="flat" cmpd="sng">
                <a:solidFill>
                  <a:srgbClr val="000000"/>
                </a:solidFill>
                <a:prstDash val="solid"/>
                <a:round/>
                <a:headEnd type="none" w="med" len="med"/>
                <a:tailEnd type="none" w="med" len="med"/>
              </a:ln>
            </p:spPr>
          </p:cxnSp>
          <p:sp>
            <p:nvSpPr>
              <p:cNvPr id="34" name="Shape 496"/>
              <p:cNvSpPr txBox="1"/>
              <p:nvPr/>
            </p:nvSpPr>
            <p:spPr>
              <a:xfrm>
                <a:off x="904602" y="1754146"/>
                <a:ext cx="1334701" cy="417033"/>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HTTPS, MQTT</a:t>
                </a:r>
              </a:p>
            </p:txBody>
          </p:sp>
          <p:cxnSp>
            <p:nvCxnSpPr>
              <p:cNvPr id="35" name="Shape 497"/>
              <p:cNvCxnSpPr>
                <a:stCxn id="58" idx="1"/>
                <a:endCxn id="32" idx="3"/>
              </p:cNvCxnSpPr>
              <p:nvPr/>
            </p:nvCxnSpPr>
            <p:spPr>
              <a:xfrm flipH="1">
                <a:off x="3702950" y="908049"/>
                <a:ext cx="495300" cy="2154000"/>
              </a:xfrm>
              <a:prstGeom prst="bentConnector3">
                <a:avLst>
                  <a:gd name="adj1" fmla="val 63928"/>
                </a:avLst>
              </a:prstGeom>
              <a:noFill/>
              <a:ln w="19050" cap="flat" cmpd="sng">
                <a:solidFill>
                  <a:srgbClr val="000000"/>
                </a:solidFill>
                <a:prstDash val="solid"/>
                <a:round/>
                <a:headEnd type="none" w="med" len="med"/>
                <a:tailEnd type="none" w="med" len="med"/>
              </a:ln>
            </p:spPr>
          </p:cxnSp>
          <p:cxnSp>
            <p:nvCxnSpPr>
              <p:cNvPr id="36" name="Shape 498"/>
              <p:cNvCxnSpPr>
                <a:stCxn id="60" idx="1"/>
                <a:endCxn id="32" idx="3"/>
              </p:cNvCxnSpPr>
              <p:nvPr/>
            </p:nvCxnSpPr>
            <p:spPr>
              <a:xfrm flipH="1">
                <a:off x="3702950" y="2324999"/>
                <a:ext cx="495300" cy="737100"/>
              </a:xfrm>
              <a:prstGeom prst="bentConnector3">
                <a:avLst>
                  <a:gd name="adj1" fmla="val 48253"/>
                </a:avLst>
              </a:prstGeom>
              <a:noFill/>
              <a:ln w="19050" cap="flat" cmpd="sng">
                <a:solidFill>
                  <a:srgbClr val="000000"/>
                </a:solidFill>
                <a:prstDash val="solid"/>
                <a:round/>
                <a:headEnd type="none" w="med" len="med"/>
                <a:tailEnd type="none" w="med" len="med"/>
              </a:ln>
            </p:spPr>
          </p:cxnSp>
          <p:sp>
            <p:nvSpPr>
              <p:cNvPr id="37" name="Shape 499"/>
              <p:cNvSpPr txBox="1"/>
              <p:nvPr/>
            </p:nvSpPr>
            <p:spPr>
              <a:xfrm>
                <a:off x="3426650" y="537874"/>
                <a:ext cx="870305" cy="3587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HTTPS</a:t>
                </a:r>
              </a:p>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ports 443</a:t>
                </a:r>
              </a:p>
            </p:txBody>
          </p:sp>
          <p:cxnSp>
            <p:nvCxnSpPr>
              <p:cNvPr id="38" name="Shape 500"/>
              <p:cNvCxnSpPr>
                <a:stCxn id="32" idx="3"/>
                <a:endCxn id="21" idx="1"/>
              </p:cNvCxnSpPr>
              <p:nvPr/>
            </p:nvCxnSpPr>
            <p:spPr>
              <a:xfrm>
                <a:off x="3702998" y="3062199"/>
                <a:ext cx="369600" cy="1015199"/>
              </a:xfrm>
              <a:prstGeom prst="bentConnector3">
                <a:avLst>
                  <a:gd name="adj1" fmla="val 50017"/>
                </a:avLst>
              </a:prstGeom>
              <a:noFill/>
              <a:ln w="19050" cap="flat" cmpd="sng">
                <a:solidFill>
                  <a:srgbClr val="000000"/>
                </a:solidFill>
                <a:prstDash val="solid"/>
                <a:round/>
                <a:headEnd type="none" w="med" len="med"/>
                <a:tailEnd type="none" w="med" len="med"/>
              </a:ln>
            </p:spPr>
          </p:cxnSp>
          <p:sp>
            <p:nvSpPr>
              <p:cNvPr id="39" name="Shape 501"/>
              <p:cNvSpPr txBox="1"/>
              <p:nvPr/>
            </p:nvSpPr>
            <p:spPr>
              <a:xfrm>
                <a:off x="3426650" y="1664311"/>
                <a:ext cx="1334700" cy="3587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a:solidFill>
                      <a:srgbClr val="000000"/>
                    </a:solidFill>
                    <a:latin typeface="Arial"/>
                    <a:ea typeface="Arial"/>
                    <a:cs typeface="Arial"/>
                    <a:sym typeface="Arial"/>
                  </a:rPr>
                  <a:t>MQTT</a:t>
                </a:r>
              </a:p>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a:solidFill>
                      <a:srgbClr val="000000"/>
                    </a:solidFill>
                    <a:latin typeface="Arial"/>
                    <a:ea typeface="Arial"/>
                    <a:cs typeface="Arial"/>
                    <a:sym typeface="Arial"/>
                  </a:rPr>
                  <a:t>ports 1883, 8080</a:t>
                </a:r>
              </a:p>
            </p:txBody>
          </p:sp>
          <p:grpSp>
            <p:nvGrpSpPr>
              <p:cNvPr id="40" name="Shape 502"/>
              <p:cNvGrpSpPr/>
              <p:nvPr/>
            </p:nvGrpSpPr>
            <p:grpSpPr>
              <a:xfrm>
                <a:off x="6928616" y="5490471"/>
                <a:ext cx="629905" cy="576665"/>
                <a:chOff x="5730075" y="6137150"/>
                <a:chExt cx="1175398" cy="842998"/>
              </a:xfrm>
            </p:grpSpPr>
            <p:sp>
              <p:nvSpPr>
                <p:cNvPr id="55" name="Shape 503"/>
                <p:cNvSpPr/>
                <p:nvPr/>
              </p:nvSpPr>
              <p:spPr>
                <a:xfrm>
                  <a:off x="5730075" y="6137150"/>
                  <a:ext cx="1175398" cy="842998"/>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6" name="Shape 504"/>
                <p:cNvSpPr/>
                <p:nvPr/>
              </p:nvSpPr>
              <p:spPr>
                <a:xfrm>
                  <a:off x="5896275" y="6272294"/>
                  <a:ext cx="842998" cy="3587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grpSp>
          <p:sp>
            <p:nvSpPr>
              <p:cNvPr id="41" name="Shape 505"/>
              <p:cNvSpPr txBox="1"/>
              <p:nvPr/>
            </p:nvSpPr>
            <p:spPr>
              <a:xfrm>
                <a:off x="7706128" y="5565505"/>
                <a:ext cx="1512000"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Server software running on a machine</a:t>
                </a:r>
              </a:p>
            </p:txBody>
          </p:sp>
          <p:pic>
            <p:nvPicPr>
              <p:cNvPr id="42" name="Shape 506"/>
              <p:cNvPicPr preferRelativeResize="0"/>
              <p:nvPr/>
            </p:nvPicPr>
            <p:blipFill rotWithShape="1">
              <a:blip r:embed="rId4">
                <a:alphaModFix/>
              </a:blip>
              <a:srcRect/>
              <a:stretch/>
            </p:blipFill>
            <p:spPr>
              <a:xfrm>
                <a:off x="5436933" y="5401932"/>
                <a:ext cx="499559" cy="426428"/>
              </a:xfrm>
              <a:prstGeom prst="rect">
                <a:avLst/>
              </a:prstGeom>
              <a:noFill/>
              <a:ln>
                <a:noFill/>
              </a:ln>
            </p:spPr>
          </p:pic>
          <p:sp>
            <p:nvSpPr>
              <p:cNvPr id="43" name="Shape 507"/>
              <p:cNvSpPr txBox="1"/>
              <p:nvPr/>
            </p:nvSpPr>
            <p:spPr>
              <a:xfrm>
                <a:off x="5922860" y="5401923"/>
                <a:ext cx="1081198"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Load balancer</a:t>
                </a:r>
              </a:p>
            </p:txBody>
          </p:sp>
          <p:sp>
            <p:nvSpPr>
              <p:cNvPr id="44" name="Shape 508"/>
              <p:cNvSpPr/>
              <p:nvPr/>
            </p:nvSpPr>
            <p:spPr>
              <a:xfrm>
                <a:off x="1091350" y="5490475"/>
                <a:ext cx="557150" cy="524323"/>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5" name="Shape 509"/>
              <p:cNvSpPr txBox="1"/>
              <p:nvPr/>
            </p:nvSpPr>
            <p:spPr>
              <a:xfrm>
                <a:off x="1762955" y="5471800"/>
                <a:ext cx="895200"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Server</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machine</a:t>
                </a:r>
              </a:p>
            </p:txBody>
          </p:sp>
          <p:sp>
            <p:nvSpPr>
              <p:cNvPr id="46" name="Shape 510"/>
              <p:cNvSpPr/>
              <p:nvPr/>
            </p:nvSpPr>
            <p:spPr>
              <a:xfrm>
                <a:off x="2598381" y="5480698"/>
                <a:ext cx="545701" cy="5341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7" name="Shape 511"/>
              <p:cNvSpPr txBox="1"/>
              <p:nvPr/>
            </p:nvSpPr>
            <p:spPr>
              <a:xfrm>
                <a:off x="3182409" y="5510242"/>
                <a:ext cx="895200"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machine</a:t>
                </a:r>
              </a:p>
            </p:txBody>
          </p:sp>
          <p:pic>
            <p:nvPicPr>
              <p:cNvPr id="48" name="Shape 512"/>
              <p:cNvPicPr preferRelativeResize="0"/>
              <p:nvPr/>
            </p:nvPicPr>
            <p:blipFill rotWithShape="1">
              <a:blip r:embed="rId5">
                <a:alphaModFix/>
              </a:blip>
              <a:srcRect/>
              <a:stretch/>
            </p:blipFill>
            <p:spPr>
              <a:xfrm>
                <a:off x="1153150" y="3918475"/>
                <a:ext cx="771599" cy="771599"/>
              </a:xfrm>
              <a:prstGeom prst="rect">
                <a:avLst/>
              </a:prstGeom>
              <a:noFill/>
              <a:ln>
                <a:noFill/>
              </a:ln>
            </p:spPr>
          </p:pic>
          <p:cxnSp>
            <p:nvCxnSpPr>
              <p:cNvPr id="49" name="Shape 513"/>
              <p:cNvCxnSpPr>
                <a:stCxn id="15" idx="1"/>
                <a:endCxn id="48" idx="0"/>
              </p:cNvCxnSpPr>
              <p:nvPr/>
            </p:nvCxnSpPr>
            <p:spPr>
              <a:xfrm rot="-5400000" flipH="1">
                <a:off x="1346352" y="3725292"/>
                <a:ext cx="385800" cy="600"/>
              </a:xfrm>
              <a:prstGeom prst="bentConnector3">
                <a:avLst>
                  <a:gd name="adj1" fmla="val 50575"/>
                </a:avLst>
              </a:prstGeom>
              <a:noFill/>
              <a:ln w="19050" cap="flat" cmpd="sng">
                <a:solidFill>
                  <a:srgbClr val="000000"/>
                </a:solidFill>
                <a:prstDash val="solid"/>
                <a:round/>
                <a:headEnd type="none" w="med" len="med"/>
                <a:tailEnd type="none" w="med" len="med"/>
              </a:ln>
            </p:spPr>
          </p:cxnSp>
          <p:sp>
            <p:nvSpPr>
              <p:cNvPr id="50" name="Shape 514"/>
              <p:cNvSpPr txBox="1"/>
              <p:nvPr/>
            </p:nvSpPr>
            <p:spPr>
              <a:xfrm>
                <a:off x="1543059" y="3592737"/>
                <a:ext cx="1334700"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HTTPS,</a:t>
                </a:r>
              </a:p>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 MQTT</a:t>
                </a:r>
              </a:p>
            </p:txBody>
          </p:sp>
          <p:pic>
            <p:nvPicPr>
              <p:cNvPr id="51" name="Shape 515"/>
              <p:cNvPicPr preferRelativeResize="0"/>
              <p:nvPr/>
            </p:nvPicPr>
            <p:blipFill rotWithShape="1">
              <a:blip r:embed="rId5">
                <a:alphaModFix/>
              </a:blip>
              <a:srcRect/>
              <a:stretch/>
            </p:blipFill>
            <p:spPr>
              <a:xfrm>
                <a:off x="5501908" y="5959423"/>
                <a:ext cx="369599" cy="369599"/>
              </a:xfrm>
              <a:prstGeom prst="rect">
                <a:avLst/>
              </a:prstGeom>
              <a:noFill/>
              <a:ln>
                <a:noFill/>
              </a:ln>
            </p:spPr>
          </p:pic>
          <p:sp>
            <p:nvSpPr>
              <p:cNvPr id="52" name="Shape 516"/>
              <p:cNvSpPr txBox="1"/>
              <p:nvPr/>
            </p:nvSpPr>
            <p:spPr>
              <a:xfrm>
                <a:off x="5936485" y="5930923"/>
                <a:ext cx="1081198"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SA node</a:t>
                </a:r>
              </a:p>
            </p:txBody>
          </p:sp>
          <p:cxnSp>
            <p:nvCxnSpPr>
              <p:cNvPr id="53" name="Shape 517"/>
              <p:cNvCxnSpPr/>
              <p:nvPr/>
            </p:nvCxnSpPr>
            <p:spPr>
              <a:xfrm>
                <a:off x="4078139" y="5543471"/>
                <a:ext cx="902339" cy="0"/>
              </a:xfrm>
              <a:prstGeom prst="straightConnector1">
                <a:avLst/>
              </a:prstGeom>
              <a:noFill/>
              <a:ln w="15875" cap="flat" cmpd="sng">
                <a:solidFill>
                  <a:schemeClr val="dk1"/>
                </a:solidFill>
                <a:prstDash val="solid"/>
                <a:round/>
                <a:headEnd type="none" w="med" len="med"/>
                <a:tailEnd type="none" w="med" len="med"/>
              </a:ln>
            </p:spPr>
          </p:cxnSp>
          <p:sp>
            <p:nvSpPr>
              <p:cNvPr id="54" name="Shape 518"/>
              <p:cNvSpPr txBox="1"/>
              <p:nvPr/>
            </p:nvSpPr>
            <p:spPr>
              <a:xfrm>
                <a:off x="4010148" y="5510126"/>
                <a:ext cx="1506485"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Communication</a:t>
                </a:r>
              </a:p>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protocol</a:t>
                </a:r>
              </a:p>
            </p:txBody>
          </p:sp>
        </p:grpSp>
      </p:gr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aphicFrame>
        <p:nvGraphicFramePr>
          <p:cNvPr id="257" name="Shape 257"/>
          <p:cNvGraphicFramePr/>
          <p:nvPr/>
        </p:nvGraphicFramePr>
        <p:xfrm>
          <a:off x="248900" y="765175"/>
          <a:ext cx="8715588" cy="1059960"/>
        </p:xfrm>
        <a:graphic>
          <a:graphicData uri="http://schemas.openxmlformats.org/drawingml/2006/table">
            <a:tbl>
              <a:tblPr>
                <a:noFill/>
                <a:tableStyleId>{BC1BC3D9-FABE-4D9C-9311-9DEF57A55FF8}</a:tableStyleId>
              </a:tblPr>
              <a:tblGrid>
                <a:gridCol w="1658804"/>
                <a:gridCol w="2952328"/>
                <a:gridCol w="1080120"/>
                <a:gridCol w="3024336"/>
              </a:tblGrid>
              <a:tr h="3323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 (Portability)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Layer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375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Easy to port SA node program to various </a:t>
                      </a:r>
                      <a:r>
                        <a:rPr lang="en-US" dirty="0" smtClean="0">
                          <a:solidFill>
                            <a:schemeClr val="dk1"/>
                          </a:solidFill>
                        </a:rPr>
                        <a:t>hardware</a:t>
                      </a:r>
                      <a:endParaRPr lang="en-US" dirty="0">
                        <a:solidFill>
                          <a:schemeClr val="dk1"/>
                        </a:solidFill>
                      </a:endParaRPr>
                    </a:p>
                    <a:p>
                      <a:pPr lvl="0" rtl="0">
                        <a:spcBef>
                          <a:spcPts val="0"/>
                        </a:spcBef>
                        <a:buNone/>
                      </a:pPr>
                      <a:r>
                        <a:rPr lang="en-US" dirty="0"/>
                        <a:t>         - Extension of Hardware Abstract Layer of SA Controller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58" name="Shape 258"/>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SA node - 1</a:t>
            </a:r>
            <a:r>
              <a:rPr lang="en-US" sz="2000" b="1" baseline="30000" dirty="0">
                <a:solidFill>
                  <a:schemeClr val="dk1"/>
                </a:solidFill>
              </a:rPr>
              <a:t>st</a:t>
            </a:r>
            <a:r>
              <a:rPr lang="en-US" sz="2000" b="1" dirty="0">
                <a:solidFill>
                  <a:schemeClr val="dk1"/>
                </a:solidFill>
              </a:rPr>
              <a:t> Decomposition </a:t>
            </a:r>
          </a:p>
        </p:txBody>
      </p:sp>
      <p:sp>
        <p:nvSpPr>
          <p:cNvPr id="259" name="Shape 259"/>
          <p:cNvSpPr txBox="1">
            <a:spLocks noGrp="1"/>
          </p:cNvSpPr>
          <p:nvPr>
            <p:ph type="title" idx="2"/>
          </p:nvPr>
        </p:nvSpPr>
        <p:spPr>
          <a:xfrm>
            <a:off x="5944625" y="90750"/>
            <a:ext cx="29442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14</a:t>
            </a:fld>
            <a:r>
              <a:rPr lang="en-US" smtClean="0"/>
              <a:t>/30</a:t>
            </a:r>
            <a:endParaRPr lang="en-US" dirty="0"/>
          </a:p>
        </p:txBody>
      </p:sp>
      <p:sp>
        <p:nvSpPr>
          <p:cNvPr id="8" name="Shape 652"/>
          <p:cNvSpPr/>
          <p:nvPr/>
        </p:nvSpPr>
        <p:spPr>
          <a:xfrm>
            <a:off x="4554669" y="4147946"/>
            <a:ext cx="1310698"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MQTT Adaptor</a:t>
            </a:r>
          </a:p>
        </p:txBody>
      </p:sp>
      <p:sp>
        <p:nvSpPr>
          <p:cNvPr id="9" name="Shape 653"/>
          <p:cNvSpPr/>
          <p:nvPr/>
        </p:nvSpPr>
        <p:spPr>
          <a:xfrm>
            <a:off x="2749094" y="5067580"/>
            <a:ext cx="3551098" cy="881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 name="Shape 654"/>
          <p:cNvSpPr/>
          <p:nvPr/>
        </p:nvSpPr>
        <p:spPr>
          <a:xfrm>
            <a:off x="2869289" y="5156230"/>
            <a:ext cx="582899" cy="352498"/>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1" name="Shape 655"/>
          <p:cNvCxnSpPr/>
          <p:nvPr/>
        </p:nvCxnSpPr>
        <p:spPr>
          <a:xfrm>
            <a:off x="4812494" y="5320205"/>
            <a:ext cx="324598" cy="0"/>
          </a:xfrm>
          <a:prstGeom prst="straightConnector1">
            <a:avLst/>
          </a:prstGeom>
          <a:noFill/>
          <a:ln w="9525" cap="flat" cmpd="sng">
            <a:solidFill>
              <a:srgbClr val="000000"/>
            </a:solidFill>
            <a:prstDash val="dash"/>
            <a:round/>
            <a:headEnd type="none" w="med" len="med"/>
            <a:tailEnd type="triangle" w="lg" len="lg"/>
          </a:ln>
        </p:spPr>
      </p:cxnSp>
      <p:sp>
        <p:nvSpPr>
          <p:cNvPr id="12" name="Shape 656"/>
          <p:cNvSpPr txBox="1"/>
          <p:nvPr/>
        </p:nvSpPr>
        <p:spPr>
          <a:xfrm>
            <a:off x="4563669" y="5129480"/>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13" name="Shape 657"/>
          <p:cNvSpPr txBox="1"/>
          <p:nvPr/>
        </p:nvSpPr>
        <p:spPr>
          <a:xfrm>
            <a:off x="5097069" y="5129480"/>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14" name="Shape 658"/>
          <p:cNvSpPr txBox="1"/>
          <p:nvPr/>
        </p:nvSpPr>
        <p:spPr>
          <a:xfrm>
            <a:off x="5268669" y="5129480"/>
            <a:ext cx="9570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A is allowed </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to use B</a:t>
            </a:r>
          </a:p>
        </p:txBody>
      </p:sp>
      <p:sp>
        <p:nvSpPr>
          <p:cNvPr id="15" name="Shape 659"/>
          <p:cNvSpPr txBox="1"/>
          <p:nvPr/>
        </p:nvSpPr>
        <p:spPr>
          <a:xfrm>
            <a:off x="3495881" y="5067580"/>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Middleware Layer</a:t>
            </a:r>
          </a:p>
        </p:txBody>
      </p:sp>
      <p:cxnSp>
        <p:nvCxnSpPr>
          <p:cNvPr id="16" name="Shape 660"/>
          <p:cNvCxnSpPr/>
          <p:nvPr/>
        </p:nvCxnSpPr>
        <p:spPr>
          <a:xfrm>
            <a:off x="3822169" y="3379133"/>
            <a:ext cx="0" cy="793498"/>
          </a:xfrm>
          <a:prstGeom prst="straightConnector1">
            <a:avLst/>
          </a:prstGeom>
          <a:noFill/>
          <a:ln w="9525" cap="flat" cmpd="sng">
            <a:solidFill>
              <a:srgbClr val="000000"/>
            </a:solidFill>
            <a:prstDash val="dash"/>
            <a:round/>
            <a:headEnd type="none" w="med" len="med"/>
            <a:tailEnd type="triangle" w="lg" len="lg"/>
          </a:ln>
        </p:spPr>
      </p:cxnSp>
      <p:cxnSp>
        <p:nvCxnSpPr>
          <p:cNvPr id="17" name="Shape 661"/>
          <p:cNvCxnSpPr/>
          <p:nvPr/>
        </p:nvCxnSpPr>
        <p:spPr>
          <a:xfrm>
            <a:off x="5193769" y="3379133"/>
            <a:ext cx="0" cy="793498"/>
          </a:xfrm>
          <a:prstGeom prst="straightConnector1">
            <a:avLst/>
          </a:prstGeom>
          <a:noFill/>
          <a:ln w="9525" cap="flat" cmpd="sng">
            <a:solidFill>
              <a:srgbClr val="000000"/>
            </a:solidFill>
            <a:prstDash val="dash"/>
            <a:round/>
            <a:headEnd type="none" w="med" len="med"/>
            <a:tailEnd type="triangle" w="lg" len="lg"/>
          </a:ln>
        </p:spPr>
      </p:cxnSp>
      <p:sp>
        <p:nvSpPr>
          <p:cNvPr id="18" name="Shape 662"/>
          <p:cNvSpPr txBox="1"/>
          <p:nvPr/>
        </p:nvSpPr>
        <p:spPr>
          <a:xfrm>
            <a:off x="3495894" y="5529155"/>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Abstract Layer</a:t>
            </a:r>
          </a:p>
        </p:txBody>
      </p:sp>
      <p:sp>
        <p:nvSpPr>
          <p:cNvPr id="19" name="Shape 663"/>
          <p:cNvSpPr/>
          <p:nvPr/>
        </p:nvSpPr>
        <p:spPr>
          <a:xfrm>
            <a:off x="3184031" y="4157071"/>
            <a:ext cx="12858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Arduino Driver</a:t>
            </a:r>
          </a:p>
        </p:txBody>
      </p:sp>
      <p:sp>
        <p:nvSpPr>
          <p:cNvPr id="20" name="Shape 664"/>
          <p:cNvSpPr/>
          <p:nvPr/>
        </p:nvSpPr>
        <p:spPr>
          <a:xfrm>
            <a:off x="2869289" y="5537230"/>
            <a:ext cx="582899" cy="352498"/>
          </a:xfrm>
          <a:prstGeom prst="rect">
            <a:avLst/>
          </a:prstGeom>
          <a:solidFill>
            <a:srgbClr val="F3F3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665"/>
          <p:cNvSpPr/>
          <p:nvPr/>
        </p:nvSpPr>
        <p:spPr>
          <a:xfrm>
            <a:off x="4621888" y="5537230"/>
            <a:ext cx="582899" cy="352498"/>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666"/>
          <p:cNvSpPr txBox="1"/>
          <p:nvPr/>
        </p:nvSpPr>
        <p:spPr>
          <a:xfrm>
            <a:off x="5172294" y="5529155"/>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Concrete Layer</a:t>
            </a:r>
          </a:p>
        </p:txBody>
      </p:sp>
      <p:sp>
        <p:nvSpPr>
          <p:cNvPr id="23" name="Shape 667"/>
          <p:cNvSpPr/>
          <p:nvPr/>
        </p:nvSpPr>
        <p:spPr>
          <a:xfrm>
            <a:off x="3184069" y="3331246"/>
            <a:ext cx="1285800" cy="428700"/>
          </a:xfrm>
          <a:prstGeom prst="rect">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Controller</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(HAL)</a:t>
            </a:r>
          </a:p>
        </p:txBody>
      </p:sp>
      <p:sp>
        <p:nvSpPr>
          <p:cNvPr id="24" name="Shape 668"/>
          <p:cNvSpPr/>
          <p:nvPr/>
        </p:nvSpPr>
        <p:spPr>
          <a:xfrm>
            <a:off x="4579444" y="3321971"/>
            <a:ext cx="1285800" cy="428700"/>
          </a:xfrm>
          <a:prstGeom prst="rect">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Network</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Manager</a:t>
            </a:r>
          </a:p>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cxnSp>
        <p:nvCxnSpPr>
          <p:cNvPr id="25" name="Shape 669"/>
          <p:cNvCxnSpPr/>
          <p:nvPr/>
        </p:nvCxnSpPr>
        <p:spPr>
          <a:xfrm>
            <a:off x="3822169" y="2540933"/>
            <a:ext cx="0" cy="793498"/>
          </a:xfrm>
          <a:prstGeom prst="straightConnector1">
            <a:avLst/>
          </a:prstGeom>
          <a:noFill/>
          <a:ln w="9525" cap="flat" cmpd="sng">
            <a:solidFill>
              <a:srgbClr val="000000"/>
            </a:solidFill>
            <a:prstDash val="dash"/>
            <a:round/>
            <a:headEnd type="none" w="med" len="med"/>
            <a:tailEnd type="triangle" w="lg" len="lg"/>
          </a:ln>
        </p:spPr>
      </p:cxnSp>
      <p:cxnSp>
        <p:nvCxnSpPr>
          <p:cNvPr id="26" name="Shape 670"/>
          <p:cNvCxnSpPr/>
          <p:nvPr/>
        </p:nvCxnSpPr>
        <p:spPr>
          <a:xfrm>
            <a:off x="5193769" y="2540933"/>
            <a:ext cx="0" cy="793498"/>
          </a:xfrm>
          <a:prstGeom prst="straightConnector1">
            <a:avLst/>
          </a:prstGeom>
          <a:noFill/>
          <a:ln w="9525" cap="flat" cmpd="sng">
            <a:solidFill>
              <a:srgbClr val="000000"/>
            </a:solidFill>
            <a:prstDash val="dash"/>
            <a:round/>
            <a:headEnd type="none" w="med" len="med"/>
            <a:tailEnd type="triangle" w="lg" len="lg"/>
          </a:ln>
        </p:spPr>
      </p:cxnSp>
      <p:sp>
        <p:nvSpPr>
          <p:cNvPr id="27" name="Shape 671"/>
          <p:cNvSpPr/>
          <p:nvPr/>
        </p:nvSpPr>
        <p:spPr>
          <a:xfrm>
            <a:off x="3184069" y="2492896"/>
            <a:ext cx="2681100" cy="428700"/>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Manager</a:t>
            </a: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28" name="TextBox 27"/>
          <p:cNvSpPr txBox="1"/>
          <p:nvPr/>
        </p:nvSpPr>
        <p:spPr>
          <a:xfrm>
            <a:off x="2741763" y="4727087"/>
            <a:ext cx="2026517" cy="276999"/>
          </a:xfrm>
          <a:prstGeom prst="rect">
            <a:avLst/>
          </a:prstGeom>
          <a:noFill/>
        </p:spPr>
        <p:txBody>
          <a:bodyPr wrap="none" rtlCol="0">
            <a:spAutoFit/>
          </a:bodyPr>
          <a:lstStyle/>
          <a:p>
            <a:r>
              <a:rPr lang="en-US" altLang="ko-KR" sz="1200" dirty="0" smtClean="0"/>
              <a:t>Legend(Static Perspective)</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aphicFrame>
        <p:nvGraphicFramePr>
          <p:cNvPr id="266" name="Shape 266"/>
          <p:cNvGraphicFramePr/>
          <p:nvPr/>
        </p:nvGraphicFramePr>
        <p:xfrm>
          <a:off x="250825" y="765175"/>
          <a:ext cx="8713662" cy="1249435"/>
        </p:xfrm>
        <a:graphic>
          <a:graphicData uri="http://schemas.openxmlformats.org/drawingml/2006/table">
            <a:tbl>
              <a:tblPr>
                <a:noFill/>
                <a:tableStyleId>{A3001391-FFAA-45A8-B33A-9C345BDCE5F8}</a:tableStyleId>
              </a:tblPr>
              <a:tblGrid>
                <a:gridCol w="1656879"/>
                <a:gridCol w="2952328"/>
                <a:gridCol w="1080120"/>
                <a:gridCol w="3024335"/>
              </a:tblGrid>
              <a:tr h="308475">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Modifiability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Light Weight Broker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3225">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Easy to add the emerging network protocol.</a:t>
                      </a:r>
                    </a:p>
                    <a:p>
                      <a:pPr marL="457200" indent="0" rtl="0">
                        <a:spcBef>
                          <a:spcPts val="0"/>
                        </a:spcBef>
                        <a:buNone/>
                      </a:pPr>
                      <a:r>
                        <a:rPr lang="en-US" dirty="0">
                          <a:solidFill>
                            <a:schemeClr val="dk1"/>
                          </a:solidFill>
                        </a:rPr>
                        <a:t>- Extension of Emerging Protocol Bridge.</a:t>
                      </a:r>
                    </a:p>
                    <a:p>
                      <a:pPr marL="457200" lvl="0" indent="0" rtl="0">
                        <a:spcBef>
                          <a:spcPts val="0"/>
                        </a:spcBef>
                        <a:buNone/>
                      </a:pPr>
                      <a:r>
                        <a:rPr lang="en-US" dirty="0">
                          <a:solidFill>
                            <a:schemeClr val="dk1"/>
                          </a:solidFill>
                        </a:rPr>
                        <a:t>- Mediation of Network Broker.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67" name="Shape 26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SA node - 2</a:t>
            </a:r>
            <a:r>
              <a:rPr lang="en-US" sz="2000" b="1" baseline="30000" dirty="0">
                <a:solidFill>
                  <a:schemeClr val="dk1"/>
                </a:solidFill>
              </a:rPr>
              <a:t>nd</a:t>
            </a:r>
            <a:r>
              <a:rPr lang="en-US" sz="2000" b="1" dirty="0">
                <a:solidFill>
                  <a:schemeClr val="dk1"/>
                </a:solidFill>
              </a:rPr>
              <a:t> Decomposition </a:t>
            </a:r>
          </a:p>
        </p:txBody>
      </p:sp>
      <p:sp>
        <p:nvSpPr>
          <p:cNvPr id="268" name="Shape 268"/>
          <p:cNvSpPr txBox="1">
            <a:spLocks noGrp="1"/>
          </p:cNvSpPr>
          <p:nvPr>
            <p:ph type="title" idx="2"/>
          </p:nvPr>
        </p:nvSpPr>
        <p:spPr>
          <a:xfrm>
            <a:off x="5944625" y="90750"/>
            <a:ext cx="29442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QA07 </a:t>
            </a:r>
            <a:r>
              <a:rPr lang="en-US" sz="2000" b="1" i="1">
                <a:solidFill>
                  <a:schemeClr val="dk1"/>
                </a:solidFill>
              </a:rPr>
              <a:t>Modifiability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15</a:t>
            </a:fld>
            <a:r>
              <a:rPr lang="en-US" smtClean="0"/>
              <a:t>/30</a:t>
            </a:r>
            <a:endParaRPr lang="en-US" dirty="0"/>
          </a:p>
        </p:txBody>
      </p:sp>
      <p:sp>
        <p:nvSpPr>
          <p:cNvPr id="8" name="Shape 705"/>
          <p:cNvSpPr/>
          <p:nvPr/>
        </p:nvSpPr>
        <p:spPr>
          <a:xfrm rot="16200000">
            <a:off x="1731211" y="2704544"/>
            <a:ext cx="1094400" cy="26669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SA Manager</a:t>
            </a:r>
          </a:p>
        </p:txBody>
      </p:sp>
      <p:sp>
        <p:nvSpPr>
          <p:cNvPr id="9" name="Shape 677"/>
          <p:cNvSpPr/>
          <p:nvPr/>
        </p:nvSpPr>
        <p:spPr>
          <a:xfrm>
            <a:off x="5430204" y="4242793"/>
            <a:ext cx="582899" cy="839399"/>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User App</a:t>
            </a:r>
          </a:p>
        </p:txBody>
      </p:sp>
      <p:sp>
        <p:nvSpPr>
          <p:cNvPr id="10" name="Shape 678"/>
          <p:cNvSpPr/>
          <p:nvPr/>
        </p:nvSpPr>
        <p:spPr>
          <a:xfrm>
            <a:off x="2962279" y="2152593"/>
            <a:ext cx="3375600" cy="1942499"/>
          </a:xfrm>
          <a:prstGeom prst="rect">
            <a:avLst/>
          </a:prstGeom>
          <a:noFill/>
          <a:ln w="1905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 name="Shape 679"/>
          <p:cNvSpPr/>
          <p:nvPr/>
        </p:nvSpPr>
        <p:spPr>
          <a:xfrm>
            <a:off x="3101954" y="4461055"/>
            <a:ext cx="14496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MQTT Adaptor</a:t>
            </a:r>
          </a:p>
        </p:txBody>
      </p:sp>
      <p:sp>
        <p:nvSpPr>
          <p:cNvPr id="12" name="Shape 680"/>
          <p:cNvSpPr/>
          <p:nvPr/>
        </p:nvSpPr>
        <p:spPr>
          <a:xfrm>
            <a:off x="2627784" y="5236256"/>
            <a:ext cx="4346454" cy="11031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3" name="Shape 681"/>
          <p:cNvSpPr/>
          <p:nvPr/>
        </p:nvSpPr>
        <p:spPr>
          <a:xfrm>
            <a:off x="2739178" y="5391756"/>
            <a:ext cx="582899" cy="352498"/>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4" name="Shape 682"/>
          <p:cNvCxnSpPr/>
          <p:nvPr/>
        </p:nvCxnSpPr>
        <p:spPr>
          <a:xfrm>
            <a:off x="4682384" y="5479531"/>
            <a:ext cx="324598" cy="0"/>
          </a:xfrm>
          <a:prstGeom prst="straightConnector1">
            <a:avLst/>
          </a:prstGeom>
          <a:noFill/>
          <a:ln w="19050" cap="flat" cmpd="sng">
            <a:solidFill>
              <a:srgbClr val="000000"/>
            </a:solidFill>
            <a:prstDash val="solid"/>
            <a:round/>
            <a:headEnd type="none" w="med" len="med"/>
            <a:tailEnd type="triangle" w="lg" len="lg"/>
          </a:ln>
        </p:spPr>
      </p:cxnSp>
      <p:sp>
        <p:nvSpPr>
          <p:cNvPr id="15" name="Shape 683"/>
          <p:cNvSpPr txBox="1"/>
          <p:nvPr/>
        </p:nvSpPr>
        <p:spPr>
          <a:xfrm>
            <a:off x="4433559" y="52888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16" name="Shape 684"/>
          <p:cNvSpPr txBox="1"/>
          <p:nvPr/>
        </p:nvSpPr>
        <p:spPr>
          <a:xfrm>
            <a:off x="4966959" y="52888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17" name="Shape 685"/>
          <p:cNvSpPr txBox="1"/>
          <p:nvPr/>
        </p:nvSpPr>
        <p:spPr>
          <a:xfrm>
            <a:off x="3365784" y="5307481"/>
            <a:ext cx="67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Module</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Instance</a:t>
            </a:r>
          </a:p>
        </p:txBody>
      </p:sp>
      <p:sp>
        <p:nvSpPr>
          <p:cNvPr id="18" name="Shape 686"/>
          <p:cNvSpPr/>
          <p:nvPr/>
        </p:nvSpPr>
        <p:spPr>
          <a:xfrm>
            <a:off x="3101954" y="3493630"/>
            <a:ext cx="1449600" cy="5321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Publish-Subscribe</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Interface</a:t>
            </a:r>
          </a:p>
        </p:txBody>
      </p:sp>
      <p:sp>
        <p:nvSpPr>
          <p:cNvPr id="19" name="Shape 687"/>
          <p:cNvSpPr/>
          <p:nvPr/>
        </p:nvSpPr>
        <p:spPr>
          <a:xfrm>
            <a:off x="4647804" y="3495868"/>
            <a:ext cx="1552499" cy="5321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Emerging Protocol</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Bridge (e.g BT)</a:t>
            </a:r>
          </a:p>
        </p:txBody>
      </p:sp>
      <p:cxnSp>
        <p:nvCxnSpPr>
          <p:cNvPr id="20" name="Shape 688"/>
          <p:cNvCxnSpPr/>
          <p:nvPr/>
        </p:nvCxnSpPr>
        <p:spPr>
          <a:xfrm>
            <a:off x="3826754" y="4028079"/>
            <a:ext cx="0" cy="399900"/>
          </a:xfrm>
          <a:prstGeom prst="straightConnector1">
            <a:avLst/>
          </a:prstGeom>
          <a:noFill/>
          <a:ln w="19050" cap="flat" cmpd="sng">
            <a:solidFill>
              <a:srgbClr val="000000"/>
            </a:solidFill>
            <a:prstDash val="solid"/>
            <a:round/>
            <a:headEnd type="none" w="med" len="med"/>
            <a:tailEnd type="triangle" w="lg" len="lg"/>
          </a:ln>
        </p:spPr>
      </p:cxnSp>
      <p:sp>
        <p:nvSpPr>
          <p:cNvPr id="21" name="Shape 689"/>
          <p:cNvSpPr/>
          <p:nvPr/>
        </p:nvSpPr>
        <p:spPr>
          <a:xfrm>
            <a:off x="3094479" y="2627218"/>
            <a:ext cx="31380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Broker</a:t>
            </a:r>
          </a:p>
        </p:txBody>
      </p:sp>
      <p:cxnSp>
        <p:nvCxnSpPr>
          <p:cNvPr id="22" name="Shape 690"/>
          <p:cNvCxnSpPr/>
          <p:nvPr/>
        </p:nvCxnSpPr>
        <p:spPr>
          <a:xfrm>
            <a:off x="3826754" y="3055904"/>
            <a:ext cx="0" cy="399900"/>
          </a:xfrm>
          <a:prstGeom prst="straightConnector1">
            <a:avLst/>
          </a:prstGeom>
          <a:noFill/>
          <a:ln w="19050" cap="flat" cmpd="sng">
            <a:solidFill>
              <a:srgbClr val="000000"/>
            </a:solidFill>
            <a:prstDash val="solid"/>
            <a:round/>
            <a:headEnd type="none" w="med" len="med"/>
            <a:tailEnd type="triangle" w="lg" len="lg"/>
          </a:ln>
        </p:spPr>
      </p:cxnSp>
      <p:cxnSp>
        <p:nvCxnSpPr>
          <p:cNvPr id="23" name="Shape 691"/>
          <p:cNvCxnSpPr/>
          <p:nvPr/>
        </p:nvCxnSpPr>
        <p:spPr>
          <a:xfrm>
            <a:off x="5503154" y="3055904"/>
            <a:ext cx="0" cy="399900"/>
          </a:xfrm>
          <a:prstGeom prst="straightConnector1">
            <a:avLst/>
          </a:prstGeom>
          <a:noFill/>
          <a:ln w="19050" cap="flat" cmpd="sng">
            <a:solidFill>
              <a:srgbClr val="000000"/>
            </a:solidFill>
            <a:prstDash val="solid"/>
            <a:round/>
            <a:headEnd type="none" w="med" len="med"/>
            <a:tailEnd type="triangle" w="lg" len="lg"/>
          </a:ln>
        </p:spPr>
      </p:cxnSp>
      <p:sp>
        <p:nvSpPr>
          <p:cNvPr id="24" name="Shape 692"/>
          <p:cNvSpPr/>
          <p:nvPr/>
        </p:nvSpPr>
        <p:spPr>
          <a:xfrm>
            <a:off x="7179554" y="3340043"/>
            <a:ext cx="895799" cy="8393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Slave</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SA node</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(Emerging Protocol)</a:t>
            </a:r>
          </a:p>
        </p:txBody>
      </p:sp>
      <p:sp>
        <p:nvSpPr>
          <p:cNvPr id="25" name="Shape 693"/>
          <p:cNvSpPr/>
          <p:nvPr/>
        </p:nvSpPr>
        <p:spPr>
          <a:xfrm rot="10800000">
            <a:off x="5251103" y="4273846"/>
            <a:ext cx="266699" cy="79208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6" name="Shape 694"/>
          <p:cNvCxnSpPr/>
          <p:nvPr/>
        </p:nvCxnSpPr>
        <p:spPr>
          <a:xfrm>
            <a:off x="4556604" y="4667432"/>
            <a:ext cx="719999" cy="0"/>
          </a:xfrm>
          <a:prstGeom prst="straightConnector1">
            <a:avLst/>
          </a:prstGeom>
          <a:noFill/>
          <a:ln w="19050" cap="flat" cmpd="sng">
            <a:solidFill>
              <a:srgbClr val="000000"/>
            </a:solidFill>
            <a:prstDash val="dash"/>
            <a:round/>
            <a:headEnd type="stealth" w="lg" len="lg"/>
            <a:tailEnd type="stealth" w="lg" len="lg"/>
          </a:ln>
        </p:spPr>
      </p:cxnSp>
      <p:cxnSp>
        <p:nvCxnSpPr>
          <p:cNvPr id="27" name="Shape 695"/>
          <p:cNvCxnSpPr/>
          <p:nvPr/>
        </p:nvCxnSpPr>
        <p:spPr>
          <a:xfrm>
            <a:off x="6156279" y="3761965"/>
            <a:ext cx="837599" cy="0"/>
          </a:xfrm>
          <a:prstGeom prst="straightConnector1">
            <a:avLst/>
          </a:prstGeom>
          <a:noFill/>
          <a:ln w="19050" cap="flat" cmpd="sng">
            <a:solidFill>
              <a:srgbClr val="000000"/>
            </a:solidFill>
            <a:prstDash val="solid"/>
            <a:round/>
            <a:headEnd type="diamond" w="lg" len="lg"/>
            <a:tailEnd type="diamond" w="lg" len="lg"/>
          </a:ln>
        </p:spPr>
      </p:cxnSp>
      <p:sp>
        <p:nvSpPr>
          <p:cNvPr id="28" name="Shape 696"/>
          <p:cNvSpPr/>
          <p:nvPr/>
        </p:nvSpPr>
        <p:spPr>
          <a:xfrm rot="10800000">
            <a:off x="7041605" y="3276862"/>
            <a:ext cx="266699" cy="9701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9" name="Shape 697"/>
          <p:cNvCxnSpPr/>
          <p:nvPr/>
        </p:nvCxnSpPr>
        <p:spPr>
          <a:xfrm>
            <a:off x="4682384" y="5784331"/>
            <a:ext cx="324598" cy="0"/>
          </a:xfrm>
          <a:prstGeom prst="straightConnector1">
            <a:avLst/>
          </a:prstGeom>
          <a:noFill/>
          <a:ln w="19050" cap="flat" cmpd="sng">
            <a:solidFill>
              <a:srgbClr val="000000"/>
            </a:solidFill>
            <a:prstDash val="dash"/>
            <a:round/>
            <a:headEnd type="stealth" w="lg" len="med"/>
            <a:tailEnd type="stealth" w="lg" len="med"/>
          </a:ln>
        </p:spPr>
      </p:cxnSp>
      <p:sp>
        <p:nvSpPr>
          <p:cNvPr id="30" name="Shape 698"/>
          <p:cNvSpPr txBox="1"/>
          <p:nvPr/>
        </p:nvSpPr>
        <p:spPr>
          <a:xfrm>
            <a:off x="4433559" y="55936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31" name="Shape 699"/>
          <p:cNvSpPr txBox="1"/>
          <p:nvPr/>
        </p:nvSpPr>
        <p:spPr>
          <a:xfrm>
            <a:off x="4966959" y="55936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32" name="Shape 700"/>
          <p:cNvSpPr txBox="1"/>
          <p:nvPr/>
        </p:nvSpPr>
        <p:spPr>
          <a:xfrm>
            <a:off x="5125568" y="5621956"/>
            <a:ext cx="1619268"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A communicates with B     </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by Event</a:t>
            </a:r>
          </a:p>
        </p:txBody>
      </p:sp>
      <p:cxnSp>
        <p:nvCxnSpPr>
          <p:cNvPr id="33" name="Shape 701"/>
          <p:cNvCxnSpPr/>
          <p:nvPr/>
        </p:nvCxnSpPr>
        <p:spPr>
          <a:xfrm>
            <a:off x="4525709" y="6135381"/>
            <a:ext cx="627000" cy="0"/>
          </a:xfrm>
          <a:prstGeom prst="straightConnector1">
            <a:avLst/>
          </a:prstGeom>
          <a:noFill/>
          <a:ln w="19050" cap="flat" cmpd="sng">
            <a:solidFill>
              <a:srgbClr val="000000"/>
            </a:solidFill>
            <a:prstDash val="solid"/>
            <a:round/>
            <a:headEnd type="diamond" w="lg" len="lg"/>
            <a:tailEnd type="diamond" w="lg" len="lg"/>
          </a:ln>
        </p:spPr>
      </p:cxnSp>
      <p:sp>
        <p:nvSpPr>
          <p:cNvPr id="34" name="Shape 702"/>
          <p:cNvSpPr txBox="1"/>
          <p:nvPr/>
        </p:nvSpPr>
        <p:spPr>
          <a:xfrm>
            <a:off x="5150659" y="5955106"/>
            <a:ext cx="14933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Emerging Protocol  </a:t>
            </a:r>
          </a:p>
        </p:txBody>
      </p:sp>
      <p:sp>
        <p:nvSpPr>
          <p:cNvPr id="35" name="Shape 703"/>
          <p:cNvSpPr txBox="1"/>
          <p:nvPr/>
        </p:nvSpPr>
        <p:spPr>
          <a:xfrm>
            <a:off x="2994754" y="2081892"/>
            <a:ext cx="3343200" cy="55501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SA Network Manager in Master SA node</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(WIFI and Emerging Protocol)</a:t>
            </a:r>
          </a:p>
        </p:txBody>
      </p:sp>
      <p:sp>
        <p:nvSpPr>
          <p:cNvPr id="36" name="Shape 704"/>
          <p:cNvSpPr/>
          <p:nvPr/>
        </p:nvSpPr>
        <p:spPr>
          <a:xfrm>
            <a:off x="2325494" y="2357145"/>
            <a:ext cx="266698" cy="970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7" name="Shape 706"/>
          <p:cNvCxnSpPr>
            <a:stCxn id="36" idx="1"/>
            <a:endCxn id="21" idx="1"/>
          </p:cNvCxnSpPr>
          <p:nvPr/>
        </p:nvCxnSpPr>
        <p:spPr>
          <a:xfrm flipV="1">
            <a:off x="2592192" y="2841568"/>
            <a:ext cx="502287" cy="676"/>
          </a:xfrm>
          <a:prstGeom prst="straightConnector1">
            <a:avLst/>
          </a:prstGeom>
          <a:noFill/>
          <a:ln w="19050" cap="flat" cmpd="sng">
            <a:solidFill>
              <a:srgbClr val="000000"/>
            </a:solidFill>
            <a:prstDash val="solid"/>
            <a:round/>
            <a:headEnd type="none" w="med" len="med"/>
            <a:tailEnd type="triangle" w="lg" len="lg"/>
          </a:ln>
        </p:spPr>
      </p:cxnSp>
      <p:sp>
        <p:nvSpPr>
          <p:cNvPr id="38" name="Shape 707"/>
          <p:cNvSpPr/>
          <p:nvPr/>
        </p:nvSpPr>
        <p:spPr>
          <a:xfrm>
            <a:off x="2739178" y="5848956"/>
            <a:ext cx="582899" cy="352498"/>
          </a:xfrm>
          <a:prstGeom prst="rect">
            <a:avLst/>
          </a:prstGeom>
          <a:solidFill>
            <a:srgbClr val="FFFFFF"/>
          </a:solidFill>
          <a:ln w="9525"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708"/>
          <p:cNvSpPr txBox="1"/>
          <p:nvPr/>
        </p:nvSpPr>
        <p:spPr>
          <a:xfrm>
            <a:off x="3365784" y="5688481"/>
            <a:ext cx="9701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SA Network Manager Boundary</a:t>
            </a:r>
          </a:p>
        </p:txBody>
      </p:sp>
      <p:sp>
        <p:nvSpPr>
          <p:cNvPr id="40" name="Shape 709"/>
          <p:cNvSpPr txBox="1"/>
          <p:nvPr/>
        </p:nvSpPr>
        <p:spPr>
          <a:xfrm>
            <a:off x="5150659" y="5317156"/>
            <a:ext cx="1410898"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 A call B</a:t>
            </a:r>
          </a:p>
        </p:txBody>
      </p:sp>
      <p:sp>
        <p:nvSpPr>
          <p:cNvPr id="41" name="TextBox 40"/>
          <p:cNvSpPr txBox="1"/>
          <p:nvPr/>
        </p:nvSpPr>
        <p:spPr>
          <a:xfrm>
            <a:off x="2627784" y="4952201"/>
            <a:ext cx="2238113" cy="276999"/>
          </a:xfrm>
          <a:prstGeom prst="rect">
            <a:avLst/>
          </a:prstGeom>
          <a:noFill/>
        </p:spPr>
        <p:txBody>
          <a:bodyPr wrap="none" rtlCol="0">
            <a:spAutoFit/>
          </a:bodyPr>
          <a:lstStyle/>
          <a:p>
            <a:r>
              <a:rPr lang="en-US" altLang="ko-KR" sz="1200" dirty="0" smtClean="0"/>
              <a:t>Legend(Dynamic Perspective)</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User App </a:t>
            </a:r>
            <a:r>
              <a:rPr lang="en-US" sz="2000" b="1" dirty="0">
                <a:solidFill>
                  <a:schemeClr val="dk1"/>
                </a:solidFill>
              </a:rPr>
              <a:t>- 1</a:t>
            </a:r>
            <a:r>
              <a:rPr lang="en-US" sz="2000" b="1" baseline="30000" dirty="0">
                <a:solidFill>
                  <a:schemeClr val="dk1"/>
                </a:solidFill>
              </a:rPr>
              <a:t>st</a:t>
            </a:r>
            <a:r>
              <a:rPr lang="en-US" sz="2000" b="1" dirty="0">
                <a:solidFill>
                  <a:schemeClr val="dk1"/>
                </a:solidFill>
              </a:rPr>
              <a:t> Decomposition</a:t>
            </a:r>
          </a:p>
        </p:txBody>
      </p:sp>
      <p:graphicFrame>
        <p:nvGraphicFramePr>
          <p:cNvPr id="277" name="Shape 277"/>
          <p:cNvGraphicFramePr/>
          <p:nvPr/>
        </p:nvGraphicFramePr>
        <p:xfrm>
          <a:off x="250825" y="765175"/>
          <a:ext cx="8713663" cy="1219140"/>
        </p:xfrm>
        <a:graphic>
          <a:graphicData uri="http://schemas.openxmlformats.org/drawingml/2006/table">
            <a:tbl>
              <a:tblPr>
                <a:noFill/>
                <a:tableStyleId>{7CE81269-4164-4BA3-A9C8-DF83695E0686}</a:tableStyleId>
              </a:tblPr>
              <a:tblGrid>
                <a:gridCol w="1656879"/>
                <a:gridCol w="2952328"/>
                <a:gridCol w="1154158"/>
                <a:gridCol w="2950298"/>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t>MVC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Easy to add new </a:t>
                      </a:r>
                      <a:r>
                        <a:rPr lang="en-US" i="1" dirty="0"/>
                        <a:t>View</a:t>
                      </a:r>
                    </a:p>
                    <a:p>
                      <a:pPr marL="457200" lvl="0" indent="0" rtl="0">
                        <a:spcBef>
                          <a:spcPts val="0"/>
                        </a:spcBef>
                        <a:buNone/>
                      </a:pPr>
                      <a:r>
                        <a:rPr lang="en-US" dirty="0"/>
                        <a:t>- Hide the interaction between </a:t>
                      </a:r>
                      <a:r>
                        <a:rPr lang="en-US" i="1" dirty="0"/>
                        <a:t>View </a:t>
                      </a:r>
                      <a:r>
                        <a:rPr lang="en-US" dirty="0"/>
                        <a:t>and </a:t>
                      </a:r>
                      <a:r>
                        <a:rPr lang="en-US" i="1" dirty="0"/>
                        <a:t>IoT Server</a:t>
                      </a:r>
                      <a:r>
                        <a:rPr lang="en-US" dirty="0"/>
                        <a:t> </a:t>
                      </a:r>
                    </a:p>
                    <a:p>
                      <a:pPr marL="457200" lvl="0" indent="-317500" rtl="0">
                        <a:spcBef>
                          <a:spcPts val="0"/>
                        </a:spcBef>
                        <a:buClr>
                          <a:srgbClr val="000000"/>
                        </a:buClr>
                        <a:buSzPct val="100000"/>
                        <a:buFont typeface="Arial"/>
                        <a:buChar char="●"/>
                      </a:pPr>
                      <a:r>
                        <a:rPr lang="en-US" dirty="0"/>
                        <a:t>Easy to reuse </a:t>
                      </a:r>
                      <a:r>
                        <a:rPr lang="en-US" i="1" dirty="0"/>
                        <a:t>Controller </a:t>
                      </a:r>
                      <a:r>
                        <a:rPr lang="en-US" dirty="0"/>
                        <a:t>and </a:t>
                      </a:r>
                      <a:r>
                        <a:rPr lang="en-US" i="1" dirty="0"/>
                        <a:t>Model </a:t>
                      </a:r>
                      <a:r>
                        <a:rPr lang="en-US" dirty="0"/>
                        <a:t>for new </a:t>
                      </a:r>
                      <a:r>
                        <a:rPr lang="en-US" i="1" dirty="0"/>
                        <a:t>View</a:t>
                      </a:r>
                      <a:r>
                        <a:rPr lang="en-US" dirty="0"/>
                        <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78" name="Shape 278"/>
          <p:cNvSpPr txBox="1">
            <a:spLocks noGrp="1"/>
          </p:cNvSpPr>
          <p:nvPr>
            <p:ph type="title" idx="2"/>
          </p:nvPr>
        </p:nvSpPr>
        <p:spPr>
          <a:xfrm>
            <a:off x="5930575" y="90750"/>
            <a:ext cx="29583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16</a:t>
            </a:fld>
            <a:r>
              <a:rPr lang="en-US" smtClean="0"/>
              <a:t>/30</a:t>
            </a:r>
            <a:endParaRPr lang="en-US" dirty="0"/>
          </a:p>
        </p:txBody>
      </p:sp>
      <p:sp>
        <p:nvSpPr>
          <p:cNvPr id="9" name="Shape 577"/>
          <p:cNvSpPr txBox="1"/>
          <p:nvPr/>
        </p:nvSpPr>
        <p:spPr>
          <a:xfrm>
            <a:off x="4339340" y="2346762"/>
            <a:ext cx="1043998" cy="246299"/>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1" u="none" strike="noStrike" cap="none" baseline="0" dirty="0">
                <a:solidFill>
                  <a:schemeClr val="tx1"/>
                </a:solidFill>
                <a:latin typeface="Arial"/>
                <a:ea typeface="Arial"/>
                <a:cs typeface="Arial"/>
                <a:sym typeface="Arial"/>
              </a:rPr>
              <a:t>&lt;&lt;Observe&gt;&gt;</a:t>
            </a:r>
          </a:p>
        </p:txBody>
      </p:sp>
      <p:sp>
        <p:nvSpPr>
          <p:cNvPr id="131" name="Shape 525"/>
          <p:cNvSpPr/>
          <p:nvPr/>
        </p:nvSpPr>
        <p:spPr>
          <a:xfrm>
            <a:off x="755689" y="3010341"/>
            <a:ext cx="1007999" cy="359999"/>
          </a:xfrm>
          <a:prstGeom prst="rect">
            <a:avLst/>
          </a:prstGeom>
          <a:solidFill>
            <a:srgbClr val="FFFFFF"/>
          </a:solidFill>
          <a:ln>
            <a:noFill/>
          </a:ln>
        </p:spPr>
        <p:txBody>
          <a:bodyPr lIns="36000" tIns="36000" rIns="36000" bIns="36000" anchor="ctr" anchorCtr="0">
            <a:noAutofit/>
          </a:bodyPr>
          <a:lstStyle/>
          <a:p>
            <a:pPr marL="0" marR="0" lvl="0" indent="0" algn="r" rtl="0">
              <a:lnSpc>
                <a:spcPct val="100000"/>
              </a:lnSpc>
              <a:spcBef>
                <a:spcPts val="0"/>
              </a:spcBef>
              <a:spcAft>
                <a:spcPts val="0"/>
              </a:spcAft>
              <a:buClr>
                <a:srgbClr val="3F3F3F"/>
              </a:buClr>
              <a:buSzPct val="25000"/>
              <a:buFont typeface="Arial"/>
              <a:buNone/>
            </a:pPr>
            <a:r>
              <a:rPr lang="ko" sz="1200" b="0" i="0" u="none" strike="noStrike" cap="none" baseline="0" dirty="0">
                <a:solidFill>
                  <a:schemeClr val="tx1"/>
                </a:solidFill>
                <a:latin typeface="Arial"/>
                <a:ea typeface="Arial"/>
                <a:cs typeface="Arial"/>
                <a:sym typeface="Arial"/>
              </a:rPr>
              <a:t>User </a:t>
            </a:r>
            <a:r>
              <a:rPr lang="en-US" altLang="ko" sz="1200" b="0" i="0" u="none" strike="noStrike" cap="none" baseline="0" dirty="0" smtClean="0">
                <a:solidFill>
                  <a:schemeClr val="tx1"/>
                </a:solidFill>
                <a:latin typeface="Arial"/>
                <a:ea typeface="Arial"/>
                <a:cs typeface="Arial"/>
                <a:sym typeface="Arial"/>
              </a:rPr>
              <a:t>Interaction</a:t>
            </a:r>
            <a:endParaRPr lang="ko" sz="1200" b="0" i="0" u="none" strike="noStrike" cap="none" baseline="0" dirty="0">
              <a:solidFill>
                <a:schemeClr val="tx1"/>
              </a:solidFill>
              <a:latin typeface="Arial"/>
              <a:ea typeface="Arial"/>
              <a:cs typeface="Arial"/>
              <a:sym typeface="Arial"/>
            </a:endParaRPr>
          </a:p>
        </p:txBody>
      </p:sp>
      <p:sp>
        <p:nvSpPr>
          <p:cNvPr id="132" name="Shape 526"/>
          <p:cNvSpPr txBox="1"/>
          <p:nvPr/>
        </p:nvSpPr>
        <p:spPr>
          <a:xfrm>
            <a:off x="1043644" y="4509120"/>
            <a:ext cx="3024300" cy="360039"/>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chemeClr val="tx1"/>
                </a:solidFill>
                <a:latin typeface="Arial"/>
                <a:ea typeface="Arial"/>
                <a:cs typeface="Arial"/>
                <a:sym typeface="Arial"/>
              </a:rPr>
              <a:t>Legend (Dynamic Perspective)</a:t>
            </a:r>
          </a:p>
        </p:txBody>
      </p:sp>
      <p:sp>
        <p:nvSpPr>
          <p:cNvPr id="133" name="Shape 527"/>
          <p:cNvSpPr/>
          <p:nvPr/>
        </p:nvSpPr>
        <p:spPr>
          <a:xfrm>
            <a:off x="2291692" y="2204864"/>
            <a:ext cx="5184599" cy="1656184"/>
          </a:xfrm>
          <a:prstGeom prst="rect">
            <a:avLst/>
          </a:prstGeom>
          <a:noFill/>
          <a:ln w="38100" cap="flat" cmpd="sng">
            <a:solidFill>
              <a:schemeClr val="tx1"/>
            </a:solidFill>
            <a:prstDash val="dash"/>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34" name="Shape 528"/>
          <p:cNvSpPr/>
          <p:nvPr/>
        </p:nvSpPr>
        <p:spPr>
          <a:xfrm>
            <a:off x="2579725" y="2858475"/>
            <a:ext cx="1007999" cy="648000"/>
          </a:xfrm>
          <a:prstGeom prst="rect">
            <a:avLst/>
          </a:prstGeom>
          <a:solidFill>
            <a:srgbClr val="FFFFFF"/>
          </a:solidFill>
          <a:ln w="2540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chemeClr val="tx1"/>
                </a:solidFill>
                <a:latin typeface="Arial"/>
                <a:ea typeface="Arial"/>
                <a:cs typeface="Arial"/>
                <a:sym typeface="Arial"/>
              </a:rPr>
              <a:t>View</a:t>
            </a:r>
          </a:p>
        </p:txBody>
      </p:sp>
      <p:sp>
        <p:nvSpPr>
          <p:cNvPr id="135" name="Shape 529"/>
          <p:cNvSpPr/>
          <p:nvPr/>
        </p:nvSpPr>
        <p:spPr>
          <a:xfrm>
            <a:off x="4379926" y="2858475"/>
            <a:ext cx="1007999" cy="648000"/>
          </a:xfrm>
          <a:prstGeom prst="rect">
            <a:avLst/>
          </a:prstGeom>
          <a:solidFill>
            <a:srgbClr val="FFFFFF"/>
          </a:solidFill>
          <a:ln w="2540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chemeClr val="tx1"/>
                </a:solidFill>
                <a:latin typeface="Arial"/>
                <a:ea typeface="Arial"/>
                <a:cs typeface="Arial"/>
                <a:sym typeface="Arial"/>
              </a:rPr>
              <a:t>Controller</a:t>
            </a:r>
          </a:p>
        </p:txBody>
      </p:sp>
      <p:sp>
        <p:nvSpPr>
          <p:cNvPr id="136" name="Shape 530"/>
          <p:cNvSpPr/>
          <p:nvPr/>
        </p:nvSpPr>
        <p:spPr>
          <a:xfrm>
            <a:off x="6180126" y="2858475"/>
            <a:ext cx="1007999" cy="648000"/>
          </a:xfrm>
          <a:prstGeom prst="rect">
            <a:avLst/>
          </a:prstGeom>
          <a:solidFill>
            <a:srgbClr val="FFFFFF"/>
          </a:solidFill>
          <a:ln w="2540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chemeClr val="tx1"/>
                </a:solidFill>
                <a:latin typeface="Arial"/>
                <a:ea typeface="Arial"/>
                <a:cs typeface="Arial"/>
                <a:sym typeface="Arial"/>
              </a:rPr>
              <a:t>Model</a:t>
            </a:r>
          </a:p>
        </p:txBody>
      </p:sp>
      <p:cxnSp>
        <p:nvCxnSpPr>
          <p:cNvPr id="137" name="Shape 531"/>
          <p:cNvCxnSpPr/>
          <p:nvPr/>
        </p:nvCxnSpPr>
        <p:spPr>
          <a:xfrm>
            <a:off x="3587837" y="3290524"/>
            <a:ext cx="791999" cy="0"/>
          </a:xfrm>
          <a:prstGeom prst="straightConnector1">
            <a:avLst/>
          </a:prstGeom>
          <a:noFill/>
          <a:ln w="15875" cap="flat" cmpd="sng">
            <a:solidFill>
              <a:schemeClr val="tx1"/>
            </a:solidFill>
            <a:prstDash val="dash"/>
            <a:round/>
            <a:headEnd type="none" w="med" len="med"/>
            <a:tailEnd type="stealth" w="med" len="med"/>
          </a:ln>
        </p:spPr>
      </p:cxnSp>
      <p:cxnSp>
        <p:nvCxnSpPr>
          <p:cNvPr id="138" name="Shape 532"/>
          <p:cNvCxnSpPr/>
          <p:nvPr/>
        </p:nvCxnSpPr>
        <p:spPr>
          <a:xfrm>
            <a:off x="4572000" y="3506475"/>
            <a:ext cx="0" cy="648000"/>
          </a:xfrm>
          <a:prstGeom prst="straightConnector1">
            <a:avLst/>
          </a:prstGeom>
          <a:noFill/>
          <a:ln w="15875" cap="flat" cmpd="sng">
            <a:solidFill>
              <a:schemeClr val="tx1"/>
            </a:solidFill>
            <a:prstDash val="dot"/>
            <a:round/>
            <a:headEnd type="stealth" w="med" len="med"/>
            <a:tailEnd type="stealth" w="med" len="med"/>
          </a:ln>
        </p:spPr>
      </p:cxnSp>
      <p:cxnSp>
        <p:nvCxnSpPr>
          <p:cNvPr id="139" name="Shape 533"/>
          <p:cNvCxnSpPr/>
          <p:nvPr/>
        </p:nvCxnSpPr>
        <p:spPr>
          <a:xfrm rot="10800000">
            <a:off x="5243989" y="3506475"/>
            <a:ext cx="0" cy="648000"/>
          </a:xfrm>
          <a:prstGeom prst="straightConnector1">
            <a:avLst/>
          </a:prstGeom>
          <a:noFill/>
          <a:ln w="15875" cap="flat" cmpd="sng">
            <a:solidFill>
              <a:schemeClr val="tx1"/>
            </a:solidFill>
            <a:prstDash val="dot"/>
            <a:round/>
            <a:headEnd type="stealth" w="med" len="med"/>
            <a:tailEnd type="stealth" w="med" len="med"/>
          </a:ln>
        </p:spPr>
      </p:cxnSp>
      <p:cxnSp>
        <p:nvCxnSpPr>
          <p:cNvPr id="140" name="Shape 534"/>
          <p:cNvCxnSpPr/>
          <p:nvPr/>
        </p:nvCxnSpPr>
        <p:spPr>
          <a:xfrm rot="10800000">
            <a:off x="3587925" y="3074499"/>
            <a:ext cx="791999" cy="0"/>
          </a:xfrm>
          <a:prstGeom prst="straightConnector1">
            <a:avLst/>
          </a:prstGeom>
          <a:noFill/>
          <a:ln w="15875" cap="flat" cmpd="sng">
            <a:solidFill>
              <a:schemeClr val="tx1"/>
            </a:solidFill>
            <a:prstDash val="solid"/>
            <a:round/>
            <a:headEnd type="none" w="med" len="med"/>
            <a:tailEnd type="stealth" w="med" len="med"/>
          </a:ln>
        </p:spPr>
      </p:cxnSp>
      <p:sp>
        <p:nvSpPr>
          <p:cNvPr id="141" name="Shape 535"/>
          <p:cNvSpPr/>
          <p:nvPr/>
        </p:nvSpPr>
        <p:spPr>
          <a:xfrm rot="5400000">
            <a:off x="5142267" y="3994909"/>
            <a:ext cx="215999" cy="518424"/>
          </a:xfrm>
          <a:prstGeom prst="leftBrace">
            <a:avLst>
              <a:gd name="adj1" fmla="val 27045"/>
              <a:gd name="adj2" fmla="val 50000"/>
            </a:avLst>
          </a:prstGeom>
          <a:no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tx1"/>
              </a:solidFill>
              <a:latin typeface="Arial"/>
              <a:ea typeface="Arial"/>
              <a:cs typeface="Arial"/>
              <a:sym typeface="Arial"/>
            </a:endParaRPr>
          </a:p>
        </p:txBody>
      </p:sp>
      <p:sp>
        <p:nvSpPr>
          <p:cNvPr id="142" name="Shape 536"/>
          <p:cNvSpPr/>
          <p:nvPr/>
        </p:nvSpPr>
        <p:spPr>
          <a:xfrm>
            <a:off x="1748010" y="2985074"/>
            <a:ext cx="140499" cy="413449"/>
          </a:xfrm>
          <a:prstGeom prst="rightBrace">
            <a:avLst>
              <a:gd name="adj1" fmla="val 35067"/>
              <a:gd name="adj2" fmla="val 50000"/>
            </a:avLst>
          </a:prstGeom>
          <a:no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tx1"/>
              </a:solidFill>
              <a:latin typeface="Arial"/>
              <a:ea typeface="Arial"/>
              <a:cs typeface="Arial"/>
              <a:sym typeface="Arial"/>
            </a:endParaRPr>
          </a:p>
        </p:txBody>
      </p:sp>
      <p:sp>
        <p:nvSpPr>
          <p:cNvPr id="143" name="Shape 537"/>
          <p:cNvSpPr/>
          <p:nvPr/>
        </p:nvSpPr>
        <p:spPr>
          <a:xfrm>
            <a:off x="1064029" y="4869160"/>
            <a:ext cx="7252387" cy="1368152"/>
          </a:xfrm>
          <a:prstGeom prst="rect">
            <a:avLst/>
          </a:prstGeom>
          <a:solidFill>
            <a:srgbClr val="FFFFFF"/>
          </a:solidFill>
          <a:ln w="25400" cap="flat" cmpd="sng">
            <a:solidFill>
              <a:schemeClr val="tx1"/>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44" name="Shape 538"/>
          <p:cNvSpPr/>
          <p:nvPr/>
        </p:nvSpPr>
        <p:spPr>
          <a:xfrm>
            <a:off x="1208047" y="5053364"/>
            <a:ext cx="576000" cy="288033"/>
          </a:xfrm>
          <a:prstGeom prst="rect">
            <a:avLst/>
          </a:prstGeom>
          <a:noFill/>
          <a:ln w="25400" cap="flat" cmpd="sng">
            <a:solidFill>
              <a:schemeClr val="tx1"/>
            </a:solidFill>
            <a:prstDash val="dash"/>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45" name="Shape 539"/>
          <p:cNvSpPr/>
          <p:nvPr/>
        </p:nvSpPr>
        <p:spPr>
          <a:xfrm>
            <a:off x="1856118" y="5013217"/>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User App boundary</a:t>
            </a:r>
          </a:p>
        </p:txBody>
      </p:sp>
      <p:sp>
        <p:nvSpPr>
          <p:cNvPr id="146" name="Shape 540"/>
          <p:cNvSpPr/>
          <p:nvPr/>
        </p:nvSpPr>
        <p:spPr>
          <a:xfrm>
            <a:off x="1208047" y="5517232"/>
            <a:ext cx="546841" cy="288032"/>
          </a:xfrm>
          <a:prstGeom prst="rect">
            <a:avLst/>
          </a:prstGeom>
          <a:solidFill>
            <a:srgbClr val="FFFFFF"/>
          </a:solidFill>
          <a:ln w="2540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47" name="Shape 541"/>
          <p:cNvSpPr/>
          <p:nvPr/>
        </p:nvSpPr>
        <p:spPr>
          <a:xfrm>
            <a:off x="1856118" y="5477082"/>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Run time object</a:t>
            </a:r>
          </a:p>
        </p:txBody>
      </p:sp>
      <p:cxnSp>
        <p:nvCxnSpPr>
          <p:cNvPr id="148" name="Shape 542"/>
          <p:cNvCxnSpPr/>
          <p:nvPr/>
        </p:nvCxnSpPr>
        <p:spPr>
          <a:xfrm>
            <a:off x="3296278" y="5193235"/>
            <a:ext cx="576000" cy="0"/>
          </a:xfrm>
          <a:prstGeom prst="straightConnector1">
            <a:avLst/>
          </a:prstGeom>
          <a:noFill/>
          <a:ln w="15875" cap="flat" cmpd="sng">
            <a:solidFill>
              <a:schemeClr val="tx1"/>
            </a:solidFill>
            <a:prstDash val="dot"/>
            <a:round/>
            <a:headEnd type="stealth" w="med" len="med"/>
            <a:tailEnd type="stealth" w="med" len="med"/>
          </a:ln>
        </p:spPr>
      </p:cxnSp>
      <p:sp>
        <p:nvSpPr>
          <p:cNvPr id="149" name="Shape 543"/>
          <p:cNvSpPr/>
          <p:nvPr/>
        </p:nvSpPr>
        <p:spPr>
          <a:xfrm>
            <a:off x="3944351" y="5013217"/>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Network Connection</a:t>
            </a:r>
          </a:p>
        </p:txBody>
      </p:sp>
      <p:cxnSp>
        <p:nvCxnSpPr>
          <p:cNvPr id="150" name="Shape 544"/>
          <p:cNvCxnSpPr/>
          <p:nvPr/>
        </p:nvCxnSpPr>
        <p:spPr>
          <a:xfrm>
            <a:off x="3440294" y="5585094"/>
            <a:ext cx="288000" cy="0"/>
          </a:xfrm>
          <a:prstGeom prst="straightConnector1">
            <a:avLst/>
          </a:prstGeom>
          <a:noFill/>
          <a:ln w="15875" cap="flat" cmpd="sng">
            <a:solidFill>
              <a:schemeClr val="tx1"/>
            </a:solidFill>
            <a:prstDash val="dash"/>
            <a:round/>
            <a:headEnd type="none" w="med" len="med"/>
            <a:tailEnd type="stealth" w="med" len="med"/>
          </a:ln>
        </p:spPr>
      </p:cxnSp>
      <p:sp>
        <p:nvSpPr>
          <p:cNvPr id="151" name="Shape 545"/>
          <p:cNvSpPr/>
          <p:nvPr/>
        </p:nvSpPr>
        <p:spPr>
          <a:xfrm>
            <a:off x="3728326"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152" name="Shape 546"/>
          <p:cNvSpPr/>
          <p:nvPr/>
        </p:nvSpPr>
        <p:spPr>
          <a:xfrm>
            <a:off x="3296278"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153" name="Shape 547"/>
          <p:cNvSpPr/>
          <p:nvPr/>
        </p:nvSpPr>
        <p:spPr>
          <a:xfrm>
            <a:off x="3944351" y="5405075"/>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send</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a event/message to B</a:t>
            </a:r>
          </a:p>
        </p:txBody>
      </p:sp>
      <p:sp>
        <p:nvSpPr>
          <p:cNvPr id="154" name="Shape 548"/>
          <p:cNvSpPr/>
          <p:nvPr/>
        </p:nvSpPr>
        <p:spPr>
          <a:xfrm>
            <a:off x="1883402" y="5949279"/>
            <a:ext cx="1311646" cy="216025"/>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User </a:t>
            </a:r>
            <a:r>
              <a:rPr lang="en-US" altLang="ko" sz="1100" b="0" i="0" u="none" strike="noStrike" cap="none" baseline="0" dirty="0" smtClean="0">
                <a:solidFill>
                  <a:schemeClr val="tx1"/>
                </a:solidFill>
                <a:latin typeface="Arial"/>
                <a:ea typeface="Arial"/>
                <a:cs typeface="Arial"/>
                <a:sym typeface="Arial"/>
              </a:rPr>
              <a:t>interaction</a:t>
            </a:r>
            <a:endParaRPr lang="ko" sz="1100" b="0" i="0" u="none" strike="noStrike" cap="none" baseline="0" dirty="0">
              <a:solidFill>
                <a:schemeClr val="tx1"/>
              </a:solidFill>
              <a:latin typeface="Arial"/>
              <a:ea typeface="Arial"/>
              <a:cs typeface="Arial"/>
              <a:sym typeface="Arial"/>
            </a:endParaRPr>
          </a:p>
        </p:txBody>
      </p:sp>
      <p:cxnSp>
        <p:nvCxnSpPr>
          <p:cNvPr id="155" name="Shape 549"/>
          <p:cNvCxnSpPr/>
          <p:nvPr/>
        </p:nvCxnSpPr>
        <p:spPr>
          <a:xfrm>
            <a:off x="6176599" y="5193235"/>
            <a:ext cx="288000" cy="0"/>
          </a:xfrm>
          <a:prstGeom prst="straightConnector1">
            <a:avLst/>
          </a:prstGeom>
          <a:noFill/>
          <a:ln w="25400" cap="flat" cmpd="dbl">
            <a:solidFill>
              <a:schemeClr val="tx1"/>
            </a:solidFill>
            <a:prstDash val="solid"/>
            <a:round/>
            <a:headEnd type="none" w="med" len="med"/>
            <a:tailEnd type="stealth" w="med" len="med"/>
          </a:ln>
        </p:spPr>
      </p:cxnSp>
      <p:sp>
        <p:nvSpPr>
          <p:cNvPr id="156" name="Shape 550"/>
          <p:cNvSpPr/>
          <p:nvPr/>
        </p:nvSpPr>
        <p:spPr>
          <a:xfrm>
            <a:off x="6464630" y="501321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157" name="Shape 551"/>
          <p:cNvSpPr/>
          <p:nvPr/>
        </p:nvSpPr>
        <p:spPr>
          <a:xfrm>
            <a:off x="6032583" y="501321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158" name="Shape 552"/>
          <p:cNvSpPr/>
          <p:nvPr/>
        </p:nvSpPr>
        <p:spPr>
          <a:xfrm>
            <a:off x="6680653" y="5013217"/>
            <a:ext cx="1368345"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observe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B</a:t>
            </a:r>
          </a:p>
        </p:txBody>
      </p:sp>
      <p:cxnSp>
        <p:nvCxnSpPr>
          <p:cNvPr id="159" name="Shape 553"/>
          <p:cNvCxnSpPr/>
          <p:nvPr/>
        </p:nvCxnSpPr>
        <p:spPr>
          <a:xfrm>
            <a:off x="6176599" y="5585094"/>
            <a:ext cx="288000" cy="0"/>
          </a:xfrm>
          <a:prstGeom prst="straightConnector1">
            <a:avLst/>
          </a:prstGeom>
          <a:noFill/>
          <a:ln w="15875" cap="flat" cmpd="sng">
            <a:solidFill>
              <a:schemeClr val="tx1"/>
            </a:solidFill>
            <a:prstDash val="solid"/>
            <a:round/>
            <a:headEnd type="none" w="med" len="med"/>
            <a:tailEnd type="stealth" w="med" len="med"/>
          </a:ln>
        </p:spPr>
      </p:cxnSp>
      <p:sp>
        <p:nvSpPr>
          <p:cNvPr id="160" name="Shape 554"/>
          <p:cNvSpPr/>
          <p:nvPr/>
        </p:nvSpPr>
        <p:spPr>
          <a:xfrm>
            <a:off x="6464630"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161" name="Shape 555"/>
          <p:cNvSpPr/>
          <p:nvPr/>
        </p:nvSpPr>
        <p:spPr>
          <a:xfrm>
            <a:off x="6032583"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162" name="Shape 556"/>
          <p:cNvSpPr/>
          <p:nvPr/>
        </p:nvSpPr>
        <p:spPr>
          <a:xfrm>
            <a:off x="6680653" y="5405075"/>
            <a:ext cx="1584094"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update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the B’s data</a:t>
            </a:r>
          </a:p>
        </p:txBody>
      </p:sp>
      <p:cxnSp>
        <p:nvCxnSpPr>
          <p:cNvPr id="163" name="Shape 557"/>
          <p:cNvCxnSpPr/>
          <p:nvPr/>
        </p:nvCxnSpPr>
        <p:spPr>
          <a:xfrm>
            <a:off x="5388037" y="3146507"/>
            <a:ext cx="791999" cy="0"/>
          </a:xfrm>
          <a:prstGeom prst="straightConnector1">
            <a:avLst/>
          </a:prstGeom>
          <a:noFill/>
          <a:ln w="15875" cap="flat" cmpd="sng">
            <a:solidFill>
              <a:schemeClr val="tx1"/>
            </a:solidFill>
            <a:prstDash val="solid"/>
            <a:round/>
            <a:headEnd type="none" w="med" len="med"/>
            <a:tailEnd type="stealth" w="med" len="med"/>
          </a:ln>
        </p:spPr>
      </p:cxnSp>
      <p:sp>
        <p:nvSpPr>
          <p:cNvPr id="164" name="Shape 558"/>
          <p:cNvSpPr/>
          <p:nvPr/>
        </p:nvSpPr>
        <p:spPr>
          <a:xfrm rot="5400000">
            <a:off x="4464000" y="4002047"/>
            <a:ext cx="215999" cy="504145"/>
          </a:xfrm>
          <a:prstGeom prst="leftBrace">
            <a:avLst>
              <a:gd name="adj1" fmla="val 27046"/>
              <a:gd name="adj2" fmla="val 50000"/>
            </a:avLst>
          </a:prstGeom>
          <a:no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tx1"/>
              </a:solidFill>
              <a:latin typeface="Arial"/>
              <a:ea typeface="Arial"/>
              <a:cs typeface="Arial"/>
              <a:sym typeface="Arial"/>
            </a:endParaRPr>
          </a:p>
        </p:txBody>
      </p:sp>
      <p:sp>
        <p:nvSpPr>
          <p:cNvPr id="165" name="Shape 559"/>
          <p:cNvSpPr/>
          <p:nvPr/>
        </p:nvSpPr>
        <p:spPr>
          <a:xfrm>
            <a:off x="4379926" y="3074499"/>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6" name="Shape 560"/>
          <p:cNvSpPr/>
          <p:nvPr/>
        </p:nvSpPr>
        <p:spPr>
          <a:xfrm>
            <a:off x="4955989"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7" name="Shape 561"/>
          <p:cNvSpPr/>
          <p:nvPr/>
        </p:nvSpPr>
        <p:spPr>
          <a:xfrm>
            <a:off x="4379926" y="2858475"/>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8" name="Shape 562"/>
          <p:cNvSpPr/>
          <p:nvPr/>
        </p:nvSpPr>
        <p:spPr>
          <a:xfrm>
            <a:off x="3299805" y="3074499"/>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9" name="Shape 563"/>
          <p:cNvSpPr/>
          <p:nvPr/>
        </p:nvSpPr>
        <p:spPr>
          <a:xfrm>
            <a:off x="2939765"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0" name="Shape 564"/>
          <p:cNvSpPr/>
          <p:nvPr/>
        </p:nvSpPr>
        <p:spPr>
          <a:xfrm>
            <a:off x="5100005" y="2858475"/>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1" name="Shape 565"/>
          <p:cNvSpPr/>
          <p:nvPr/>
        </p:nvSpPr>
        <p:spPr>
          <a:xfrm>
            <a:off x="5100005" y="3074499"/>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2" name="Shape 566"/>
          <p:cNvSpPr/>
          <p:nvPr/>
        </p:nvSpPr>
        <p:spPr>
          <a:xfrm>
            <a:off x="2579725"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3" name="Shape 567"/>
          <p:cNvSpPr/>
          <p:nvPr/>
        </p:nvSpPr>
        <p:spPr>
          <a:xfrm>
            <a:off x="2579725" y="3074499"/>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4" name="Shape 568"/>
          <p:cNvSpPr/>
          <p:nvPr/>
        </p:nvSpPr>
        <p:spPr>
          <a:xfrm>
            <a:off x="4739964" y="2498436"/>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cxnSp>
        <p:nvCxnSpPr>
          <p:cNvPr id="175" name="Shape 569"/>
          <p:cNvCxnSpPr/>
          <p:nvPr/>
        </p:nvCxnSpPr>
        <p:spPr>
          <a:xfrm>
            <a:off x="1261688" y="6057271"/>
            <a:ext cx="421192" cy="0"/>
          </a:xfrm>
          <a:prstGeom prst="straightConnector1">
            <a:avLst/>
          </a:prstGeom>
          <a:noFill/>
          <a:ln w="15875" cap="flat" cmpd="sng">
            <a:solidFill>
              <a:schemeClr val="tx1"/>
            </a:solidFill>
            <a:prstDash val="dot"/>
            <a:round/>
            <a:headEnd type="none" w="med" len="med"/>
            <a:tailEnd type="none" w="med" len="med"/>
          </a:ln>
        </p:spPr>
      </p:cxnSp>
      <p:cxnSp>
        <p:nvCxnSpPr>
          <p:cNvPr id="176" name="Shape 570"/>
          <p:cNvCxnSpPr>
            <a:endCxn id="134" idx="1"/>
          </p:cNvCxnSpPr>
          <p:nvPr/>
        </p:nvCxnSpPr>
        <p:spPr>
          <a:xfrm>
            <a:off x="1891525" y="3182475"/>
            <a:ext cx="688200" cy="0"/>
          </a:xfrm>
          <a:prstGeom prst="straightConnector1">
            <a:avLst/>
          </a:prstGeom>
          <a:noFill/>
          <a:ln w="15875" cap="flat" cmpd="sng">
            <a:solidFill>
              <a:schemeClr val="dk1"/>
            </a:solidFill>
            <a:prstDash val="dot"/>
            <a:round/>
            <a:headEnd type="none" w="med" len="med"/>
            <a:tailEnd type="none" w="med" len="med"/>
          </a:ln>
        </p:spPr>
      </p:cxnSp>
      <p:cxnSp>
        <p:nvCxnSpPr>
          <p:cNvPr id="177" name="Shape 571"/>
          <p:cNvCxnSpPr>
            <a:stCxn id="134" idx="0"/>
            <a:endCxn id="136" idx="0"/>
          </p:cNvCxnSpPr>
          <p:nvPr/>
        </p:nvCxnSpPr>
        <p:spPr>
          <a:xfrm rot="-5400000" flipH="1">
            <a:off x="4883574" y="1058626"/>
            <a:ext cx="600" cy="3600300"/>
          </a:xfrm>
          <a:prstGeom prst="bentConnector3">
            <a:avLst>
              <a:gd name="adj1" fmla="val -47045181"/>
            </a:avLst>
          </a:prstGeom>
          <a:noFill/>
          <a:ln w="25400" cap="flat" cmpd="dbl">
            <a:solidFill>
              <a:schemeClr val="tx1"/>
            </a:solidFill>
            <a:prstDash val="solid"/>
            <a:round/>
            <a:headEnd type="none" w="med" len="med"/>
            <a:tailEnd type="stealth" w="med" len="med"/>
          </a:ln>
        </p:spPr>
      </p:cxnSp>
      <p:sp>
        <p:nvSpPr>
          <p:cNvPr id="178" name="Shape 543"/>
          <p:cNvSpPr/>
          <p:nvPr/>
        </p:nvSpPr>
        <p:spPr>
          <a:xfrm>
            <a:off x="4159136" y="4264221"/>
            <a:ext cx="864162" cy="36003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chemeClr val="tx1"/>
                </a:solidFill>
                <a:latin typeface="Arial"/>
                <a:ea typeface="Arial"/>
                <a:cs typeface="Arial"/>
                <a:sym typeface="Arial"/>
              </a:rPr>
              <a:t>Web</a:t>
            </a:r>
          </a:p>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chemeClr val="tx1"/>
                </a:solidFill>
                <a:latin typeface="Arial"/>
                <a:ea typeface="Arial"/>
                <a:cs typeface="Arial"/>
                <a:sym typeface="Arial"/>
              </a:rPr>
              <a:t>Server</a:t>
            </a:r>
            <a:endParaRPr lang="ko" sz="1100" b="0" i="0" u="none" strike="noStrike" cap="none" baseline="0" dirty="0">
              <a:solidFill>
                <a:schemeClr val="tx1"/>
              </a:solidFill>
              <a:latin typeface="Arial"/>
              <a:ea typeface="Arial"/>
              <a:cs typeface="Arial"/>
              <a:sym typeface="Arial"/>
            </a:endParaRPr>
          </a:p>
        </p:txBody>
      </p:sp>
      <p:sp>
        <p:nvSpPr>
          <p:cNvPr id="179" name="Shape 543"/>
          <p:cNvSpPr/>
          <p:nvPr/>
        </p:nvSpPr>
        <p:spPr>
          <a:xfrm>
            <a:off x="4893540" y="4293096"/>
            <a:ext cx="720080" cy="288031"/>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chemeClr val="tx1"/>
                </a:solidFill>
                <a:latin typeface="Arial"/>
                <a:ea typeface="Arial"/>
                <a:cs typeface="Arial"/>
                <a:sym typeface="Arial"/>
              </a:rPr>
              <a:t>Event</a:t>
            </a:r>
          </a:p>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chemeClr val="tx1"/>
                </a:solidFill>
                <a:latin typeface="Arial"/>
                <a:ea typeface="Arial"/>
                <a:cs typeface="Arial"/>
                <a:sym typeface="Arial"/>
              </a:rPr>
              <a:t> Bus</a:t>
            </a:r>
            <a:endParaRPr lang="ko" sz="1100" b="0" i="0" u="none" strike="noStrike" cap="none" baseline="0" dirty="0">
              <a:solidFill>
                <a:schemeClr val="tx1"/>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User App - 2</a:t>
            </a:r>
            <a:r>
              <a:rPr lang="en-US" sz="2000" b="1" baseline="30000" dirty="0">
                <a:solidFill>
                  <a:schemeClr val="dk1"/>
                </a:solidFill>
              </a:rPr>
              <a:t>nd</a:t>
            </a:r>
            <a:r>
              <a:rPr lang="en-US" sz="2000" b="1" dirty="0">
                <a:solidFill>
                  <a:schemeClr val="dk1"/>
                </a:solidFill>
              </a:rPr>
              <a:t> Decomposition</a:t>
            </a:r>
          </a:p>
        </p:txBody>
      </p:sp>
      <p:graphicFrame>
        <p:nvGraphicFramePr>
          <p:cNvPr id="286" name="Shape 286"/>
          <p:cNvGraphicFramePr/>
          <p:nvPr/>
        </p:nvGraphicFramePr>
        <p:xfrm>
          <a:off x="250825" y="765175"/>
          <a:ext cx="8713664" cy="1219140"/>
        </p:xfrm>
        <a:graphic>
          <a:graphicData uri="http://schemas.openxmlformats.org/drawingml/2006/table">
            <a:tbl>
              <a:tblPr>
                <a:noFill/>
                <a:tableStyleId>{0198C15E-68E7-4DF3-9A69-ED171CE6369D}</a:tableStyleId>
              </a:tblPr>
              <a:tblGrid>
                <a:gridCol w="1656879"/>
                <a:gridCol w="2952328"/>
                <a:gridCol w="1080120"/>
                <a:gridCol w="3024337"/>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Object Oriented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Easy to add new </a:t>
                      </a:r>
                      <a:r>
                        <a:rPr lang="en-US" i="1" dirty="0"/>
                        <a:t>SA node</a:t>
                      </a:r>
                    </a:p>
                    <a:p>
                      <a:pPr marL="457200" lvl="0" indent="-317500" rtl="0">
                        <a:spcBef>
                          <a:spcPts val="0"/>
                        </a:spcBef>
                        <a:buClr>
                          <a:srgbClr val="000000"/>
                        </a:buClr>
                        <a:buSzPct val="100000"/>
                        <a:buFont typeface="Arial"/>
                        <a:buChar char="●"/>
                      </a:pPr>
                      <a:r>
                        <a:rPr lang="en-US" dirty="0"/>
                        <a:t>Easy to modify for changing of IoT Server</a:t>
                      </a:r>
                    </a:p>
                    <a:p>
                      <a:pPr marL="457200" lvl="0" indent="0" rtl="0">
                        <a:spcBef>
                          <a:spcPts val="0"/>
                        </a:spcBef>
                        <a:buNone/>
                      </a:pPr>
                      <a:r>
                        <a:rPr lang="en-US" dirty="0"/>
                        <a:t>- </a:t>
                      </a:r>
                      <a:r>
                        <a:rPr lang="en-US" i="1" dirty="0"/>
                        <a:t>Adaptor Pattern</a:t>
                      </a:r>
                      <a:r>
                        <a:rPr lang="en-US" dirty="0"/>
                        <a:t>(</a:t>
                      </a:r>
                      <a:r>
                        <a:rPr lang="en-US" i="1" dirty="0"/>
                        <a:t>Server Interface/HTTP Adaptor</a:t>
                      </a:r>
                      <a:r>
                        <a:rPr lang="en-US" dirty="0"/>
                        <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17</a:t>
            </a:fld>
            <a:r>
              <a:rPr lang="en-US" smtClean="0"/>
              <a:t>/30</a:t>
            </a:r>
            <a:endParaRPr lang="en-US" dirty="0"/>
          </a:p>
        </p:txBody>
      </p:sp>
      <p:sp>
        <p:nvSpPr>
          <p:cNvPr id="7" name="Shape 576"/>
          <p:cNvSpPr/>
          <p:nvPr/>
        </p:nvSpPr>
        <p:spPr>
          <a:xfrm>
            <a:off x="467545" y="2996886"/>
            <a:ext cx="4464599" cy="20882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8" name="Shape 578"/>
          <p:cNvSpPr/>
          <p:nvPr/>
        </p:nvSpPr>
        <p:spPr>
          <a:xfrm>
            <a:off x="5486762" y="2986904"/>
            <a:ext cx="3117599" cy="2098200"/>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9" name="Shape 579"/>
          <p:cNvSpPr/>
          <p:nvPr/>
        </p:nvSpPr>
        <p:spPr>
          <a:xfrm>
            <a:off x="7098541" y="316307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SANode</a:t>
            </a:r>
          </a:p>
        </p:txBody>
      </p:sp>
      <p:sp>
        <p:nvSpPr>
          <p:cNvPr id="10" name="Shape 580"/>
          <p:cNvSpPr/>
          <p:nvPr/>
        </p:nvSpPr>
        <p:spPr>
          <a:xfrm>
            <a:off x="7098541" y="414238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11" name="Shape 581"/>
          <p:cNvSpPr/>
          <p:nvPr/>
        </p:nvSpPr>
        <p:spPr>
          <a:xfrm>
            <a:off x="5652121" y="316307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Model</a:t>
            </a:r>
          </a:p>
        </p:txBody>
      </p:sp>
      <p:cxnSp>
        <p:nvCxnSpPr>
          <p:cNvPr id="12" name="Shape 582"/>
          <p:cNvCxnSpPr/>
          <p:nvPr/>
        </p:nvCxnSpPr>
        <p:spPr>
          <a:xfrm>
            <a:off x="6769809" y="3681532"/>
            <a:ext cx="328800" cy="0"/>
          </a:xfrm>
          <a:prstGeom prst="straightConnector1">
            <a:avLst/>
          </a:prstGeom>
          <a:noFill/>
          <a:ln w="19050" cap="flat" cmpd="sng">
            <a:solidFill>
              <a:srgbClr val="3F3F3F"/>
            </a:solidFill>
            <a:prstDash val="dash"/>
            <a:round/>
            <a:headEnd type="none" w="med" len="med"/>
            <a:tailEnd type="stealth" w="lg" len="lg"/>
          </a:ln>
        </p:spPr>
      </p:cxnSp>
      <p:sp>
        <p:nvSpPr>
          <p:cNvPr id="13" name="Shape 583"/>
          <p:cNvSpPr/>
          <p:nvPr/>
        </p:nvSpPr>
        <p:spPr>
          <a:xfrm>
            <a:off x="5652121" y="350871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4" name="Shape 584"/>
          <p:cNvSpPr/>
          <p:nvPr/>
        </p:nvSpPr>
        <p:spPr>
          <a:xfrm>
            <a:off x="7098541" y="350871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5" name="Shape 585"/>
          <p:cNvSpPr/>
          <p:nvPr/>
        </p:nvSpPr>
        <p:spPr>
          <a:xfrm>
            <a:off x="7098541" y="448802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6" name="Shape 586"/>
          <p:cNvSpPr/>
          <p:nvPr/>
        </p:nvSpPr>
        <p:spPr>
          <a:xfrm>
            <a:off x="3623375" y="3169705"/>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Controller</a:t>
            </a:r>
          </a:p>
        </p:txBody>
      </p:sp>
      <p:sp>
        <p:nvSpPr>
          <p:cNvPr id="17" name="Shape 587"/>
          <p:cNvSpPr/>
          <p:nvPr/>
        </p:nvSpPr>
        <p:spPr>
          <a:xfrm>
            <a:off x="3623375" y="351534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8" name="Shape 588"/>
          <p:cNvSpPr/>
          <p:nvPr/>
        </p:nvSpPr>
        <p:spPr>
          <a:xfrm>
            <a:off x="2111205" y="3169705"/>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&lt;&lt;interface&gt;&gt;</a:t>
            </a:r>
          </a:p>
          <a:p>
            <a:pPr marL="0" marR="0" lvl="0" indent="0" algn="ctr" rtl="0">
              <a:lnSpc>
                <a:spcPct val="100000"/>
              </a:lnSpc>
              <a:spcBef>
                <a:spcPts val="0"/>
              </a:spcBef>
              <a:spcAft>
                <a:spcPts val="0"/>
              </a:spcAft>
              <a:buClr>
                <a:srgbClr val="3F3F3F"/>
              </a:buClr>
              <a:buSzPct val="25000"/>
              <a:buFont typeface="Arial"/>
              <a:buNone/>
            </a:pPr>
            <a:r>
              <a:rPr lang="ko" sz="1100" b="0" i="1" u="none" strike="noStrike" cap="none" baseline="0">
                <a:solidFill>
                  <a:schemeClr val="tx1"/>
                </a:solidFill>
                <a:latin typeface="Arial"/>
                <a:ea typeface="Arial"/>
                <a:cs typeface="Arial"/>
                <a:sym typeface="Arial"/>
              </a:rPr>
              <a:t>Server</a:t>
            </a:r>
          </a:p>
        </p:txBody>
      </p:sp>
      <p:sp>
        <p:nvSpPr>
          <p:cNvPr id="19" name="Shape 589"/>
          <p:cNvSpPr/>
          <p:nvPr/>
        </p:nvSpPr>
        <p:spPr>
          <a:xfrm>
            <a:off x="2111205" y="351534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0" name="Shape 590"/>
          <p:cNvSpPr/>
          <p:nvPr/>
        </p:nvSpPr>
        <p:spPr>
          <a:xfrm>
            <a:off x="2111205"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HTTPAdaptor</a:t>
            </a:r>
          </a:p>
        </p:txBody>
      </p:sp>
      <p:sp>
        <p:nvSpPr>
          <p:cNvPr id="21" name="Shape 591"/>
          <p:cNvSpPr/>
          <p:nvPr/>
        </p:nvSpPr>
        <p:spPr>
          <a:xfrm>
            <a:off x="2111205"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2" name="Shape 592"/>
          <p:cNvSpPr/>
          <p:nvPr/>
        </p:nvSpPr>
        <p:spPr>
          <a:xfrm>
            <a:off x="2604303" y="3860982"/>
            <a:ext cx="131400" cy="1152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cxnSp>
        <p:nvCxnSpPr>
          <p:cNvPr id="23" name="Shape 593"/>
          <p:cNvCxnSpPr>
            <a:stCxn id="20" idx="0"/>
            <a:endCxn id="22" idx="3"/>
          </p:cNvCxnSpPr>
          <p:nvPr/>
        </p:nvCxnSpPr>
        <p:spPr>
          <a:xfrm rot="10800000">
            <a:off x="2670105" y="3976218"/>
            <a:ext cx="0" cy="201600"/>
          </a:xfrm>
          <a:prstGeom prst="straightConnector1">
            <a:avLst/>
          </a:prstGeom>
          <a:noFill/>
          <a:ln w="19050" cap="flat" cmpd="sng">
            <a:solidFill>
              <a:srgbClr val="3F3F3F"/>
            </a:solidFill>
            <a:prstDash val="dash"/>
            <a:round/>
            <a:headEnd type="none" w="med" len="med"/>
            <a:tailEnd type="none" w="med" len="med"/>
          </a:ln>
        </p:spPr>
      </p:cxnSp>
      <p:sp>
        <p:nvSpPr>
          <p:cNvPr id="24" name="Shape 594"/>
          <p:cNvSpPr/>
          <p:nvPr/>
        </p:nvSpPr>
        <p:spPr>
          <a:xfrm>
            <a:off x="3623375"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MQTTClient</a:t>
            </a:r>
          </a:p>
        </p:txBody>
      </p:sp>
      <p:sp>
        <p:nvSpPr>
          <p:cNvPr id="25" name="Shape 595"/>
          <p:cNvSpPr/>
          <p:nvPr/>
        </p:nvSpPr>
        <p:spPr>
          <a:xfrm>
            <a:off x="3623375"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6" name="Shape 596"/>
          <p:cNvSpPr/>
          <p:nvPr/>
        </p:nvSpPr>
        <p:spPr>
          <a:xfrm>
            <a:off x="7164290" y="419999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27" name="Shape 597"/>
          <p:cNvSpPr/>
          <p:nvPr/>
        </p:nvSpPr>
        <p:spPr>
          <a:xfrm>
            <a:off x="7164290" y="4545629"/>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8" name="Shape 598"/>
          <p:cNvSpPr/>
          <p:nvPr/>
        </p:nvSpPr>
        <p:spPr>
          <a:xfrm>
            <a:off x="7230034" y="425759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29" name="Shape 599"/>
          <p:cNvSpPr/>
          <p:nvPr/>
        </p:nvSpPr>
        <p:spPr>
          <a:xfrm>
            <a:off x="7230034" y="460323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30" name="Shape 600"/>
          <p:cNvSpPr/>
          <p:nvPr/>
        </p:nvSpPr>
        <p:spPr>
          <a:xfrm>
            <a:off x="7295783" y="431520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31" name="Shape 601"/>
          <p:cNvSpPr/>
          <p:nvPr/>
        </p:nvSpPr>
        <p:spPr>
          <a:xfrm>
            <a:off x="7295783" y="466084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32" name="Shape 602"/>
          <p:cNvSpPr/>
          <p:nvPr/>
        </p:nvSpPr>
        <p:spPr>
          <a:xfrm>
            <a:off x="7164290" y="322068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SANode</a:t>
            </a:r>
          </a:p>
        </p:txBody>
      </p:sp>
      <p:sp>
        <p:nvSpPr>
          <p:cNvPr id="33" name="Shape 603"/>
          <p:cNvSpPr/>
          <p:nvPr/>
        </p:nvSpPr>
        <p:spPr>
          <a:xfrm>
            <a:off x="7164290" y="356632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34" name="Shape 604"/>
          <p:cNvSpPr/>
          <p:nvPr/>
        </p:nvSpPr>
        <p:spPr>
          <a:xfrm>
            <a:off x="7230034" y="3278289"/>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Node</a:t>
            </a:r>
          </a:p>
        </p:txBody>
      </p:sp>
      <p:sp>
        <p:nvSpPr>
          <p:cNvPr id="35" name="Shape 605"/>
          <p:cNvSpPr/>
          <p:nvPr/>
        </p:nvSpPr>
        <p:spPr>
          <a:xfrm>
            <a:off x="7230034" y="362392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cxnSp>
        <p:nvCxnSpPr>
          <p:cNvPr id="36" name="Shape 606"/>
          <p:cNvCxnSpPr>
            <a:stCxn id="35" idx="2"/>
            <a:endCxn id="28" idx="0"/>
          </p:cNvCxnSpPr>
          <p:nvPr/>
        </p:nvCxnSpPr>
        <p:spPr>
          <a:xfrm>
            <a:off x="7788934" y="3969527"/>
            <a:ext cx="0" cy="288000"/>
          </a:xfrm>
          <a:prstGeom prst="straightConnector1">
            <a:avLst/>
          </a:prstGeom>
          <a:noFill/>
          <a:ln w="19050" cap="flat" cmpd="sng">
            <a:solidFill>
              <a:srgbClr val="3F3F3F"/>
            </a:solidFill>
            <a:prstDash val="dash"/>
            <a:round/>
            <a:headEnd type="none" w="med" len="med"/>
            <a:tailEnd type="stealth" w="lg" len="lg"/>
          </a:ln>
        </p:spPr>
      </p:cxnSp>
      <p:sp>
        <p:nvSpPr>
          <p:cNvPr id="37" name="Shape 607"/>
          <p:cNvSpPr/>
          <p:nvPr/>
        </p:nvSpPr>
        <p:spPr>
          <a:xfrm>
            <a:off x="599039"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000" b="0" i="0" u="none" strike="noStrike" cap="none" baseline="0">
                <a:solidFill>
                  <a:schemeClr val="tx1"/>
                </a:solidFill>
                <a:latin typeface="Arial"/>
                <a:ea typeface="Arial"/>
                <a:cs typeface="Arial"/>
                <a:sym typeface="Arial"/>
              </a:rPr>
              <a:t>HTTPRESTClient</a:t>
            </a:r>
          </a:p>
        </p:txBody>
      </p:sp>
      <p:sp>
        <p:nvSpPr>
          <p:cNvPr id="38" name="Shape 608"/>
          <p:cNvSpPr/>
          <p:nvPr/>
        </p:nvSpPr>
        <p:spPr>
          <a:xfrm>
            <a:off x="599039"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cxnSp>
        <p:nvCxnSpPr>
          <p:cNvPr id="39" name="Shape 609"/>
          <p:cNvCxnSpPr>
            <a:stCxn id="21" idx="1"/>
            <a:endCxn id="38" idx="3"/>
          </p:cNvCxnSpPr>
          <p:nvPr/>
        </p:nvCxnSpPr>
        <p:spPr>
          <a:xfrm rot="10800000">
            <a:off x="1716705" y="4696255"/>
            <a:ext cx="394500" cy="0"/>
          </a:xfrm>
          <a:prstGeom prst="straightConnector1">
            <a:avLst/>
          </a:prstGeom>
          <a:noFill/>
          <a:ln w="19050" cap="flat" cmpd="sng">
            <a:solidFill>
              <a:srgbClr val="3F3F3F"/>
            </a:solidFill>
            <a:prstDash val="dash"/>
            <a:round/>
            <a:headEnd type="none" w="med" len="med"/>
            <a:tailEnd type="stealth" w="lg" len="lg"/>
          </a:ln>
        </p:spPr>
      </p:cxnSp>
      <p:sp>
        <p:nvSpPr>
          <p:cNvPr id="40" name="Shape 610"/>
          <p:cNvSpPr/>
          <p:nvPr/>
        </p:nvSpPr>
        <p:spPr>
          <a:xfrm>
            <a:off x="5486762" y="2756478"/>
            <a:ext cx="1249198"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chemeClr val="tx1"/>
                </a:solidFill>
                <a:latin typeface="Arial"/>
                <a:ea typeface="Arial"/>
                <a:cs typeface="Arial"/>
                <a:sym typeface="Arial"/>
              </a:rPr>
              <a:t>Model </a:t>
            </a:r>
            <a:r>
              <a:rPr lang="en-US" altLang="ko" sz="1100" b="0" i="1" u="none" strike="noStrike" cap="none" baseline="0" dirty="0" smtClean="0">
                <a:solidFill>
                  <a:schemeClr val="tx1"/>
                </a:solidFill>
                <a:latin typeface="Arial"/>
                <a:ea typeface="Arial"/>
                <a:cs typeface="Arial"/>
                <a:sym typeface="Arial"/>
              </a:rPr>
              <a:t>Pkg</a:t>
            </a:r>
            <a:endParaRPr lang="ko" sz="1100" b="0" i="1" u="none" strike="noStrike" cap="none" baseline="0" dirty="0">
              <a:solidFill>
                <a:schemeClr val="tx1"/>
              </a:solidFill>
              <a:latin typeface="Arial"/>
              <a:ea typeface="Arial"/>
              <a:cs typeface="Arial"/>
              <a:sym typeface="Arial"/>
            </a:endParaRPr>
          </a:p>
        </p:txBody>
      </p:sp>
      <p:sp>
        <p:nvSpPr>
          <p:cNvPr id="41" name="Shape 611"/>
          <p:cNvSpPr/>
          <p:nvPr/>
        </p:nvSpPr>
        <p:spPr>
          <a:xfrm>
            <a:off x="467545" y="2766458"/>
            <a:ext cx="1249198"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chemeClr val="tx1"/>
                </a:solidFill>
                <a:latin typeface="Arial"/>
                <a:ea typeface="Arial"/>
                <a:cs typeface="Arial"/>
                <a:sym typeface="Arial"/>
              </a:rPr>
              <a:t>Control </a:t>
            </a:r>
            <a:r>
              <a:rPr lang="en-US" altLang="ko" sz="1100" i="1" dirty="0" smtClean="0">
                <a:solidFill>
                  <a:schemeClr val="tx1"/>
                </a:solidFill>
              </a:rPr>
              <a:t>Pkg</a:t>
            </a:r>
            <a:endParaRPr lang="ko" sz="1100" b="0" i="1" u="none" strike="noStrike" cap="none" baseline="0" dirty="0">
              <a:solidFill>
                <a:schemeClr val="tx1"/>
              </a:solidFill>
              <a:latin typeface="Arial"/>
              <a:ea typeface="Arial"/>
              <a:cs typeface="Arial"/>
              <a:sym typeface="Arial"/>
            </a:endParaRPr>
          </a:p>
        </p:txBody>
      </p:sp>
      <p:cxnSp>
        <p:nvCxnSpPr>
          <p:cNvPr id="42" name="Shape 612"/>
          <p:cNvCxnSpPr>
            <a:stCxn id="17" idx="2"/>
            <a:endCxn id="24" idx="0"/>
          </p:cNvCxnSpPr>
          <p:nvPr/>
        </p:nvCxnSpPr>
        <p:spPr>
          <a:xfrm>
            <a:off x="4182274" y="3860943"/>
            <a:ext cx="0" cy="316800"/>
          </a:xfrm>
          <a:prstGeom prst="straightConnector1">
            <a:avLst/>
          </a:prstGeom>
          <a:noFill/>
          <a:ln w="19050" cap="flat" cmpd="sng">
            <a:solidFill>
              <a:srgbClr val="3F3F3F"/>
            </a:solidFill>
            <a:prstDash val="dash"/>
            <a:round/>
            <a:headEnd type="none" w="med" len="med"/>
            <a:tailEnd type="stealth" w="lg" len="lg"/>
          </a:ln>
        </p:spPr>
      </p:cxnSp>
      <p:cxnSp>
        <p:nvCxnSpPr>
          <p:cNvPr id="43" name="Shape 613"/>
          <p:cNvCxnSpPr>
            <a:stCxn id="17" idx="1"/>
            <a:endCxn id="19" idx="3"/>
          </p:cNvCxnSpPr>
          <p:nvPr/>
        </p:nvCxnSpPr>
        <p:spPr>
          <a:xfrm rot="10800000">
            <a:off x="3228875" y="3688143"/>
            <a:ext cx="394500" cy="0"/>
          </a:xfrm>
          <a:prstGeom prst="straightConnector1">
            <a:avLst/>
          </a:prstGeom>
          <a:noFill/>
          <a:ln w="19050" cap="flat" cmpd="sng">
            <a:solidFill>
              <a:srgbClr val="3F3F3F"/>
            </a:solidFill>
            <a:prstDash val="dash"/>
            <a:round/>
            <a:headEnd type="none" w="med" len="med"/>
            <a:tailEnd type="stealth" w="lg" len="lg"/>
          </a:ln>
        </p:spPr>
      </p:cxnSp>
      <p:cxnSp>
        <p:nvCxnSpPr>
          <p:cNvPr id="44" name="Shape 614"/>
          <p:cNvCxnSpPr/>
          <p:nvPr/>
        </p:nvCxnSpPr>
        <p:spPr>
          <a:xfrm>
            <a:off x="6210966" y="4142384"/>
            <a:ext cx="0" cy="0"/>
          </a:xfrm>
          <a:prstGeom prst="straightConnector1">
            <a:avLst/>
          </a:prstGeom>
          <a:noFill/>
          <a:ln w="19050" cap="flat" cmpd="sng">
            <a:solidFill>
              <a:srgbClr val="3F3F3F"/>
            </a:solidFill>
            <a:prstDash val="dash"/>
            <a:round/>
            <a:headEnd type="none" w="med" len="med"/>
            <a:tailEnd type="none" w="med" len="med"/>
          </a:ln>
        </p:spPr>
      </p:cxnSp>
      <p:sp>
        <p:nvSpPr>
          <p:cNvPr id="45" name="Shape 615"/>
          <p:cNvSpPr txBox="1"/>
          <p:nvPr/>
        </p:nvSpPr>
        <p:spPr>
          <a:xfrm>
            <a:off x="395536" y="5183624"/>
            <a:ext cx="3024300" cy="2616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chemeClr val="tx1"/>
                </a:solidFill>
                <a:latin typeface="Arial"/>
                <a:ea typeface="Arial"/>
                <a:cs typeface="Arial"/>
                <a:sym typeface="Arial"/>
              </a:rPr>
              <a:t>Legend (Static Perspective)</a:t>
            </a:r>
          </a:p>
        </p:txBody>
      </p:sp>
      <p:sp>
        <p:nvSpPr>
          <p:cNvPr id="46" name="Shape 616"/>
          <p:cNvSpPr/>
          <p:nvPr/>
        </p:nvSpPr>
        <p:spPr>
          <a:xfrm>
            <a:off x="395536" y="5445224"/>
            <a:ext cx="8280899" cy="936104"/>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grpSp>
        <p:nvGrpSpPr>
          <p:cNvPr id="47" name="Shape 617"/>
          <p:cNvGrpSpPr/>
          <p:nvPr/>
        </p:nvGrpSpPr>
        <p:grpSpPr>
          <a:xfrm>
            <a:off x="611562" y="5949280"/>
            <a:ext cx="360075" cy="287993"/>
            <a:chOff x="7545288" y="3933055"/>
            <a:chExt cx="1440300" cy="1008031"/>
          </a:xfrm>
        </p:grpSpPr>
        <p:sp>
          <p:nvSpPr>
            <p:cNvPr id="48" name="Shape 618"/>
            <p:cNvSpPr/>
            <p:nvPr/>
          </p:nvSpPr>
          <p:spPr>
            <a:xfrm>
              <a:off x="7545288" y="4221087"/>
              <a:ext cx="1440300" cy="7199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49" name="Shape 619"/>
            <p:cNvSpPr/>
            <p:nvPr/>
          </p:nvSpPr>
          <p:spPr>
            <a:xfrm>
              <a:off x="7545288" y="3933055"/>
              <a:ext cx="791999" cy="2880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100" b="0" i="1" u="none" strike="noStrike" cap="none" baseline="0">
                <a:solidFill>
                  <a:schemeClr val="tx1"/>
                </a:solidFill>
                <a:latin typeface="Arial"/>
                <a:ea typeface="Arial"/>
                <a:cs typeface="Arial"/>
                <a:sym typeface="Arial"/>
              </a:endParaRPr>
            </a:p>
          </p:txBody>
        </p:sp>
      </p:grpSp>
      <p:sp>
        <p:nvSpPr>
          <p:cNvPr id="50" name="Shape 620"/>
          <p:cNvSpPr/>
          <p:nvPr/>
        </p:nvSpPr>
        <p:spPr>
          <a:xfrm>
            <a:off x="1187626" y="5949338"/>
            <a:ext cx="10079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Package</a:t>
            </a:r>
          </a:p>
        </p:txBody>
      </p:sp>
      <p:grpSp>
        <p:nvGrpSpPr>
          <p:cNvPr id="51" name="Shape 621"/>
          <p:cNvGrpSpPr/>
          <p:nvPr/>
        </p:nvGrpSpPr>
        <p:grpSpPr>
          <a:xfrm>
            <a:off x="611511" y="5589139"/>
            <a:ext cx="359978" cy="287986"/>
            <a:chOff x="2864766" y="3933055"/>
            <a:chExt cx="1223998" cy="864047"/>
          </a:xfrm>
        </p:grpSpPr>
        <p:sp>
          <p:nvSpPr>
            <p:cNvPr id="52" name="Shape 622"/>
            <p:cNvSpPr/>
            <p:nvPr/>
          </p:nvSpPr>
          <p:spPr>
            <a:xfrm>
              <a:off x="2864766" y="3933055"/>
              <a:ext cx="1223998" cy="4319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1" u="none" strike="noStrike" cap="none" baseline="0">
                <a:solidFill>
                  <a:schemeClr val="tx1"/>
                </a:solidFill>
                <a:latin typeface="Arial"/>
                <a:ea typeface="Arial"/>
                <a:cs typeface="Arial"/>
                <a:sym typeface="Arial"/>
              </a:endParaRPr>
            </a:p>
          </p:txBody>
        </p:sp>
        <p:sp>
          <p:nvSpPr>
            <p:cNvPr id="53" name="Shape 623"/>
            <p:cNvSpPr/>
            <p:nvPr/>
          </p:nvSpPr>
          <p:spPr>
            <a:xfrm>
              <a:off x="2864766" y="4365103"/>
              <a:ext cx="1223998" cy="4319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grpSp>
      <p:sp>
        <p:nvSpPr>
          <p:cNvPr id="54" name="Shape 624"/>
          <p:cNvSpPr/>
          <p:nvPr/>
        </p:nvSpPr>
        <p:spPr>
          <a:xfrm>
            <a:off x="1187626" y="5589272"/>
            <a:ext cx="10079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Class</a:t>
            </a:r>
          </a:p>
        </p:txBody>
      </p:sp>
      <p:cxnSp>
        <p:nvCxnSpPr>
          <p:cNvPr id="55" name="Shape 625"/>
          <p:cNvCxnSpPr/>
          <p:nvPr/>
        </p:nvCxnSpPr>
        <p:spPr>
          <a:xfrm>
            <a:off x="3131841" y="5733288"/>
            <a:ext cx="359999" cy="0"/>
          </a:xfrm>
          <a:prstGeom prst="straightConnector1">
            <a:avLst/>
          </a:prstGeom>
          <a:noFill/>
          <a:ln w="19050" cap="flat" cmpd="sng">
            <a:solidFill>
              <a:srgbClr val="3F3F3F"/>
            </a:solidFill>
            <a:prstDash val="solid"/>
            <a:round/>
            <a:headEnd type="none" w="med" len="med"/>
            <a:tailEnd type="none" w="med" len="med"/>
          </a:ln>
        </p:spPr>
      </p:cxnSp>
      <p:sp>
        <p:nvSpPr>
          <p:cNvPr id="56" name="Shape 626"/>
          <p:cNvSpPr/>
          <p:nvPr/>
        </p:nvSpPr>
        <p:spPr>
          <a:xfrm>
            <a:off x="2987825"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57" name="Shape 627"/>
          <p:cNvSpPr/>
          <p:nvPr/>
        </p:nvSpPr>
        <p:spPr>
          <a:xfrm>
            <a:off x="3491882"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cxnSp>
        <p:nvCxnSpPr>
          <p:cNvPr id="58" name="Shape 628"/>
          <p:cNvCxnSpPr/>
          <p:nvPr/>
        </p:nvCxnSpPr>
        <p:spPr>
          <a:xfrm>
            <a:off x="3131841" y="6093354"/>
            <a:ext cx="359999" cy="0"/>
          </a:xfrm>
          <a:prstGeom prst="straightConnector1">
            <a:avLst/>
          </a:prstGeom>
          <a:noFill/>
          <a:ln w="19050" cap="flat" cmpd="sng">
            <a:solidFill>
              <a:srgbClr val="3F3F3F"/>
            </a:solidFill>
            <a:prstDash val="dash"/>
            <a:round/>
            <a:headEnd type="none" w="med" len="med"/>
            <a:tailEnd type="stealth" w="lg" len="lg"/>
          </a:ln>
        </p:spPr>
      </p:cxnSp>
      <p:sp>
        <p:nvSpPr>
          <p:cNvPr id="59" name="Shape 629"/>
          <p:cNvSpPr/>
          <p:nvPr/>
        </p:nvSpPr>
        <p:spPr>
          <a:xfrm>
            <a:off x="2987825"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60" name="Shape 630"/>
          <p:cNvSpPr/>
          <p:nvPr/>
        </p:nvSpPr>
        <p:spPr>
          <a:xfrm>
            <a:off x="3491882"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cxnSp>
        <p:nvCxnSpPr>
          <p:cNvPr id="61" name="Shape 631"/>
          <p:cNvCxnSpPr/>
          <p:nvPr/>
        </p:nvCxnSpPr>
        <p:spPr>
          <a:xfrm>
            <a:off x="6156177" y="5733288"/>
            <a:ext cx="215999" cy="0"/>
          </a:xfrm>
          <a:prstGeom prst="straightConnector1">
            <a:avLst/>
          </a:prstGeom>
          <a:noFill/>
          <a:ln w="19050" cap="flat" cmpd="sng">
            <a:solidFill>
              <a:srgbClr val="3F3F3F"/>
            </a:solidFill>
            <a:prstDash val="solid"/>
            <a:round/>
            <a:headEnd type="none" w="med" len="med"/>
            <a:tailEnd type="none" w="med" len="med"/>
          </a:ln>
        </p:spPr>
      </p:cxnSp>
      <p:sp>
        <p:nvSpPr>
          <p:cNvPr id="62" name="Shape 632"/>
          <p:cNvSpPr/>
          <p:nvPr/>
        </p:nvSpPr>
        <p:spPr>
          <a:xfrm>
            <a:off x="6012162"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63" name="Shape 633"/>
          <p:cNvSpPr/>
          <p:nvPr/>
        </p:nvSpPr>
        <p:spPr>
          <a:xfrm>
            <a:off x="6516216"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64" name="Shape 634"/>
          <p:cNvSpPr/>
          <p:nvPr/>
        </p:nvSpPr>
        <p:spPr>
          <a:xfrm rot="5400000">
            <a:off x="6372216" y="5661279"/>
            <a:ext cx="144000" cy="1440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cxnSp>
        <p:nvCxnSpPr>
          <p:cNvPr id="65" name="Shape 635"/>
          <p:cNvCxnSpPr/>
          <p:nvPr/>
        </p:nvCxnSpPr>
        <p:spPr>
          <a:xfrm>
            <a:off x="6156177" y="6093354"/>
            <a:ext cx="215999" cy="0"/>
          </a:xfrm>
          <a:prstGeom prst="straightConnector1">
            <a:avLst/>
          </a:prstGeom>
          <a:noFill/>
          <a:ln w="19050" cap="flat" cmpd="sng">
            <a:solidFill>
              <a:srgbClr val="3F3F3F"/>
            </a:solidFill>
            <a:prstDash val="dash"/>
            <a:round/>
            <a:headEnd type="none" w="med" len="med"/>
            <a:tailEnd type="none" w="med" len="med"/>
          </a:ln>
        </p:spPr>
      </p:cxnSp>
      <p:sp>
        <p:nvSpPr>
          <p:cNvPr id="66" name="Shape 636"/>
          <p:cNvSpPr/>
          <p:nvPr/>
        </p:nvSpPr>
        <p:spPr>
          <a:xfrm>
            <a:off x="6012162"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67" name="Shape 637"/>
          <p:cNvSpPr/>
          <p:nvPr/>
        </p:nvSpPr>
        <p:spPr>
          <a:xfrm>
            <a:off x="6516216"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68" name="Shape 638"/>
          <p:cNvSpPr/>
          <p:nvPr/>
        </p:nvSpPr>
        <p:spPr>
          <a:xfrm rot="5400000">
            <a:off x="6372216" y="6021345"/>
            <a:ext cx="144000" cy="1440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69" name="Shape 639"/>
          <p:cNvSpPr/>
          <p:nvPr/>
        </p:nvSpPr>
        <p:spPr>
          <a:xfrm>
            <a:off x="3851921" y="5589272"/>
            <a:ext cx="1944300"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associate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with B</a:t>
            </a:r>
          </a:p>
        </p:txBody>
      </p:sp>
      <p:sp>
        <p:nvSpPr>
          <p:cNvPr id="70" name="Shape 640"/>
          <p:cNvSpPr/>
          <p:nvPr/>
        </p:nvSpPr>
        <p:spPr>
          <a:xfrm>
            <a:off x="3851921" y="5949338"/>
            <a:ext cx="1944300"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use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B</a:t>
            </a:r>
          </a:p>
        </p:txBody>
      </p:sp>
      <p:sp>
        <p:nvSpPr>
          <p:cNvPr id="71" name="Shape 641"/>
          <p:cNvSpPr/>
          <p:nvPr/>
        </p:nvSpPr>
        <p:spPr>
          <a:xfrm>
            <a:off x="6804248" y="5589272"/>
            <a:ext cx="17282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specialize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B</a:t>
            </a:r>
          </a:p>
        </p:txBody>
      </p:sp>
      <p:sp>
        <p:nvSpPr>
          <p:cNvPr id="72" name="Shape 642"/>
          <p:cNvSpPr/>
          <p:nvPr/>
        </p:nvSpPr>
        <p:spPr>
          <a:xfrm>
            <a:off x="6804248" y="5949338"/>
            <a:ext cx="18002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 implements B</a:t>
            </a:r>
          </a:p>
        </p:txBody>
      </p:sp>
      <p:cxnSp>
        <p:nvCxnSpPr>
          <p:cNvPr id="73" name="Shape 643"/>
          <p:cNvCxnSpPr>
            <a:endCxn id="16" idx="0"/>
          </p:cNvCxnSpPr>
          <p:nvPr/>
        </p:nvCxnSpPr>
        <p:spPr>
          <a:xfrm>
            <a:off x="4182274" y="2501005"/>
            <a:ext cx="0" cy="668700"/>
          </a:xfrm>
          <a:prstGeom prst="straightConnector1">
            <a:avLst/>
          </a:prstGeom>
          <a:noFill/>
          <a:ln w="19050" cap="flat" cmpd="sng">
            <a:solidFill>
              <a:srgbClr val="3F3F3F"/>
            </a:solidFill>
            <a:prstDash val="solid"/>
            <a:round/>
            <a:headEnd type="none" w="lg" len="lg"/>
            <a:tailEnd type="none" w="med" len="med"/>
          </a:ln>
        </p:spPr>
      </p:cxnSp>
      <p:sp>
        <p:nvSpPr>
          <p:cNvPr id="74" name="Shape 644"/>
          <p:cNvSpPr/>
          <p:nvPr/>
        </p:nvSpPr>
        <p:spPr>
          <a:xfrm>
            <a:off x="3524754" y="2363256"/>
            <a:ext cx="1407285" cy="43204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User Interface</a:t>
            </a:r>
          </a:p>
        </p:txBody>
      </p:sp>
      <p:sp>
        <p:nvSpPr>
          <p:cNvPr id="75" name="Shape 645"/>
          <p:cNvSpPr/>
          <p:nvPr/>
        </p:nvSpPr>
        <p:spPr>
          <a:xfrm>
            <a:off x="3524755" y="2132856"/>
            <a:ext cx="723299"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chemeClr val="tx1"/>
                </a:solidFill>
                <a:latin typeface="Arial"/>
                <a:ea typeface="Arial"/>
                <a:cs typeface="Arial"/>
                <a:sym typeface="Arial"/>
              </a:rPr>
              <a:t>View Pkg </a:t>
            </a:r>
          </a:p>
        </p:txBody>
      </p:sp>
      <p:cxnSp>
        <p:nvCxnSpPr>
          <p:cNvPr id="76" name="Shape 646"/>
          <p:cNvCxnSpPr>
            <a:stCxn id="17" idx="3"/>
            <a:endCxn id="13" idx="1"/>
          </p:cNvCxnSpPr>
          <p:nvPr/>
        </p:nvCxnSpPr>
        <p:spPr>
          <a:xfrm rot="10800000" flipH="1">
            <a:off x="4741174" y="3681543"/>
            <a:ext cx="910800" cy="6600"/>
          </a:xfrm>
          <a:prstGeom prst="straightConnector1">
            <a:avLst/>
          </a:prstGeom>
          <a:noFill/>
          <a:ln w="19050" cap="flat" cmpd="sng">
            <a:solidFill>
              <a:srgbClr val="3F3F3F"/>
            </a:solidFill>
            <a:prstDash val="dash"/>
            <a:round/>
            <a:headEnd type="none" w="med" len="med"/>
            <a:tailEnd type="stealth" w="lg" len="lg"/>
          </a:ln>
        </p:spPr>
      </p:cxnSp>
      <p:cxnSp>
        <p:nvCxnSpPr>
          <p:cNvPr id="77" name="Shape 647"/>
          <p:cNvCxnSpPr>
            <a:stCxn id="74" idx="3"/>
            <a:endCxn id="11" idx="0"/>
          </p:cNvCxnSpPr>
          <p:nvPr/>
        </p:nvCxnSpPr>
        <p:spPr>
          <a:xfrm>
            <a:off x="4932039" y="2579280"/>
            <a:ext cx="1278981" cy="583794"/>
          </a:xfrm>
          <a:prstGeom prst="bentConnector2">
            <a:avLst/>
          </a:prstGeom>
          <a:noFill/>
          <a:ln w="19050" cap="flat" cmpd="sng">
            <a:solidFill>
              <a:srgbClr val="3F3F3F"/>
            </a:solidFill>
            <a:prstDash val="solid"/>
            <a:round/>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Cases</a:t>
            </a:r>
          </a:p>
        </p:txBody>
      </p:sp>
      <p:graphicFrame>
        <p:nvGraphicFramePr>
          <p:cNvPr id="294" name="Shape 294"/>
          <p:cNvGraphicFramePr/>
          <p:nvPr/>
        </p:nvGraphicFramePr>
        <p:xfrm>
          <a:off x="250825" y="1556740"/>
          <a:ext cx="8569765" cy="4898136"/>
        </p:xfrm>
        <a:graphic>
          <a:graphicData uri="http://schemas.openxmlformats.org/drawingml/2006/table">
            <a:tbl>
              <a:tblPr>
                <a:noFill/>
                <a:tableStyleId>{E41624A1-C7D0-440E-A932-C95D82C79E30}</a:tableStyleId>
              </a:tblPr>
              <a:tblGrid>
                <a:gridCol w="3097005"/>
                <a:gridCol w="5472760"/>
              </a:tblGrid>
              <a:tr h="288040">
                <a:tc>
                  <a:txBody>
                    <a:bodyPr/>
                    <a:lstStyle/>
                    <a:p>
                      <a:pPr marL="0" lvl="0" indent="0" rtl="0">
                        <a:lnSpc>
                          <a:spcPct val="115000"/>
                        </a:lnSpc>
                        <a:spcBef>
                          <a:spcPts val="0"/>
                        </a:spcBef>
                        <a:buNone/>
                      </a:pPr>
                      <a:r>
                        <a:rPr lang="en-US" sz="1400" b="1" dirty="0"/>
                        <a:t>No. TB-03</a:t>
                      </a:r>
                    </a:p>
                  </a:txBody>
                  <a:tcPr marL="63500" marR="63500" marT="63500" marB="63500">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lvl="0" indent="0" algn="ctr" rtl="0">
                        <a:lnSpc>
                          <a:spcPct val="115000"/>
                        </a:lnSpc>
                        <a:spcBef>
                          <a:spcPts val="0"/>
                        </a:spcBef>
                        <a:buNone/>
                      </a:pPr>
                      <a:r>
                        <a:rPr lang="en-US" sz="1400" b="1" dirty="0"/>
                        <a:t>SA node register</a:t>
                      </a:r>
                    </a:p>
                  </a:txBody>
                  <a:tcPr marL="63500" marR="63500" marT="63500" marB="63500">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85000"/>
                      </a:schemeClr>
                    </a:solidFill>
                  </a:tcPr>
                </a:tc>
              </a:tr>
              <a:tr h="347736">
                <a:tc>
                  <a:txBody>
                    <a:bodyPr/>
                    <a:lstStyle/>
                    <a:p>
                      <a:pPr marL="0" lvl="0" indent="0" rtl="0">
                        <a:lnSpc>
                          <a:spcPct val="115000"/>
                        </a:lnSpc>
                        <a:spcBef>
                          <a:spcPts val="0"/>
                        </a:spcBef>
                        <a:buNone/>
                      </a:pPr>
                      <a:r>
                        <a:rPr lang="en-US" sz="1400" b="1" dirty="0"/>
                        <a:t>Relevant Function Requirement</a:t>
                      </a:r>
                    </a:p>
                    <a:p>
                      <a:pPr marL="0" lvl="0" indent="0" rtl="0">
                        <a:lnSpc>
                          <a:spcPct val="115000"/>
                        </a:lnSpc>
                        <a:spcBef>
                          <a:spcPts val="0"/>
                        </a:spcBef>
                        <a:buNone/>
                      </a:pPr>
                      <a:r>
                        <a:rPr lang="en-US" sz="1400" b="1" dirty="0"/>
                        <a:t>Quality Attribute</a:t>
                      </a:r>
                    </a:p>
                  </a:txBody>
                  <a:tcPr marL="63500" marR="63500" marT="63500" marB="63500">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FR08 : Register SA nodes</a:t>
                      </a:r>
                    </a:p>
                    <a:p>
                      <a:pPr lvl="0" rtl="0">
                        <a:lnSpc>
                          <a:spcPct val="115000"/>
                        </a:lnSpc>
                        <a:spcBef>
                          <a:spcPts val="0"/>
                        </a:spcBef>
                        <a:buNone/>
                      </a:pPr>
                      <a:r>
                        <a:rPr lang="en-US" sz="1200" dirty="0"/>
                        <a:t>QA02 : Security – Unauthorized SA node register</a:t>
                      </a:r>
                    </a:p>
                  </a:txBody>
                  <a:tcPr marL="63500" marR="63500" marT="63500" marB="63500">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3009">
                <a:tc>
                  <a:txBody>
                    <a:bodyPr/>
                    <a:lstStyle/>
                    <a:p>
                      <a:pPr marL="0" lvl="0" indent="0" rtl="0">
                        <a:lnSpc>
                          <a:spcPct val="115000"/>
                        </a:lnSpc>
                        <a:spcBef>
                          <a:spcPts val="0"/>
                        </a:spcBef>
                        <a:buNone/>
                      </a:pPr>
                      <a:r>
                        <a:rPr lang="en-US" sz="1400" b="1" dirty="0"/>
                        <a:t>Pre-Condition</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User is aware of </a:t>
                      </a:r>
                      <a:r>
                        <a:rPr lang="en-US" sz="1200" b="1" dirty="0"/>
                        <a:t>Serial Number of SA node.</a:t>
                      </a:r>
                    </a:p>
                    <a:p>
                      <a:pPr marL="0" lvl="0" indent="0" rtl="0">
                        <a:lnSpc>
                          <a:spcPct val="115000"/>
                        </a:lnSpc>
                        <a:spcBef>
                          <a:spcPts val="0"/>
                        </a:spcBef>
                        <a:buNone/>
                      </a:pPr>
                      <a:r>
                        <a:rPr lang="en-US" sz="1200" dirty="0"/>
                        <a:t>SA node is not registered in advance.</a:t>
                      </a:r>
                    </a:p>
                    <a:p>
                      <a:pPr marL="0" lvl="0" indent="0" rtl="0">
                        <a:lnSpc>
                          <a:spcPct val="115000"/>
                        </a:lnSpc>
                        <a:spcBef>
                          <a:spcPts val="0"/>
                        </a:spcBef>
                        <a:buNone/>
                      </a:pPr>
                      <a:r>
                        <a:rPr lang="en-US" sz="1200" dirty="0"/>
                        <a:t>User logged into the server in advance.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67036">
                <a:tc>
                  <a:txBody>
                    <a:bodyPr/>
                    <a:lstStyle/>
                    <a:p>
                      <a:pPr marL="0" lvl="0" indent="0" rtl="0">
                        <a:lnSpc>
                          <a:spcPct val="115000"/>
                        </a:lnSpc>
                        <a:spcBef>
                          <a:spcPts val="0"/>
                        </a:spcBef>
                        <a:buNone/>
                      </a:pPr>
                      <a:r>
                        <a:rPr lang="en-US" sz="1400" b="1" dirty="0"/>
                        <a:t>Test Procedure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1. Make sure logged into the server in advance.</a:t>
                      </a:r>
                    </a:p>
                    <a:p>
                      <a:pPr marL="0" lvl="0" indent="0" rtl="0">
                        <a:lnSpc>
                          <a:spcPct val="115000"/>
                        </a:lnSpc>
                        <a:spcBef>
                          <a:spcPts val="0"/>
                        </a:spcBef>
                        <a:buNone/>
                      </a:pPr>
                      <a:r>
                        <a:rPr lang="en-US" sz="1200" dirty="0"/>
                        <a:t>2. Select “1.Register SA node” menu.</a:t>
                      </a:r>
                    </a:p>
                    <a:p>
                      <a:pPr marL="0" lvl="0" indent="0" rtl="0">
                        <a:lnSpc>
                          <a:spcPct val="115000"/>
                        </a:lnSpc>
                        <a:spcBef>
                          <a:spcPts val="0"/>
                        </a:spcBef>
                        <a:buNone/>
                      </a:pPr>
                      <a:r>
                        <a:rPr lang="en-US" sz="1200" dirty="0"/>
                        <a:t>3. Input [</a:t>
                      </a:r>
                      <a:r>
                        <a:rPr lang="en-US" sz="1200" dirty="0" err="1"/>
                        <a:t>nodeID</a:t>
                      </a:r>
                      <a:r>
                        <a:rPr lang="en-US" sz="1200" dirty="0"/>
                        <a:t>]/[nickname], then press “Enter”</a:t>
                      </a:r>
                    </a:p>
                    <a:p>
                      <a:pPr marL="0" lvl="0" indent="0" rtl="0">
                        <a:lnSpc>
                          <a:spcPct val="115000"/>
                        </a:lnSpc>
                        <a:spcBef>
                          <a:spcPts val="0"/>
                        </a:spcBef>
                        <a:buNone/>
                      </a:pPr>
                      <a:r>
                        <a:rPr lang="en-US" sz="1200" dirty="0"/>
                        <a:t>4. Manipulate SA node to register within 10 minutes.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444871">
                <a:tc>
                  <a:txBody>
                    <a:bodyPr/>
                    <a:lstStyle/>
                    <a:p>
                      <a:pPr marL="0" lvl="0" indent="0" rtl="0">
                        <a:lnSpc>
                          <a:spcPct val="115000"/>
                        </a:lnSpc>
                        <a:spcBef>
                          <a:spcPts val="0"/>
                        </a:spcBef>
                        <a:buNone/>
                      </a:pPr>
                      <a:r>
                        <a:rPr lang="en-US" sz="1400" b="1"/>
                        <a:t>Pass/Fail Criteria</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Pass:</a:t>
                      </a:r>
                    </a:p>
                    <a:p>
                      <a:pPr marL="0" lvl="0" indent="0" rtl="0">
                        <a:lnSpc>
                          <a:spcPct val="115000"/>
                        </a:lnSpc>
                        <a:spcBef>
                          <a:spcPts val="0"/>
                        </a:spcBef>
                        <a:buNone/>
                      </a:pPr>
                      <a:r>
                        <a:rPr lang="en-US" sz="1200" dirty="0"/>
                        <a:t>(1) SA node is registered successfully.</a:t>
                      </a:r>
                    </a:p>
                    <a:p>
                      <a:pPr marL="0" lvl="0" indent="0" rtl="0">
                        <a:lnSpc>
                          <a:spcPct val="115000"/>
                        </a:lnSpc>
                        <a:spcBef>
                          <a:spcPts val="0"/>
                        </a:spcBef>
                        <a:buNone/>
                      </a:pPr>
                      <a:r>
                        <a:rPr lang="en-US" sz="1200" dirty="0"/>
                        <a:t>(2) App notifies the node is registered.</a:t>
                      </a:r>
                    </a:p>
                    <a:p>
                      <a:pPr marL="0" lvl="0" indent="0" rtl="0">
                        <a:lnSpc>
                          <a:spcPct val="115000"/>
                        </a:lnSpc>
                        <a:spcBef>
                          <a:spcPts val="0"/>
                        </a:spcBef>
                        <a:buNone/>
                      </a:pPr>
                      <a:r>
                        <a:rPr lang="en-US" sz="1200" dirty="0"/>
                        <a:t>(3) App shows updated node list</a:t>
                      </a:r>
                      <a:r>
                        <a:rPr lang="en-US" sz="1200" dirty="0" smtClean="0"/>
                        <a:t>. </a:t>
                      </a:r>
                    </a:p>
                    <a:p>
                      <a:pPr marL="0" lvl="0" indent="0" rtl="0">
                        <a:lnSpc>
                          <a:spcPct val="115000"/>
                        </a:lnSpc>
                        <a:spcBef>
                          <a:spcPts val="0"/>
                        </a:spcBef>
                        <a:buNone/>
                      </a:pPr>
                      <a:endParaRPr lang="en-US" sz="1200" dirty="0"/>
                    </a:p>
                    <a:p>
                      <a:pPr marL="0" lvl="0" indent="0" rtl="0">
                        <a:lnSpc>
                          <a:spcPct val="115000"/>
                        </a:lnSpc>
                        <a:spcBef>
                          <a:spcPts val="0"/>
                        </a:spcBef>
                        <a:buNone/>
                      </a:pPr>
                      <a:r>
                        <a:rPr lang="en-US" sz="1200" dirty="0"/>
                        <a:t>Possible Failures:</a:t>
                      </a:r>
                    </a:p>
                    <a:p>
                      <a:pPr marL="0" lvl="0" indent="0" rtl="0">
                        <a:lnSpc>
                          <a:spcPct val="115000"/>
                        </a:lnSpc>
                        <a:spcBef>
                          <a:spcPts val="0"/>
                        </a:spcBef>
                        <a:buNone/>
                      </a:pPr>
                      <a:r>
                        <a:rPr lang="en-US" sz="1200" dirty="0"/>
                        <a:t>(1) </a:t>
                      </a:r>
                      <a:r>
                        <a:rPr lang="en-US" sz="1200" dirty="0" err="1"/>
                        <a:t>nodeID</a:t>
                      </a:r>
                      <a:r>
                        <a:rPr lang="en-US" sz="1200" dirty="0"/>
                        <a:t> is registered already to the server.</a:t>
                      </a:r>
                    </a:p>
                    <a:p>
                      <a:pPr marL="0" lvl="0" indent="0" rtl="0">
                        <a:lnSpc>
                          <a:spcPct val="115000"/>
                        </a:lnSpc>
                        <a:spcBef>
                          <a:spcPts val="0"/>
                        </a:spcBef>
                        <a:buNone/>
                      </a:pPr>
                      <a:r>
                        <a:rPr lang="en-US" sz="1200" dirty="0"/>
                        <a:t>(2) SA node is not registered to the server within 10 minutes.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23850">
                <a:tc>
                  <a:txBody>
                    <a:bodyPr/>
                    <a:lstStyle/>
                    <a:p>
                      <a:pPr marL="0" lvl="0" indent="0" rtl="0">
                        <a:lnSpc>
                          <a:spcPct val="115000"/>
                        </a:lnSpc>
                        <a:spcBef>
                          <a:spcPts val="0"/>
                        </a:spcBef>
                        <a:buNone/>
                      </a:pPr>
                      <a:r>
                        <a:rPr lang="en-US" sz="1400" b="1" dirty="0"/>
                        <a:t>Test Results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c>
                  <a:txBody>
                    <a:bodyPr/>
                    <a:lstStyle/>
                    <a:p>
                      <a:pPr marL="0" lvl="0" indent="0" rtl="0">
                        <a:lnSpc>
                          <a:spcPct val="115000"/>
                        </a:lnSpc>
                        <a:spcBef>
                          <a:spcPts val="0"/>
                        </a:spcBef>
                        <a:buNone/>
                      </a:pPr>
                      <a:r>
                        <a:rPr lang="en-US" sz="1400" dirty="0"/>
                        <a:t> </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r>
            </a:tbl>
          </a:graphicData>
        </a:graphic>
      </p:graphicFrame>
      <p:graphicFrame>
        <p:nvGraphicFramePr>
          <p:cNvPr id="295" name="Shape 295"/>
          <p:cNvGraphicFramePr/>
          <p:nvPr/>
        </p:nvGraphicFramePr>
        <p:xfrm>
          <a:off x="250825" y="765175"/>
          <a:ext cx="8569188" cy="731460"/>
        </p:xfrm>
        <a:graphic>
          <a:graphicData uri="http://schemas.openxmlformats.org/drawingml/2006/table">
            <a:tbl>
              <a:tblPr>
                <a:noFill/>
                <a:tableStyleId>{81BBAB56-8E35-4F76-BAE3-FB950FA4FDD8}</a:tableStyleId>
              </a:tblPr>
              <a:tblGrid>
                <a:gridCol w="2550321"/>
                <a:gridCol w="2006289"/>
                <a:gridCol w="2006289"/>
                <a:gridCol w="2006289"/>
              </a:tblGrid>
              <a:tr h="332125">
                <a:tc>
                  <a:txBody>
                    <a:bodyPr/>
                    <a:lstStyle/>
                    <a:p>
                      <a:pPr lvl="0" algn="ctr" rtl="0">
                        <a:spcBef>
                          <a:spcPts val="0"/>
                        </a:spcBef>
                        <a:buNone/>
                      </a:pPr>
                      <a:r>
                        <a:rPr lang="en-US" sz="1200" b="1" dirty="0">
                          <a:solidFill>
                            <a:srgbClr val="FFFFFF"/>
                          </a:solidFill>
                        </a:rPr>
                        <a:t>TB (Test Basic)</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a:spcBef>
                          <a:spcPts val="0"/>
                        </a:spcBef>
                        <a:buNone/>
                      </a:pPr>
                      <a:r>
                        <a:rPr lang="en-US" sz="1200" b="1">
                          <a:solidFill>
                            <a:srgbClr val="FFFFFF"/>
                          </a:solidFill>
                        </a:rPr>
                        <a:t>TC (Test Complex)</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a:spcBef>
                          <a:spcPts val="0"/>
                        </a:spcBef>
                        <a:buNone/>
                      </a:pPr>
                      <a:r>
                        <a:rPr lang="en-US" sz="1200" b="1">
                          <a:solidFill>
                            <a:srgbClr val="FFFFFF"/>
                          </a:solidFill>
                        </a:rPr>
                        <a:t>TN (Test Negative)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rtl="0">
                        <a:spcBef>
                          <a:spcPts val="0"/>
                        </a:spcBef>
                        <a:buNone/>
                      </a:pPr>
                      <a:r>
                        <a:rPr lang="en-US" sz="1200" b="1">
                          <a:solidFill>
                            <a:srgbClr val="FFFFFF"/>
                          </a:solidFill>
                        </a:rPr>
                        <a:t>Total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47800">
                <a:tc>
                  <a:txBody>
                    <a:bodyPr/>
                    <a:lstStyle/>
                    <a:p>
                      <a:pPr lvl="0" algn="ctr" rtl="0">
                        <a:spcBef>
                          <a:spcPts val="0"/>
                        </a:spcBef>
                        <a:buNone/>
                      </a:pPr>
                      <a:r>
                        <a:rPr lang="en-US" sz="1200" dirty="0"/>
                        <a:t>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dirty="0"/>
                        <a:t>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dirty="0"/>
                        <a:t>21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18</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i="0" u="none" strike="noStrike" cap="none" baseline="0" dirty="0">
                <a:solidFill>
                  <a:schemeClr val="dk1"/>
                </a:solidFill>
                <a:latin typeface="Arial"/>
                <a:ea typeface="Arial"/>
                <a:cs typeface="Arial"/>
                <a:sym typeface="Arial"/>
              </a:rPr>
              <a:t>Table of Contents</a:t>
            </a:r>
          </a:p>
        </p:txBody>
      </p:sp>
      <p:sp>
        <p:nvSpPr>
          <p:cNvPr id="4" name="텍스트 개체 틀 3"/>
          <p:cNvSpPr>
            <a:spLocks noGrp="1"/>
          </p:cNvSpPr>
          <p:nvPr>
            <p:ph type="body" idx="1"/>
          </p:nvPr>
        </p:nvSpPr>
        <p:spPr>
          <a:xfrm>
            <a:off x="250824" y="764705"/>
            <a:ext cx="8683623" cy="5417020"/>
          </a:xfrm>
        </p:spPr>
        <p:txBody>
          <a:bodyPr lIns="180000" rIns="180000"/>
          <a:lstStyle/>
          <a:p>
            <a:pPr marL="342900" indent="-342900">
              <a:lnSpc>
                <a:spcPct val="150000"/>
              </a:lnSpc>
              <a:buFont typeface="+mj-lt"/>
              <a:buAutoNum type="arabicPeriod"/>
            </a:pPr>
            <a:r>
              <a:rPr lang="en-US" altLang="ko-KR" sz="1800" b="1" dirty="0" smtClean="0"/>
              <a:t>Team and Role Assignment</a:t>
            </a:r>
          </a:p>
          <a:p>
            <a:pPr marL="342900" indent="-342900">
              <a:lnSpc>
                <a:spcPct val="150000"/>
              </a:lnSpc>
              <a:buFont typeface="+mj-lt"/>
              <a:buAutoNum type="arabicPeriod"/>
            </a:pPr>
            <a:r>
              <a:rPr lang="en-US" altLang="ko-KR" sz="1800" b="1" dirty="0" smtClean="0"/>
              <a:t>Project Plan</a:t>
            </a:r>
          </a:p>
          <a:p>
            <a:pPr marL="800100" lvl="1" indent="-342900">
              <a:lnSpc>
                <a:spcPct val="150000"/>
              </a:lnSpc>
              <a:buFont typeface="Wingdings" pitchFamily="2" charset="2"/>
              <a:buChar char="§"/>
            </a:pPr>
            <a:r>
              <a:rPr lang="en-US" altLang="ko-KR" sz="1600" b="1" dirty="0" smtClean="0"/>
              <a:t>Time Log, Earned Value Management</a:t>
            </a:r>
          </a:p>
          <a:p>
            <a:pPr marL="342900" indent="-342900">
              <a:lnSpc>
                <a:spcPct val="150000"/>
              </a:lnSpc>
              <a:buFont typeface="+mj-lt"/>
              <a:buAutoNum type="arabicPeriod"/>
            </a:pPr>
            <a:r>
              <a:rPr lang="en-US" altLang="ko-KR" sz="1800" b="1" dirty="0" smtClean="0"/>
              <a:t>Architecture Drivers Summary</a:t>
            </a:r>
          </a:p>
          <a:p>
            <a:pPr marL="342900" indent="-342900">
              <a:lnSpc>
                <a:spcPct val="150000"/>
              </a:lnSpc>
              <a:buFont typeface="+mj-lt"/>
              <a:buAutoNum type="arabicPeriod"/>
            </a:pPr>
            <a:r>
              <a:rPr lang="en-US" altLang="ko-KR" sz="1800" b="1" dirty="0" smtClean="0"/>
              <a:t>System Context</a:t>
            </a:r>
          </a:p>
          <a:p>
            <a:pPr marL="342900" indent="-342900">
              <a:lnSpc>
                <a:spcPct val="150000"/>
              </a:lnSpc>
              <a:buFont typeface="+mj-lt"/>
              <a:buAutoNum type="arabicPeriod"/>
            </a:pPr>
            <a:r>
              <a:rPr lang="en-US" altLang="ko-KR" sz="1800" b="1" dirty="0" smtClean="0"/>
              <a:t>Architecture Design </a:t>
            </a:r>
          </a:p>
          <a:p>
            <a:pPr marL="800100" lvl="1" indent="-342900">
              <a:lnSpc>
                <a:spcPct val="150000"/>
              </a:lnSpc>
              <a:buFont typeface="Wingdings" pitchFamily="2" charset="2"/>
              <a:buChar char="§"/>
            </a:pPr>
            <a:r>
              <a:rPr lang="en-US" altLang="ko-KR" sz="1600" b="1" dirty="0" smtClean="0"/>
              <a:t>Decomposition &amp; Rationale</a:t>
            </a:r>
          </a:p>
          <a:p>
            <a:pPr marL="800100" lvl="1" indent="-342900">
              <a:lnSpc>
                <a:spcPct val="150000"/>
              </a:lnSpc>
              <a:buFont typeface="Wingdings" pitchFamily="2" charset="2"/>
              <a:buChar char="§"/>
            </a:pPr>
            <a:r>
              <a:rPr lang="en-US" altLang="ko-KR" sz="1600" b="1" dirty="0" smtClean="0"/>
              <a:t>IoT System, IoT Server, SA node, User App</a:t>
            </a:r>
          </a:p>
          <a:p>
            <a:pPr marL="342900" indent="-342900">
              <a:lnSpc>
                <a:spcPct val="150000"/>
              </a:lnSpc>
              <a:buFont typeface="+mj-lt"/>
              <a:buAutoNum type="arabicPeriod"/>
            </a:pPr>
            <a:r>
              <a:rPr lang="en-US" altLang="ko-KR" sz="1800" b="1" dirty="0" smtClean="0"/>
              <a:t>Test Results</a:t>
            </a:r>
          </a:p>
          <a:p>
            <a:pPr marL="342900" indent="-342900">
              <a:lnSpc>
                <a:spcPct val="150000"/>
              </a:lnSpc>
              <a:buFont typeface="+mj-lt"/>
              <a:buAutoNum type="arabicPeriod"/>
            </a:pPr>
            <a:r>
              <a:rPr lang="en-US" altLang="ko-KR" sz="1800" b="1" dirty="0" smtClean="0"/>
              <a:t>Lessons Learned</a:t>
            </a:r>
          </a:p>
          <a:p>
            <a:pPr marL="342900" indent="-342900">
              <a:lnSpc>
                <a:spcPct val="150000"/>
              </a:lnSpc>
              <a:buFont typeface="+mj-lt"/>
              <a:buAutoNum type="arabicPeriod"/>
            </a:pPr>
            <a:r>
              <a:rPr lang="en-US" altLang="ko-KR" sz="1800" b="1" dirty="0" smtClean="0"/>
              <a:t>Q&amp;A </a:t>
            </a:r>
          </a:p>
          <a:p>
            <a:pPr marL="342900" indent="-342900">
              <a:lnSpc>
                <a:spcPct val="150000"/>
              </a:lnSpc>
              <a:buFont typeface="+mj-lt"/>
              <a:buAutoNum type="arabicPeriod"/>
            </a:pPr>
            <a:r>
              <a:rPr lang="en-US" altLang="ko-KR" sz="1800" b="1" dirty="0" smtClean="0"/>
              <a:t>Appendix</a:t>
            </a:r>
            <a:endParaRPr lang="ko-KR" altLang="en-US" sz="1800" b="1" dirty="0"/>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Results (1/2)</a:t>
            </a:r>
          </a:p>
        </p:txBody>
      </p:sp>
      <p:graphicFrame>
        <p:nvGraphicFramePr>
          <p:cNvPr id="302" name="Shape 302"/>
          <p:cNvGraphicFramePr/>
          <p:nvPr/>
        </p:nvGraphicFramePr>
        <p:xfrm>
          <a:off x="250825" y="765175"/>
          <a:ext cx="8569765" cy="4571670"/>
        </p:xfrm>
        <a:graphic>
          <a:graphicData uri="http://schemas.openxmlformats.org/drawingml/2006/table">
            <a:tbl>
              <a:tblPr>
                <a:noFill/>
                <a:tableStyleId>{77336583-5743-4E60-9322-869B5D197014}</a:tableStyleId>
              </a:tblPr>
              <a:tblGrid>
                <a:gridCol w="689406"/>
                <a:gridCol w="4417328"/>
                <a:gridCol w="1167976"/>
                <a:gridCol w="1107847"/>
                <a:gridCol w="624653"/>
                <a:gridCol w="562555"/>
              </a:tblGrid>
              <a:tr h="381000">
                <a:tc>
                  <a:txBody>
                    <a:bodyPr/>
                    <a:lstStyle/>
                    <a:p>
                      <a:pPr marL="0" marR="0" lvl="0" indent="0" rtl="0">
                        <a:lnSpc>
                          <a:spcPct val="100000"/>
                        </a:lnSpc>
                        <a:spcBef>
                          <a:spcPts val="0"/>
                        </a:spcBef>
                        <a:spcAft>
                          <a:spcPts val="0"/>
                        </a:spcAft>
                        <a:buNone/>
                      </a:pPr>
                      <a:r>
                        <a:rPr lang="en-US" sz="1400" b="1" dirty="0">
                          <a:solidFill>
                            <a:srgbClr val="FFFFFF"/>
                          </a:solidFill>
                        </a:rPr>
                        <a:t>ID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400" b="1">
                          <a:solidFill>
                            <a:srgbClr val="FFFFFF"/>
                          </a:solidFill>
                        </a:rPr>
                        <a:t>Description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gridSpan="2">
                  <a:txBody>
                    <a:bodyPr/>
                    <a:lstStyle/>
                    <a:p>
                      <a:pPr lvl="0" rtl="0">
                        <a:spcBef>
                          <a:spcPts val="0"/>
                        </a:spcBef>
                        <a:buNone/>
                      </a:pPr>
                      <a:r>
                        <a:rPr lang="en-US" sz="1400" b="1">
                          <a:solidFill>
                            <a:srgbClr val="FFFFFF"/>
                          </a:solidFill>
                        </a:rPr>
                        <a:t>Relevant  FR, QA</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hMerge="1">
                  <a:txBody>
                    <a:bodyPr/>
                    <a:lstStyle/>
                    <a:p>
                      <a:endParaRPr lang="ko-KR"/>
                    </a:p>
                  </a:txBody>
                  <a:tcPr/>
                </a:tc>
                <a:tc>
                  <a:txBody>
                    <a:bodyPr/>
                    <a:lstStyle/>
                    <a:p>
                      <a:pPr lvl="0" rtl="0">
                        <a:spcBef>
                          <a:spcPts val="0"/>
                        </a:spcBef>
                        <a:buNone/>
                      </a:pPr>
                      <a:r>
                        <a:rPr lang="en-US" sz="1400" b="1">
                          <a:solidFill>
                            <a:srgbClr val="FFFFFF"/>
                          </a:solidFill>
                        </a:rPr>
                        <a:t>Pass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400" b="1">
                          <a:solidFill>
                            <a:srgbClr val="FFFFFF"/>
                          </a:solidFill>
                        </a:rPr>
                        <a:t>Fail</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81000">
                <a:tc>
                  <a:txBody>
                    <a:bodyPr/>
                    <a:lstStyle/>
                    <a:p>
                      <a:pPr lvl="0" rtl="0">
                        <a:spcBef>
                          <a:spcPts val="0"/>
                        </a:spcBef>
                        <a:buNone/>
                      </a:pPr>
                      <a:r>
                        <a:rPr lang="en-US" sz="1400" dirty="0"/>
                        <a:t>TB-01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solidFill>
                            <a:schemeClr val="dk1"/>
                          </a:solidFill>
                        </a:rPr>
                        <a:t>Register new user account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QA01, </a:t>
                      </a:r>
                      <a:r>
                        <a:rPr lang="en-US" sz="1400"/>
                        <a:t>QA02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solidFill>
                            <a:schemeClr val="dk1"/>
                          </a:solidFill>
                        </a:rPr>
                        <a:t>Log into the IoT server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t>FR01</a:t>
                      </a:r>
                      <a:r>
                        <a:rPr lang="en-US" sz="1400" dirty="0">
                          <a:solidFill>
                            <a:schemeClr val="dk1"/>
                          </a:solidFill>
                        </a:rPr>
                        <a:t>, FR02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dirty="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SA node 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SA node unregister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Update SA node status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Determine sensors(Humidity/Temperature/Presence)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Turn on/off the light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Open/close the door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Set/Get log configuration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View log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19</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Results (2/2)</a:t>
            </a:r>
          </a:p>
        </p:txBody>
      </p:sp>
      <p:graphicFrame>
        <p:nvGraphicFramePr>
          <p:cNvPr id="309" name="Shape 309"/>
          <p:cNvGraphicFramePr/>
          <p:nvPr/>
        </p:nvGraphicFramePr>
        <p:xfrm>
          <a:off x="250825" y="765175"/>
          <a:ext cx="8569765" cy="4754520"/>
        </p:xfrm>
        <a:graphic>
          <a:graphicData uri="http://schemas.openxmlformats.org/drawingml/2006/table">
            <a:tbl>
              <a:tblPr>
                <a:noFill/>
                <a:tableStyleId>{95264F87-848C-4D3B-85D5-59ADC2153574}</a:tableStyleId>
              </a:tblPr>
              <a:tblGrid>
                <a:gridCol w="689406"/>
                <a:gridCol w="4417328"/>
                <a:gridCol w="1167976"/>
                <a:gridCol w="1107847"/>
                <a:gridCol w="624653"/>
                <a:gridCol w="562555"/>
              </a:tblGrid>
              <a:tr h="381000">
                <a:tc>
                  <a:txBody>
                    <a:bodyPr/>
                    <a:lstStyle/>
                    <a:p>
                      <a:pPr marL="0" marR="0" lvl="0" indent="0" rtl="0">
                        <a:lnSpc>
                          <a:spcPct val="100000"/>
                        </a:lnSpc>
                        <a:spcBef>
                          <a:spcPts val="0"/>
                        </a:spcBef>
                        <a:spcAft>
                          <a:spcPts val="0"/>
                        </a:spcAft>
                        <a:buNone/>
                      </a:pPr>
                      <a:r>
                        <a:rPr lang="en-US" sz="1400" b="1" dirty="0">
                          <a:solidFill>
                            <a:srgbClr val="FFFFFF"/>
                          </a:solidFill>
                        </a:rPr>
                        <a:t>ID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400" b="1">
                          <a:solidFill>
                            <a:srgbClr val="FFFFFF"/>
                          </a:solidFill>
                        </a:rPr>
                        <a:t>Description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gridSpan="2">
                  <a:txBody>
                    <a:bodyPr/>
                    <a:lstStyle/>
                    <a:p>
                      <a:pPr lvl="0" rtl="0">
                        <a:spcBef>
                          <a:spcPts val="0"/>
                        </a:spcBef>
                        <a:buNone/>
                      </a:pPr>
                      <a:r>
                        <a:rPr lang="en-US" sz="1400" b="1">
                          <a:solidFill>
                            <a:srgbClr val="FFFFFF"/>
                          </a:solidFill>
                        </a:rPr>
                        <a:t>Relevant  FR, QA</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hMerge="1">
                  <a:txBody>
                    <a:bodyPr/>
                    <a:lstStyle/>
                    <a:p>
                      <a:endParaRPr lang="ko-KR"/>
                    </a:p>
                  </a:txBody>
                  <a:tcPr/>
                </a:tc>
                <a:tc>
                  <a:txBody>
                    <a:bodyPr/>
                    <a:lstStyle/>
                    <a:p>
                      <a:pPr lvl="0" rtl="0">
                        <a:spcBef>
                          <a:spcPts val="0"/>
                        </a:spcBef>
                        <a:buNone/>
                      </a:pPr>
                      <a:r>
                        <a:rPr lang="en-US" sz="1400" b="1">
                          <a:solidFill>
                            <a:srgbClr val="FFFFFF"/>
                          </a:solidFill>
                        </a:rPr>
                        <a:t>Pass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400" b="1">
                          <a:solidFill>
                            <a:srgbClr val="FFFFFF"/>
                          </a:solidFill>
                        </a:rPr>
                        <a:t>Fail</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81000">
                <a:tc>
                  <a:txBody>
                    <a:bodyPr/>
                    <a:lstStyle/>
                    <a:p>
                      <a:pPr lvl="0" rtl="0">
                        <a:spcBef>
                          <a:spcPts val="0"/>
                        </a:spcBef>
                        <a:buNone/>
                      </a:pPr>
                      <a:r>
                        <a:rPr lang="en-US" sz="1400"/>
                        <a:t>TC-01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Turn off light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Send emergency message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Lock house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Lock house and turn off light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FR06, FR07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Mail box 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Unlock door while alarm is set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Mail box notification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Notify SA node unavailability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Authentication fail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dirty="0">
                          <a:solidFill>
                            <a:schemeClr val="dk1"/>
                          </a:solidFill>
                        </a:rPr>
                        <a:t>Log into server again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rtl="0">
                        <a:spcBef>
                          <a:spcPts val="0"/>
                        </a:spcBef>
                        <a:buNone/>
                      </a:pPr>
                      <a:r>
                        <a:rPr lang="en-US" sz="1400">
                          <a:solidFill>
                            <a:schemeClr val="dk1"/>
                          </a:solidFill>
                        </a:rPr>
                        <a:t>TN-04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r>
                        <a:rPr lang="en-US" sz="1400">
                          <a:solidFill>
                            <a:schemeClr val="dk1"/>
                          </a:solidFill>
                        </a:rPr>
                        <a:t>Register unproved SA node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r>
                        <a:rPr lang="en-US" sz="1400">
                          <a:solidFill>
                            <a:schemeClr val="dk1"/>
                          </a:solidFill>
                        </a:rPr>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10" name="Shape 310"/>
          <p:cNvSpPr txBox="1"/>
          <p:nvPr/>
        </p:nvSpPr>
        <p:spPr>
          <a:xfrm>
            <a:off x="5322250" y="5527000"/>
            <a:ext cx="3527999" cy="795900"/>
          </a:xfrm>
          <a:prstGeom prst="rect">
            <a:avLst/>
          </a:prstGeom>
          <a:noFill/>
          <a:ln>
            <a:noFill/>
          </a:ln>
        </p:spPr>
        <p:txBody>
          <a:bodyPr lIns="91425" tIns="91425" rIns="91425" bIns="91425" anchor="t" anchorCtr="0">
            <a:noAutofit/>
          </a:bodyPr>
          <a:lstStyle/>
          <a:p>
            <a:pPr rtl="0">
              <a:spcBef>
                <a:spcPts val="0"/>
              </a:spcBef>
              <a:buNone/>
            </a:pPr>
            <a:r>
              <a:rPr lang="en-US" sz="1200"/>
              <a:t>QA01 - Security : Authentication &amp; Authorization </a:t>
            </a:r>
          </a:p>
          <a:p>
            <a:pPr rtl="0">
              <a:spcBef>
                <a:spcPts val="0"/>
              </a:spcBef>
              <a:buNone/>
            </a:pPr>
            <a:r>
              <a:rPr lang="en-US" sz="1200"/>
              <a:t>QA02 - Security : Unauthorized SA node register</a:t>
            </a:r>
          </a:p>
          <a:p>
            <a:pPr>
              <a:spcBef>
                <a:spcPts val="0"/>
              </a:spcBef>
              <a:buNone/>
            </a:pPr>
            <a:r>
              <a:rPr lang="en-US" sz="1200"/>
              <a:t>QA03 - Availability : Notify unavailability to user</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20</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3800" name="Picture 8" descr="http://www.wallpaperhi.com/thumbnails/detail/20111201/dolphin-016.jpg"/>
          <p:cNvPicPr>
            <a:picLocks noChangeAspect="1" noChangeArrowheads="1"/>
          </p:cNvPicPr>
          <p:nvPr/>
        </p:nvPicPr>
        <p:blipFill>
          <a:blip r:embed="rId3"/>
          <a:srcRect/>
          <a:stretch>
            <a:fillRect/>
          </a:stretch>
        </p:blipFill>
        <p:spPr bwMode="auto">
          <a:xfrm>
            <a:off x="0" y="0"/>
            <a:ext cx="9144000" cy="6858000"/>
          </a:xfrm>
          <a:prstGeom prst="rect">
            <a:avLst/>
          </a:prstGeom>
          <a:noFill/>
        </p:spPr>
      </p:pic>
      <p:sp>
        <p:nvSpPr>
          <p:cNvPr id="316" name="Shape 316"/>
          <p:cNvSpPr txBox="1">
            <a:spLocks noGrp="1"/>
          </p:cNvSpPr>
          <p:nvPr>
            <p:ph type="title"/>
          </p:nvPr>
        </p:nvSpPr>
        <p:spPr>
          <a:xfrm>
            <a:off x="250824" y="90742"/>
            <a:ext cx="8569765" cy="601878"/>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800" b="0" dirty="0">
                <a:solidFill>
                  <a:schemeClr val="bg1"/>
                </a:solidFill>
              </a:rPr>
              <a:t>Lessons Learned</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21</a:t>
            </a:fld>
            <a:r>
              <a:rPr lang="en-US" smtClean="0"/>
              <a:t>/30</a:t>
            </a:r>
            <a:endParaRPr lang="en-US" dirty="0"/>
          </a:p>
        </p:txBody>
      </p:sp>
      <p:sp>
        <p:nvSpPr>
          <p:cNvPr id="5" name="텍스트 개체 틀 3"/>
          <p:cNvSpPr txBox="1">
            <a:spLocks/>
          </p:cNvSpPr>
          <p:nvPr/>
        </p:nvSpPr>
        <p:spPr>
          <a:xfrm>
            <a:off x="250824" y="836640"/>
            <a:ext cx="8683623" cy="5616780"/>
          </a:xfrm>
          <a:prstGeom prst="rect">
            <a:avLst/>
          </a:prstGeom>
          <a:noFill/>
          <a:ln>
            <a:noFill/>
          </a:ln>
        </p:spPr>
        <p:txBody>
          <a:bodyPr lIns="180000" tIns="91425" rIns="180000" bIns="91425" anchor="t" anchorCtr="0"/>
          <a:lstStyle/>
          <a:p>
            <a:pPr marL="342900" marR="0" lvl="0" indent="-342900" algn="l" defTabSz="914400" rtl="0" eaLnBrk="1" fontAlgn="auto" latinLnBrk="0" hangingPunct="1">
              <a:lnSpc>
                <a:spcPct val="150000"/>
              </a:lnSpc>
              <a:spcBef>
                <a:spcPts val="0"/>
              </a:spcBef>
              <a:spcAft>
                <a:spcPts val="0"/>
              </a:spcAft>
              <a:buClr>
                <a:schemeClr val="dk1"/>
              </a:buClr>
              <a:buSzTx/>
              <a:tabLst/>
              <a:defRPr/>
            </a:pPr>
            <a:r>
              <a:rPr kumimoji="0" lang="en-US" altLang="ko-KR" sz="2800" i="0" u="none" strike="noStrike" kern="0" cap="none" spc="0" normalizeH="0" baseline="0" noProof="0" dirty="0" smtClean="0">
                <a:ln>
                  <a:noFill/>
                </a:ln>
                <a:solidFill>
                  <a:schemeClr val="bg1"/>
                </a:solidFill>
                <a:effectLst/>
                <a:uLnTx/>
                <a:uFillTx/>
                <a:latin typeface="+mj-lt"/>
                <a:ea typeface="바탕"/>
                <a:sym typeface="Arial"/>
              </a:rPr>
              <a:t>☞ </a:t>
            </a:r>
            <a:r>
              <a:rPr kumimoji="0" lang="en-US" altLang="ko-KR" sz="2000" i="0" u="none" strike="noStrike" kern="0" cap="none" spc="0" normalizeH="0" baseline="0" noProof="0" dirty="0" smtClean="0">
                <a:ln>
                  <a:noFill/>
                </a:ln>
                <a:solidFill>
                  <a:schemeClr val="bg1"/>
                </a:solidFill>
                <a:effectLst/>
                <a:uLnTx/>
                <a:uFillTx/>
                <a:latin typeface="+mj-lt"/>
                <a:ea typeface="Arial"/>
                <a:cs typeface="Arial"/>
                <a:sym typeface="Arial"/>
              </a:rPr>
              <a:t>Do </a:t>
            </a:r>
            <a:r>
              <a:rPr kumimoji="0" lang="en-US" altLang="ko-KR" sz="2000" i="0" u="none" strike="noStrike" kern="0" cap="none" spc="0" normalizeH="0" baseline="0" noProof="0" dirty="0" smtClean="0">
                <a:ln>
                  <a:noFill/>
                </a:ln>
                <a:solidFill>
                  <a:schemeClr val="bg1"/>
                </a:solidFill>
                <a:effectLst/>
                <a:uLnTx/>
                <a:uFillTx/>
                <a:latin typeface="+mj-lt"/>
                <a:ea typeface="Arial"/>
                <a:cs typeface="Arial"/>
                <a:sym typeface="Arial"/>
              </a:rPr>
              <a:t>not mix</a:t>
            </a:r>
            <a:r>
              <a:rPr kumimoji="0" lang="en-US" altLang="ko-KR" sz="2000" i="0" u="none" strike="noStrike" kern="0" cap="none" spc="0" normalizeH="0" noProof="0" dirty="0" smtClean="0">
                <a:ln>
                  <a:noFill/>
                </a:ln>
                <a:solidFill>
                  <a:schemeClr val="bg1"/>
                </a:solidFill>
                <a:effectLst/>
                <a:uLnTx/>
                <a:uFillTx/>
                <a:latin typeface="+mj-lt"/>
                <a:ea typeface="Arial"/>
                <a:cs typeface="Arial"/>
                <a:sym typeface="Arial"/>
              </a:rPr>
              <a:t> the perspective</a:t>
            </a:r>
          </a:p>
          <a:p>
            <a:pPr marL="342900" lvl="8" indent="-342900">
              <a:lnSpc>
                <a:spcPct val="150000"/>
              </a:lnSpc>
              <a:buClr>
                <a:schemeClr val="dk1"/>
              </a:buClr>
            </a:pPr>
            <a:r>
              <a:rPr lang="en-US" altLang="ko-KR" sz="2000" baseline="0" dirty="0" smtClean="0">
                <a:solidFill>
                  <a:schemeClr val="bg1"/>
                </a:solidFill>
                <a:latin typeface="+mj-lt"/>
              </a:rPr>
              <a:t>	-</a:t>
            </a:r>
            <a:r>
              <a:rPr lang="en-US" altLang="ko-KR" sz="2000" dirty="0" smtClean="0">
                <a:solidFill>
                  <a:schemeClr val="bg1"/>
                </a:solidFill>
                <a:latin typeface="+mj-lt"/>
              </a:rPr>
              <a:t> We’ve met communication fail with others before</a:t>
            </a:r>
            <a:endParaRPr kumimoji="0" lang="en-US" altLang="ko-KR" sz="2000" i="0" u="none" strike="noStrike" kern="0" cap="none" spc="0" normalizeH="0" baseline="0" noProof="0" dirty="0" smtClean="0">
              <a:ln>
                <a:noFill/>
              </a:ln>
              <a:solidFill>
                <a:schemeClr val="bg1"/>
              </a:solidFill>
              <a:effectLst/>
              <a:uLnTx/>
              <a:uFillTx/>
              <a:latin typeface="+mj-lt"/>
              <a:ea typeface="Arial"/>
              <a:cs typeface="Arial"/>
              <a:sym typeface="Arial"/>
            </a:endParaRPr>
          </a:p>
          <a:p>
            <a:pPr marL="342900" indent="-342900">
              <a:lnSpc>
                <a:spcPct val="150000"/>
              </a:lnSpc>
              <a:buClr>
                <a:schemeClr val="dk1"/>
              </a:buClr>
              <a:defRPr/>
            </a:pPr>
            <a:r>
              <a:rPr lang="en-US" altLang="ko-KR" sz="2800" dirty="0" smtClean="0">
                <a:solidFill>
                  <a:srgbClr val="FFFFFF"/>
                </a:solidFill>
                <a:latin typeface="+mj-lt"/>
                <a:ea typeface="바탕"/>
              </a:rPr>
              <a:t>☞ </a:t>
            </a:r>
            <a:r>
              <a:rPr lang="en-US" altLang="ko-KR" sz="2000" dirty="0" smtClean="0">
                <a:solidFill>
                  <a:schemeClr val="bg1"/>
                </a:solidFill>
                <a:latin typeface="+mj-lt"/>
              </a:rPr>
              <a:t>Experiment </a:t>
            </a:r>
            <a:r>
              <a:rPr lang="en-US" altLang="ko-KR" sz="2000" dirty="0" smtClean="0">
                <a:solidFill>
                  <a:schemeClr val="bg1"/>
                </a:solidFill>
                <a:latin typeface="+mj-lt"/>
              </a:rPr>
              <a:t>is very important</a:t>
            </a:r>
          </a:p>
          <a:p>
            <a:pPr marL="342900" marR="0" lvl="0" indent="-342900" algn="l" defTabSz="914400" rtl="0" eaLnBrk="1" fontAlgn="auto" latinLnBrk="0" hangingPunct="1">
              <a:lnSpc>
                <a:spcPct val="150000"/>
              </a:lnSpc>
              <a:spcBef>
                <a:spcPts val="0"/>
              </a:spcBef>
              <a:spcAft>
                <a:spcPts val="0"/>
              </a:spcAft>
              <a:buClr>
                <a:schemeClr val="dk1"/>
              </a:buClr>
              <a:buSzTx/>
              <a:tabLst/>
              <a:defRPr/>
            </a:pPr>
            <a:r>
              <a:rPr lang="en-US" altLang="ko-KR" sz="2000" dirty="0" smtClean="0">
                <a:solidFill>
                  <a:schemeClr val="bg1"/>
                </a:solidFill>
                <a:latin typeface="+mj-lt"/>
              </a:rPr>
              <a:t>	- How to know QA of event bus if you don’t know</a:t>
            </a:r>
          </a:p>
          <a:p>
            <a:pPr marL="342900" marR="0" lvl="0" indent="-342900" algn="l" defTabSz="914400" rtl="0" eaLnBrk="1" fontAlgn="auto" latinLnBrk="0" hangingPunct="1">
              <a:lnSpc>
                <a:spcPct val="150000"/>
              </a:lnSpc>
              <a:spcBef>
                <a:spcPts val="0"/>
              </a:spcBef>
              <a:spcAft>
                <a:spcPts val="0"/>
              </a:spcAft>
              <a:buClr>
                <a:schemeClr val="dk1"/>
              </a:buClr>
              <a:buSzTx/>
              <a:tabLst/>
              <a:defRPr/>
            </a:pPr>
            <a:r>
              <a:rPr kumimoji="0" lang="en-US" altLang="ko-KR" sz="2000" i="0" u="none" strike="noStrike" kern="0" cap="none" spc="0" normalizeH="0" noProof="0" dirty="0" smtClean="0">
                <a:ln>
                  <a:noFill/>
                </a:ln>
                <a:solidFill>
                  <a:schemeClr val="bg1"/>
                </a:solidFill>
                <a:effectLst/>
                <a:uLnTx/>
                <a:uFillTx/>
                <a:latin typeface="+mj-lt"/>
                <a:ea typeface="Arial"/>
                <a:cs typeface="Arial"/>
                <a:sym typeface="Arial"/>
              </a:rPr>
              <a:t>	</a:t>
            </a:r>
            <a:r>
              <a:rPr lang="en-US" altLang="ko-KR" sz="2000" dirty="0" smtClean="0">
                <a:solidFill>
                  <a:schemeClr val="bg1"/>
                </a:solidFill>
                <a:latin typeface="+mj-lt"/>
              </a:rPr>
              <a:t>- How to know what is SA node if you did not use it before</a:t>
            </a:r>
          </a:p>
          <a:p>
            <a:pPr marL="342900" indent="-342900">
              <a:lnSpc>
                <a:spcPct val="150000"/>
              </a:lnSpc>
              <a:buClr>
                <a:schemeClr val="dk1"/>
              </a:buClr>
              <a:defRPr/>
            </a:pPr>
            <a:r>
              <a:rPr lang="en-US" altLang="ko-KR" sz="2800" dirty="0" smtClean="0">
                <a:solidFill>
                  <a:srgbClr val="FFFFFF"/>
                </a:solidFill>
                <a:latin typeface="+mj-lt"/>
                <a:ea typeface="바탕"/>
              </a:rPr>
              <a:t>☞ </a:t>
            </a:r>
            <a:r>
              <a:rPr lang="en-US" altLang="ko-KR" sz="2000" dirty="0" smtClean="0">
                <a:solidFill>
                  <a:schemeClr val="bg1"/>
                </a:solidFill>
                <a:latin typeface="+mj-lt"/>
              </a:rPr>
              <a:t>Architectural </a:t>
            </a:r>
            <a:r>
              <a:rPr lang="en-US" altLang="ko-KR" sz="2000" dirty="0" smtClean="0">
                <a:solidFill>
                  <a:schemeClr val="bg1"/>
                </a:solidFill>
                <a:latin typeface="+mj-lt"/>
              </a:rPr>
              <a:t>documents keep matched with </a:t>
            </a:r>
            <a:r>
              <a:rPr lang="en-US" altLang="ko-KR" sz="2000" dirty="0" smtClean="0">
                <a:solidFill>
                  <a:schemeClr val="bg1"/>
                </a:solidFill>
                <a:latin typeface="+mj-lt"/>
              </a:rPr>
              <a:t>real design</a:t>
            </a:r>
            <a:endParaRPr lang="en-US" altLang="ko-KR" sz="2000" dirty="0" smtClean="0">
              <a:solidFill>
                <a:schemeClr val="bg1"/>
              </a:solidFill>
              <a:latin typeface="+mj-lt"/>
            </a:endParaRPr>
          </a:p>
          <a:p>
            <a:pPr marL="342900" marR="0" lvl="0" indent="-342900" algn="l" defTabSz="914400" rtl="0" eaLnBrk="1" fontAlgn="auto" latinLnBrk="0" hangingPunct="1">
              <a:lnSpc>
                <a:spcPct val="150000"/>
              </a:lnSpc>
              <a:spcBef>
                <a:spcPts val="0"/>
              </a:spcBef>
              <a:spcAft>
                <a:spcPts val="0"/>
              </a:spcAft>
              <a:buClr>
                <a:schemeClr val="dk1"/>
              </a:buClr>
              <a:buSzTx/>
              <a:tabLst/>
              <a:defRPr/>
            </a:pPr>
            <a:r>
              <a:rPr lang="en-US" altLang="ko-KR" sz="2000" dirty="0" smtClean="0">
                <a:solidFill>
                  <a:schemeClr val="bg1"/>
                </a:solidFill>
                <a:latin typeface="+mj-lt"/>
              </a:rPr>
              <a:t>	- There is no meaning if it is not matched</a:t>
            </a:r>
          </a:p>
          <a:p>
            <a:pPr marL="342900" indent="-342900">
              <a:lnSpc>
                <a:spcPct val="150000"/>
              </a:lnSpc>
              <a:buClr>
                <a:schemeClr val="dk1"/>
              </a:buClr>
              <a:defRPr/>
            </a:pPr>
            <a:r>
              <a:rPr lang="en-US" altLang="ko-KR" sz="2800" dirty="0" smtClean="0">
                <a:solidFill>
                  <a:srgbClr val="FFFFFF"/>
                </a:solidFill>
                <a:latin typeface="+mj-lt"/>
                <a:ea typeface="바탕"/>
              </a:rPr>
              <a:t>☞ </a:t>
            </a:r>
            <a:r>
              <a:rPr lang="en-US" altLang="ko-KR" sz="2000" dirty="0" smtClean="0">
                <a:solidFill>
                  <a:schemeClr val="bg1"/>
                </a:solidFill>
                <a:latin typeface="+mj-lt"/>
              </a:rPr>
              <a:t>We </a:t>
            </a:r>
            <a:r>
              <a:rPr lang="en-US" altLang="ko-KR" sz="2000" dirty="0" smtClean="0">
                <a:solidFill>
                  <a:schemeClr val="bg1"/>
                </a:solidFill>
                <a:latin typeface="+mj-lt"/>
              </a:rPr>
              <a:t>MUST consider the Quality Attribute</a:t>
            </a:r>
          </a:p>
          <a:p>
            <a:pPr marL="342900" marR="0" lvl="0" indent="-342900" algn="l" defTabSz="914400" rtl="0" eaLnBrk="1" fontAlgn="auto" latinLnBrk="0" hangingPunct="1">
              <a:lnSpc>
                <a:spcPct val="150000"/>
              </a:lnSpc>
              <a:spcBef>
                <a:spcPts val="0"/>
              </a:spcBef>
              <a:spcAft>
                <a:spcPts val="0"/>
              </a:spcAft>
              <a:buClr>
                <a:schemeClr val="dk1"/>
              </a:buClr>
              <a:buSzTx/>
              <a:tabLst/>
              <a:defRPr/>
            </a:pPr>
            <a:r>
              <a:rPr lang="en-US" altLang="ko-KR" sz="2000" dirty="0" smtClean="0">
                <a:solidFill>
                  <a:schemeClr val="bg1"/>
                </a:solidFill>
                <a:latin typeface="+mj-lt"/>
              </a:rPr>
              <a:t>	- Functional requirements is not all for design</a:t>
            </a:r>
          </a:p>
          <a:p>
            <a:pPr marL="342900" marR="0" lvl="0" indent="-342900" algn="l" defTabSz="914400" rtl="0" eaLnBrk="1" fontAlgn="auto" latinLnBrk="0" hangingPunct="1">
              <a:lnSpc>
                <a:spcPct val="150000"/>
              </a:lnSpc>
              <a:spcBef>
                <a:spcPts val="0"/>
              </a:spcBef>
              <a:spcAft>
                <a:spcPts val="0"/>
              </a:spcAft>
              <a:buClr>
                <a:schemeClr val="dk1"/>
              </a:buClr>
              <a:buSzTx/>
              <a:tabLst/>
              <a:defRPr/>
            </a:pPr>
            <a:r>
              <a:rPr lang="en-US" altLang="ko-KR" sz="2000" dirty="0" smtClean="0">
                <a:solidFill>
                  <a:schemeClr val="bg1"/>
                </a:solidFill>
                <a:latin typeface="+mj-lt"/>
              </a:rPr>
              <a:t>	- We were not  able to tracking the modification reason</a:t>
            </a:r>
          </a:p>
          <a:p>
            <a:pPr marL="342900" marR="0" lvl="0" indent="-342900" algn="l" defTabSz="914400" rtl="0" eaLnBrk="1" fontAlgn="auto" latinLnBrk="0" hangingPunct="1">
              <a:lnSpc>
                <a:spcPct val="150000"/>
              </a:lnSpc>
              <a:spcBef>
                <a:spcPts val="0"/>
              </a:spcBef>
              <a:spcAft>
                <a:spcPts val="0"/>
              </a:spcAft>
              <a:buClr>
                <a:schemeClr val="dk1"/>
              </a:buClr>
              <a:buSzTx/>
              <a:tabLst/>
              <a:defRPr/>
            </a:pPr>
            <a:endParaRPr kumimoji="0" lang="en-US" altLang="ko-KR" sz="2000" i="0" u="none" strike="noStrike" kern="0" cap="none" spc="0" normalizeH="0" noProof="0" dirty="0" smtClean="0">
              <a:ln>
                <a:noFill/>
              </a:ln>
              <a:solidFill>
                <a:schemeClr val="bg1"/>
              </a:solidFill>
              <a:effectLst/>
              <a:uLnTx/>
              <a:uFillTx/>
              <a:latin typeface="+mj-lt"/>
              <a:ea typeface="Arial"/>
              <a:cs typeface="Arial"/>
              <a:sym typeface="Arial"/>
            </a:endParaRPr>
          </a:p>
        </p:txBody>
      </p:sp>
      <p:sp>
        <p:nvSpPr>
          <p:cNvPr id="33798" name="AutoShape 6" descr="dolphin diving에 대한 이미지 검색결과"/>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pic>
        <p:nvPicPr>
          <p:cNvPr id="33794" name="Picture 2" descr="http://www.free-wallpapers-free.com/wallpapers/full/ju/jumping-dolphins-1.jpg"/>
          <p:cNvPicPr>
            <a:picLocks noChangeAspect="1" noChangeArrowheads="1"/>
          </p:cNvPicPr>
          <p:nvPr/>
        </p:nvPicPr>
        <p:blipFill>
          <a:blip r:embed="rId4"/>
          <a:srcRect/>
          <a:stretch>
            <a:fillRect/>
          </a:stretch>
        </p:blipFill>
        <p:spPr bwMode="auto">
          <a:xfrm>
            <a:off x="6972335" y="1"/>
            <a:ext cx="2171664" cy="1628749"/>
          </a:xfrm>
          <a:prstGeom prst="rect">
            <a:avLst/>
          </a:prstGeom>
          <a:noFill/>
        </p:spPr>
      </p:pic>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Q&amp;A</a:t>
            </a:r>
          </a:p>
        </p:txBody>
      </p:sp>
      <p:pic>
        <p:nvPicPr>
          <p:cNvPr id="323" name="Shape 323"/>
          <p:cNvPicPr preferRelativeResize="0"/>
          <p:nvPr/>
        </p:nvPicPr>
        <p:blipFill rotWithShape="1">
          <a:blip r:embed="rId3">
            <a:alphaModFix/>
          </a:blip>
          <a:srcRect/>
          <a:stretch/>
        </p:blipFill>
        <p:spPr>
          <a:xfrm>
            <a:off x="3393551" y="1687528"/>
            <a:ext cx="2951700" cy="2951700"/>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Shape 329"/>
          <p:cNvPicPr preferRelativeResize="0"/>
          <p:nvPr/>
        </p:nvPicPr>
        <p:blipFill>
          <a:blip r:embed="rId3">
            <a:alphaModFix/>
          </a:blip>
          <a:stretch>
            <a:fillRect/>
          </a:stretch>
        </p:blipFill>
        <p:spPr>
          <a:xfrm>
            <a:off x="2734525" y="1700675"/>
            <a:ext cx="4111574" cy="3317749"/>
          </a:xfrm>
          <a:prstGeom prst="rect">
            <a:avLst/>
          </a:prstGeom>
          <a:noFill/>
          <a:ln>
            <a:noFill/>
          </a:ln>
        </p:spPr>
      </p:pic>
      <p:sp>
        <p:nvSpPr>
          <p:cNvPr id="330" name="Shape 33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Let’s Start DEMO </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23</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Contents of Appendix</a:t>
            </a:r>
          </a:p>
        </p:txBody>
      </p:sp>
      <p:sp>
        <p:nvSpPr>
          <p:cNvPr id="337" name="Shape 337"/>
          <p:cNvSpPr txBox="1">
            <a:spLocks noGrp="1"/>
          </p:cNvSpPr>
          <p:nvPr>
            <p:ph type="body" idx="1"/>
          </p:nvPr>
        </p:nvSpPr>
        <p:spPr>
          <a:xfrm>
            <a:off x="250825" y="765175"/>
            <a:ext cx="8641655" cy="5343153"/>
          </a:xfrm>
          <a:prstGeom prst="rect">
            <a:avLst/>
          </a:prstGeom>
          <a:noFill/>
          <a:ln>
            <a:noFill/>
          </a:ln>
        </p:spPr>
        <p:txBody>
          <a:bodyPr lIns="180000" tIns="91425" rIns="180000" bIns="91425" anchor="t" anchorCtr="0"/>
          <a:lstStyle/>
          <a:p>
            <a:pPr indent="-342900">
              <a:lnSpc>
                <a:spcPct val="150000"/>
              </a:lnSpc>
              <a:buNone/>
            </a:pPr>
            <a:r>
              <a:rPr lang="en-US" altLang="ko-KR" sz="1800" b="1" dirty="0">
                <a:hlinkClick r:id="rId3" action="ppaction://hlinksldjump"/>
              </a:rPr>
              <a:t>Appendix A </a:t>
            </a:r>
            <a:r>
              <a:rPr lang="en-US" altLang="ko-KR" sz="1800" b="1" dirty="0"/>
              <a:t>- Experiments (Event Bus)</a:t>
            </a:r>
          </a:p>
          <a:p>
            <a:pPr indent="-342900">
              <a:lnSpc>
                <a:spcPct val="150000"/>
              </a:lnSpc>
              <a:buNone/>
            </a:pPr>
            <a:r>
              <a:rPr lang="en-US" altLang="ko-KR" sz="1800" b="1" dirty="0">
                <a:hlinkClick r:id="rId4" action="ppaction://hlinksldjump"/>
              </a:rPr>
              <a:t>Appendix B </a:t>
            </a:r>
            <a:r>
              <a:rPr lang="en-US" altLang="ko-KR" sz="1800" b="1" dirty="0"/>
              <a:t>- Decomposition of Web Server</a:t>
            </a:r>
          </a:p>
          <a:p>
            <a:pPr indent="-342900">
              <a:lnSpc>
                <a:spcPct val="150000"/>
              </a:lnSpc>
              <a:buNone/>
            </a:pPr>
            <a:r>
              <a:rPr lang="en-US" altLang="ko-KR" sz="1800" b="1" dirty="0">
                <a:hlinkClick r:id="rId5" action="ppaction://hlinksldjump"/>
              </a:rPr>
              <a:t>Appendix C </a:t>
            </a:r>
            <a:r>
              <a:rPr lang="en-US" altLang="ko-KR" sz="1800" b="1" dirty="0"/>
              <a:t>- Decomposition of Event Manager</a:t>
            </a:r>
          </a:p>
          <a:p>
            <a:pPr indent="-342900">
              <a:lnSpc>
                <a:spcPct val="150000"/>
              </a:lnSpc>
              <a:buNone/>
            </a:pPr>
            <a:r>
              <a:rPr lang="en-US" altLang="ko-KR" sz="1800" b="1" dirty="0">
                <a:hlinkClick r:id="rId6" action="ppaction://hlinksldjump"/>
              </a:rPr>
              <a:t>Appendix D </a:t>
            </a:r>
            <a:r>
              <a:rPr lang="en-US" altLang="ko-KR" sz="1800" b="1" dirty="0"/>
              <a:t>- Static </a:t>
            </a:r>
            <a:r>
              <a:rPr lang="en-US" altLang="ko-KR" sz="1800" b="1" dirty="0" smtClean="0"/>
              <a:t>Perspective of </a:t>
            </a:r>
            <a:r>
              <a:rPr lang="en-US" altLang="ko-KR" sz="1800" b="1" dirty="0"/>
              <a:t>IoT Server </a:t>
            </a:r>
          </a:p>
          <a:p>
            <a:pPr indent="-342900">
              <a:lnSpc>
                <a:spcPct val="150000"/>
              </a:lnSpc>
              <a:buNone/>
            </a:pPr>
            <a:r>
              <a:rPr lang="en-US" altLang="ko-KR" sz="1800" b="1" dirty="0">
                <a:hlinkClick r:id="rId7" action="ppaction://hlinksldjump"/>
              </a:rPr>
              <a:t>Appendix E </a:t>
            </a:r>
            <a:r>
              <a:rPr lang="en-US" altLang="ko-KR" sz="1800" b="1" dirty="0"/>
              <a:t>- Sequence Diagram(Make </a:t>
            </a:r>
            <a:r>
              <a:rPr lang="en-US" altLang="ko-KR" sz="1800" b="1" dirty="0" smtClean="0"/>
              <a:t>Account and Login)</a:t>
            </a:r>
            <a:endParaRPr lang="en-US" altLang="ko-KR" sz="1800" b="1" dirty="0"/>
          </a:p>
          <a:p>
            <a:pPr indent="-342900">
              <a:lnSpc>
                <a:spcPct val="150000"/>
              </a:lnSpc>
              <a:buNone/>
            </a:pPr>
            <a:r>
              <a:rPr lang="en-US" altLang="ko-KR" sz="1800" b="1" dirty="0" smtClean="0">
                <a:hlinkClick r:id="rId8" action="ppaction://hlinksldjump"/>
              </a:rPr>
              <a:t>Appendix F </a:t>
            </a:r>
            <a:r>
              <a:rPr lang="en-US" altLang="ko-KR" sz="1800" b="1" dirty="0"/>
              <a:t>- Dynamic Behavior of User </a:t>
            </a:r>
            <a:r>
              <a:rPr lang="en-US" altLang="ko-KR" sz="1800" b="1" dirty="0" smtClean="0"/>
              <a:t>App</a:t>
            </a:r>
          </a:p>
          <a:p>
            <a:pPr indent="-342900">
              <a:lnSpc>
                <a:spcPct val="150000"/>
              </a:lnSpc>
              <a:buNone/>
            </a:pPr>
            <a:r>
              <a:rPr lang="en-US" altLang="ko-KR" sz="1800" b="1" dirty="0" smtClean="0">
                <a:hlinkClick r:id="rId9" action="ppaction://hlinksldjump"/>
              </a:rPr>
              <a:t>Appendix G </a:t>
            </a:r>
            <a:r>
              <a:rPr lang="en-US" altLang="ko-KR" sz="1800" b="1" dirty="0" smtClean="0"/>
              <a:t>- QA Scenario</a:t>
            </a:r>
            <a:endParaRPr lang="en-US" altLang="ko-KR" sz="1800" b="1"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24</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Appendix A - Event Bus Experiment (1/3)</a:t>
            </a:r>
          </a:p>
        </p:txBody>
      </p:sp>
      <p:sp>
        <p:nvSpPr>
          <p:cNvPr id="344" name="Shape 344"/>
          <p:cNvSpPr txBox="1">
            <a:spLocks noGrp="1"/>
          </p:cNvSpPr>
          <p:nvPr>
            <p:ph type="body" idx="1"/>
          </p:nvPr>
        </p:nvSpPr>
        <p:spPr>
          <a:xfrm>
            <a:off x="250825" y="765175"/>
            <a:ext cx="8779799" cy="5127600"/>
          </a:xfrm>
          <a:prstGeom prst="rect">
            <a:avLst/>
          </a:prstGeom>
          <a:noFill/>
          <a:ln>
            <a:noFill/>
          </a:ln>
        </p:spPr>
        <p:txBody>
          <a:bodyPr lIns="180000" tIns="91425" rIns="180000" bIns="91425" anchor="t" anchorCtr="0"/>
          <a:lstStyle/>
          <a:p>
            <a:pPr lvl="0" indent="-342900">
              <a:lnSpc>
                <a:spcPct val="150000"/>
              </a:lnSpc>
              <a:buFont typeface="Wingdings" pitchFamily="2" charset="2"/>
              <a:buChar char="§"/>
            </a:pPr>
            <a:r>
              <a:rPr lang="en-US" altLang="ko-KR" sz="1800" b="1" dirty="0"/>
              <a:t>Test Environment</a:t>
            </a:r>
          </a:p>
          <a:p>
            <a:pPr lvl="1" indent="-342900">
              <a:lnSpc>
                <a:spcPct val="150000"/>
              </a:lnSpc>
              <a:buSzPct val="100000"/>
              <a:buFont typeface="Arial" pitchFamily="34" charset="0"/>
              <a:buChar char="•"/>
            </a:pPr>
            <a:r>
              <a:rPr lang="en-US" altLang="ko-KR" b="1" dirty="0"/>
              <a:t>AWS EC2 Instance (m3.medium)</a:t>
            </a:r>
          </a:p>
          <a:p>
            <a:pPr marL="457200" lvl="2" indent="-342900">
              <a:lnSpc>
                <a:spcPct val="150000"/>
              </a:lnSpc>
              <a:buSzPct val="100000"/>
              <a:buFont typeface="Arial" pitchFamily="34" charset="0"/>
              <a:buChar char="•"/>
            </a:pPr>
            <a:r>
              <a:rPr lang="en-US" altLang="ko-KR" b="1" dirty="0"/>
              <a:t>OS: </a:t>
            </a:r>
            <a:r>
              <a:rPr lang="en-US" altLang="ko-KR" b="1" dirty="0" err="1"/>
              <a:t>Ubuntu</a:t>
            </a:r>
            <a:r>
              <a:rPr lang="en-US" altLang="ko-KR" b="1" dirty="0"/>
              <a:t> 14.04.2 LTS (GNU/Linux 3.13.0-48-generic x86_64)</a:t>
            </a:r>
          </a:p>
          <a:p>
            <a:pPr marL="457200" lvl="2" indent="-342900">
              <a:lnSpc>
                <a:spcPct val="150000"/>
              </a:lnSpc>
              <a:buSzPct val="100000"/>
              <a:buFont typeface="Arial" pitchFamily="34" charset="0"/>
              <a:buChar char="•"/>
            </a:pPr>
            <a:r>
              <a:rPr lang="en-US" altLang="ko-KR" b="1" dirty="0"/>
              <a:t>CPU: 1 x Intel(R) Xeon(R) CPU E5-2670 v2 @ 2.50GHz</a:t>
            </a:r>
          </a:p>
          <a:p>
            <a:pPr marL="457200" lvl="2" indent="-342900">
              <a:lnSpc>
                <a:spcPct val="150000"/>
              </a:lnSpc>
              <a:buSzPct val="100000"/>
              <a:buFont typeface="Arial" pitchFamily="34" charset="0"/>
              <a:buChar char="•"/>
            </a:pPr>
            <a:r>
              <a:rPr lang="en-US" altLang="ko-KR" b="1" dirty="0" smtClean="0"/>
              <a:t>MEM: 3.75GB</a:t>
            </a:r>
          </a:p>
          <a:p>
            <a:pPr lvl="0" indent="-342900">
              <a:lnSpc>
                <a:spcPct val="150000"/>
              </a:lnSpc>
              <a:buFont typeface="Wingdings" pitchFamily="2" charset="2"/>
              <a:buChar char="§"/>
            </a:pPr>
            <a:r>
              <a:rPr lang="en-US" altLang="ko-KR" sz="1800" b="1" dirty="0" smtClean="0"/>
              <a:t>Configuration </a:t>
            </a:r>
            <a:r>
              <a:rPr lang="en-US" altLang="ko-KR" sz="1800" b="1" dirty="0"/>
              <a:t>Tuning</a:t>
            </a:r>
          </a:p>
          <a:p>
            <a:pPr lvl="1" indent="-342900">
              <a:lnSpc>
                <a:spcPct val="150000"/>
              </a:lnSpc>
              <a:buSzPct val="100000"/>
              <a:buFont typeface="Arial" pitchFamily="34" charset="0"/>
              <a:buChar char="•"/>
            </a:pPr>
            <a:r>
              <a:rPr lang="en-US" altLang="ko-KR" b="1" dirty="0" smtClean="0"/>
              <a:t>/</a:t>
            </a:r>
            <a:r>
              <a:rPr lang="en-US" altLang="ko-KR" b="1" dirty="0"/>
              <a:t>etc/</a:t>
            </a:r>
            <a:r>
              <a:rPr lang="en-US" altLang="ko-KR" b="1" dirty="0" err="1"/>
              <a:t>sysctl.conf</a:t>
            </a:r>
            <a:r>
              <a:rPr lang="en-US" altLang="ko-KR" b="1" dirty="0"/>
              <a:t> </a:t>
            </a:r>
            <a:endParaRPr lang="en-US" altLang="ko-KR" b="1" dirty="0" smtClean="0"/>
          </a:p>
          <a:p>
            <a:pPr lvl="1" indent="-342900">
              <a:lnSpc>
                <a:spcPct val="150000"/>
              </a:lnSpc>
              <a:buSzPct val="100000"/>
              <a:buFont typeface="Arial" pitchFamily="34" charset="0"/>
              <a:buChar char="•"/>
            </a:pPr>
            <a:r>
              <a:rPr lang="en-US" altLang="ko-KR" b="1" dirty="0" smtClean="0"/>
              <a:t>/</a:t>
            </a:r>
            <a:r>
              <a:rPr lang="en-US" altLang="ko-KR" b="1" dirty="0"/>
              <a:t>etc/security/</a:t>
            </a:r>
            <a:r>
              <a:rPr lang="en-US" altLang="ko-KR" b="1" dirty="0" err="1"/>
              <a:t>limits.conf</a:t>
            </a:r>
            <a:endParaRPr lang="en-US" altLang="ko-KR" b="1" dirty="0"/>
          </a:p>
          <a:p>
            <a:pPr lvl="0" indent="-342900">
              <a:lnSpc>
                <a:spcPct val="150000"/>
              </a:lnSpc>
            </a:pPr>
            <a:endParaRPr lang="en-US" altLang="ko-KR" sz="1800" b="1" dirty="0">
              <a:hlinkClick r:id="rId3" action="ppaction://hlinksldjump"/>
            </a:endParaRPr>
          </a:p>
        </p:txBody>
      </p:sp>
      <p:graphicFrame>
        <p:nvGraphicFramePr>
          <p:cNvPr id="345" name="Shape 345"/>
          <p:cNvGraphicFramePr/>
          <p:nvPr/>
        </p:nvGraphicFramePr>
        <p:xfrm>
          <a:off x="629850" y="5563812"/>
          <a:ext cx="7239000" cy="673578"/>
        </p:xfrm>
        <a:graphic>
          <a:graphicData uri="http://schemas.openxmlformats.org/drawingml/2006/table">
            <a:tbl>
              <a:tblPr>
                <a:noFill/>
                <a:tableStyleId>{8AB1596A-2BB6-4D83-88DF-DA20F1FDCD33}</a:tableStyleId>
              </a:tblPr>
              <a:tblGrid>
                <a:gridCol w="7239000"/>
              </a:tblGrid>
              <a:tr h="381000">
                <a:tc>
                  <a:txBody>
                    <a:bodyPr/>
                    <a:lstStyle/>
                    <a:p>
                      <a:pPr lvl="0" rtl="0">
                        <a:lnSpc>
                          <a:spcPct val="115000"/>
                        </a:lnSpc>
                        <a:spcBef>
                          <a:spcPts val="0"/>
                        </a:spcBef>
                        <a:buClr>
                          <a:schemeClr val="dk1"/>
                        </a:buClr>
                        <a:buSzPct val="78571"/>
                        <a:buFont typeface="Arial"/>
                        <a:buNone/>
                      </a:pPr>
                      <a:r>
                        <a:rPr lang="en-US" dirty="0">
                          <a:solidFill>
                            <a:srgbClr val="F3F3F3"/>
                          </a:solidFill>
                        </a:rPr>
                        <a:t>*                soft    </a:t>
                      </a:r>
                      <a:r>
                        <a:rPr lang="en-US" dirty="0" err="1">
                          <a:solidFill>
                            <a:srgbClr val="F3F3F3"/>
                          </a:solidFill>
                        </a:rPr>
                        <a:t>nofile</a:t>
                      </a:r>
                      <a:r>
                        <a:rPr lang="en-US" dirty="0">
                          <a:solidFill>
                            <a:srgbClr val="F3F3F3"/>
                          </a:solidFill>
                        </a:rPr>
                        <a:t>          1048576</a:t>
                      </a:r>
                    </a:p>
                    <a:p>
                      <a:pPr lvl="0" rtl="0">
                        <a:lnSpc>
                          <a:spcPct val="115000"/>
                        </a:lnSpc>
                        <a:spcBef>
                          <a:spcPts val="0"/>
                        </a:spcBef>
                        <a:buNone/>
                      </a:pPr>
                      <a:r>
                        <a:rPr lang="en-US" dirty="0">
                          <a:solidFill>
                            <a:srgbClr val="F3F3F3"/>
                          </a:solidFill>
                        </a:rPr>
                        <a:t>*                hard    </a:t>
                      </a:r>
                      <a:r>
                        <a:rPr lang="en-US" dirty="0" err="1">
                          <a:solidFill>
                            <a:srgbClr val="F3F3F3"/>
                          </a:solidFill>
                        </a:rPr>
                        <a:t>nofile</a:t>
                      </a:r>
                      <a:r>
                        <a:rPr lang="en-US" dirty="0">
                          <a:solidFill>
                            <a:srgbClr val="F3F3F3"/>
                          </a:solidFill>
                        </a:rPr>
                        <a:t>          1048576</a:t>
                      </a:r>
                    </a:p>
                  </a:txBody>
                  <a:tcPr marL="91425" marR="91425" marT="91425" marB="91425">
                    <a:solidFill>
                      <a:srgbClr val="000000"/>
                    </a:solidFill>
                  </a:tcPr>
                </a:tc>
              </a:tr>
            </a:tbl>
          </a:graphicData>
        </a:graphic>
      </p:graphicFrame>
      <p:graphicFrame>
        <p:nvGraphicFramePr>
          <p:cNvPr id="346" name="Shape 346"/>
          <p:cNvGraphicFramePr/>
          <p:nvPr/>
        </p:nvGraphicFramePr>
        <p:xfrm>
          <a:off x="629850" y="3933070"/>
          <a:ext cx="7239000" cy="1409670"/>
        </p:xfrm>
        <a:graphic>
          <a:graphicData uri="http://schemas.openxmlformats.org/drawingml/2006/table">
            <a:tbl>
              <a:tblPr>
                <a:noFill/>
                <a:tableStyleId>{2BCEB3B0-BF60-4C60-9C67-AFD6F8AE8051}</a:tableStyleId>
              </a:tblPr>
              <a:tblGrid>
                <a:gridCol w="7239000"/>
              </a:tblGrid>
              <a:tr h="1341975">
                <a:tc>
                  <a:txBody>
                    <a:bodyPr/>
                    <a:lstStyle/>
                    <a:p>
                      <a:pPr lvl="0" rtl="0">
                        <a:lnSpc>
                          <a:spcPct val="115000"/>
                        </a:lnSpc>
                        <a:spcBef>
                          <a:spcPts val="0"/>
                        </a:spcBef>
                        <a:buNone/>
                      </a:pPr>
                      <a:r>
                        <a:rPr lang="en-US" dirty="0">
                          <a:solidFill>
                            <a:srgbClr val="F3F3F3"/>
                          </a:solidFill>
                        </a:rPr>
                        <a:t>net.ipv4.ip_local_port_range = 1024 65535 </a:t>
                      </a:r>
                    </a:p>
                    <a:p>
                      <a:pPr lvl="0" rtl="0">
                        <a:lnSpc>
                          <a:spcPct val="115000"/>
                        </a:lnSpc>
                        <a:spcBef>
                          <a:spcPts val="0"/>
                        </a:spcBef>
                        <a:buNone/>
                      </a:pPr>
                      <a:r>
                        <a:rPr lang="en-US" dirty="0">
                          <a:solidFill>
                            <a:srgbClr val="F3F3F3"/>
                          </a:solidFill>
                        </a:rPr>
                        <a:t>net.ipv4.tcp_tw_reuse='1' #  enable reusing socket in TIME_WAIT state</a:t>
                      </a:r>
                    </a:p>
                    <a:p>
                      <a:pPr lvl="0" rtl="0">
                        <a:lnSpc>
                          <a:spcPct val="115000"/>
                        </a:lnSpc>
                        <a:spcBef>
                          <a:spcPts val="0"/>
                        </a:spcBef>
                        <a:buNone/>
                      </a:pPr>
                      <a:r>
                        <a:rPr lang="en-US" dirty="0">
                          <a:solidFill>
                            <a:srgbClr val="F3F3F3"/>
                          </a:solidFill>
                        </a:rPr>
                        <a:t>net.ipv4.tcp_fin_timeout = 10 # decrease time for socket to stay in TIME_WAIT state</a:t>
                      </a:r>
                    </a:p>
                    <a:p>
                      <a:pPr lvl="0" rtl="0">
                        <a:lnSpc>
                          <a:spcPct val="115000"/>
                        </a:lnSpc>
                        <a:spcBef>
                          <a:spcPts val="0"/>
                        </a:spcBef>
                        <a:buNone/>
                      </a:pPr>
                      <a:r>
                        <a:rPr lang="en-US" dirty="0">
                          <a:solidFill>
                            <a:srgbClr val="F3F3F3"/>
                          </a:solidFill>
                        </a:rPr>
                        <a:t>net.ipv4.tcp_rmem = 4096 16384 3355443 # TCP Read Buffer size</a:t>
                      </a:r>
                    </a:p>
                    <a:p>
                      <a:pPr lvl="0" rtl="0">
                        <a:lnSpc>
                          <a:spcPct val="115000"/>
                        </a:lnSpc>
                        <a:spcBef>
                          <a:spcPts val="0"/>
                        </a:spcBef>
                        <a:buNone/>
                      </a:pPr>
                      <a:r>
                        <a:rPr lang="en-US" dirty="0">
                          <a:solidFill>
                            <a:srgbClr val="F3F3F3"/>
                          </a:solidFill>
                        </a:rPr>
                        <a:t>net.ipv4.tcp_wmem = 4096 16384 3355443 # TCP Write Buffer size</a:t>
                      </a:r>
                    </a:p>
                  </a:txBody>
                  <a:tcPr marL="91425" marR="91425" marT="91425" marB="91425">
                    <a:solidFill>
                      <a:srgbClr val="000000"/>
                    </a:solidFill>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25</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 - Event Bus Experiment (2/3)</a:t>
            </a:r>
          </a:p>
        </p:txBody>
      </p:sp>
      <p:grpSp>
        <p:nvGrpSpPr>
          <p:cNvPr id="354" name="Shape 354"/>
          <p:cNvGrpSpPr/>
          <p:nvPr/>
        </p:nvGrpSpPr>
        <p:grpSpPr>
          <a:xfrm>
            <a:off x="250825" y="3135549"/>
            <a:ext cx="2605837" cy="2741747"/>
            <a:chOff x="198500" y="2130900"/>
            <a:chExt cx="2911875" cy="3072675"/>
          </a:xfrm>
        </p:grpSpPr>
        <p:sp>
          <p:nvSpPr>
            <p:cNvPr id="355" name="Shape 355"/>
            <p:cNvSpPr/>
            <p:nvPr/>
          </p:nvSpPr>
          <p:spPr>
            <a:xfrm>
              <a:off x="372275" y="342485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Event Bus</a:t>
              </a:r>
            </a:p>
          </p:txBody>
        </p:sp>
        <p:sp>
          <p:nvSpPr>
            <p:cNvPr id="356" name="Shape 356"/>
            <p:cNvSpPr/>
            <p:nvPr/>
          </p:nvSpPr>
          <p:spPr>
            <a:xfrm>
              <a:off x="3722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User App</a:t>
              </a:r>
            </a:p>
          </p:txBody>
        </p:sp>
        <p:sp>
          <p:nvSpPr>
            <p:cNvPr id="357" name="Shape 357"/>
            <p:cNvSpPr/>
            <p:nvPr/>
          </p:nvSpPr>
          <p:spPr>
            <a:xfrm>
              <a:off x="22664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SA Node</a:t>
              </a:r>
            </a:p>
          </p:txBody>
        </p:sp>
        <p:sp>
          <p:nvSpPr>
            <p:cNvPr id="358" name="Shape 358"/>
            <p:cNvSpPr/>
            <p:nvPr/>
          </p:nvSpPr>
          <p:spPr>
            <a:xfrm>
              <a:off x="3722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59" name="Shape 359"/>
            <p:cNvSpPr/>
            <p:nvPr/>
          </p:nvSpPr>
          <p:spPr>
            <a:xfrm>
              <a:off x="8687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0" name="Shape 360"/>
            <p:cNvSpPr/>
            <p:nvPr/>
          </p:nvSpPr>
          <p:spPr>
            <a:xfrm>
              <a:off x="27629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1" name="Shape 361"/>
            <p:cNvSpPr/>
            <p:nvPr/>
          </p:nvSpPr>
          <p:spPr>
            <a:xfrm>
              <a:off x="22664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2" name="Shape 362"/>
            <p:cNvSpPr/>
            <p:nvPr/>
          </p:nvSpPr>
          <p:spPr>
            <a:xfrm>
              <a:off x="3722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3" name="Shape 363"/>
            <p:cNvSpPr/>
            <p:nvPr/>
          </p:nvSpPr>
          <p:spPr>
            <a:xfrm>
              <a:off x="8687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4" name="Shape 364"/>
            <p:cNvSpPr/>
            <p:nvPr/>
          </p:nvSpPr>
          <p:spPr>
            <a:xfrm>
              <a:off x="22664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5" name="Shape 365"/>
            <p:cNvSpPr/>
            <p:nvPr/>
          </p:nvSpPr>
          <p:spPr>
            <a:xfrm>
              <a:off x="27629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366" name="Shape 366"/>
            <p:cNvCxnSpPr>
              <a:stCxn id="358" idx="0"/>
              <a:endCxn id="362" idx="2"/>
            </p:cNvCxnSpPr>
            <p:nvPr/>
          </p:nvCxnSpPr>
          <p:spPr>
            <a:xfrm rot="10800000">
              <a:off x="5459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7" name="Shape 367"/>
            <p:cNvCxnSpPr>
              <a:stCxn id="363" idx="2"/>
              <a:endCxn id="359" idx="0"/>
            </p:cNvCxnSpPr>
            <p:nvPr/>
          </p:nvCxnSpPr>
          <p:spPr>
            <a:xfrm>
              <a:off x="1042475" y="4020349"/>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8" name="Shape 368"/>
            <p:cNvCxnSpPr>
              <a:stCxn id="361" idx="0"/>
              <a:endCxn id="364" idx="2"/>
            </p:cNvCxnSpPr>
            <p:nvPr/>
          </p:nvCxnSpPr>
          <p:spPr>
            <a:xfrm rot="10800000">
              <a:off x="24401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9" name="Shape 369"/>
            <p:cNvCxnSpPr>
              <a:stCxn id="365" idx="2"/>
              <a:endCxn id="360" idx="0"/>
            </p:cNvCxnSpPr>
            <p:nvPr/>
          </p:nvCxnSpPr>
          <p:spPr>
            <a:xfrm>
              <a:off x="2936675" y="4020349"/>
              <a:ext cx="0" cy="765000"/>
            </a:xfrm>
            <a:prstGeom prst="straightConnector1">
              <a:avLst/>
            </a:prstGeom>
            <a:noFill/>
            <a:ln w="19050" cap="flat" cmpd="sng">
              <a:solidFill>
                <a:schemeClr val="dk2"/>
              </a:solidFill>
              <a:prstDash val="solid"/>
              <a:round/>
              <a:headEnd type="none" w="lg" len="lg"/>
              <a:tailEnd type="stealth" w="lg" len="lg"/>
            </a:ln>
          </p:spPr>
        </p:cxnSp>
        <p:sp>
          <p:nvSpPr>
            <p:cNvPr id="370" name="Shape 370"/>
            <p:cNvSpPr txBox="1"/>
            <p:nvPr/>
          </p:nvSpPr>
          <p:spPr>
            <a:xfrm>
              <a:off x="1985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1</a:t>
              </a:r>
            </a:p>
          </p:txBody>
        </p:sp>
        <p:sp>
          <p:nvSpPr>
            <p:cNvPr id="371" name="Shape 371"/>
            <p:cNvSpPr txBox="1"/>
            <p:nvPr/>
          </p:nvSpPr>
          <p:spPr>
            <a:xfrm>
              <a:off x="7196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4</a:t>
              </a:r>
            </a:p>
          </p:txBody>
        </p:sp>
        <p:sp>
          <p:nvSpPr>
            <p:cNvPr id="372" name="Shape 372"/>
            <p:cNvSpPr txBox="1"/>
            <p:nvPr/>
          </p:nvSpPr>
          <p:spPr>
            <a:xfrm>
              <a:off x="20681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3</a:t>
              </a:r>
            </a:p>
          </p:txBody>
        </p:sp>
        <p:sp>
          <p:nvSpPr>
            <p:cNvPr id="373" name="Shape 373"/>
            <p:cNvSpPr txBox="1"/>
            <p:nvPr/>
          </p:nvSpPr>
          <p:spPr>
            <a:xfrm>
              <a:off x="25892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2</a:t>
              </a:r>
            </a:p>
          </p:txBody>
        </p:sp>
        <p:sp>
          <p:nvSpPr>
            <p:cNvPr id="374" name="Shape 374"/>
            <p:cNvSpPr/>
            <p:nvPr/>
          </p:nvSpPr>
          <p:spPr>
            <a:xfrm>
              <a:off x="372275" y="213090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Workload Generator</a:t>
              </a:r>
            </a:p>
          </p:txBody>
        </p:sp>
        <p:cxnSp>
          <p:nvCxnSpPr>
            <p:cNvPr id="375" name="Shape 375"/>
            <p:cNvCxnSpPr>
              <a:stCxn id="374" idx="2"/>
              <a:endCxn id="355" idx="0"/>
            </p:cNvCxnSpPr>
            <p:nvPr/>
          </p:nvCxnSpPr>
          <p:spPr>
            <a:xfrm>
              <a:off x="1741324" y="2726400"/>
              <a:ext cx="0" cy="698399"/>
            </a:xfrm>
            <a:prstGeom prst="straightConnector1">
              <a:avLst/>
            </a:prstGeom>
            <a:noFill/>
            <a:ln w="19050" cap="flat" cmpd="sng">
              <a:solidFill>
                <a:schemeClr val="dk2"/>
              </a:solidFill>
              <a:prstDash val="solid"/>
              <a:round/>
              <a:headEnd type="none" w="lg" len="lg"/>
              <a:tailEnd type="stealth" w="lg" len="lg"/>
            </a:ln>
          </p:spPr>
        </p:cxnSp>
      </p:grpSp>
      <p:pic>
        <p:nvPicPr>
          <p:cNvPr id="376" name="Shape 376"/>
          <p:cNvPicPr preferRelativeResize="0"/>
          <p:nvPr/>
        </p:nvPicPr>
        <p:blipFill>
          <a:blip r:embed="rId3">
            <a:alphaModFix/>
          </a:blip>
          <a:stretch>
            <a:fillRect/>
          </a:stretch>
        </p:blipFill>
        <p:spPr>
          <a:xfrm>
            <a:off x="3154631" y="3068950"/>
            <a:ext cx="5832023" cy="2874942"/>
          </a:xfrm>
          <a:prstGeom prst="rect">
            <a:avLst/>
          </a:prstGeom>
          <a:noFill/>
          <a:ln w="9525" cap="flat" cmpd="sng">
            <a:solidFill>
              <a:srgbClr val="999999"/>
            </a:solidFill>
            <a:prstDash val="solid"/>
            <a:round/>
            <a:headEnd type="none" w="med" len="med"/>
            <a:tailEnd type="none" w="med" len="med"/>
          </a:ln>
        </p:spPr>
      </p:pic>
      <p:sp>
        <p:nvSpPr>
          <p:cNvPr id="27" name="슬라이드 번호 개체 틀 2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26</a:t>
            </a:fld>
            <a:r>
              <a:rPr lang="en-US" smtClean="0"/>
              <a:t>/30</a:t>
            </a:r>
            <a:endParaRPr lang="en-US" dirty="0"/>
          </a:p>
        </p:txBody>
      </p:sp>
      <p:graphicFrame>
        <p:nvGraphicFramePr>
          <p:cNvPr id="29" name="표 28"/>
          <p:cNvGraphicFramePr>
            <a:graphicFrameLocks noGrp="1"/>
          </p:cNvGraphicFramePr>
          <p:nvPr/>
        </p:nvGraphicFramePr>
        <p:xfrm>
          <a:off x="250824" y="765175"/>
          <a:ext cx="8641775" cy="1975852"/>
        </p:xfrm>
        <a:graphic>
          <a:graphicData uri="http://schemas.openxmlformats.org/drawingml/2006/table">
            <a:tbl>
              <a:tblPr/>
              <a:tblGrid>
                <a:gridCol w="1364490"/>
                <a:gridCol w="7277285"/>
              </a:tblGrid>
              <a:tr h="508000">
                <a:tc>
                  <a:txBody>
                    <a:bodyPr/>
                    <a:lstStyle/>
                    <a:p>
                      <a:pPr rtl="0" fontAlgn="t">
                        <a:spcBef>
                          <a:spcPts val="0"/>
                        </a:spcBef>
                        <a:spcAft>
                          <a:spcPts val="0"/>
                        </a:spcAft>
                      </a:pPr>
                      <a:r>
                        <a:rPr lang="en-US" sz="1400" b="1" i="0" u="none" strike="noStrike" dirty="0">
                          <a:solidFill>
                            <a:srgbClr val="000000"/>
                          </a:solidFill>
                          <a:latin typeface="Arial"/>
                        </a:rPr>
                        <a:t>Pre-condition</a:t>
                      </a:r>
                      <a:endParaRPr lang="en-US" sz="1400" dirty="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sng" strike="noStrike" dirty="0" smtClean="0">
                          <a:solidFill>
                            <a:srgbClr val="000000"/>
                          </a:solidFill>
                          <a:latin typeface="Arial"/>
                        </a:rPr>
                        <a:t> N</a:t>
                      </a:r>
                      <a:r>
                        <a:rPr lang="en-US" sz="1400" b="0" i="0" u="sng" strike="noStrike" dirty="0">
                          <a:solidFill>
                            <a:srgbClr val="000000"/>
                          </a:solidFill>
                          <a:latin typeface="Arial"/>
                        </a:rPr>
                        <a:t>. of virtual SA nodes</a:t>
                      </a:r>
                      <a:r>
                        <a:rPr lang="en-US" sz="1400" b="0" i="0" u="none" strike="noStrike" dirty="0">
                          <a:solidFill>
                            <a:srgbClr val="000000"/>
                          </a:solidFill>
                          <a:latin typeface="Arial"/>
                        </a:rPr>
                        <a:t> are being connected to the Event Bus.</a:t>
                      </a:r>
                    </a:p>
                    <a:p>
                      <a:pPr rtl="0" fontAlgn="base">
                        <a:spcBef>
                          <a:spcPts val="0"/>
                        </a:spcBef>
                        <a:spcAft>
                          <a:spcPts val="0"/>
                        </a:spcAft>
                        <a:buFont typeface="Arial"/>
                        <a:buChar char="•"/>
                      </a:pPr>
                      <a:r>
                        <a:rPr lang="en-US" sz="1400" b="0" i="0" u="none" strike="noStrike" dirty="0" smtClean="0">
                          <a:solidFill>
                            <a:srgbClr val="000000"/>
                          </a:solidFill>
                          <a:latin typeface="Arial"/>
                        </a:rPr>
                        <a:t> They </a:t>
                      </a:r>
                      <a:r>
                        <a:rPr lang="en-US" sz="1400" b="0" i="0" u="none" strike="noStrike" dirty="0">
                          <a:solidFill>
                            <a:srgbClr val="000000"/>
                          </a:solidFill>
                          <a:latin typeface="Arial"/>
                        </a:rPr>
                        <a:t>all are sending Heartbeat event </a:t>
                      </a:r>
                      <a:r>
                        <a:rPr lang="en-US" sz="1400" b="0" i="0" u="sng" strike="noStrike" dirty="0">
                          <a:solidFill>
                            <a:srgbClr val="000000"/>
                          </a:solidFill>
                          <a:latin typeface="Arial"/>
                        </a:rPr>
                        <a:t>every 10 seconds</a:t>
                      </a:r>
                      <a:r>
                        <a:rPr lang="en-US" sz="1400" b="0" i="0" u="none" strike="noStrike" dirty="0">
                          <a:solidFill>
                            <a:srgbClr val="000000"/>
                          </a:solidFill>
                          <a:latin typeface="Arial"/>
                        </a:rPr>
                        <a: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8000">
                <a:tc>
                  <a:txBody>
                    <a:bodyPr/>
                    <a:lstStyle/>
                    <a:p>
                      <a:pPr rtl="0" fontAlgn="t">
                        <a:spcBef>
                          <a:spcPts val="0"/>
                        </a:spcBef>
                        <a:spcAft>
                          <a:spcPts val="0"/>
                        </a:spcAft>
                      </a:pPr>
                      <a:r>
                        <a:rPr lang="en-US" sz="1400" b="1" i="0" u="none" strike="noStrike">
                          <a:solidFill>
                            <a:srgbClr val="000000"/>
                          </a:solidFill>
                          <a:latin typeface="Arial"/>
                        </a:rPr>
                        <a:t>Test Scenario</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User </a:t>
                      </a:r>
                      <a:r>
                        <a:rPr lang="en-US" sz="1400" b="0" i="0" u="none" strike="noStrike" dirty="0">
                          <a:solidFill>
                            <a:srgbClr val="000000"/>
                          </a:solidFill>
                          <a:latin typeface="Arial"/>
                        </a:rPr>
                        <a:t>App sends the control event to a SA node and receives the status event from it.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8000">
                <a:tc>
                  <a:txBody>
                    <a:bodyPr/>
                    <a:lstStyle/>
                    <a:p>
                      <a:pPr rtl="0" fontAlgn="t">
                        <a:spcBef>
                          <a:spcPts val="0"/>
                        </a:spcBef>
                        <a:spcAft>
                          <a:spcPts val="0"/>
                        </a:spcAft>
                      </a:pPr>
                      <a:r>
                        <a:rPr lang="en-US" sz="1400" b="1" i="0" u="none" strike="noStrike">
                          <a:solidFill>
                            <a:srgbClr val="000000"/>
                          </a:solidFill>
                          <a:latin typeface="Arial"/>
                        </a:rPr>
                        <a:t>Measurement Matrix</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fr-FR" sz="1400" b="0" i="0" u="none" strike="noStrike" dirty="0" smtClean="0">
                          <a:solidFill>
                            <a:srgbClr val="000000"/>
                          </a:solidFill>
                          <a:latin typeface="Arial"/>
                        </a:rPr>
                        <a:t> X-axis </a:t>
                      </a:r>
                      <a:r>
                        <a:rPr lang="fr-FR" sz="1400" b="0" i="0" u="none" strike="noStrike" dirty="0">
                          <a:solidFill>
                            <a:srgbClr val="000000"/>
                          </a:solidFill>
                          <a:latin typeface="Arial"/>
                        </a:rPr>
                        <a:t>: N. of connections</a:t>
                      </a:r>
                    </a:p>
                    <a:p>
                      <a:pPr rtl="0" fontAlgn="base">
                        <a:spcBef>
                          <a:spcPts val="0"/>
                        </a:spcBef>
                        <a:spcAft>
                          <a:spcPts val="0"/>
                        </a:spcAft>
                        <a:buFont typeface="Arial"/>
                        <a:buChar char="•"/>
                      </a:pPr>
                      <a:r>
                        <a:rPr lang="fr-FR" sz="1400" b="0" i="0" u="none" strike="noStrike" dirty="0" smtClean="0">
                          <a:solidFill>
                            <a:srgbClr val="000000"/>
                          </a:solidFill>
                          <a:latin typeface="Arial"/>
                        </a:rPr>
                        <a:t> Y-axis </a:t>
                      </a:r>
                      <a:r>
                        <a:rPr lang="fr-FR" sz="1400" b="0" i="0" u="none" strike="noStrike" dirty="0">
                          <a:solidFill>
                            <a:srgbClr val="000000"/>
                          </a:solidFill>
                          <a:latin typeface="Arial"/>
                        </a:rPr>
                        <a:t>: t4 - t1 </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0842">
                <a:tc>
                  <a:txBody>
                    <a:bodyPr/>
                    <a:lstStyle/>
                    <a:p>
                      <a:pPr rtl="0" fontAlgn="t">
                        <a:spcBef>
                          <a:spcPts val="0"/>
                        </a:spcBef>
                        <a:spcAft>
                          <a:spcPts val="0"/>
                        </a:spcAft>
                      </a:pPr>
                      <a:r>
                        <a:rPr lang="en-US" sz="1400" b="1" i="0" u="none" strike="noStrike">
                          <a:solidFill>
                            <a:srgbClr val="000000"/>
                          </a:solidFill>
                          <a:latin typeface="Arial"/>
                        </a:rPr>
                        <a:t>Result</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Max </a:t>
                      </a:r>
                      <a:r>
                        <a:rPr lang="en-US" sz="1400" b="0" i="0" u="none" strike="noStrike" dirty="0">
                          <a:solidFill>
                            <a:srgbClr val="000000"/>
                          </a:solidFill>
                          <a:latin typeface="Arial"/>
                        </a:rPr>
                        <a:t>1000 SA nodes do not effect on performance.</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50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31" name="실행 단추: 뒤로 또는 이전 30">
            <a:hlinkClick r:id="rId4" action="ppaction://hlinksldjump" highlightClick="1"/>
          </p:cNvPr>
          <p:cNvSpPr/>
          <p:nvPr/>
        </p:nvSpPr>
        <p:spPr>
          <a:xfrm>
            <a:off x="8532550" y="6021360"/>
            <a:ext cx="432046" cy="360038"/>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 - Event Bus Experiment (3/3)</a:t>
            </a:r>
          </a:p>
        </p:txBody>
      </p:sp>
      <p:pic>
        <p:nvPicPr>
          <p:cNvPr id="406" name="Shape 406"/>
          <p:cNvPicPr preferRelativeResize="0"/>
          <p:nvPr/>
        </p:nvPicPr>
        <p:blipFill>
          <a:blip r:embed="rId3">
            <a:alphaModFix/>
          </a:blip>
          <a:stretch>
            <a:fillRect/>
          </a:stretch>
        </p:blipFill>
        <p:spPr>
          <a:xfrm>
            <a:off x="3066275" y="2978341"/>
            <a:ext cx="5868050" cy="2898999"/>
          </a:xfrm>
          <a:prstGeom prst="rect">
            <a:avLst/>
          </a:prstGeom>
          <a:noFill/>
          <a:ln w="9525" cap="flat" cmpd="sng">
            <a:solidFill>
              <a:srgbClr val="999999"/>
            </a:solidFill>
            <a:prstDash val="solid"/>
            <a:round/>
            <a:headEnd type="none" w="med" len="med"/>
            <a:tailEnd type="none" w="med" len="med"/>
          </a:ln>
        </p:spPr>
      </p:pic>
      <p:sp>
        <p:nvSpPr>
          <p:cNvPr id="27" name="슬라이드 번호 개체 틀 2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27</a:t>
            </a:fld>
            <a:r>
              <a:rPr lang="en-US" smtClean="0"/>
              <a:t>/30</a:t>
            </a:r>
            <a:endParaRPr lang="en-US" dirty="0"/>
          </a:p>
        </p:txBody>
      </p:sp>
      <p:sp>
        <p:nvSpPr>
          <p:cNvPr id="28" name="실행 단추: 뒤로 또는 이전 27">
            <a:hlinkClick r:id="rId4" action="ppaction://hlinksldjump" highlightClick="1"/>
          </p:cNvPr>
          <p:cNvSpPr/>
          <p:nvPr/>
        </p:nvSpPr>
        <p:spPr>
          <a:xfrm>
            <a:off x="8460540" y="6021440"/>
            <a:ext cx="431940" cy="359970"/>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 name="표 31"/>
          <p:cNvGraphicFramePr>
            <a:graphicFrameLocks noGrp="1"/>
          </p:cNvGraphicFramePr>
          <p:nvPr/>
        </p:nvGraphicFramePr>
        <p:xfrm>
          <a:off x="250824" y="765175"/>
          <a:ext cx="8641775" cy="1975852"/>
        </p:xfrm>
        <a:graphic>
          <a:graphicData uri="http://schemas.openxmlformats.org/drawingml/2006/table">
            <a:tbl>
              <a:tblPr/>
              <a:tblGrid>
                <a:gridCol w="1364490"/>
                <a:gridCol w="7277285"/>
              </a:tblGrid>
              <a:tr h="508000">
                <a:tc>
                  <a:txBody>
                    <a:bodyPr/>
                    <a:lstStyle/>
                    <a:p>
                      <a:pPr rtl="0" fontAlgn="t">
                        <a:spcBef>
                          <a:spcPts val="0"/>
                        </a:spcBef>
                        <a:spcAft>
                          <a:spcPts val="0"/>
                        </a:spcAft>
                      </a:pPr>
                      <a:r>
                        <a:rPr lang="en-US" sz="1400" b="1" i="0" u="none" strike="noStrike" dirty="0">
                          <a:solidFill>
                            <a:srgbClr val="000000"/>
                          </a:solidFill>
                          <a:latin typeface="Arial"/>
                        </a:rPr>
                        <a:t>Pre-condition</a:t>
                      </a:r>
                      <a:endParaRPr lang="en-US" sz="1400" dirty="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sng" strike="noStrike" dirty="0" smtClean="0">
                          <a:solidFill>
                            <a:srgbClr val="000000"/>
                          </a:solidFill>
                          <a:latin typeface="Arial"/>
                        </a:rPr>
                        <a:t> 1000 </a:t>
                      </a:r>
                      <a:r>
                        <a:rPr lang="en-US" sz="1400" b="0" i="0" u="sng" strike="noStrike" dirty="0">
                          <a:solidFill>
                            <a:srgbClr val="000000"/>
                          </a:solidFill>
                          <a:latin typeface="Arial"/>
                        </a:rPr>
                        <a:t>virtual SA nodes</a:t>
                      </a:r>
                      <a:r>
                        <a:rPr lang="en-US" sz="1400" b="0" i="0" u="none" strike="noStrike" dirty="0">
                          <a:solidFill>
                            <a:srgbClr val="000000"/>
                          </a:solidFill>
                          <a:latin typeface="Arial"/>
                        </a:rPr>
                        <a:t> are being connected to the Event Bus.</a:t>
                      </a:r>
                    </a:p>
                    <a:p>
                      <a:pPr rtl="0" fontAlgn="base">
                        <a:spcBef>
                          <a:spcPts val="0"/>
                        </a:spcBef>
                        <a:spcAft>
                          <a:spcPts val="0"/>
                        </a:spcAft>
                        <a:buFont typeface="Arial"/>
                        <a:buChar char="•"/>
                      </a:pPr>
                      <a:r>
                        <a:rPr lang="en-US" sz="1400" b="0" i="0" u="none" strike="noStrike" dirty="0" smtClean="0">
                          <a:solidFill>
                            <a:srgbClr val="000000"/>
                          </a:solidFill>
                          <a:latin typeface="Arial"/>
                        </a:rPr>
                        <a:t> They </a:t>
                      </a:r>
                      <a:r>
                        <a:rPr lang="en-US" sz="1400" b="0" i="0" u="none" strike="noStrike" dirty="0">
                          <a:solidFill>
                            <a:srgbClr val="000000"/>
                          </a:solidFill>
                          <a:latin typeface="Arial"/>
                        </a:rPr>
                        <a:t>all are sending Heartbeat event </a:t>
                      </a:r>
                      <a:r>
                        <a:rPr lang="en-US" sz="1400" b="0" i="0" u="sng" strike="noStrike" dirty="0">
                          <a:solidFill>
                            <a:srgbClr val="000000"/>
                          </a:solidFill>
                          <a:latin typeface="Arial"/>
                        </a:rPr>
                        <a:t>every N seconds</a:t>
                      </a:r>
                      <a:r>
                        <a:rPr lang="en-US" sz="1400" b="0" i="0" u="none" strike="noStrike" dirty="0">
                          <a:solidFill>
                            <a:srgbClr val="000000"/>
                          </a:solidFill>
                          <a:latin typeface="Arial"/>
                        </a:rPr>
                        <a: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Test Scenario</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User </a:t>
                      </a:r>
                      <a:r>
                        <a:rPr lang="en-US" sz="1400" b="0" i="0" u="none" strike="noStrike" dirty="0">
                          <a:solidFill>
                            <a:srgbClr val="000000"/>
                          </a:solidFill>
                          <a:latin typeface="Arial"/>
                        </a:rPr>
                        <a:t>App sends the control event to a SA node and receives the status event from it.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Measurement Matrix</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fr-FR" sz="1400" b="0" i="0" u="none" strike="noStrike" dirty="0" smtClean="0">
                          <a:solidFill>
                            <a:srgbClr val="000000"/>
                          </a:solidFill>
                          <a:latin typeface="Arial"/>
                        </a:rPr>
                        <a:t> X-axis </a:t>
                      </a:r>
                      <a:r>
                        <a:rPr lang="fr-FR" sz="1400" b="0" i="0" u="none" strike="noStrike" dirty="0">
                          <a:solidFill>
                            <a:srgbClr val="000000"/>
                          </a:solidFill>
                          <a:latin typeface="Arial"/>
                        </a:rPr>
                        <a:t>: N sec cycle. </a:t>
                      </a:r>
                    </a:p>
                    <a:p>
                      <a:pPr rtl="0" fontAlgn="base">
                        <a:spcBef>
                          <a:spcPts val="0"/>
                        </a:spcBef>
                        <a:spcAft>
                          <a:spcPts val="0"/>
                        </a:spcAft>
                        <a:buFont typeface="Arial"/>
                        <a:buChar char="•"/>
                      </a:pPr>
                      <a:r>
                        <a:rPr lang="fr-FR" sz="1400" b="0" i="0" u="none" strike="noStrike" dirty="0" smtClean="0">
                          <a:solidFill>
                            <a:srgbClr val="000000"/>
                          </a:solidFill>
                          <a:latin typeface="Arial"/>
                        </a:rPr>
                        <a:t> Y-axis </a:t>
                      </a:r>
                      <a:r>
                        <a:rPr lang="fr-FR" sz="1400" b="0" i="0" u="none" strike="noStrike" dirty="0">
                          <a:solidFill>
                            <a:srgbClr val="000000"/>
                          </a:solidFill>
                          <a:latin typeface="Arial"/>
                        </a:rPr>
                        <a:t>: t4 - t1</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842">
                <a:tc>
                  <a:txBody>
                    <a:bodyPr/>
                    <a:lstStyle/>
                    <a:p>
                      <a:pPr rtl="0" fontAlgn="t">
                        <a:spcBef>
                          <a:spcPts val="0"/>
                        </a:spcBef>
                        <a:spcAft>
                          <a:spcPts val="0"/>
                        </a:spcAft>
                      </a:pPr>
                      <a:r>
                        <a:rPr lang="en-US" sz="1400" b="1" i="0" u="none" strike="noStrike">
                          <a:solidFill>
                            <a:srgbClr val="000000"/>
                          </a:solidFill>
                          <a:latin typeface="Arial"/>
                        </a:rPr>
                        <a:t>Result</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Min </a:t>
                      </a:r>
                      <a:r>
                        <a:rPr lang="en-US" sz="1400" b="0" i="0" u="none" strike="noStrike" dirty="0">
                          <a:solidFill>
                            <a:srgbClr val="000000"/>
                          </a:solidFill>
                          <a:latin typeface="Arial"/>
                        </a:rPr>
                        <a:t>10 sec cycle Heartbeat does not affect the performance</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grpSp>
        <p:nvGrpSpPr>
          <p:cNvPr id="30" name="Shape 354"/>
          <p:cNvGrpSpPr/>
          <p:nvPr/>
        </p:nvGrpSpPr>
        <p:grpSpPr>
          <a:xfrm>
            <a:off x="250825" y="3135549"/>
            <a:ext cx="2605837" cy="2741747"/>
            <a:chOff x="198500" y="2130900"/>
            <a:chExt cx="2911875" cy="3072675"/>
          </a:xfrm>
        </p:grpSpPr>
        <p:sp>
          <p:nvSpPr>
            <p:cNvPr id="31" name="Shape 355"/>
            <p:cNvSpPr/>
            <p:nvPr/>
          </p:nvSpPr>
          <p:spPr>
            <a:xfrm>
              <a:off x="372275" y="342485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Event Bus</a:t>
              </a:r>
            </a:p>
          </p:txBody>
        </p:sp>
        <p:sp>
          <p:nvSpPr>
            <p:cNvPr id="33" name="Shape 356"/>
            <p:cNvSpPr/>
            <p:nvPr/>
          </p:nvSpPr>
          <p:spPr>
            <a:xfrm>
              <a:off x="3722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User App</a:t>
              </a:r>
            </a:p>
          </p:txBody>
        </p:sp>
        <p:sp>
          <p:nvSpPr>
            <p:cNvPr id="34" name="Shape 357"/>
            <p:cNvSpPr/>
            <p:nvPr/>
          </p:nvSpPr>
          <p:spPr>
            <a:xfrm>
              <a:off x="22664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SA Node</a:t>
              </a:r>
            </a:p>
          </p:txBody>
        </p:sp>
        <p:sp>
          <p:nvSpPr>
            <p:cNvPr id="35" name="Shape 358"/>
            <p:cNvSpPr/>
            <p:nvPr/>
          </p:nvSpPr>
          <p:spPr>
            <a:xfrm>
              <a:off x="3722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 name="Shape 359"/>
            <p:cNvSpPr/>
            <p:nvPr/>
          </p:nvSpPr>
          <p:spPr>
            <a:xfrm>
              <a:off x="8687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7" name="Shape 360"/>
            <p:cNvSpPr/>
            <p:nvPr/>
          </p:nvSpPr>
          <p:spPr>
            <a:xfrm>
              <a:off x="27629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8" name="Shape 361"/>
            <p:cNvSpPr/>
            <p:nvPr/>
          </p:nvSpPr>
          <p:spPr>
            <a:xfrm>
              <a:off x="22664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 name="Shape 362"/>
            <p:cNvSpPr/>
            <p:nvPr/>
          </p:nvSpPr>
          <p:spPr>
            <a:xfrm>
              <a:off x="3722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40" name="Shape 363"/>
            <p:cNvSpPr/>
            <p:nvPr/>
          </p:nvSpPr>
          <p:spPr>
            <a:xfrm>
              <a:off x="8687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41" name="Shape 364"/>
            <p:cNvSpPr/>
            <p:nvPr/>
          </p:nvSpPr>
          <p:spPr>
            <a:xfrm>
              <a:off x="22664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42" name="Shape 365"/>
            <p:cNvSpPr/>
            <p:nvPr/>
          </p:nvSpPr>
          <p:spPr>
            <a:xfrm>
              <a:off x="27629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43" name="Shape 366"/>
            <p:cNvCxnSpPr>
              <a:stCxn id="35" idx="0"/>
              <a:endCxn id="39" idx="2"/>
            </p:cNvCxnSpPr>
            <p:nvPr/>
          </p:nvCxnSpPr>
          <p:spPr>
            <a:xfrm rot="10800000">
              <a:off x="5459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44" name="Shape 367"/>
            <p:cNvCxnSpPr>
              <a:stCxn id="40" idx="2"/>
              <a:endCxn id="36" idx="0"/>
            </p:cNvCxnSpPr>
            <p:nvPr/>
          </p:nvCxnSpPr>
          <p:spPr>
            <a:xfrm>
              <a:off x="1042475" y="4020349"/>
              <a:ext cx="0" cy="765000"/>
            </a:xfrm>
            <a:prstGeom prst="straightConnector1">
              <a:avLst/>
            </a:prstGeom>
            <a:noFill/>
            <a:ln w="19050" cap="flat" cmpd="sng">
              <a:solidFill>
                <a:schemeClr val="dk2"/>
              </a:solidFill>
              <a:prstDash val="solid"/>
              <a:round/>
              <a:headEnd type="none" w="lg" len="lg"/>
              <a:tailEnd type="stealth" w="lg" len="lg"/>
            </a:ln>
          </p:spPr>
        </p:cxnSp>
        <p:cxnSp>
          <p:nvCxnSpPr>
            <p:cNvPr id="45" name="Shape 368"/>
            <p:cNvCxnSpPr>
              <a:stCxn id="38" idx="0"/>
              <a:endCxn id="41" idx="2"/>
            </p:cNvCxnSpPr>
            <p:nvPr/>
          </p:nvCxnSpPr>
          <p:spPr>
            <a:xfrm rot="10800000">
              <a:off x="24401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46" name="Shape 369"/>
            <p:cNvCxnSpPr>
              <a:stCxn id="42" idx="2"/>
              <a:endCxn id="37" idx="0"/>
            </p:cNvCxnSpPr>
            <p:nvPr/>
          </p:nvCxnSpPr>
          <p:spPr>
            <a:xfrm>
              <a:off x="2936675" y="4020349"/>
              <a:ext cx="0" cy="765000"/>
            </a:xfrm>
            <a:prstGeom prst="straightConnector1">
              <a:avLst/>
            </a:prstGeom>
            <a:noFill/>
            <a:ln w="19050" cap="flat" cmpd="sng">
              <a:solidFill>
                <a:schemeClr val="dk2"/>
              </a:solidFill>
              <a:prstDash val="solid"/>
              <a:round/>
              <a:headEnd type="none" w="lg" len="lg"/>
              <a:tailEnd type="stealth" w="lg" len="lg"/>
            </a:ln>
          </p:spPr>
        </p:cxnSp>
        <p:sp>
          <p:nvSpPr>
            <p:cNvPr id="47" name="Shape 370"/>
            <p:cNvSpPr txBox="1"/>
            <p:nvPr/>
          </p:nvSpPr>
          <p:spPr>
            <a:xfrm>
              <a:off x="1985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1</a:t>
              </a:r>
            </a:p>
          </p:txBody>
        </p:sp>
        <p:sp>
          <p:nvSpPr>
            <p:cNvPr id="48" name="Shape 371"/>
            <p:cNvSpPr txBox="1"/>
            <p:nvPr/>
          </p:nvSpPr>
          <p:spPr>
            <a:xfrm>
              <a:off x="7196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4</a:t>
              </a:r>
            </a:p>
          </p:txBody>
        </p:sp>
        <p:sp>
          <p:nvSpPr>
            <p:cNvPr id="49" name="Shape 372"/>
            <p:cNvSpPr txBox="1"/>
            <p:nvPr/>
          </p:nvSpPr>
          <p:spPr>
            <a:xfrm>
              <a:off x="20681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3</a:t>
              </a:r>
            </a:p>
          </p:txBody>
        </p:sp>
        <p:sp>
          <p:nvSpPr>
            <p:cNvPr id="50" name="Shape 373"/>
            <p:cNvSpPr txBox="1"/>
            <p:nvPr/>
          </p:nvSpPr>
          <p:spPr>
            <a:xfrm>
              <a:off x="25892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2</a:t>
              </a:r>
            </a:p>
          </p:txBody>
        </p:sp>
        <p:sp>
          <p:nvSpPr>
            <p:cNvPr id="51" name="Shape 374"/>
            <p:cNvSpPr/>
            <p:nvPr/>
          </p:nvSpPr>
          <p:spPr>
            <a:xfrm>
              <a:off x="372275" y="213090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Workload Generator</a:t>
              </a:r>
            </a:p>
          </p:txBody>
        </p:sp>
        <p:cxnSp>
          <p:nvCxnSpPr>
            <p:cNvPr id="52" name="Shape 375"/>
            <p:cNvCxnSpPr>
              <a:stCxn id="51" idx="2"/>
              <a:endCxn id="31" idx="0"/>
            </p:cNvCxnSpPr>
            <p:nvPr/>
          </p:nvCxnSpPr>
          <p:spPr>
            <a:xfrm>
              <a:off x="1741324" y="2726400"/>
              <a:ext cx="0" cy="698399"/>
            </a:xfrm>
            <a:prstGeom prst="straightConnector1">
              <a:avLst/>
            </a:prstGeom>
            <a:noFill/>
            <a:ln w="19050" cap="flat" cmpd="sng">
              <a:solidFill>
                <a:schemeClr val="dk2"/>
              </a:solidFill>
              <a:prstDash val="solid"/>
              <a:round/>
              <a:headEnd type="none" w="lg" len="lg"/>
              <a:tailEnd type="stealth" w="lg" len="lg"/>
            </a:ln>
          </p:spPr>
        </p:cxnSp>
      </p:gr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t>
            </a:r>
            <a:r>
              <a:rPr lang="en-US" sz="2000" b="1" dirty="0" smtClean="0">
                <a:solidFill>
                  <a:schemeClr val="dk1"/>
                </a:solidFill>
              </a:rPr>
              <a:t>B </a:t>
            </a:r>
            <a:r>
              <a:rPr lang="en-US" sz="2000" b="1" dirty="0">
                <a:solidFill>
                  <a:schemeClr val="dk1"/>
                </a:solidFill>
              </a:rPr>
              <a:t>- </a:t>
            </a:r>
            <a:r>
              <a:rPr lang="en-US" sz="1800" b="1" dirty="0"/>
              <a:t>Decomposition of </a:t>
            </a:r>
            <a:r>
              <a:rPr lang="en-US" sz="1800" b="1" dirty="0">
                <a:solidFill>
                  <a:schemeClr val="dk1"/>
                </a:solidFill>
              </a:rPr>
              <a:t>Web Server</a:t>
            </a:r>
            <a:r>
              <a:rPr lang="en-US" sz="1800" b="1" dirty="0"/>
              <a:t> (Dynamic Perspective)</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28</a:t>
            </a:fld>
            <a:r>
              <a:rPr lang="en-US" smtClean="0"/>
              <a:t>/30</a:t>
            </a:r>
            <a:endParaRPr lang="en-US" dirty="0"/>
          </a:p>
        </p:txBody>
      </p:sp>
      <p:sp>
        <p:nvSpPr>
          <p:cNvPr id="5" name="Shape 206"/>
          <p:cNvSpPr/>
          <p:nvPr/>
        </p:nvSpPr>
        <p:spPr>
          <a:xfrm>
            <a:off x="1802859" y="1545843"/>
            <a:ext cx="5596199" cy="2330528"/>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207"/>
          <p:cNvSpPr/>
          <p:nvPr/>
        </p:nvSpPr>
        <p:spPr>
          <a:xfrm>
            <a:off x="3720907" y="2796492"/>
            <a:ext cx="1714800" cy="5838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Auth Manager</a:t>
            </a:r>
          </a:p>
        </p:txBody>
      </p:sp>
      <p:sp>
        <p:nvSpPr>
          <p:cNvPr id="7" name="Shape 208"/>
          <p:cNvSpPr/>
          <p:nvPr/>
        </p:nvSpPr>
        <p:spPr>
          <a:xfrm>
            <a:off x="2433458" y="4210139"/>
            <a:ext cx="2139899" cy="288032"/>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User App</a:t>
            </a:r>
          </a:p>
        </p:txBody>
      </p:sp>
      <p:cxnSp>
        <p:nvCxnSpPr>
          <p:cNvPr id="8" name="Shape 209"/>
          <p:cNvCxnSpPr/>
          <p:nvPr/>
        </p:nvCxnSpPr>
        <p:spPr>
          <a:xfrm flipV="1">
            <a:off x="4062182" y="3370700"/>
            <a:ext cx="0" cy="767431"/>
          </a:xfrm>
          <a:prstGeom prst="straightConnector1">
            <a:avLst/>
          </a:prstGeom>
          <a:noFill/>
          <a:ln w="19050" cap="flat" cmpd="sng">
            <a:solidFill>
              <a:srgbClr val="000000"/>
            </a:solidFill>
            <a:prstDash val="solid"/>
            <a:round/>
            <a:headEnd type="none" w="med" len="med"/>
            <a:tailEnd type="stealth" w="lg" len="lg"/>
          </a:ln>
        </p:spPr>
      </p:cxnSp>
      <p:sp>
        <p:nvSpPr>
          <p:cNvPr id="9" name="Shape 210"/>
          <p:cNvSpPr/>
          <p:nvPr/>
        </p:nvSpPr>
        <p:spPr>
          <a:xfrm>
            <a:off x="4832039" y="4230920"/>
            <a:ext cx="1035298" cy="6992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0" name="Shape 211"/>
          <p:cNvSpPr/>
          <p:nvPr/>
        </p:nvSpPr>
        <p:spPr>
          <a:xfrm>
            <a:off x="6382510" y="4083968"/>
            <a:ext cx="962698"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1" name="Shape 212"/>
          <p:cNvCxnSpPr>
            <a:stCxn id="23" idx="1"/>
            <a:endCxn id="20" idx="3"/>
          </p:cNvCxnSpPr>
          <p:nvPr/>
        </p:nvCxnSpPr>
        <p:spPr>
          <a:xfrm rot="5400000" flipH="1">
            <a:off x="5741346" y="2908942"/>
            <a:ext cx="825016" cy="1419816"/>
          </a:xfrm>
          <a:prstGeom prst="bentConnector4">
            <a:avLst>
              <a:gd name="adj1" fmla="val -875"/>
              <a:gd name="adj2" fmla="val -385"/>
            </a:avLst>
          </a:prstGeom>
          <a:noFill/>
          <a:ln w="19050" cap="flat" cmpd="sng">
            <a:solidFill>
              <a:srgbClr val="000000"/>
            </a:solidFill>
            <a:prstDash val="solid"/>
            <a:round/>
            <a:headEnd type="none" w="med" len="med"/>
            <a:tailEnd type="stealth" w="lg" len="lg"/>
          </a:ln>
        </p:spPr>
      </p:cxnSp>
      <p:sp>
        <p:nvSpPr>
          <p:cNvPr id="12" name="Shape 213"/>
          <p:cNvSpPr/>
          <p:nvPr/>
        </p:nvSpPr>
        <p:spPr>
          <a:xfrm>
            <a:off x="2293384" y="1836133"/>
            <a:ext cx="1232400" cy="5838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 Viewer</a:t>
            </a:r>
          </a:p>
        </p:txBody>
      </p:sp>
      <p:cxnSp>
        <p:nvCxnSpPr>
          <p:cNvPr id="13" name="Shape 214"/>
          <p:cNvCxnSpPr/>
          <p:nvPr/>
        </p:nvCxnSpPr>
        <p:spPr>
          <a:xfrm flipV="1">
            <a:off x="2781350" y="2419774"/>
            <a:ext cx="0" cy="1718357"/>
          </a:xfrm>
          <a:prstGeom prst="straightConnector1">
            <a:avLst/>
          </a:prstGeom>
          <a:noFill/>
          <a:ln w="19050" cap="flat" cmpd="sng">
            <a:solidFill>
              <a:srgbClr val="000000"/>
            </a:solidFill>
            <a:prstDash val="solid"/>
            <a:round/>
            <a:headEnd type="none" w="med" len="med"/>
            <a:tailEnd type="stealth" w="lg" len="lg"/>
          </a:ln>
        </p:spPr>
      </p:cxnSp>
      <p:sp>
        <p:nvSpPr>
          <p:cNvPr id="14" name="Shape 215"/>
          <p:cNvSpPr/>
          <p:nvPr/>
        </p:nvSpPr>
        <p:spPr>
          <a:xfrm>
            <a:off x="4909560" y="4085149"/>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 name="Shape 216"/>
          <p:cNvSpPr/>
          <p:nvPr/>
        </p:nvSpPr>
        <p:spPr>
          <a:xfrm>
            <a:off x="2928850" y="2206208"/>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6" name="Shape 217"/>
          <p:cNvCxnSpPr>
            <a:endCxn id="15" idx="2"/>
          </p:cNvCxnSpPr>
          <p:nvPr/>
        </p:nvCxnSpPr>
        <p:spPr>
          <a:xfrm rot="16200000" flipV="1">
            <a:off x="3035346" y="2457460"/>
            <a:ext cx="1711425" cy="1649917"/>
          </a:xfrm>
          <a:prstGeom prst="bentConnector3">
            <a:avLst>
              <a:gd name="adj1" fmla="val 28628"/>
            </a:avLst>
          </a:prstGeom>
          <a:noFill/>
          <a:ln w="19050" cap="flat" cmpd="sng">
            <a:solidFill>
              <a:srgbClr val="000000"/>
            </a:solidFill>
            <a:prstDash val="solid"/>
            <a:round/>
            <a:headEnd type="none" w="med" len="med"/>
            <a:tailEnd type="stealth" w="lg" len="lg"/>
          </a:ln>
        </p:spPr>
      </p:cxnSp>
      <p:cxnSp>
        <p:nvCxnSpPr>
          <p:cNvPr id="17" name="Shape 218"/>
          <p:cNvCxnSpPr>
            <a:stCxn id="12" idx="1"/>
          </p:cNvCxnSpPr>
          <p:nvPr/>
        </p:nvCxnSpPr>
        <p:spPr>
          <a:xfrm flipH="1">
            <a:off x="1312684" y="2128033"/>
            <a:ext cx="980700" cy="600"/>
          </a:xfrm>
          <a:prstGeom prst="bentConnector3">
            <a:avLst>
              <a:gd name="adj1" fmla="val 50003"/>
            </a:avLst>
          </a:prstGeom>
          <a:noFill/>
          <a:ln w="19050" cap="flat" cmpd="sng">
            <a:solidFill>
              <a:schemeClr val="dk1"/>
            </a:solidFill>
            <a:prstDash val="dot"/>
            <a:round/>
            <a:headEnd type="none" w="med" len="med"/>
            <a:tailEnd type="none" w="med" len="med"/>
          </a:ln>
        </p:spPr>
      </p:cxnSp>
      <p:cxnSp>
        <p:nvCxnSpPr>
          <p:cNvPr id="18" name="Shape 219"/>
          <p:cNvCxnSpPr/>
          <p:nvPr/>
        </p:nvCxnSpPr>
        <p:spPr>
          <a:xfrm flipH="1">
            <a:off x="5443949" y="3039425"/>
            <a:ext cx="2327099" cy="599"/>
          </a:xfrm>
          <a:prstGeom prst="bentConnector3">
            <a:avLst>
              <a:gd name="adj1" fmla="val 49999"/>
            </a:avLst>
          </a:prstGeom>
          <a:noFill/>
          <a:ln w="19050" cap="flat" cmpd="sng">
            <a:solidFill>
              <a:schemeClr val="dk1"/>
            </a:solidFill>
            <a:prstDash val="dot"/>
            <a:round/>
            <a:headEnd type="none" w="med" len="med"/>
            <a:tailEnd type="none" w="med" len="med"/>
          </a:ln>
        </p:spPr>
      </p:cxnSp>
      <p:sp>
        <p:nvSpPr>
          <p:cNvPr id="19" name="Shape 220"/>
          <p:cNvSpPr/>
          <p:nvPr/>
        </p:nvSpPr>
        <p:spPr>
          <a:xfrm>
            <a:off x="5169448" y="2929775"/>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 name="Shape 221"/>
          <p:cNvSpPr/>
          <p:nvPr/>
        </p:nvSpPr>
        <p:spPr>
          <a:xfrm>
            <a:off x="5169448" y="3096093"/>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22"/>
          <p:cNvSpPr/>
          <p:nvPr/>
        </p:nvSpPr>
        <p:spPr>
          <a:xfrm rot="-5400000">
            <a:off x="3383815" y="3310174"/>
            <a:ext cx="239100" cy="17516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223"/>
          <p:cNvSpPr/>
          <p:nvPr/>
        </p:nvSpPr>
        <p:spPr>
          <a:xfrm rot="-5400000">
            <a:off x="5156638" y="3420097"/>
            <a:ext cx="257099" cy="14796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 name="Shape 224"/>
          <p:cNvSpPr/>
          <p:nvPr/>
        </p:nvSpPr>
        <p:spPr>
          <a:xfrm rot="-5400000">
            <a:off x="6735212" y="3588108"/>
            <a:ext cx="257099" cy="11435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 name="Shape 225"/>
          <p:cNvSpPr/>
          <p:nvPr/>
        </p:nvSpPr>
        <p:spPr>
          <a:xfrm>
            <a:off x="6448332" y="4085727"/>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227"/>
          <p:cNvSpPr/>
          <p:nvPr/>
        </p:nvSpPr>
        <p:spPr>
          <a:xfrm>
            <a:off x="6731821" y="4379629"/>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231"/>
          <p:cNvSpPr/>
          <p:nvPr/>
        </p:nvSpPr>
        <p:spPr>
          <a:xfrm>
            <a:off x="3180401" y="2213356"/>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7" name="Shape 232"/>
          <p:cNvCxnSpPr>
            <a:stCxn id="26" idx="2"/>
            <a:endCxn id="6" idx="1"/>
          </p:cNvCxnSpPr>
          <p:nvPr/>
        </p:nvCxnSpPr>
        <p:spPr>
          <a:xfrm rot="-5400000" flipH="1">
            <a:off x="3191951" y="2559555"/>
            <a:ext cx="654600" cy="403200"/>
          </a:xfrm>
          <a:prstGeom prst="bentConnector2">
            <a:avLst/>
          </a:prstGeom>
          <a:noFill/>
          <a:ln w="19050" cap="flat" cmpd="sng">
            <a:solidFill>
              <a:srgbClr val="000000"/>
            </a:solidFill>
            <a:prstDash val="solid"/>
            <a:round/>
            <a:headEnd type="none" w="med" len="med"/>
            <a:tailEnd type="stealth" w="lg" len="lg"/>
          </a:ln>
        </p:spPr>
      </p:cxnSp>
      <p:sp>
        <p:nvSpPr>
          <p:cNvPr id="28" name="Shape 233"/>
          <p:cNvSpPr/>
          <p:nvPr/>
        </p:nvSpPr>
        <p:spPr>
          <a:xfrm>
            <a:off x="150550" y="1767816"/>
            <a:ext cx="1039500"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Sensor Data Store</a:t>
            </a:r>
          </a:p>
        </p:txBody>
      </p:sp>
      <p:sp>
        <p:nvSpPr>
          <p:cNvPr id="29" name="Shape 234"/>
          <p:cNvSpPr/>
          <p:nvPr/>
        </p:nvSpPr>
        <p:spPr>
          <a:xfrm>
            <a:off x="1060029" y="1653458"/>
            <a:ext cx="230699" cy="949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235"/>
          <p:cNvSpPr/>
          <p:nvPr/>
        </p:nvSpPr>
        <p:spPr>
          <a:xfrm>
            <a:off x="7966131" y="2688834"/>
            <a:ext cx="1039500"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User Data Store</a:t>
            </a:r>
          </a:p>
        </p:txBody>
      </p:sp>
      <p:sp>
        <p:nvSpPr>
          <p:cNvPr id="31" name="Shape 236"/>
          <p:cNvSpPr/>
          <p:nvPr/>
        </p:nvSpPr>
        <p:spPr>
          <a:xfrm rot="10800000">
            <a:off x="7830298" y="2565048"/>
            <a:ext cx="230699" cy="949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 name="Shape 237"/>
          <p:cNvSpPr/>
          <p:nvPr/>
        </p:nvSpPr>
        <p:spPr>
          <a:xfrm>
            <a:off x="1038125" y="2017795"/>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238"/>
          <p:cNvSpPr/>
          <p:nvPr/>
        </p:nvSpPr>
        <p:spPr>
          <a:xfrm>
            <a:off x="3924932" y="3150200"/>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239"/>
          <p:cNvSpPr/>
          <p:nvPr/>
        </p:nvSpPr>
        <p:spPr>
          <a:xfrm>
            <a:off x="5071744" y="3150200"/>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5" name="Shape 240"/>
          <p:cNvCxnSpPr/>
          <p:nvPr/>
        </p:nvCxnSpPr>
        <p:spPr>
          <a:xfrm flipV="1">
            <a:off x="5046841" y="3370526"/>
            <a:ext cx="0" cy="767605"/>
          </a:xfrm>
          <a:prstGeom prst="straightConnector1">
            <a:avLst/>
          </a:prstGeom>
          <a:noFill/>
          <a:ln w="19050" cap="flat" cmpd="sng">
            <a:solidFill>
              <a:srgbClr val="000000"/>
            </a:solidFill>
            <a:prstDash val="solid"/>
            <a:round/>
            <a:headEnd type="none" w="med" len="med"/>
            <a:tailEnd type="stealth" w="lg" len="lg"/>
          </a:ln>
        </p:spPr>
      </p:cxnSp>
      <p:sp>
        <p:nvSpPr>
          <p:cNvPr id="36" name="Shape 241"/>
          <p:cNvSpPr/>
          <p:nvPr/>
        </p:nvSpPr>
        <p:spPr>
          <a:xfrm>
            <a:off x="4097310" y="746080"/>
            <a:ext cx="962657" cy="583739"/>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Service</a:t>
            </a:r>
          </a:p>
        </p:txBody>
      </p:sp>
      <p:cxnSp>
        <p:nvCxnSpPr>
          <p:cNvPr id="37" name="Shape 242"/>
          <p:cNvCxnSpPr>
            <a:stCxn id="6" idx="0"/>
            <a:endCxn id="36" idx="2"/>
          </p:cNvCxnSpPr>
          <p:nvPr/>
        </p:nvCxnSpPr>
        <p:spPr>
          <a:xfrm rot="5400000" flipH="1" flipV="1">
            <a:off x="3825841" y="2043694"/>
            <a:ext cx="1505265" cy="33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8" name="Shape 243"/>
          <p:cNvSpPr/>
          <p:nvPr/>
        </p:nvSpPr>
        <p:spPr>
          <a:xfrm>
            <a:off x="750114" y="5000728"/>
            <a:ext cx="7732199" cy="13806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9" name="Shape 244"/>
          <p:cNvCxnSpPr/>
          <p:nvPr/>
        </p:nvCxnSpPr>
        <p:spPr>
          <a:xfrm>
            <a:off x="1125472" y="5336428"/>
            <a:ext cx="538800" cy="0"/>
          </a:xfrm>
          <a:prstGeom prst="straightConnector1">
            <a:avLst/>
          </a:prstGeom>
          <a:noFill/>
          <a:ln w="19050" cap="flat" cmpd="sng">
            <a:solidFill>
              <a:srgbClr val="000000"/>
            </a:solidFill>
            <a:prstDash val="solid"/>
            <a:round/>
            <a:headEnd type="none" w="med" len="med"/>
            <a:tailEnd type="stealth" w="lg" len="lg"/>
          </a:ln>
        </p:spPr>
      </p:cxnSp>
      <p:sp>
        <p:nvSpPr>
          <p:cNvPr id="40" name="Shape 245"/>
          <p:cNvSpPr/>
          <p:nvPr/>
        </p:nvSpPr>
        <p:spPr>
          <a:xfrm>
            <a:off x="6096774" y="5174723"/>
            <a:ext cx="628800" cy="2973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 name="Shape 246"/>
          <p:cNvSpPr txBox="1"/>
          <p:nvPr/>
        </p:nvSpPr>
        <p:spPr>
          <a:xfrm>
            <a:off x="6833631" y="5174726"/>
            <a:ext cx="7641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42" name="Shape 247"/>
          <p:cNvSpPr txBox="1"/>
          <p:nvPr/>
        </p:nvSpPr>
        <p:spPr>
          <a:xfrm>
            <a:off x="683568" y="4642187"/>
            <a:ext cx="2360400" cy="257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(Dynamic Perspective)</a:t>
            </a:r>
          </a:p>
        </p:txBody>
      </p:sp>
      <p:sp>
        <p:nvSpPr>
          <p:cNvPr id="43" name="Shape 248"/>
          <p:cNvSpPr txBox="1"/>
          <p:nvPr/>
        </p:nvSpPr>
        <p:spPr>
          <a:xfrm>
            <a:off x="1873325" y="5171110"/>
            <a:ext cx="16920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sp>
        <p:nvSpPr>
          <p:cNvPr id="44" name="Shape 249"/>
          <p:cNvSpPr txBox="1"/>
          <p:nvPr/>
        </p:nvSpPr>
        <p:spPr>
          <a:xfrm>
            <a:off x="1885975" y="5769903"/>
            <a:ext cx="16920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Web Server Boundary</a:t>
            </a:r>
          </a:p>
        </p:txBody>
      </p:sp>
      <p:sp>
        <p:nvSpPr>
          <p:cNvPr id="45" name="Shape 250"/>
          <p:cNvSpPr txBox="1"/>
          <p:nvPr/>
        </p:nvSpPr>
        <p:spPr>
          <a:xfrm>
            <a:off x="6827446" y="5754607"/>
            <a:ext cx="1346399"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External Service</a:t>
            </a:r>
          </a:p>
        </p:txBody>
      </p:sp>
      <p:sp>
        <p:nvSpPr>
          <p:cNvPr id="46" name="Shape 251"/>
          <p:cNvSpPr/>
          <p:nvPr/>
        </p:nvSpPr>
        <p:spPr>
          <a:xfrm>
            <a:off x="6096774" y="5811232"/>
            <a:ext cx="628884" cy="297378"/>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cxnSp>
        <p:nvCxnSpPr>
          <p:cNvPr id="47" name="Shape 252"/>
          <p:cNvCxnSpPr/>
          <p:nvPr/>
        </p:nvCxnSpPr>
        <p:spPr>
          <a:xfrm>
            <a:off x="3813462" y="5336164"/>
            <a:ext cx="344043" cy="0"/>
          </a:xfrm>
          <a:prstGeom prst="straightConnector1">
            <a:avLst/>
          </a:prstGeom>
          <a:noFill/>
          <a:ln w="19050" cap="flat" cmpd="sng">
            <a:solidFill>
              <a:schemeClr val="dk1"/>
            </a:solidFill>
            <a:prstDash val="dot"/>
            <a:round/>
            <a:headEnd type="none" w="med" len="med"/>
            <a:tailEnd type="none" w="med" len="med"/>
          </a:ln>
        </p:spPr>
      </p:cxnSp>
      <p:sp>
        <p:nvSpPr>
          <p:cNvPr id="48" name="Shape 253"/>
          <p:cNvSpPr txBox="1"/>
          <p:nvPr/>
        </p:nvSpPr>
        <p:spPr>
          <a:xfrm>
            <a:off x="3565403" y="5174469"/>
            <a:ext cx="248056"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49" name="Shape 254"/>
          <p:cNvSpPr txBox="1"/>
          <p:nvPr/>
        </p:nvSpPr>
        <p:spPr>
          <a:xfrm>
            <a:off x="4114535" y="5174469"/>
            <a:ext cx="248056"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50" name="Shape 255"/>
          <p:cNvSpPr txBox="1"/>
          <p:nvPr/>
        </p:nvSpPr>
        <p:spPr>
          <a:xfrm>
            <a:off x="4444533" y="5174469"/>
            <a:ext cx="1692037"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Access</a:t>
            </a:r>
          </a:p>
        </p:txBody>
      </p:sp>
      <p:sp>
        <p:nvSpPr>
          <p:cNvPr id="51" name="Shape 256"/>
          <p:cNvSpPr/>
          <p:nvPr/>
        </p:nvSpPr>
        <p:spPr>
          <a:xfrm>
            <a:off x="1080409" y="5769891"/>
            <a:ext cx="628800" cy="323398"/>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pic>
        <p:nvPicPr>
          <p:cNvPr id="41" name="Shape 41"/>
          <p:cNvPicPr preferRelativeResize="0"/>
          <p:nvPr/>
        </p:nvPicPr>
        <p:blipFill>
          <a:blip r:embed="rId3">
            <a:alphaModFix/>
          </a:blip>
          <a:stretch>
            <a:fillRect/>
          </a:stretch>
        </p:blipFill>
        <p:spPr>
          <a:xfrm>
            <a:off x="6164850" y="790125"/>
            <a:ext cx="1181699" cy="1181699"/>
          </a:xfrm>
          <a:prstGeom prst="rect">
            <a:avLst/>
          </a:prstGeom>
          <a:noFill/>
          <a:ln>
            <a:noFill/>
          </a:ln>
        </p:spPr>
      </p:pic>
      <p:sp>
        <p:nvSpPr>
          <p:cNvPr id="42" name="Shape 42"/>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Team Members &amp; Role Assignment</a:t>
            </a:r>
          </a:p>
        </p:txBody>
      </p:sp>
      <p:sp>
        <p:nvSpPr>
          <p:cNvPr id="43" name="Shape 43"/>
          <p:cNvSpPr/>
          <p:nvPr/>
        </p:nvSpPr>
        <p:spPr>
          <a:xfrm>
            <a:off x="3455878" y="1519064"/>
            <a:ext cx="2214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i="0" u="none" strike="noStrike" cap="none" baseline="0" dirty="0" smtClean="0">
                <a:solidFill>
                  <a:srgbClr val="000000"/>
                </a:solidFill>
                <a:latin typeface="+mn-lt"/>
                <a:ea typeface="Belleza"/>
                <a:cs typeface="Belleza"/>
                <a:sym typeface="Belleza"/>
              </a:rPr>
              <a:t>  Assignment</a:t>
            </a:r>
            <a:r>
              <a:rPr lang="en-US" sz="1200" b="0" i="0" u="none" strike="noStrike" cap="none" baseline="0" dirty="0" smtClean="0">
                <a:solidFill>
                  <a:srgbClr val="000000"/>
                </a:solidFill>
                <a:latin typeface="+mn-lt"/>
                <a:ea typeface="Belleza"/>
                <a:cs typeface="Belleza"/>
                <a:sym typeface="Belleza"/>
              </a:rPr>
              <a:t>:</a:t>
            </a:r>
            <a:endParaRPr lang="en-US" sz="1200" b="0" i="0" u="none" strike="noStrike" cap="none" baseline="0" dirty="0">
              <a:solidFill>
                <a:srgbClr val="000000"/>
              </a:solidFill>
              <a:latin typeface="+mn-lt"/>
              <a:ea typeface="Belleza"/>
              <a:cs typeface="Belleza"/>
              <a:sym typeface="Belleza"/>
            </a:endParaRP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Testing &amp; Management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4" name="Shape 44"/>
          <p:cNvSpPr/>
          <p:nvPr/>
        </p:nvSpPr>
        <p:spPr>
          <a:xfrm>
            <a:off x="7452180"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Jaehoon Kim</a:t>
            </a:r>
          </a:p>
        </p:txBody>
      </p:sp>
      <p:sp>
        <p:nvSpPr>
          <p:cNvPr id="45" name="Shape 45"/>
          <p:cNvSpPr/>
          <p:nvPr/>
        </p:nvSpPr>
        <p:spPr>
          <a:xfrm>
            <a:off x="6804109"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User Interface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6" name="Shape 46"/>
          <p:cNvSpPr/>
          <p:nvPr/>
        </p:nvSpPr>
        <p:spPr>
          <a:xfrm>
            <a:off x="5275948"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Changwook Lim</a:t>
            </a:r>
          </a:p>
        </p:txBody>
      </p:sp>
      <p:sp>
        <p:nvSpPr>
          <p:cNvPr id="47" name="Shape 47"/>
          <p:cNvSpPr/>
          <p:nvPr/>
        </p:nvSpPr>
        <p:spPr>
          <a:xfrm>
            <a:off x="4627880"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SA Node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8" name="Shape 48"/>
          <p:cNvSpPr/>
          <p:nvPr/>
        </p:nvSpPr>
        <p:spPr>
          <a:xfrm>
            <a:off x="3075962"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Jeonggil Lee</a:t>
            </a:r>
          </a:p>
        </p:txBody>
      </p:sp>
      <p:sp>
        <p:nvSpPr>
          <p:cNvPr id="49" name="Shape 49"/>
          <p:cNvSpPr/>
          <p:nvPr/>
        </p:nvSpPr>
        <p:spPr>
          <a:xfrm>
            <a:off x="2427891"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IoT Infrastructure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50" name="Shape 50"/>
          <p:cNvSpPr/>
          <p:nvPr/>
        </p:nvSpPr>
        <p:spPr>
          <a:xfrm>
            <a:off x="899591"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dirty="0" smtClean="0">
                <a:latin typeface="+mn-lt"/>
                <a:ea typeface="Belleza"/>
                <a:cs typeface="Belleza"/>
                <a:sym typeface="Belleza"/>
              </a:rPr>
              <a:t>Technical Writer /</a:t>
            </a:r>
          </a:p>
          <a:p>
            <a:pPr algn="ctr">
              <a:buClr>
                <a:srgbClr val="000000"/>
              </a:buClr>
              <a:buSzPct val="25000"/>
            </a:pPr>
            <a:r>
              <a:rPr lang="en-US" altLang="ko-KR" sz="1200" dirty="0" smtClean="0">
                <a:ea typeface="Belleza"/>
                <a:cs typeface="Belleza"/>
                <a:sym typeface="Belleza"/>
              </a:rPr>
              <a:t>Requirements Eng. </a:t>
            </a:r>
          </a:p>
        </p:txBody>
      </p:sp>
      <p:sp>
        <p:nvSpPr>
          <p:cNvPr id="51" name="Shape 51"/>
          <p:cNvSpPr/>
          <p:nvPr/>
        </p:nvSpPr>
        <p:spPr>
          <a:xfrm>
            <a:off x="899591"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Yoonki Hong</a:t>
            </a:r>
          </a:p>
        </p:txBody>
      </p:sp>
      <p:sp>
        <p:nvSpPr>
          <p:cNvPr id="52" name="Shape 52"/>
          <p:cNvSpPr/>
          <p:nvPr/>
        </p:nvSpPr>
        <p:spPr>
          <a:xfrm>
            <a:off x="251520"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IoT Infrastructure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cxnSp>
        <p:nvCxnSpPr>
          <p:cNvPr id="53" name="Shape 53"/>
          <p:cNvCxnSpPr/>
          <p:nvPr/>
        </p:nvCxnSpPr>
        <p:spPr>
          <a:xfrm>
            <a:off x="1323199" y="2649041"/>
            <a:ext cx="6504300" cy="0"/>
          </a:xfrm>
          <a:prstGeom prst="straightConnector1">
            <a:avLst/>
          </a:prstGeom>
          <a:noFill/>
          <a:ln w="9525" cap="flat" cmpd="sng">
            <a:solidFill>
              <a:srgbClr val="000000"/>
            </a:solidFill>
            <a:prstDash val="dash"/>
            <a:round/>
            <a:headEnd type="none" w="med" len="med"/>
            <a:tailEnd type="none" w="med" len="med"/>
          </a:ln>
        </p:spPr>
      </p:cxnSp>
      <p:cxnSp>
        <p:nvCxnSpPr>
          <p:cNvPr id="54" name="Shape 54"/>
          <p:cNvCxnSpPr/>
          <p:nvPr/>
        </p:nvCxnSpPr>
        <p:spPr>
          <a:xfrm>
            <a:off x="7848173" y="2644225"/>
            <a:ext cx="0" cy="343800"/>
          </a:xfrm>
          <a:prstGeom prst="straightConnector1">
            <a:avLst/>
          </a:prstGeom>
          <a:noFill/>
          <a:ln w="9525" cap="flat" cmpd="sng">
            <a:solidFill>
              <a:srgbClr val="000000"/>
            </a:solidFill>
            <a:prstDash val="dash"/>
            <a:round/>
            <a:headEnd type="none" w="med" len="med"/>
            <a:tailEnd type="none" w="med" len="med"/>
          </a:ln>
        </p:spPr>
      </p:cxnSp>
      <p:cxnSp>
        <p:nvCxnSpPr>
          <p:cNvPr id="55" name="Shape 55"/>
          <p:cNvCxnSpPr>
            <a:stCxn id="43" idx="2"/>
          </p:cNvCxnSpPr>
          <p:nvPr/>
        </p:nvCxnSpPr>
        <p:spPr>
          <a:xfrm>
            <a:off x="4563028" y="2311064"/>
            <a:ext cx="0" cy="355500"/>
          </a:xfrm>
          <a:prstGeom prst="straightConnector1">
            <a:avLst/>
          </a:prstGeom>
          <a:noFill/>
          <a:ln w="9525" cap="flat" cmpd="sng">
            <a:solidFill>
              <a:srgbClr val="000000"/>
            </a:solidFill>
            <a:prstDash val="dash"/>
            <a:round/>
            <a:headEnd type="none" w="med" len="med"/>
            <a:tailEnd type="none" w="med" len="med"/>
          </a:ln>
        </p:spPr>
      </p:cxnSp>
      <p:cxnSp>
        <p:nvCxnSpPr>
          <p:cNvPr id="56" name="Shape 56"/>
          <p:cNvCxnSpPr/>
          <p:nvPr/>
        </p:nvCxnSpPr>
        <p:spPr>
          <a:xfrm>
            <a:off x="5671950" y="2644225"/>
            <a:ext cx="0" cy="343800"/>
          </a:xfrm>
          <a:prstGeom prst="straightConnector1">
            <a:avLst/>
          </a:prstGeom>
          <a:noFill/>
          <a:ln w="9525" cap="flat" cmpd="sng">
            <a:solidFill>
              <a:srgbClr val="000000"/>
            </a:solidFill>
            <a:prstDash val="dash"/>
            <a:round/>
            <a:headEnd type="none" w="med" len="med"/>
            <a:tailEnd type="none" w="med" len="med"/>
          </a:ln>
        </p:spPr>
      </p:cxnSp>
      <p:cxnSp>
        <p:nvCxnSpPr>
          <p:cNvPr id="57" name="Shape 57"/>
          <p:cNvCxnSpPr/>
          <p:nvPr/>
        </p:nvCxnSpPr>
        <p:spPr>
          <a:xfrm>
            <a:off x="3471950" y="2644225"/>
            <a:ext cx="0" cy="343800"/>
          </a:xfrm>
          <a:prstGeom prst="straightConnector1">
            <a:avLst/>
          </a:prstGeom>
          <a:noFill/>
          <a:ln w="9525" cap="flat" cmpd="sng">
            <a:solidFill>
              <a:srgbClr val="000000"/>
            </a:solidFill>
            <a:prstDash val="dash"/>
            <a:round/>
            <a:headEnd type="none" w="med" len="med"/>
            <a:tailEnd type="none" w="med" len="med"/>
          </a:ln>
        </p:spPr>
      </p:cxnSp>
      <p:sp>
        <p:nvSpPr>
          <p:cNvPr id="58" name="Shape 58"/>
          <p:cNvSpPr/>
          <p:nvPr/>
        </p:nvSpPr>
        <p:spPr>
          <a:xfrm>
            <a:off x="251521"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59" name="Shape 59"/>
          <p:cNvSpPr/>
          <p:nvPr/>
        </p:nvSpPr>
        <p:spPr>
          <a:xfrm>
            <a:off x="251521"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0" name="Shape 60"/>
          <p:cNvSpPr/>
          <p:nvPr/>
        </p:nvSpPr>
        <p:spPr>
          <a:xfrm>
            <a:off x="3075962"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Chief Architect / Support Engineer</a:t>
            </a:r>
          </a:p>
        </p:txBody>
      </p:sp>
      <p:sp>
        <p:nvSpPr>
          <p:cNvPr id="61" name="Shape 61"/>
          <p:cNvSpPr/>
          <p:nvPr/>
        </p:nvSpPr>
        <p:spPr>
          <a:xfrm>
            <a:off x="2427891"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62" name="Shape 62"/>
          <p:cNvSpPr/>
          <p:nvPr/>
        </p:nvSpPr>
        <p:spPr>
          <a:xfrm>
            <a:off x="2427891"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3" name="Shape 63"/>
          <p:cNvSpPr/>
          <p:nvPr/>
        </p:nvSpPr>
        <p:spPr>
          <a:xfrm>
            <a:off x="5275948"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Developer</a:t>
            </a:r>
          </a:p>
        </p:txBody>
      </p:sp>
      <p:sp>
        <p:nvSpPr>
          <p:cNvPr id="64" name="Shape 64"/>
          <p:cNvSpPr/>
          <p:nvPr/>
        </p:nvSpPr>
        <p:spPr>
          <a:xfrm>
            <a:off x="4627878"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65" name="Shape 65"/>
          <p:cNvSpPr/>
          <p:nvPr/>
        </p:nvSpPr>
        <p:spPr>
          <a:xfrm>
            <a:off x="4627878"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6" name="Shape 66"/>
          <p:cNvSpPr/>
          <p:nvPr/>
        </p:nvSpPr>
        <p:spPr>
          <a:xfrm>
            <a:off x="7452180"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Developer</a:t>
            </a:r>
          </a:p>
        </p:txBody>
      </p:sp>
      <p:sp>
        <p:nvSpPr>
          <p:cNvPr id="67" name="Shape 67"/>
          <p:cNvSpPr/>
          <p:nvPr/>
        </p:nvSpPr>
        <p:spPr>
          <a:xfrm>
            <a:off x="6804108"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dirty="0">
                <a:solidFill>
                  <a:srgbClr val="000000"/>
                </a:solidFill>
                <a:latin typeface="+mn-lt"/>
                <a:ea typeface="Belleza"/>
                <a:cs typeface="Belleza"/>
                <a:sym typeface="Belleza"/>
              </a:rPr>
              <a:t>Title</a:t>
            </a:r>
          </a:p>
        </p:txBody>
      </p:sp>
      <p:sp>
        <p:nvSpPr>
          <p:cNvPr id="68" name="Shape 68"/>
          <p:cNvSpPr/>
          <p:nvPr/>
        </p:nvSpPr>
        <p:spPr>
          <a:xfrm>
            <a:off x="6804108"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dirty="0" smtClean="0">
                <a:solidFill>
                  <a:srgbClr val="000000"/>
                </a:solidFill>
                <a:latin typeface="+mn-lt"/>
                <a:ea typeface="Belleza"/>
                <a:cs typeface="Belleza"/>
                <a:sym typeface="Belleza"/>
              </a:rPr>
              <a:t>Name</a:t>
            </a:r>
            <a:endParaRPr lang="en-US" sz="1400" b="1" i="0" u="none" strike="noStrike" cap="none" baseline="0" dirty="0">
              <a:solidFill>
                <a:srgbClr val="000000"/>
              </a:solidFill>
              <a:latin typeface="+mn-lt"/>
              <a:ea typeface="Belleza"/>
              <a:cs typeface="Belleza"/>
              <a:sym typeface="Belleza"/>
            </a:endParaRPr>
          </a:p>
        </p:txBody>
      </p:sp>
      <p:sp>
        <p:nvSpPr>
          <p:cNvPr id="69" name="Shape 69"/>
          <p:cNvSpPr/>
          <p:nvPr/>
        </p:nvSpPr>
        <p:spPr>
          <a:xfrm>
            <a:off x="4103948" y="1159024"/>
            <a:ext cx="1566299"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Jangsu Lee</a:t>
            </a:r>
          </a:p>
        </p:txBody>
      </p:sp>
      <p:sp>
        <p:nvSpPr>
          <p:cNvPr id="70" name="Shape 70"/>
          <p:cNvSpPr/>
          <p:nvPr/>
        </p:nvSpPr>
        <p:spPr>
          <a:xfrm>
            <a:off x="4103948" y="798983"/>
            <a:ext cx="1566299"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b="0" i="0" u="none" strike="noStrike" cap="none" baseline="0">
                <a:solidFill>
                  <a:srgbClr val="000000"/>
                </a:solidFill>
                <a:latin typeface="+mn-lt"/>
                <a:ea typeface="Belleza"/>
                <a:cs typeface="Belleza"/>
                <a:sym typeface="Belleza"/>
              </a:rPr>
              <a:t>Team Leader / Managing Engineer</a:t>
            </a:r>
          </a:p>
        </p:txBody>
      </p:sp>
      <p:sp>
        <p:nvSpPr>
          <p:cNvPr id="71" name="Shape 71"/>
          <p:cNvSpPr/>
          <p:nvPr/>
        </p:nvSpPr>
        <p:spPr>
          <a:xfrm>
            <a:off x="3455878" y="798983"/>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72" name="Shape 72"/>
          <p:cNvSpPr/>
          <p:nvPr/>
        </p:nvSpPr>
        <p:spPr>
          <a:xfrm>
            <a:off x="3455878" y="1159024"/>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cxnSp>
        <p:nvCxnSpPr>
          <p:cNvPr id="73" name="Shape 73"/>
          <p:cNvCxnSpPr/>
          <p:nvPr/>
        </p:nvCxnSpPr>
        <p:spPr>
          <a:xfrm>
            <a:off x="1295607" y="2644321"/>
            <a:ext cx="0" cy="343800"/>
          </a:xfrm>
          <a:prstGeom prst="straightConnector1">
            <a:avLst/>
          </a:prstGeom>
          <a:noFill/>
          <a:ln w="9525" cap="flat" cmpd="sng">
            <a:solidFill>
              <a:srgbClr val="000000"/>
            </a:solidFill>
            <a:prstDash val="dash"/>
            <a:round/>
            <a:headEnd type="none" w="med" len="med"/>
            <a:tailEnd type="none" w="med" len="med"/>
          </a:ln>
        </p:spPr>
      </p:cxnSp>
      <p:sp>
        <p:nvSpPr>
          <p:cNvPr id="74" name="Shape 74"/>
          <p:cNvSpPr/>
          <p:nvPr/>
        </p:nvSpPr>
        <p:spPr>
          <a:xfrm>
            <a:off x="1195950" y="5884300"/>
            <a:ext cx="7529999" cy="359999"/>
          </a:xfrm>
          <a:prstGeom prst="rect">
            <a:avLst/>
          </a:prstGeom>
          <a:solidFill>
            <a:srgbClr val="000000">
              <a:alpha val="0"/>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75" name="Shape 75"/>
          <p:cNvSpPr/>
          <p:nvPr/>
        </p:nvSpPr>
        <p:spPr>
          <a:xfrm>
            <a:off x="1345877" y="5959923"/>
            <a:ext cx="495599" cy="192000"/>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Belleza"/>
              <a:buNone/>
            </a:pPr>
            <a:endParaRPr sz="1200" b="0" i="0" u="none" strike="noStrike" cap="none" baseline="0">
              <a:solidFill>
                <a:srgbClr val="000000"/>
              </a:solidFill>
              <a:latin typeface="+mn-lt"/>
              <a:ea typeface="Belleza"/>
              <a:cs typeface="Belleza"/>
              <a:sym typeface="Belleza"/>
            </a:endParaRPr>
          </a:p>
        </p:txBody>
      </p:sp>
      <p:sp>
        <p:nvSpPr>
          <p:cNvPr id="76" name="Shape 76"/>
          <p:cNvSpPr/>
          <p:nvPr/>
        </p:nvSpPr>
        <p:spPr>
          <a:xfrm>
            <a:off x="2547300" y="5959925"/>
            <a:ext cx="495599" cy="192000"/>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Belleza"/>
              <a:buNone/>
            </a:pPr>
            <a:endParaRPr sz="1200" b="0" i="0" u="none" strike="noStrike" cap="none" baseline="0">
              <a:solidFill>
                <a:srgbClr val="000000"/>
              </a:solidFill>
              <a:latin typeface="+mn-lt"/>
              <a:ea typeface="Belleza"/>
              <a:cs typeface="Belleza"/>
              <a:sym typeface="Belleza"/>
            </a:endParaRPr>
          </a:p>
        </p:txBody>
      </p:sp>
      <p:sp>
        <p:nvSpPr>
          <p:cNvPr id="77" name="Shape 77"/>
          <p:cNvSpPr/>
          <p:nvPr/>
        </p:nvSpPr>
        <p:spPr>
          <a:xfrm>
            <a:off x="3838830" y="5968300"/>
            <a:ext cx="495599" cy="192000"/>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Belleza"/>
              <a:buNone/>
            </a:pPr>
            <a:endParaRPr sz="1200">
              <a:latin typeface="+mn-lt"/>
              <a:ea typeface="Belleza"/>
              <a:cs typeface="Belleza"/>
              <a:sym typeface="Belleza"/>
            </a:endParaRPr>
          </a:p>
        </p:txBody>
      </p:sp>
      <p:sp>
        <p:nvSpPr>
          <p:cNvPr id="78" name="Shape 78"/>
          <p:cNvSpPr/>
          <p:nvPr/>
        </p:nvSpPr>
        <p:spPr>
          <a:xfrm>
            <a:off x="5377600" y="5987550"/>
            <a:ext cx="144000" cy="1440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79" name="Shape 79"/>
          <p:cNvSpPr/>
          <p:nvPr/>
        </p:nvSpPr>
        <p:spPr>
          <a:xfrm>
            <a:off x="6319550" y="5959925"/>
            <a:ext cx="495599" cy="192000"/>
          </a:xfrm>
          <a:prstGeom prst="rect">
            <a:avLst/>
          </a:prstGeom>
          <a:solidFill>
            <a:srgbClr val="B6D7A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80" name="Shape 80"/>
          <p:cNvSpPr txBox="1"/>
          <p:nvPr/>
        </p:nvSpPr>
        <p:spPr>
          <a:xfrm>
            <a:off x="1843850" y="5895700"/>
            <a:ext cx="602400" cy="337200"/>
          </a:xfrm>
          <a:prstGeom prst="rect">
            <a:avLst/>
          </a:prstGeom>
          <a:noFill/>
          <a:ln>
            <a:noFill/>
          </a:ln>
        </p:spPr>
        <p:txBody>
          <a:bodyPr lIns="91425" tIns="91425" rIns="91425" bIns="91425" anchor="ctr" anchorCtr="0">
            <a:noAutofit/>
          </a:bodyPr>
          <a:lstStyle/>
          <a:p>
            <a:pPr>
              <a:spcBef>
                <a:spcPts val="0"/>
              </a:spcBef>
              <a:buNone/>
            </a:pPr>
            <a:r>
              <a:rPr lang="en-US" sz="1200">
                <a:latin typeface="+mn-lt"/>
                <a:ea typeface="Belleza"/>
                <a:cs typeface="Belleza"/>
                <a:sym typeface="Belleza"/>
              </a:rPr>
              <a:t>Role</a:t>
            </a:r>
          </a:p>
        </p:txBody>
      </p:sp>
      <p:sp>
        <p:nvSpPr>
          <p:cNvPr id="81" name="Shape 81"/>
          <p:cNvSpPr txBox="1"/>
          <p:nvPr/>
        </p:nvSpPr>
        <p:spPr>
          <a:xfrm>
            <a:off x="3055550" y="5897325"/>
            <a:ext cx="719400" cy="337200"/>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Name</a:t>
            </a:r>
          </a:p>
        </p:txBody>
      </p:sp>
      <p:sp>
        <p:nvSpPr>
          <p:cNvPr id="82" name="Shape 82"/>
          <p:cNvSpPr txBox="1"/>
          <p:nvPr/>
        </p:nvSpPr>
        <p:spPr>
          <a:xfrm>
            <a:off x="4353400" y="5897325"/>
            <a:ext cx="1133399" cy="337200"/>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Job Assign</a:t>
            </a:r>
          </a:p>
        </p:txBody>
      </p:sp>
      <p:sp>
        <p:nvSpPr>
          <p:cNvPr id="83" name="Shape 83"/>
          <p:cNvSpPr txBox="1"/>
          <p:nvPr/>
        </p:nvSpPr>
        <p:spPr>
          <a:xfrm>
            <a:off x="5523950" y="5874175"/>
            <a:ext cx="719400" cy="359999"/>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Face</a:t>
            </a:r>
          </a:p>
        </p:txBody>
      </p:sp>
      <p:sp>
        <p:nvSpPr>
          <p:cNvPr id="84" name="Shape 84"/>
          <p:cNvSpPr txBox="1"/>
          <p:nvPr/>
        </p:nvSpPr>
        <p:spPr>
          <a:xfrm>
            <a:off x="6819350" y="5874175"/>
            <a:ext cx="719400" cy="359999"/>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Mentor</a:t>
            </a:r>
          </a:p>
        </p:txBody>
      </p:sp>
      <p:sp>
        <p:nvSpPr>
          <p:cNvPr id="85" name="Shape 85"/>
          <p:cNvSpPr txBox="1"/>
          <p:nvPr/>
        </p:nvSpPr>
        <p:spPr>
          <a:xfrm>
            <a:off x="418225" y="5874175"/>
            <a:ext cx="785700" cy="359999"/>
          </a:xfrm>
          <a:prstGeom prst="rect">
            <a:avLst/>
          </a:prstGeom>
          <a:noFill/>
          <a:ln>
            <a:noFill/>
          </a:ln>
        </p:spPr>
        <p:txBody>
          <a:bodyPr lIns="91425" tIns="91425" rIns="91425" bIns="91425" anchor="ctr" anchorCtr="0">
            <a:noAutofit/>
          </a:bodyPr>
          <a:lstStyle/>
          <a:p>
            <a:pPr lvl="0" algn="ctr" rtl="0">
              <a:spcBef>
                <a:spcPts val="0"/>
              </a:spcBef>
              <a:buNone/>
            </a:pPr>
            <a:r>
              <a:rPr lang="en-US" sz="1200" b="1">
                <a:latin typeface="+mn-lt"/>
                <a:ea typeface="Belleza"/>
                <a:cs typeface="Belleza"/>
                <a:sym typeface="Belleza"/>
              </a:rPr>
              <a:t>Legend</a:t>
            </a:r>
          </a:p>
        </p:txBody>
      </p:sp>
      <p:sp>
        <p:nvSpPr>
          <p:cNvPr id="86" name="Shape 86"/>
          <p:cNvSpPr/>
          <p:nvPr/>
        </p:nvSpPr>
        <p:spPr>
          <a:xfrm>
            <a:off x="6164850" y="1960225"/>
            <a:ext cx="1181700" cy="481500"/>
          </a:xfrm>
          <a:prstGeom prst="rect">
            <a:avLst/>
          </a:prstGeom>
          <a:solidFill>
            <a:srgbClr val="B6D7A8"/>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b="1">
                <a:solidFill>
                  <a:schemeClr val="dk1"/>
                </a:solidFill>
                <a:latin typeface="+mn-lt"/>
                <a:ea typeface="Belleza"/>
                <a:cs typeface="Belleza"/>
                <a:sym typeface="Belleza"/>
              </a:rPr>
              <a:t>Mentor </a:t>
            </a:r>
            <a:r>
              <a:rPr lang="en-US" sz="1200">
                <a:solidFill>
                  <a:schemeClr val="dk1"/>
                </a:solidFill>
                <a:latin typeface="+mn-lt"/>
                <a:ea typeface="Belleza"/>
                <a:cs typeface="Belleza"/>
                <a:sym typeface="Belleza"/>
              </a:rPr>
              <a:t>: </a:t>
            </a:r>
          </a:p>
          <a:p>
            <a:pPr marL="0" marR="0" lvl="0" indent="0" algn="ctr" rtl="0">
              <a:lnSpc>
                <a:spcPct val="100000"/>
              </a:lnSpc>
              <a:spcBef>
                <a:spcPts val="0"/>
              </a:spcBef>
              <a:spcAft>
                <a:spcPts val="0"/>
              </a:spcAft>
              <a:buClr>
                <a:srgbClr val="000000"/>
              </a:buClr>
              <a:buSzPct val="25000"/>
              <a:buFont typeface="Belleza"/>
              <a:buNone/>
            </a:pPr>
            <a:r>
              <a:rPr lang="en-US" sz="1200">
                <a:solidFill>
                  <a:schemeClr val="dk1"/>
                </a:solidFill>
                <a:latin typeface="+mn-lt"/>
                <a:ea typeface="Belleza"/>
                <a:cs typeface="Belleza"/>
                <a:sym typeface="Belleza"/>
              </a:rPr>
              <a:t>Daniel Plakosh</a:t>
            </a:r>
          </a:p>
        </p:txBody>
      </p:sp>
      <p:sp>
        <p:nvSpPr>
          <p:cNvPr id="87" name="Shape 87"/>
          <p:cNvSpPr/>
          <p:nvPr/>
        </p:nvSpPr>
        <p:spPr>
          <a:xfrm>
            <a:off x="6164850" y="790125"/>
            <a:ext cx="1181700" cy="1184099"/>
          </a:xfrm>
          <a:prstGeom prst="rect">
            <a:avLst/>
          </a:prstGeom>
          <a:no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Belleza"/>
              <a:buNone/>
            </a:pPr>
            <a:endParaRPr>
              <a:latin typeface="+mn-lt"/>
            </a:endParaRPr>
          </a:p>
        </p:txBody>
      </p:sp>
      <p:pic>
        <p:nvPicPr>
          <p:cNvPr id="88" name="Shape 88"/>
          <p:cNvPicPr preferRelativeResize="0"/>
          <p:nvPr/>
        </p:nvPicPr>
        <p:blipFill>
          <a:blip r:embed="rId4">
            <a:alphaModFix/>
          </a:blip>
          <a:stretch>
            <a:fillRect/>
          </a:stretch>
        </p:blipFill>
        <p:spPr>
          <a:xfrm>
            <a:off x="2018500" y="958175"/>
            <a:ext cx="1352550" cy="1304925"/>
          </a:xfrm>
          <a:prstGeom prst="rect">
            <a:avLst/>
          </a:prstGeom>
          <a:noFill/>
          <a:ln>
            <a:noFill/>
          </a:ln>
        </p:spPr>
      </p:pic>
      <p:pic>
        <p:nvPicPr>
          <p:cNvPr id="89" name="Shape 89"/>
          <p:cNvPicPr preferRelativeResize="0"/>
          <p:nvPr/>
        </p:nvPicPr>
        <p:blipFill>
          <a:blip r:embed="rId5">
            <a:alphaModFix/>
          </a:blip>
          <a:stretch>
            <a:fillRect/>
          </a:stretch>
        </p:blipFill>
        <p:spPr>
          <a:xfrm>
            <a:off x="7205298" y="4549012"/>
            <a:ext cx="1285875" cy="1276350"/>
          </a:xfrm>
          <a:prstGeom prst="rect">
            <a:avLst/>
          </a:prstGeom>
          <a:noFill/>
          <a:ln>
            <a:noFill/>
          </a:ln>
        </p:spPr>
      </p:pic>
      <p:pic>
        <p:nvPicPr>
          <p:cNvPr id="90" name="Shape 90"/>
          <p:cNvPicPr preferRelativeResize="0"/>
          <p:nvPr/>
        </p:nvPicPr>
        <p:blipFill>
          <a:blip r:embed="rId6">
            <a:alphaModFix/>
          </a:blip>
          <a:stretch>
            <a:fillRect/>
          </a:stretch>
        </p:blipFill>
        <p:spPr>
          <a:xfrm>
            <a:off x="643137" y="4535025"/>
            <a:ext cx="1304925" cy="1314450"/>
          </a:xfrm>
          <a:prstGeom prst="rect">
            <a:avLst/>
          </a:prstGeom>
          <a:noFill/>
          <a:ln>
            <a:noFill/>
          </a:ln>
        </p:spPr>
      </p:pic>
      <p:cxnSp>
        <p:nvCxnSpPr>
          <p:cNvPr id="91" name="Shape 91"/>
          <p:cNvCxnSpPr/>
          <p:nvPr/>
        </p:nvCxnSpPr>
        <p:spPr>
          <a:xfrm>
            <a:off x="7619150" y="6054175"/>
            <a:ext cx="241499" cy="0"/>
          </a:xfrm>
          <a:prstGeom prst="straightConnector1">
            <a:avLst/>
          </a:prstGeom>
          <a:noFill/>
          <a:ln w="19050" cap="flat" cmpd="sng">
            <a:solidFill>
              <a:schemeClr val="dk2"/>
            </a:solidFill>
            <a:prstDash val="dot"/>
            <a:round/>
            <a:headEnd type="none" w="lg" len="lg"/>
            <a:tailEnd type="none" w="lg" len="lg"/>
          </a:ln>
        </p:spPr>
      </p:cxnSp>
      <p:sp>
        <p:nvSpPr>
          <p:cNvPr id="92" name="Shape 92"/>
          <p:cNvSpPr txBox="1"/>
          <p:nvPr/>
        </p:nvSpPr>
        <p:spPr>
          <a:xfrm>
            <a:off x="7940150" y="5874200"/>
            <a:ext cx="785700" cy="359999"/>
          </a:xfrm>
          <a:prstGeom prst="rect">
            <a:avLst/>
          </a:prstGeom>
          <a:noFill/>
          <a:ln>
            <a:noFill/>
          </a:ln>
        </p:spPr>
        <p:txBody>
          <a:bodyPr lIns="91425" tIns="91425" rIns="91425" bIns="91425" anchor="ctr" anchorCtr="0">
            <a:noAutofit/>
          </a:bodyPr>
          <a:lstStyle/>
          <a:p>
            <a:pPr lvl="0" rtl="0">
              <a:spcBef>
                <a:spcPts val="0"/>
              </a:spcBef>
              <a:buNone/>
            </a:pPr>
            <a:r>
              <a:rPr lang="en-US" sz="1200" dirty="0">
                <a:latin typeface="+mn-lt"/>
                <a:ea typeface="Belleza"/>
                <a:cs typeface="Belleza"/>
                <a:sym typeface="Belleza"/>
              </a:rPr>
              <a:t>Order</a:t>
            </a:r>
          </a:p>
        </p:txBody>
      </p:sp>
      <p:pic>
        <p:nvPicPr>
          <p:cNvPr id="93" name="Shape 93"/>
          <p:cNvPicPr preferRelativeResize="0"/>
          <p:nvPr/>
        </p:nvPicPr>
        <p:blipFill>
          <a:blip r:embed="rId7">
            <a:alphaModFix/>
          </a:blip>
          <a:stretch>
            <a:fillRect/>
          </a:stretch>
        </p:blipFill>
        <p:spPr>
          <a:xfrm>
            <a:off x="5059725" y="4515675"/>
            <a:ext cx="1343025" cy="1343025"/>
          </a:xfrm>
          <a:prstGeom prst="rect">
            <a:avLst/>
          </a:prstGeom>
          <a:noFill/>
          <a:ln>
            <a:noFill/>
          </a:ln>
        </p:spPr>
      </p:pic>
      <p:pic>
        <p:nvPicPr>
          <p:cNvPr id="94" name="Shape 94"/>
          <p:cNvPicPr preferRelativeResize="0"/>
          <p:nvPr/>
        </p:nvPicPr>
        <p:blipFill>
          <a:blip r:embed="rId8">
            <a:alphaModFix/>
          </a:blip>
          <a:stretch>
            <a:fillRect/>
          </a:stretch>
        </p:blipFill>
        <p:spPr>
          <a:xfrm>
            <a:off x="2795675" y="4541537"/>
            <a:ext cx="1352550" cy="1314450"/>
          </a:xfrm>
          <a:prstGeom prst="rect">
            <a:avLst/>
          </a:prstGeom>
          <a:noFill/>
          <a:ln>
            <a:noFill/>
          </a:ln>
        </p:spPr>
      </p:pic>
      <p:sp>
        <p:nvSpPr>
          <p:cNvPr id="95" name="슬라이드 번호 개체 틀 9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250825" y="90750"/>
            <a:ext cx="8683499"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t>
            </a:r>
            <a:r>
              <a:rPr lang="en-US" sz="2000" b="1" dirty="0" smtClean="0">
                <a:solidFill>
                  <a:schemeClr val="dk1"/>
                </a:solidFill>
              </a:rPr>
              <a:t>C </a:t>
            </a:r>
            <a:r>
              <a:rPr lang="en-US" sz="2000" b="1" dirty="0">
                <a:solidFill>
                  <a:schemeClr val="dk1"/>
                </a:solidFill>
              </a:rPr>
              <a:t>- Decomposition of Event Manager (</a:t>
            </a:r>
            <a:r>
              <a:rPr lang="en-US" sz="1800" b="1" dirty="0">
                <a:solidFill>
                  <a:schemeClr val="dk1"/>
                </a:solidFill>
              </a:rPr>
              <a:t>Dynamic Perspective)</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29</a:t>
            </a:fld>
            <a:r>
              <a:rPr lang="en-US" smtClean="0"/>
              <a:t>/30</a:t>
            </a:r>
            <a:endParaRPr lang="en-US" dirty="0"/>
          </a:p>
        </p:txBody>
      </p:sp>
      <p:sp>
        <p:nvSpPr>
          <p:cNvPr id="5" name="Shape 261"/>
          <p:cNvSpPr/>
          <p:nvPr/>
        </p:nvSpPr>
        <p:spPr>
          <a:xfrm>
            <a:off x="1424578" y="1697271"/>
            <a:ext cx="6426599" cy="2383841"/>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262"/>
          <p:cNvSpPr/>
          <p:nvPr/>
        </p:nvSpPr>
        <p:spPr>
          <a:xfrm>
            <a:off x="2771353" y="4361568"/>
            <a:ext cx="2232900" cy="317463"/>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Event Bus</a:t>
            </a:r>
          </a:p>
        </p:txBody>
      </p:sp>
      <p:sp>
        <p:nvSpPr>
          <p:cNvPr id="7" name="Shape 263"/>
          <p:cNvSpPr/>
          <p:nvPr/>
        </p:nvSpPr>
        <p:spPr>
          <a:xfrm>
            <a:off x="1620036" y="2033586"/>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Logger</a:t>
            </a:r>
          </a:p>
        </p:txBody>
      </p:sp>
      <p:cxnSp>
        <p:nvCxnSpPr>
          <p:cNvPr id="8" name="Shape 264"/>
          <p:cNvCxnSpPr>
            <a:endCxn id="39" idx="2"/>
          </p:cNvCxnSpPr>
          <p:nvPr/>
        </p:nvCxnSpPr>
        <p:spPr>
          <a:xfrm flipH="1" flipV="1">
            <a:off x="3454261" y="3679832"/>
            <a:ext cx="2123" cy="609728"/>
          </a:xfrm>
          <a:prstGeom prst="straightConnector1">
            <a:avLst/>
          </a:prstGeom>
          <a:noFill/>
          <a:ln w="19050" cap="flat" cmpd="sng">
            <a:solidFill>
              <a:srgbClr val="000000"/>
            </a:solidFill>
            <a:prstDash val="dash"/>
            <a:round/>
            <a:headEnd type="none" w="med" len="med"/>
            <a:tailEnd type="stealth" w="lg" len="lg"/>
          </a:ln>
        </p:spPr>
      </p:cxnSp>
      <p:sp>
        <p:nvSpPr>
          <p:cNvPr id="9" name="Shape 265"/>
          <p:cNvSpPr/>
          <p:nvPr/>
        </p:nvSpPr>
        <p:spPr>
          <a:xfrm>
            <a:off x="4214869" y="2033536"/>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Rule Manager</a:t>
            </a:r>
          </a:p>
        </p:txBody>
      </p:sp>
      <p:sp>
        <p:nvSpPr>
          <p:cNvPr id="10" name="Shape 266"/>
          <p:cNvSpPr/>
          <p:nvPr/>
        </p:nvSpPr>
        <p:spPr>
          <a:xfrm>
            <a:off x="6665613" y="2038597"/>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Push</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Manager</a:t>
            </a:r>
          </a:p>
        </p:txBody>
      </p:sp>
      <p:sp>
        <p:nvSpPr>
          <p:cNvPr id="11" name="Shape 267"/>
          <p:cNvSpPr/>
          <p:nvPr/>
        </p:nvSpPr>
        <p:spPr>
          <a:xfrm>
            <a:off x="2269284" y="3492398"/>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 name="Shape 268"/>
          <p:cNvSpPr/>
          <p:nvPr/>
        </p:nvSpPr>
        <p:spPr>
          <a:xfrm>
            <a:off x="2932104" y="2039819"/>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 Broker</a:t>
            </a:r>
          </a:p>
        </p:txBody>
      </p:sp>
      <p:sp>
        <p:nvSpPr>
          <p:cNvPr id="13" name="Shape 269"/>
          <p:cNvSpPr/>
          <p:nvPr/>
        </p:nvSpPr>
        <p:spPr>
          <a:xfrm>
            <a:off x="2932054" y="866973"/>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Weather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Service</a:t>
            </a:r>
          </a:p>
        </p:txBody>
      </p:sp>
      <p:sp>
        <p:nvSpPr>
          <p:cNvPr id="14" name="Shape 270"/>
          <p:cNvSpPr/>
          <p:nvPr/>
        </p:nvSpPr>
        <p:spPr>
          <a:xfrm>
            <a:off x="6779542" y="866970"/>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SMS Service</a:t>
            </a:r>
          </a:p>
        </p:txBody>
      </p:sp>
      <p:sp>
        <p:nvSpPr>
          <p:cNvPr id="17" name="Shape 273"/>
          <p:cNvSpPr/>
          <p:nvPr/>
        </p:nvSpPr>
        <p:spPr>
          <a:xfrm>
            <a:off x="5580819" y="866970"/>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Service</a:t>
            </a:r>
          </a:p>
        </p:txBody>
      </p:sp>
      <p:sp>
        <p:nvSpPr>
          <p:cNvPr id="18" name="Shape 274"/>
          <p:cNvSpPr/>
          <p:nvPr/>
        </p:nvSpPr>
        <p:spPr>
          <a:xfrm>
            <a:off x="576177" y="4869160"/>
            <a:ext cx="8313599" cy="1431898"/>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9" name="Shape 275"/>
          <p:cNvCxnSpPr/>
          <p:nvPr/>
        </p:nvCxnSpPr>
        <p:spPr>
          <a:xfrm>
            <a:off x="979753" y="5093585"/>
            <a:ext cx="579300" cy="0"/>
          </a:xfrm>
          <a:prstGeom prst="straightConnector1">
            <a:avLst/>
          </a:prstGeom>
          <a:noFill/>
          <a:ln w="19050" cap="flat" cmpd="sng">
            <a:solidFill>
              <a:srgbClr val="000000"/>
            </a:solidFill>
            <a:prstDash val="solid"/>
            <a:round/>
            <a:headEnd type="none" w="med" len="med"/>
            <a:tailEnd type="stealth" w="med" len="med"/>
          </a:ln>
        </p:spPr>
      </p:cxnSp>
      <p:sp>
        <p:nvSpPr>
          <p:cNvPr id="20" name="Shape 276"/>
          <p:cNvSpPr/>
          <p:nvPr/>
        </p:nvSpPr>
        <p:spPr>
          <a:xfrm>
            <a:off x="6437778" y="5008783"/>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77"/>
          <p:cNvSpPr txBox="1"/>
          <p:nvPr/>
        </p:nvSpPr>
        <p:spPr>
          <a:xfrm>
            <a:off x="7230028" y="5008785"/>
            <a:ext cx="8213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22" name="Shape 278"/>
          <p:cNvSpPr txBox="1"/>
          <p:nvPr/>
        </p:nvSpPr>
        <p:spPr>
          <a:xfrm>
            <a:off x="504627" y="4509120"/>
            <a:ext cx="2537698" cy="36004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23" name="Shape 279"/>
          <p:cNvSpPr txBox="1"/>
          <p:nvPr/>
        </p:nvSpPr>
        <p:spPr>
          <a:xfrm>
            <a:off x="1783828" y="4922135"/>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cxnSp>
        <p:nvCxnSpPr>
          <p:cNvPr id="24" name="Shape 280"/>
          <p:cNvCxnSpPr/>
          <p:nvPr/>
        </p:nvCxnSpPr>
        <p:spPr>
          <a:xfrm>
            <a:off x="1120103" y="5413972"/>
            <a:ext cx="369900" cy="0"/>
          </a:xfrm>
          <a:prstGeom prst="straightConnector1">
            <a:avLst/>
          </a:prstGeom>
          <a:noFill/>
          <a:ln w="19050" cap="flat" cmpd="sng">
            <a:solidFill>
              <a:srgbClr val="000000"/>
            </a:solidFill>
            <a:prstDash val="dash"/>
            <a:round/>
            <a:headEnd type="none" w="med" len="med"/>
            <a:tailEnd type="stealth" w="med" len="med"/>
          </a:ln>
        </p:spPr>
      </p:cxnSp>
      <p:sp>
        <p:nvSpPr>
          <p:cNvPr id="25" name="Shape 281"/>
          <p:cNvSpPr txBox="1"/>
          <p:nvPr/>
        </p:nvSpPr>
        <p:spPr>
          <a:xfrm>
            <a:off x="853403" y="524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26" name="Shape 282"/>
          <p:cNvSpPr txBox="1"/>
          <p:nvPr/>
        </p:nvSpPr>
        <p:spPr>
          <a:xfrm>
            <a:off x="1443803" y="524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27" name="Shape 283"/>
          <p:cNvSpPr txBox="1"/>
          <p:nvPr/>
        </p:nvSpPr>
        <p:spPr>
          <a:xfrm>
            <a:off x="1798603" y="524627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 sends an event to B</a:t>
            </a:r>
          </a:p>
        </p:txBody>
      </p:sp>
      <p:sp>
        <p:nvSpPr>
          <p:cNvPr id="28" name="Shape 284"/>
          <p:cNvSpPr txBox="1"/>
          <p:nvPr/>
        </p:nvSpPr>
        <p:spPr>
          <a:xfrm>
            <a:off x="1797428" y="556291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Server Element Boundary</a:t>
            </a:r>
          </a:p>
        </p:txBody>
      </p:sp>
      <p:sp>
        <p:nvSpPr>
          <p:cNvPr id="29" name="Shape 285"/>
          <p:cNvSpPr txBox="1"/>
          <p:nvPr/>
        </p:nvSpPr>
        <p:spPr>
          <a:xfrm>
            <a:off x="7223378" y="58470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External Service</a:t>
            </a:r>
          </a:p>
        </p:txBody>
      </p:sp>
      <p:sp>
        <p:nvSpPr>
          <p:cNvPr id="30" name="Shape 286"/>
          <p:cNvSpPr/>
          <p:nvPr/>
        </p:nvSpPr>
        <p:spPr>
          <a:xfrm>
            <a:off x="6437776" y="5905735"/>
            <a:ext cx="676188" cy="308393"/>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31" name="Shape 287"/>
          <p:cNvSpPr/>
          <p:nvPr/>
        </p:nvSpPr>
        <p:spPr>
          <a:xfrm>
            <a:off x="4696015" y="237732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 name="Shape 288"/>
          <p:cNvSpPr/>
          <p:nvPr/>
        </p:nvSpPr>
        <p:spPr>
          <a:xfrm>
            <a:off x="3670378" y="5436210"/>
            <a:ext cx="659098" cy="388199"/>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33" name="Shape 289"/>
          <p:cNvSpPr txBox="1"/>
          <p:nvPr/>
        </p:nvSpPr>
        <p:spPr>
          <a:xfrm>
            <a:off x="4506878" y="54279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Repository</a:t>
            </a:r>
          </a:p>
        </p:txBody>
      </p:sp>
      <p:cxnSp>
        <p:nvCxnSpPr>
          <p:cNvPr id="34" name="Shape 290"/>
          <p:cNvCxnSpPr/>
          <p:nvPr/>
        </p:nvCxnSpPr>
        <p:spPr>
          <a:xfrm>
            <a:off x="3869728" y="5183972"/>
            <a:ext cx="369900" cy="0"/>
          </a:xfrm>
          <a:prstGeom prst="straightConnector1">
            <a:avLst/>
          </a:prstGeom>
          <a:noFill/>
          <a:ln w="19050" cap="flat" cmpd="sng">
            <a:solidFill>
              <a:schemeClr val="dk1"/>
            </a:solidFill>
            <a:prstDash val="dot"/>
            <a:round/>
            <a:headEnd type="none" w="med" len="med"/>
            <a:tailEnd type="none" w="med" len="med"/>
          </a:ln>
        </p:spPr>
      </p:cxnSp>
      <p:sp>
        <p:nvSpPr>
          <p:cNvPr id="35" name="Shape 291"/>
          <p:cNvSpPr txBox="1"/>
          <p:nvPr/>
        </p:nvSpPr>
        <p:spPr>
          <a:xfrm>
            <a:off x="3603028" y="501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36" name="Shape 292"/>
          <p:cNvSpPr txBox="1"/>
          <p:nvPr/>
        </p:nvSpPr>
        <p:spPr>
          <a:xfrm>
            <a:off x="4193428" y="501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7" name="Shape 293"/>
          <p:cNvSpPr txBox="1"/>
          <p:nvPr/>
        </p:nvSpPr>
        <p:spPr>
          <a:xfrm>
            <a:off x="4548228" y="501627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Access</a:t>
            </a:r>
          </a:p>
        </p:txBody>
      </p:sp>
      <p:sp>
        <p:nvSpPr>
          <p:cNvPr id="38" name="Shape 294"/>
          <p:cNvSpPr/>
          <p:nvPr/>
        </p:nvSpPr>
        <p:spPr>
          <a:xfrm rot="-5400000">
            <a:off x="3776636" y="3019802"/>
            <a:ext cx="222300" cy="26178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295"/>
          <p:cNvSpPr/>
          <p:nvPr/>
        </p:nvSpPr>
        <p:spPr>
          <a:xfrm>
            <a:off x="2974862" y="3137432"/>
            <a:ext cx="958798" cy="542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Event Listener</a:t>
            </a:r>
          </a:p>
        </p:txBody>
      </p:sp>
      <p:sp>
        <p:nvSpPr>
          <p:cNvPr id="40" name="Shape 296"/>
          <p:cNvSpPr/>
          <p:nvPr/>
        </p:nvSpPr>
        <p:spPr>
          <a:xfrm>
            <a:off x="3315003" y="448647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2" name="Shape 298"/>
          <p:cNvCxnSpPr>
            <a:stCxn id="7" idx="1"/>
          </p:cNvCxnSpPr>
          <p:nvPr/>
        </p:nvCxnSpPr>
        <p:spPr>
          <a:xfrm rot="10800000">
            <a:off x="1166136" y="2304786"/>
            <a:ext cx="453900" cy="0"/>
          </a:xfrm>
          <a:prstGeom prst="straightConnector1">
            <a:avLst/>
          </a:prstGeom>
          <a:noFill/>
          <a:ln w="19050" cap="flat" cmpd="sng">
            <a:solidFill>
              <a:schemeClr val="dk1"/>
            </a:solidFill>
            <a:prstDash val="dot"/>
            <a:round/>
            <a:headEnd type="none" w="med" len="med"/>
            <a:tailEnd type="none" w="med" len="med"/>
          </a:ln>
        </p:spPr>
      </p:cxnSp>
      <p:sp>
        <p:nvSpPr>
          <p:cNvPr id="43" name="Shape 299"/>
          <p:cNvSpPr/>
          <p:nvPr/>
        </p:nvSpPr>
        <p:spPr>
          <a:xfrm>
            <a:off x="143320" y="1913296"/>
            <a:ext cx="922781" cy="792087"/>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Sensor Data Store</a:t>
            </a:r>
          </a:p>
        </p:txBody>
      </p:sp>
      <p:sp>
        <p:nvSpPr>
          <p:cNvPr id="44" name="Shape 300"/>
          <p:cNvSpPr/>
          <p:nvPr/>
        </p:nvSpPr>
        <p:spPr>
          <a:xfrm>
            <a:off x="936415" y="1863896"/>
            <a:ext cx="229800" cy="881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301"/>
          <p:cNvSpPr/>
          <p:nvPr/>
        </p:nvSpPr>
        <p:spPr>
          <a:xfrm>
            <a:off x="4669844" y="463887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6" name="Shape 302"/>
          <p:cNvCxnSpPr/>
          <p:nvPr/>
        </p:nvCxnSpPr>
        <p:spPr>
          <a:xfrm>
            <a:off x="4665110" y="2582221"/>
            <a:ext cx="15410" cy="1707339"/>
          </a:xfrm>
          <a:prstGeom prst="straightConnector1">
            <a:avLst/>
          </a:prstGeom>
          <a:noFill/>
          <a:ln w="19050" cap="flat" cmpd="sng">
            <a:solidFill>
              <a:srgbClr val="000000"/>
            </a:solidFill>
            <a:prstDash val="dash"/>
            <a:round/>
            <a:headEnd type="none" w="med" len="med"/>
            <a:tailEnd type="stealth" w="lg" len="lg"/>
          </a:ln>
        </p:spPr>
      </p:cxnSp>
      <p:cxnSp>
        <p:nvCxnSpPr>
          <p:cNvPr id="47" name="Shape 303"/>
          <p:cNvCxnSpPr>
            <a:stCxn id="62" idx="0"/>
            <a:endCxn id="17" idx="2"/>
          </p:cNvCxnSpPr>
          <p:nvPr/>
        </p:nvCxnSpPr>
        <p:spPr>
          <a:xfrm rot="16200000" flipV="1">
            <a:off x="6141286" y="1292359"/>
            <a:ext cx="660192" cy="822247"/>
          </a:xfrm>
          <a:prstGeom prst="bentConnector3">
            <a:avLst>
              <a:gd name="adj1" fmla="val 70412"/>
            </a:avLst>
          </a:prstGeom>
          <a:noFill/>
          <a:ln w="19050" cap="flat" cmpd="sng">
            <a:solidFill>
              <a:srgbClr val="000000"/>
            </a:solidFill>
            <a:prstDash val="solid"/>
            <a:round/>
            <a:headEnd type="none" w="med" len="med"/>
            <a:tailEnd type="stealth" w="lg" len="lg"/>
          </a:ln>
        </p:spPr>
      </p:cxnSp>
      <p:cxnSp>
        <p:nvCxnSpPr>
          <p:cNvPr id="48" name="Shape 304"/>
          <p:cNvCxnSpPr>
            <a:stCxn id="50" idx="0"/>
            <a:endCxn id="14" idx="2"/>
          </p:cNvCxnSpPr>
          <p:nvPr/>
        </p:nvCxnSpPr>
        <p:spPr>
          <a:xfrm rot="16200000" flipV="1">
            <a:off x="6923642" y="1708726"/>
            <a:ext cx="670728" cy="50"/>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49" name="Shape 305"/>
          <p:cNvSpPr/>
          <p:nvPr/>
        </p:nvSpPr>
        <p:spPr>
          <a:xfrm>
            <a:off x="5727242" y="2052837"/>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 name="Shape 306"/>
          <p:cNvSpPr/>
          <p:nvPr/>
        </p:nvSpPr>
        <p:spPr>
          <a:xfrm>
            <a:off x="7122231" y="2044115"/>
            <a:ext cx="273600" cy="2223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1" name="Shape 307"/>
          <p:cNvCxnSpPr>
            <a:stCxn id="39" idx="0"/>
            <a:endCxn id="7" idx="2"/>
          </p:cNvCxnSpPr>
          <p:nvPr/>
        </p:nvCxnSpPr>
        <p:spPr>
          <a:xfrm rot="16200000" flipV="1">
            <a:off x="2496125" y="2179296"/>
            <a:ext cx="561446" cy="1354826"/>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52" name="Shape 308"/>
          <p:cNvCxnSpPr>
            <a:stCxn id="39" idx="0"/>
            <a:endCxn id="10" idx="2"/>
          </p:cNvCxnSpPr>
          <p:nvPr/>
        </p:nvCxnSpPr>
        <p:spPr>
          <a:xfrm rot="5400000" flipH="1" flipV="1">
            <a:off x="5021419" y="1013840"/>
            <a:ext cx="556435" cy="3690751"/>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53" name="Shape 309"/>
          <p:cNvCxnSpPr>
            <a:stCxn id="39" idx="0"/>
            <a:endCxn id="31" idx="2"/>
          </p:cNvCxnSpPr>
          <p:nvPr/>
        </p:nvCxnSpPr>
        <p:spPr>
          <a:xfrm rot="5400000" flipH="1" flipV="1">
            <a:off x="3865933" y="2170550"/>
            <a:ext cx="555211" cy="1378554"/>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54" name="Shape 310"/>
          <p:cNvSpPr/>
          <p:nvPr/>
        </p:nvSpPr>
        <p:spPr>
          <a:xfrm>
            <a:off x="4528310" y="237732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 name="Shape 311"/>
          <p:cNvSpPr/>
          <p:nvPr/>
        </p:nvSpPr>
        <p:spPr>
          <a:xfrm>
            <a:off x="4525760" y="4486482"/>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6" name="Shape 312"/>
          <p:cNvSpPr txBox="1"/>
          <p:nvPr/>
        </p:nvSpPr>
        <p:spPr>
          <a:xfrm>
            <a:off x="7230028" y="5427897"/>
            <a:ext cx="8213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Thread</a:t>
            </a:r>
          </a:p>
        </p:txBody>
      </p:sp>
      <p:sp>
        <p:nvSpPr>
          <p:cNvPr id="57" name="Shape 313"/>
          <p:cNvSpPr/>
          <p:nvPr/>
        </p:nvSpPr>
        <p:spPr>
          <a:xfrm>
            <a:off x="6437778" y="5427895"/>
            <a:ext cx="676200" cy="308399"/>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8" name="Shape 314"/>
          <p:cNvSpPr/>
          <p:nvPr/>
        </p:nvSpPr>
        <p:spPr>
          <a:xfrm>
            <a:off x="8407424" y="1913296"/>
            <a:ext cx="629072" cy="79208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User Data Store</a:t>
            </a:r>
          </a:p>
        </p:txBody>
      </p:sp>
      <p:sp>
        <p:nvSpPr>
          <p:cNvPr id="59" name="Shape 315"/>
          <p:cNvSpPr/>
          <p:nvPr/>
        </p:nvSpPr>
        <p:spPr>
          <a:xfrm rot="10800000">
            <a:off x="8241349" y="1863886"/>
            <a:ext cx="229800" cy="881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0" name="Shape 316"/>
          <p:cNvCxnSpPr>
            <a:stCxn id="9" idx="1"/>
            <a:endCxn id="12" idx="3"/>
          </p:cNvCxnSpPr>
          <p:nvPr/>
        </p:nvCxnSpPr>
        <p:spPr>
          <a:xfrm flipH="1">
            <a:off x="3890869" y="2304736"/>
            <a:ext cx="324000" cy="6300"/>
          </a:xfrm>
          <a:prstGeom prst="straightConnector1">
            <a:avLst/>
          </a:prstGeom>
          <a:noFill/>
          <a:ln w="19050" cap="flat" cmpd="sng">
            <a:solidFill>
              <a:srgbClr val="000000"/>
            </a:solidFill>
            <a:prstDash val="solid"/>
            <a:round/>
            <a:headEnd type="none" w="med" len="med"/>
            <a:tailEnd type="stealth" w="lg" len="lg"/>
          </a:ln>
        </p:spPr>
      </p:cxnSp>
      <p:sp>
        <p:nvSpPr>
          <p:cNvPr id="61" name="Shape 317"/>
          <p:cNvSpPr/>
          <p:nvPr/>
        </p:nvSpPr>
        <p:spPr>
          <a:xfrm>
            <a:off x="5755104" y="2052837"/>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318"/>
          <p:cNvSpPr/>
          <p:nvPr/>
        </p:nvSpPr>
        <p:spPr>
          <a:xfrm>
            <a:off x="6745705" y="2033579"/>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4" name="Shape 320"/>
          <p:cNvCxnSpPr>
            <a:stCxn id="10" idx="3"/>
          </p:cNvCxnSpPr>
          <p:nvPr/>
        </p:nvCxnSpPr>
        <p:spPr>
          <a:xfrm>
            <a:off x="7624412" y="2309797"/>
            <a:ext cx="651000" cy="600"/>
          </a:xfrm>
          <a:prstGeom prst="bentConnector3">
            <a:avLst>
              <a:gd name="adj1" fmla="val 49992"/>
            </a:avLst>
          </a:prstGeom>
          <a:noFill/>
          <a:ln w="19050" cap="flat" cmpd="sng">
            <a:solidFill>
              <a:schemeClr val="dk1"/>
            </a:solidFill>
            <a:prstDash val="dot"/>
            <a:round/>
            <a:headEnd type="none" w="med" len="med"/>
            <a:tailEnd type="none" w="med" len="med"/>
          </a:ln>
        </p:spPr>
      </p:cxnSp>
      <p:sp>
        <p:nvSpPr>
          <p:cNvPr id="67" name="Shape 323"/>
          <p:cNvSpPr/>
          <p:nvPr/>
        </p:nvSpPr>
        <p:spPr>
          <a:xfrm>
            <a:off x="931303" y="5666847"/>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 name="Shape 324"/>
          <p:cNvSpPr/>
          <p:nvPr/>
        </p:nvSpPr>
        <p:spPr>
          <a:xfrm>
            <a:off x="5440231" y="2039811"/>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Heartbeat</a:t>
            </a:r>
          </a:p>
          <a:p>
            <a:pPr marL="0" marR="0" lvl="0" indent="0" algn="ctr"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Manager</a:t>
            </a:r>
          </a:p>
        </p:txBody>
      </p:sp>
      <p:cxnSp>
        <p:nvCxnSpPr>
          <p:cNvPr id="69" name="Shape 325"/>
          <p:cNvCxnSpPr>
            <a:stCxn id="39" idx="0"/>
            <a:endCxn id="68" idx="2"/>
          </p:cNvCxnSpPr>
          <p:nvPr/>
        </p:nvCxnSpPr>
        <p:spPr>
          <a:xfrm rot="5400000" flipH="1" flipV="1">
            <a:off x="4409335" y="1627138"/>
            <a:ext cx="555221" cy="2465369"/>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70" name="Shape 326"/>
          <p:cNvCxnSpPr>
            <a:stCxn id="13" idx="2"/>
            <a:endCxn id="12" idx="0"/>
          </p:cNvCxnSpPr>
          <p:nvPr/>
        </p:nvCxnSpPr>
        <p:spPr>
          <a:xfrm>
            <a:off x="3411493" y="1373390"/>
            <a:ext cx="10" cy="666429"/>
          </a:xfrm>
          <a:prstGeom prst="straightConnector1">
            <a:avLst/>
          </a:prstGeom>
          <a:noFill/>
          <a:ln w="19050" cap="flat" cmpd="sng">
            <a:solidFill>
              <a:srgbClr val="000000"/>
            </a:solidFill>
            <a:prstDash val="solid"/>
            <a:round/>
            <a:headEnd type="stealth" w="lg" len="lg"/>
            <a:tailEnd type="none" w="med" len="med"/>
          </a:ln>
        </p:spPr>
      </p:cxn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t>Appendix D - Static Perspective of IoT Server(1/2)</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30</a:t>
            </a:fld>
            <a:r>
              <a:rPr lang="en-US" smtClean="0"/>
              <a:t>/30</a:t>
            </a:r>
            <a:endParaRPr lang="en-US" dirty="0"/>
          </a:p>
        </p:txBody>
      </p:sp>
      <p:sp>
        <p:nvSpPr>
          <p:cNvPr id="5" name="Shape 331"/>
          <p:cNvSpPr/>
          <p:nvPr/>
        </p:nvSpPr>
        <p:spPr>
          <a:xfrm>
            <a:off x="251520" y="1700808"/>
            <a:ext cx="8614500" cy="883184"/>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332"/>
          <p:cNvSpPr/>
          <p:nvPr/>
        </p:nvSpPr>
        <p:spPr>
          <a:xfrm>
            <a:off x="552470" y="5144704"/>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333"/>
          <p:cNvSpPr txBox="1"/>
          <p:nvPr/>
        </p:nvSpPr>
        <p:spPr>
          <a:xfrm>
            <a:off x="480920" y="4837317"/>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(Static Perspective)</a:t>
            </a:r>
          </a:p>
        </p:txBody>
      </p:sp>
      <p:grpSp>
        <p:nvGrpSpPr>
          <p:cNvPr id="8" name="Shape 334"/>
          <p:cNvGrpSpPr/>
          <p:nvPr/>
        </p:nvGrpSpPr>
        <p:grpSpPr>
          <a:xfrm>
            <a:off x="3593045" y="5499967"/>
            <a:ext cx="2720350" cy="506850"/>
            <a:chOff x="3883975" y="6097062"/>
            <a:chExt cx="2720350" cy="506850"/>
          </a:xfrm>
        </p:grpSpPr>
        <p:cxnSp>
          <p:nvCxnSpPr>
            <p:cNvPr id="9" name="Shape 335"/>
            <p:cNvCxnSpPr/>
            <p:nvPr/>
          </p:nvCxnSpPr>
          <p:spPr>
            <a:xfrm>
              <a:off x="4150675" y="6436212"/>
              <a:ext cx="369900" cy="0"/>
            </a:xfrm>
            <a:prstGeom prst="straightConnector1">
              <a:avLst/>
            </a:prstGeom>
            <a:noFill/>
            <a:ln w="19050" cap="flat" cmpd="sng">
              <a:solidFill>
                <a:srgbClr val="000000"/>
              </a:solidFill>
              <a:prstDash val="solid"/>
              <a:round/>
              <a:headEnd type="none" w="med" len="med"/>
              <a:tailEnd type="stealth" w="lg" len="lg"/>
            </a:ln>
          </p:spPr>
        </p:cxnSp>
        <p:sp>
          <p:nvSpPr>
            <p:cNvPr id="10" name="Shape 336"/>
            <p:cNvSpPr txBox="1"/>
            <p:nvPr/>
          </p:nvSpPr>
          <p:spPr>
            <a:xfrm>
              <a:off x="38839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X</a:t>
              </a:r>
            </a:p>
          </p:txBody>
        </p:sp>
        <p:sp>
          <p:nvSpPr>
            <p:cNvPr id="11" name="Shape 337"/>
            <p:cNvSpPr txBox="1"/>
            <p:nvPr/>
          </p:nvSpPr>
          <p:spPr>
            <a:xfrm>
              <a:off x="44743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Y</a:t>
              </a:r>
            </a:p>
          </p:txBody>
        </p:sp>
        <p:sp>
          <p:nvSpPr>
            <p:cNvPr id="12" name="Shape 338"/>
            <p:cNvSpPr txBox="1"/>
            <p:nvPr/>
          </p:nvSpPr>
          <p:spPr>
            <a:xfrm>
              <a:off x="4785125" y="60970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Module X</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Uses</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Module Y</a:t>
              </a:r>
            </a:p>
          </p:txBody>
        </p:sp>
      </p:grpSp>
      <p:grpSp>
        <p:nvGrpSpPr>
          <p:cNvPr id="13" name="Shape 339"/>
          <p:cNvGrpSpPr/>
          <p:nvPr/>
        </p:nvGrpSpPr>
        <p:grpSpPr>
          <a:xfrm>
            <a:off x="6180746" y="5586529"/>
            <a:ext cx="2685325" cy="420286"/>
            <a:chOff x="1168200" y="6643700"/>
            <a:chExt cx="2685325" cy="420286"/>
          </a:xfrm>
        </p:grpSpPr>
        <p:sp>
          <p:nvSpPr>
            <p:cNvPr id="14" name="Shape 340"/>
            <p:cNvSpPr txBox="1"/>
            <p:nvPr/>
          </p:nvSpPr>
          <p:spPr>
            <a:xfrm>
              <a:off x="2034325" y="664370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Functional</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Group</a:t>
              </a:r>
            </a:p>
          </p:txBody>
        </p:sp>
        <p:sp>
          <p:nvSpPr>
            <p:cNvPr id="15" name="Shape 341"/>
            <p:cNvSpPr/>
            <p:nvPr/>
          </p:nvSpPr>
          <p:spPr>
            <a:xfrm>
              <a:off x="1168200" y="6728586"/>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6" name="Shape 342"/>
          <p:cNvSpPr/>
          <p:nvPr/>
        </p:nvSpPr>
        <p:spPr>
          <a:xfrm>
            <a:off x="3836066" y="309394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ORM Model</a:t>
            </a:r>
          </a:p>
        </p:txBody>
      </p:sp>
      <p:grpSp>
        <p:nvGrpSpPr>
          <p:cNvPr id="17" name="Shape 343"/>
          <p:cNvGrpSpPr/>
          <p:nvPr/>
        </p:nvGrpSpPr>
        <p:grpSpPr>
          <a:xfrm>
            <a:off x="889546" y="5341954"/>
            <a:ext cx="2202650" cy="403798"/>
            <a:chOff x="6726775" y="6089575"/>
            <a:chExt cx="2202650" cy="403798"/>
          </a:xfrm>
        </p:grpSpPr>
        <p:sp>
          <p:nvSpPr>
            <p:cNvPr id="18" name="Shape 344"/>
            <p:cNvSpPr txBox="1"/>
            <p:nvPr/>
          </p:nvSpPr>
          <p:spPr>
            <a:xfrm>
              <a:off x="7466925" y="6089575"/>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19" name="Shape 345"/>
            <p:cNvSpPr/>
            <p:nvPr/>
          </p:nvSpPr>
          <p:spPr>
            <a:xfrm>
              <a:off x="6726775" y="6226675"/>
              <a:ext cx="617699" cy="266698"/>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20" name="Shape 346"/>
          <p:cNvGrpSpPr/>
          <p:nvPr/>
        </p:nvGrpSpPr>
        <p:grpSpPr>
          <a:xfrm>
            <a:off x="889546" y="5837255"/>
            <a:ext cx="2450450" cy="403798"/>
            <a:chOff x="6726775" y="6089575"/>
            <a:chExt cx="2450450" cy="403798"/>
          </a:xfrm>
        </p:grpSpPr>
        <p:sp>
          <p:nvSpPr>
            <p:cNvPr id="21" name="Shape 347"/>
            <p:cNvSpPr txBox="1"/>
            <p:nvPr/>
          </p:nvSpPr>
          <p:spPr>
            <a:xfrm>
              <a:off x="7466925" y="6089575"/>
              <a:ext cx="17103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Extenrl 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22" name="Shape 348"/>
            <p:cNvSpPr/>
            <p:nvPr/>
          </p:nvSpPr>
          <p:spPr>
            <a:xfrm>
              <a:off x="6726775" y="6226675"/>
              <a:ext cx="617699" cy="266698"/>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23" name="Shape 349"/>
          <p:cNvSpPr/>
          <p:nvPr/>
        </p:nvSpPr>
        <p:spPr>
          <a:xfrm>
            <a:off x="3836043" y="4108542"/>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mysql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Binding Module</a:t>
            </a:r>
          </a:p>
        </p:txBody>
      </p:sp>
      <p:sp>
        <p:nvSpPr>
          <p:cNvPr id="24" name="Shape 350"/>
          <p:cNvSpPr/>
          <p:nvPr/>
        </p:nvSpPr>
        <p:spPr>
          <a:xfrm>
            <a:off x="5564805" y="410855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mongoDB </a:t>
            </a:r>
            <a:br>
              <a:rPr lang="ko" sz="1400" b="0" i="0" u="none" strike="noStrike" cap="none" baseline="0" dirty="0">
                <a:solidFill>
                  <a:srgbClr val="000000"/>
                </a:solidFill>
                <a:latin typeface="Arial"/>
                <a:ea typeface="Arial"/>
                <a:cs typeface="Arial"/>
                <a:sym typeface="Arial"/>
              </a:rPr>
            </a:br>
            <a:r>
              <a:rPr lang="ko" sz="1400" b="0" i="0" u="none" strike="noStrike" cap="none" baseline="0" dirty="0">
                <a:solidFill>
                  <a:srgbClr val="000000"/>
                </a:solidFill>
                <a:latin typeface="Arial"/>
                <a:ea typeface="Arial"/>
                <a:cs typeface="Arial"/>
                <a:sym typeface="Arial"/>
              </a:rPr>
              <a:t>Binding Module</a:t>
            </a:r>
          </a:p>
        </p:txBody>
      </p:sp>
      <p:sp>
        <p:nvSpPr>
          <p:cNvPr id="25" name="Shape 351"/>
          <p:cNvSpPr/>
          <p:nvPr/>
        </p:nvSpPr>
        <p:spPr>
          <a:xfrm>
            <a:off x="1243241" y="309394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Decorator</a:t>
            </a:r>
          </a:p>
        </p:txBody>
      </p:sp>
      <p:sp>
        <p:nvSpPr>
          <p:cNvPr id="26" name="Shape 352"/>
          <p:cNvSpPr/>
          <p:nvPr/>
        </p:nvSpPr>
        <p:spPr>
          <a:xfrm>
            <a:off x="378516"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Argument Check Module</a:t>
            </a:r>
          </a:p>
        </p:txBody>
      </p:sp>
      <p:sp>
        <p:nvSpPr>
          <p:cNvPr id="27" name="Shape 353"/>
          <p:cNvSpPr/>
          <p:nvPr/>
        </p:nvSpPr>
        <p:spPr>
          <a:xfrm>
            <a:off x="2107303"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Session / Auth Check Module</a:t>
            </a:r>
          </a:p>
        </p:txBody>
      </p:sp>
      <p:cxnSp>
        <p:nvCxnSpPr>
          <p:cNvPr id="28" name="Shape 354"/>
          <p:cNvCxnSpPr>
            <a:stCxn id="25" idx="2"/>
            <a:endCxn id="26" idx="0"/>
          </p:cNvCxnSpPr>
          <p:nvPr/>
        </p:nvCxnSpPr>
        <p:spPr>
          <a:xfrm rot="5400000">
            <a:off x="1315324" y="3445187"/>
            <a:ext cx="462010" cy="864725"/>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9" name="Shape 355"/>
          <p:cNvCxnSpPr>
            <a:stCxn id="25" idx="2"/>
            <a:endCxn id="27" idx="0"/>
          </p:cNvCxnSpPr>
          <p:nvPr/>
        </p:nvCxnSpPr>
        <p:spPr>
          <a:xfrm rot="16200000" flipH="1">
            <a:off x="2179717" y="3445518"/>
            <a:ext cx="462010" cy="86406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0" name="Shape 356"/>
          <p:cNvSpPr/>
          <p:nvPr/>
        </p:nvSpPr>
        <p:spPr>
          <a:xfrm>
            <a:off x="378516"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Account Module</a:t>
            </a:r>
          </a:p>
        </p:txBody>
      </p:sp>
      <p:sp>
        <p:nvSpPr>
          <p:cNvPr id="31" name="Shape 357"/>
          <p:cNvSpPr/>
          <p:nvPr/>
        </p:nvSpPr>
        <p:spPr>
          <a:xfrm>
            <a:off x="2107290"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Profile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2" name="Shape 358"/>
          <p:cNvSpPr/>
          <p:nvPr/>
        </p:nvSpPr>
        <p:spPr>
          <a:xfrm>
            <a:off x="3836066"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User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3" name="Shape 359"/>
          <p:cNvSpPr/>
          <p:nvPr/>
        </p:nvSpPr>
        <p:spPr>
          <a:xfrm>
            <a:off x="5564841"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4" name="Shape 360"/>
          <p:cNvSpPr/>
          <p:nvPr/>
        </p:nvSpPr>
        <p:spPr>
          <a:xfrm>
            <a:off x="7293615"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Session</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cxnSp>
        <p:nvCxnSpPr>
          <p:cNvPr id="35" name="Shape 361"/>
          <p:cNvCxnSpPr>
            <a:stCxn id="30" idx="2"/>
            <a:endCxn id="25" idx="0"/>
          </p:cNvCxnSpPr>
          <p:nvPr/>
        </p:nvCxnSpPr>
        <p:spPr>
          <a:xfrm rot="-5400000" flipH="1">
            <a:off x="1224665" y="2340169"/>
            <a:ext cx="643200" cy="864600"/>
          </a:xfrm>
          <a:prstGeom prst="bentConnector3">
            <a:avLst>
              <a:gd name="adj1" fmla="val 49990"/>
            </a:avLst>
          </a:prstGeom>
          <a:noFill/>
          <a:ln w="19050" cap="flat" cmpd="sng">
            <a:solidFill>
              <a:srgbClr val="000000"/>
            </a:solidFill>
            <a:prstDash val="solid"/>
            <a:round/>
            <a:headEnd type="none" w="med" len="med"/>
            <a:tailEnd type="stealth" w="lg" len="lg"/>
          </a:ln>
        </p:spPr>
      </p:cxnSp>
      <p:cxnSp>
        <p:nvCxnSpPr>
          <p:cNvPr id="36" name="Shape 362"/>
          <p:cNvCxnSpPr>
            <a:stCxn id="31" idx="2"/>
            <a:endCxn id="25" idx="0"/>
          </p:cNvCxnSpPr>
          <p:nvPr/>
        </p:nvCxnSpPr>
        <p:spPr>
          <a:xfrm rot="5400000">
            <a:off x="2089140" y="2340469"/>
            <a:ext cx="643200" cy="864000"/>
          </a:xfrm>
          <a:prstGeom prst="bentConnector3">
            <a:avLst>
              <a:gd name="adj1" fmla="val 49990"/>
            </a:avLst>
          </a:prstGeom>
          <a:noFill/>
          <a:ln w="19050" cap="flat" cmpd="sng">
            <a:solidFill>
              <a:srgbClr val="000000"/>
            </a:solidFill>
            <a:prstDash val="solid"/>
            <a:round/>
            <a:headEnd type="none" w="med" len="med"/>
            <a:tailEnd type="stealth" w="lg" len="lg"/>
          </a:ln>
        </p:spPr>
      </p:cxnSp>
      <p:cxnSp>
        <p:nvCxnSpPr>
          <p:cNvPr id="37" name="Shape 363"/>
          <p:cNvCxnSpPr>
            <a:stCxn id="30" idx="2"/>
            <a:endCxn id="16" idx="0"/>
          </p:cNvCxnSpPr>
          <p:nvPr/>
        </p:nvCxnSpPr>
        <p:spPr>
          <a:xfrm rot="-5400000" flipH="1">
            <a:off x="2521115" y="1043719"/>
            <a:ext cx="643200" cy="3457500"/>
          </a:xfrm>
          <a:prstGeom prst="bentConnector3">
            <a:avLst>
              <a:gd name="adj1" fmla="val 49990"/>
            </a:avLst>
          </a:prstGeom>
          <a:noFill/>
          <a:ln w="19050" cap="flat" cmpd="sng">
            <a:solidFill>
              <a:srgbClr val="000000"/>
            </a:solidFill>
            <a:prstDash val="solid"/>
            <a:round/>
            <a:headEnd type="none" w="med" len="med"/>
            <a:tailEnd type="stealth" w="lg" len="lg"/>
          </a:ln>
        </p:spPr>
      </p:cxnSp>
      <p:sp>
        <p:nvSpPr>
          <p:cNvPr id="38" name="Shape 364"/>
          <p:cNvSpPr/>
          <p:nvPr/>
        </p:nvSpPr>
        <p:spPr>
          <a:xfrm>
            <a:off x="6470921" y="410387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365"/>
          <p:cNvSpPr/>
          <p:nvPr/>
        </p:nvSpPr>
        <p:spPr>
          <a:xfrm>
            <a:off x="6470921" y="218416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0" name="Shape 366"/>
          <p:cNvCxnSpPr>
            <a:stCxn id="39" idx="2"/>
            <a:endCxn id="38" idx="0"/>
          </p:cNvCxnSpPr>
          <p:nvPr/>
        </p:nvCxnSpPr>
        <p:spPr>
          <a:xfrm rot="5400000">
            <a:off x="5797265" y="3277373"/>
            <a:ext cx="1653012" cy="12700"/>
          </a:xfrm>
          <a:prstGeom prst="bentConnector3">
            <a:avLst>
              <a:gd name="adj1" fmla="val -77"/>
            </a:avLst>
          </a:prstGeom>
          <a:noFill/>
          <a:ln w="19050" cap="flat" cmpd="sng">
            <a:solidFill>
              <a:srgbClr val="000000"/>
            </a:solidFill>
            <a:prstDash val="solid"/>
            <a:round/>
            <a:headEnd type="none" w="med" len="med"/>
            <a:tailEnd type="stealth" w="lg" len="lg"/>
          </a:ln>
        </p:spPr>
      </p:cxnSp>
      <p:cxnSp>
        <p:nvCxnSpPr>
          <p:cNvPr id="41" name="Shape 367"/>
          <p:cNvCxnSpPr>
            <a:endCxn id="30" idx="0"/>
          </p:cNvCxnSpPr>
          <p:nvPr/>
        </p:nvCxnSpPr>
        <p:spPr>
          <a:xfrm rot="10800000" flipV="1">
            <a:off x="1113966" y="1628799"/>
            <a:ext cx="3482462" cy="269469"/>
          </a:xfrm>
          <a:prstGeom prst="bentConnector2">
            <a:avLst/>
          </a:prstGeom>
          <a:noFill/>
          <a:ln w="19050" cap="flat" cmpd="sng">
            <a:solidFill>
              <a:srgbClr val="000000"/>
            </a:solidFill>
            <a:prstDash val="solid"/>
            <a:round/>
            <a:headEnd type="none" w="med" len="med"/>
            <a:tailEnd type="stealth" w="lg" len="lg"/>
          </a:ln>
        </p:spPr>
      </p:cxnSp>
      <p:cxnSp>
        <p:nvCxnSpPr>
          <p:cNvPr id="42" name="Shape 368"/>
          <p:cNvCxnSpPr>
            <a:endCxn id="31" idx="0"/>
          </p:cNvCxnSpPr>
          <p:nvPr/>
        </p:nvCxnSpPr>
        <p:spPr>
          <a:xfrm rot="10800000" flipV="1">
            <a:off x="2842740" y="1628799"/>
            <a:ext cx="1753688" cy="269469"/>
          </a:xfrm>
          <a:prstGeom prst="bentConnector2">
            <a:avLst/>
          </a:prstGeom>
          <a:noFill/>
          <a:ln w="19050" cap="flat" cmpd="sng">
            <a:solidFill>
              <a:srgbClr val="000000"/>
            </a:solidFill>
            <a:prstDash val="solid"/>
            <a:round/>
            <a:headEnd type="none" w="med" len="med"/>
            <a:tailEnd type="stealth" w="lg" len="lg"/>
          </a:ln>
        </p:spPr>
      </p:cxnSp>
      <p:cxnSp>
        <p:nvCxnSpPr>
          <p:cNvPr id="43" name="Shape 369"/>
          <p:cNvCxnSpPr>
            <a:endCxn id="32" idx="0"/>
          </p:cNvCxnSpPr>
          <p:nvPr/>
        </p:nvCxnSpPr>
        <p:spPr>
          <a:xfrm rot="-5400000" flipH="1">
            <a:off x="4228465" y="1555219"/>
            <a:ext cx="685500" cy="600"/>
          </a:xfrm>
          <a:prstGeom prst="bentConnector3">
            <a:avLst>
              <a:gd name="adj1" fmla="val 49967"/>
            </a:avLst>
          </a:prstGeom>
          <a:noFill/>
          <a:ln w="19050" cap="flat" cmpd="sng">
            <a:solidFill>
              <a:srgbClr val="000000"/>
            </a:solidFill>
            <a:prstDash val="solid"/>
            <a:round/>
            <a:headEnd type="none" w="med" len="med"/>
            <a:tailEnd type="stealth" w="lg" len="lg"/>
          </a:ln>
        </p:spPr>
      </p:cxnSp>
      <p:cxnSp>
        <p:nvCxnSpPr>
          <p:cNvPr id="44" name="Shape 370"/>
          <p:cNvCxnSpPr>
            <a:endCxn id="33" idx="0"/>
          </p:cNvCxnSpPr>
          <p:nvPr/>
        </p:nvCxnSpPr>
        <p:spPr>
          <a:xfrm>
            <a:off x="4596428" y="1628800"/>
            <a:ext cx="1703863" cy="269469"/>
          </a:xfrm>
          <a:prstGeom prst="bentConnector2">
            <a:avLst/>
          </a:prstGeom>
          <a:noFill/>
          <a:ln w="19050" cap="flat" cmpd="sng">
            <a:solidFill>
              <a:srgbClr val="000000"/>
            </a:solidFill>
            <a:prstDash val="solid"/>
            <a:round/>
            <a:headEnd type="none" w="med" len="med"/>
            <a:tailEnd type="stealth" w="lg" len="lg"/>
          </a:ln>
        </p:spPr>
      </p:cxnSp>
      <p:cxnSp>
        <p:nvCxnSpPr>
          <p:cNvPr id="45" name="Shape 371"/>
          <p:cNvCxnSpPr>
            <a:endCxn id="34" idx="0"/>
          </p:cNvCxnSpPr>
          <p:nvPr/>
        </p:nvCxnSpPr>
        <p:spPr>
          <a:xfrm>
            <a:off x="4596428" y="1628800"/>
            <a:ext cx="3432637" cy="269469"/>
          </a:xfrm>
          <a:prstGeom prst="bentConnector2">
            <a:avLst/>
          </a:prstGeom>
          <a:noFill/>
          <a:ln w="19050" cap="flat" cmpd="sng">
            <a:solidFill>
              <a:srgbClr val="000000"/>
            </a:solidFill>
            <a:prstDash val="solid"/>
            <a:round/>
            <a:headEnd type="none" w="med" len="med"/>
            <a:tailEnd type="stealth" w="lg" len="lg"/>
          </a:ln>
        </p:spPr>
      </p:cxnSp>
      <p:cxnSp>
        <p:nvCxnSpPr>
          <p:cNvPr id="46" name="Shape 372"/>
          <p:cNvCxnSpPr>
            <a:stCxn id="16" idx="2"/>
            <a:endCxn id="23" idx="0"/>
          </p:cNvCxnSpPr>
          <p:nvPr/>
        </p:nvCxnSpPr>
        <p:spPr>
          <a:xfrm rot="5400000">
            <a:off x="4340506" y="3877532"/>
            <a:ext cx="461998" cy="23"/>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47" name="Shape 373"/>
          <p:cNvSpPr/>
          <p:nvPr/>
        </p:nvSpPr>
        <p:spPr>
          <a:xfrm>
            <a:off x="3683666" y="7797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48" name="Shape 374"/>
          <p:cNvSpPr/>
          <p:nvPr/>
        </p:nvSpPr>
        <p:spPr>
          <a:xfrm>
            <a:off x="3759866" y="8559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49" name="Shape 375"/>
          <p:cNvSpPr/>
          <p:nvPr/>
        </p:nvSpPr>
        <p:spPr>
          <a:xfrm>
            <a:off x="3836066" y="9321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50" name="Shape 376"/>
          <p:cNvSpPr/>
          <p:nvPr/>
        </p:nvSpPr>
        <p:spPr>
          <a:xfrm>
            <a:off x="7293628"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Token handling Module</a:t>
            </a:r>
          </a:p>
        </p:txBody>
      </p:sp>
      <p:sp>
        <p:nvSpPr>
          <p:cNvPr id="51" name="Shape 377"/>
          <p:cNvSpPr/>
          <p:nvPr/>
        </p:nvSpPr>
        <p:spPr>
          <a:xfrm>
            <a:off x="8281032" y="410387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 name="Shape 378"/>
          <p:cNvSpPr/>
          <p:nvPr/>
        </p:nvSpPr>
        <p:spPr>
          <a:xfrm>
            <a:off x="8281032" y="2184206"/>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3" name="Shape 379"/>
          <p:cNvCxnSpPr>
            <a:stCxn id="52" idx="2"/>
            <a:endCxn id="51" idx="0"/>
          </p:cNvCxnSpPr>
          <p:nvPr/>
        </p:nvCxnSpPr>
        <p:spPr>
          <a:xfrm rot="5400000">
            <a:off x="7607395" y="3277391"/>
            <a:ext cx="1652975" cy="12700"/>
          </a:xfrm>
          <a:prstGeom prst="bentConnector3">
            <a:avLst>
              <a:gd name="adj1" fmla="val -78"/>
            </a:avLst>
          </a:prstGeom>
          <a:noFill/>
          <a:ln w="19050" cap="flat" cmpd="sng">
            <a:solidFill>
              <a:srgbClr val="000000"/>
            </a:solidFill>
            <a:prstDash val="solid"/>
            <a:round/>
            <a:headEnd type="none" w="med" len="med"/>
            <a:tailEnd type="stealth" w="lg" len="lg"/>
          </a:ln>
        </p:spPr>
      </p:cxnSp>
      <p:sp>
        <p:nvSpPr>
          <p:cNvPr id="54" name="Shape 380"/>
          <p:cNvSpPr/>
          <p:nvPr/>
        </p:nvSpPr>
        <p:spPr>
          <a:xfrm>
            <a:off x="8081371" y="2673319"/>
            <a:ext cx="305699" cy="169800"/>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5" name="Shape 381"/>
          <p:cNvCxnSpPr>
            <a:stCxn id="33" idx="2"/>
            <a:endCxn id="25" idx="0"/>
          </p:cNvCxnSpPr>
          <p:nvPr/>
        </p:nvCxnSpPr>
        <p:spPr>
          <a:xfrm rot="5400000">
            <a:off x="3817940" y="611719"/>
            <a:ext cx="643200" cy="4321500"/>
          </a:xfrm>
          <a:prstGeom prst="bentConnector3">
            <a:avLst>
              <a:gd name="adj1" fmla="val 49990"/>
            </a:avLst>
          </a:prstGeom>
          <a:noFill/>
          <a:ln w="19050" cap="flat" cmpd="sng">
            <a:solidFill>
              <a:srgbClr val="000000"/>
            </a:solidFill>
            <a:prstDash val="solid"/>
            <a:round/>
            <a:headEnd type="none" w="med" len="med"/>
            <a:tailEnd type="none" w="med" len="med"/>
          </a:ln>
        </p:spPr>
      </p:cxnSp>
      <p:sp>
        <p:nvSpPr>
          <p:cNvPr id="56" name="Shape 382"/>
          <p:cNvSpPr/>
          <p:nvPr/>
        </p:nvSpPr>
        <p:spPr>
          <a:xfrm>
            <a:off x="4421596" y="2746906"/>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7" name="Shape 383"/>
          <p:cNvCxnSpPr/>
          <p:nvPr/>
        </p:nvCxnSpPr>
        <p:spPr>
          <a:xfrm>
            <a:off x="4569991" y="2451019"/>
            <a:ext cx="3000" cy="296100"/>
          </a:xfrm>
          <a:prstGeom prst="straightConnector1">
            <a:avLst/>
          </a:prstGeom>
          <a:noFill/>
          <a:ln w="19050" cap="flat" cmpd="sng">
            <a:solidFill>
              <a:srgbClr val="000000"/>
            </a:solidFill>
            <a:prstDash val="solid"/>
            <a:round/>
            <a:headEnd type="none" w="med" len="med"/>
            <a:tailEnd type="none" w="med" len="med"/>
          </a:ln>
        </p:spPr>
      </p:cxnSp>
      <p:sp>
        <p:nvSpPr>
          <p:cNvPr id="58" name="Shape 384"/>
          <p:cNvSpPr/>
          <p:nvPr/>
        </p:nvSpPr>
        <p:spPr>
          <a:xfrm>
            <a:off x="251520" y="4003654"/>
            <a:ext cx="3432299" cy="793498"/>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9" name="Shape 385"/>
          <p:cNvSpPr/>
          <p:nvPr/>
        </p:nvSpPr>
        <p:spPr>
          <a:xfrm>
            <a:off x="3759871" y="4003654"/>
            <a:ext cx="3370800" cy="782698"/>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0" name="Shape 386"/>
          <p:cNvSpPr/>
          <p:nvPr/>
        </p:nvSpPr>
        <p:spPr>
          <a:xfrm>
            <a:off x="6776615" y="309394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Web Framework</a:t>
            </a:r>
          </a:p>
        </p:txBody>
      </p:sp>
      <p:sp>
        <p:nvSpPr>
          <p:cNvPr id="61" name="Shape 387"/>
          <p:cNvSpPr/>
          <p:nvPr/>
        </p:nvSpPr>
        <p:spPr>
          <a:xfrm>
            <a:off x="7293621" y="2480221"/>
            <a:ext cx="305699" cy="296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388"/>
          <p:cNvSpPr/>
          <p:nvPr/>
        </p:nvSpPr>
        <p:spPr>
          <a:xfrm>
            <a:off x="7293621" y="3093944"/>
            <a:ext cx="305699" cy="296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3" name="Shape 389"/>
          <p:cNvCxnSpPr>
            <a:stCxn id="61" idx="2"/>
            <a:endCxn id="62" idx="0"/>
          </p:cNvCxnSpPr>
          <p:nvPr/>
        </p:nvCxnSpPr>
        <p:spPr>
          <a:xfrm>
            <a:off x="7446470" y="2776321"/>
            <a:ext cx="0" cy="317700"/>
          </a:xfrm>
          <a:prstGeom prst="straightConnector1">
            <a:avLst/>
          </a:prstGeom>
          <a:noFill/>
          <a:ln w="19050" cap="flat" cmpd="sng">
            <a:solidFill>
              <a:srgbClr val="000000"/>
            </a:solidFill>
            <a:prstDash val="solid"/>
            <a:round/>
            <a:headEnd type="none" w="med" len="med"/>
            <a:tailEnd type="stealth" w="lg" len="lg"/>
          </a:ln>
        </p:spPr>
      </p:cxnSp>
      <p:cxnSp>
        <p:nvCxnSpPr>
          <p:cNvPr id="64" name="Shape 390"/>
          <p:cNvCxnSpPr>
            <a:stCxn id="34" idx="2"/>
            <a:endCxn id="25" idx="0"/>
          </p:cNvCxnSpPr>
          <p:nvPr/>
        </p:nvCxnSpPr>
        <p:spPr>
          <a:xfrm rot="5400000">
            <a:off x="4682265" y="-252730"/>
            <a:ext cx="643200" cy="6050400"/>
          </a:xfrm>
          <a:prstGeom prst="bentConnector3">
            <a:avLst>
              <a:gd name="adj1" fmla="val 49990"/>
            </a:avLst>
          </a:prstGeom>
          <a:noFill/>
          <a:ln w="19050" cap="flat" cmpd="sng">
            <a:solidFill>
              <a:srgbClr val="000000"/>
            </a:solidFill>
            <a:prstDash val="solid"/>
            <a:round/>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D - Static Perspective of IoT Server(2/2)</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31</a:t>
            </a:fld>
            <a:r>
              <a:rPr lang="en-US" smtClean="0"/>
              <a:t>/30</a:t>
            </a:r>
            <a:endParaRPr lang="en-US" dirty="0"/>
          </a:p>
        </p:txBody>
      </p:sp>
      <p:grpSp>
        <p:nvGrpSpPr>
          <p:cNvPr id="5" name="그룹 4"/>
          <p:cNvGrpSpPr/>
          <p:nvPr/>
        </p:nvGrpSpPr>
        <p:grpSpPr>
          <a:xfrm>
            <a:off x="107504" y="764704"/>
            <a:ext cx="8928992" cy="5544616"/>
            <a:chOff x="35496" y="435059"/>
            <a:chExt cx="9431794" cy="5754285"/>
          </a:xfrm>
        </p:grpSpPr>
        <p:sp>
          <p:nvSpPr>
            <p:cNvPr id="6" name="Shape 395"/>
            <p:cNvSpPr/>
            <p:nvPr/>
          </p:nvSpPr>
          <p:spPr>
            <a:xfrm>
              <a:off x="35496" y="3639174"/>
              <a:ext cx="3990898" cy="879000"/>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396"/>
            <p:cNvSpPr/>
            <p:nvPr/>
          </p:nvSpPr>
          <p:spPr>
            <a:xfrm>
              <a:off x="625921" y="4971944"/>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 name="Shape 397"/>
            <p:cNvSpPr txBox="1"/>
            <p:nvPr/>
          </p:nvSpPr>
          <p:spPr>
            <a:xfrm>
              <a:off x="554371" y="4664556"/>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(Static Perspective)</a:t>
              </a:r>
            </a:p>
          </p:txBody>
        </p:sp>
        <p:grpSp>
          <p:nvGrpSpPr>
            <p:cNvPr id="9" name="Shape 398"/>
            <p:cNvGrpSpPr/>
            <p:nvPr/>
          </p:nvGrpSpPr>
          <p:grpSpPr>
            <a:xfrm>
              <a:off x="3666496" y="5327206"/>
              <a:ext cx="2720350" cy="506850"/>
              <a:chOff x="3883975" y="6097062"/>
              <a:chExt cx="2720350" cy="506850"/>
            </a:xfrm>
          </p:grpSpPr>
          <p:cxnSp>
            <p:nvCxnSpPr>
              <p:cNvPr id="51" name="Shape 399"/>
              <p:cNvCxnSpPr/>
              <p:nvPr/>
            </p:nvCxnSpPr>
            <p:spPr>
              <a:xfrm>
                <a:off x="4150675" y="6436212"/>
                <a:ext cx="369900" cy="0"/>
              </a:xfrm>
              <a:prstGeom prst="straightConnector1">
                <a:avLst/>
              </a:prstGeom>
              <a:noFill/>
              <a:ln w="19050" cap="flat" cmpd="sng">
                <a:solidFill>
                  <a:srgbClr val="000000"/>
                </a:solidFill>
                <a:prstDash val="solid"/>
                <a:round/>
                <a:headEnd type="none" w="med" len="med"/>
                <a:tailEnd type="stealth" w="lg" len="lg"/>
              </a:ln>
            </p:spPr>
          </p:cxnSp>
          <p:sp>
            <p:nvSpPr>
              <p:cNvPr id="52" name="Shape 400"/>
              <p:cNvSpPr txBox="1"/>
              <p:nvPr/>
            </p:nvSpPr>
            <p:spPr>
              <a:xfrm>
                <a:off x="38839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X</a:t>
                </a:r>
              </a:p>
            </p:txBody>
          </p:sp>
          <p:sp>
            <p:nvSpPr>
              <p:cNvPr id="53" name="Shape 401"/>
              <p:cNvSpPr txBox="1"/>
              <p:nvPr/>
            </p:nvSpPr>
            <p:spPr>
              <a:xfrm>
                <a:off x="44743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Y</a:t>
                </a:r>
              </a:p>
            </p:txBody>
          </p:sp>
          <p:sp>
            <p:nvSpPr>
              <p:cNvPr id="54" name="Shape 402"/>
              <p:cNvSpPr txBox="1"/>
              <p:nvPr/>
            </p:nvSpPr>
            <p:spPr>
              <a:xfrm>
                <a:off x="4785125" y="60970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Module X</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Uses</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Module Y</a:t>
                </a:r>
              </a:p>
            </p:txBody>
          </p:sp>
        </p:grpSp>
        <p:grpSp>
          <p:nvGrpSpPr>
            <p:cNvPr id="10" name="Shape 403"/>
            <p:cNvGrpSpPr/>
            <p:nvPr/>
          </p:nvGrpSpPr>
          <p:grpSpPr>
            <a:xfrm>
              <a:off x="6254196" y="5413769"/>
              <a:ext cx="2685325" cy="420286"/>
              <a:chOff x="1168200" y="6643700"/>
              <a:chExt cx="2685325" cy="420286"/>
            </a:xfrm>
          </p:grpSpPr>
          <p:sp>
            <p:nvSpPr>
              <p:cNvPr id="49" name="Shape 404"/>
              <p:cNvSpPr txBox="1"/>
              <p:nvPr/>
            </p:nvSpPr>
            <p:spPr>
              <a:xfrm>
                <a:off x="2034325" y="664370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Functional</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Group</a:t>
                </a:r>
              </a:p>
            </p:txBody>
          </p:sp>
          <p:sp>
            <p:nvSpPr>
              <p:cNvPr id="50" name="Shape 405"/>
              <p:cNvSpPr/>
              <p:nvPr/>
            </p:nvSpPr>
            <p:spPr>
              <a:xfrm>
                <a:off x="1168200" y="6728586"/>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1" name="Shape 406"/>
            <p:cNvGrpSpPr/>
            <p:nvPr/>
          </p:nvGrpSpPr>
          <p:grpSpPr>
            <a:xfrm>
              <a:off x="962996" y="5169194"/>
              <a:ext cx="2202650" cy="403798"/>
              <a:chOff x="6726775" y="6089575"/>
              <a:chExt cx="2202650" cy="403798"/>
            </a:xfrm>
          </p:grpSpPr>
          <p:sp>
            <p:nvSpPr>
              <p:cNvPr id="47" name="Shape 407"/>
              <p:cNvSpPr txBox="1"/>
              <p:nvPr/>
            </p:nvSpPr>
            <p:spPr>
              <a:xfrm>
                <a:off x="7466925" y="6089575"/>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48" name="Shape 408"/>
              <p:cNvSpPr/>
              <p:nvPr/>
            </p:nvSpPr>
            <p:spPr>
              <a:xfrm>
                <a:off x="6726775" y="6226675"/>
                <a:ext cx="617699" cy="266698"/>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2" name="Shape 409"/>
            <p:cNvGrpSpPr/>
            <p:nvPr/>
          </p:nvGrpSpPr>
          <p:grpSpPr>
            <a:xfrm>
              <a:off x="962996" y="5664494"/>
              <a:ext cx="2450450" cy="403798"/>
              <a:chOff x="6726775" y="6089575"/>
              <a:chExt cx="2450450" cy="403798"/>
            </a:xfrm>
          </p:grpSpPr>
          <p:sp>
            <p:nvSpPr>
              <p:cNvPr id="45" name="Shape 410"/>
              <p:cNvSpPr txBox="1"/>
              <p:nvPr/>
            </p:nvSpPr>
            <p:spPr>
              <a:xfrm>
                <a:off x="7466925" y="6089575"/>
                <a:ext cx="17103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Extenrl 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46" name="Shape 411"/>
              <p:cNvSpPr/>
              <p:nvPr/>
            </p:nvSpPr>
            <p:spPr>
              <a:xfrm>
                <a:off x="6726775" y="6226675"/>
                <a:ext cx="617699" cy="266698"/>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3" name="Shape 412"/>
            <p:cNvSpPr/>
            <p:nvPr/>
          </p:nvSpPr>
          <p:spPr>
            <a:xfrm>
              <a:off x="4071440" y="43505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Event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Daemon</a:t>
              </a:r>
            </a:p>
          </p:txBody>
        </p:sp>
        <p:sp>
          <p:nvSpPr>
            <p:cNvPr id="14" name="Shape 413"/>
            <p:cNvSpPr/>
            <p:nvPr/>
          </p:nvSpPr>
          <p:spPr>
            <a:xfrm>
              <a:off x="2149803"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Rule Mgmt. Module</a:t>
              </a:r>
            </a:p>
          </p:txBody>
        </p:sp>
        <p:sp>
          <p:nvSpPr>
            <p:cNvPr id="15" name="Shape 414"/>
            <p:cNvSpPr/>
            <p:nvPr/>
          </p:nvSpPr>
          <p:spPr>
            <a:xfrm>
              <a:off x="6037503"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Push Noti.</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16" name="Shape 415"/>
            <p:cNvSpPr/>
            <p:nvPr/>
          </p:nvSpPr>
          <p:spPr>
            <a:xfrm>
              <a:off x="2195118" y="3812635"/>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mysql </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Binding Module</a:t>
              </a:r>
            </a:p>
          </p:txBody>
        </p:sp>
        <p:sp>
          <p:nvSpPr>
            <p:cNvPr id="17" name="Shape 416"/>
            <p:cNvSpPr/>
            <p:nvPr/>
          </p:nvSpPr>
          <p:spPr>
            <a:xfrm>
              <a:off x="6037490" y="3812648"/>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Module</a:t>
              </a:r>
            </a:p>
          </p:txBody>
        </p:sp>
        <p:cxnSp>
          <p:nvCxnSpPr>
            <p:cNvPr id="18" name="Shape 417"/>
            <p:cNvCxnSpPr>
              <a:stCxn id="13" idx="2"/>
            </p:cNvCxnSpPr>
            <p:nvPr/>
          </p:nvCxnSpPr>
          <p:spPr>
            <a:xfrm rot="5400000">
              <a:off x="2377640" y="-469290"/>
              <a:ext cx="972299" cy="3886200"/>
            </a:xfrm>
            <a:prstGeom prst="bentConnector3">
              <a:avLst>
                <a:gd name="adj1" fmla="val 40754"/>
              </a:avLst>
            </a:prstGeom>
            <a:noFill/>
            <a:ln w="19050" cap="flat" cmpd="sng">
              <a:solidFill>
                <a:srgbClr val="000000"/>
              </a:solidFill>
              <a:prstDash val="solid"/>
              <a:round/>
              <a:headEnd type="none" w="med" len="med"/>
              <a:tailEnd type="stealth" w="lg" len="lg"/>
            </a:ln>
          </p:spPr>
        </p:cxnSp>
        <p:cxnSp>
          <p:nvCxnSpPr>
            <p:cNvPr id="19" name="Shape 418"/>
            <p:cNvCxnSpPr>
              <a:stCxn id="13" idx="2"/>
              <a:endCxn id="14" idx="0"/>
            </p:cNvCxnSpPr>
            <p:nvPr/>
          </p:nvCxnSpPr>
          <p:spPr>
            <a:xfrm rot="5400000">
              <a:off x="3447114" y="425797"/>
              <a:ext cx="797914" cy="1921637"/>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0" name="Shape 419"/>
            <p:cNvCxnSpPr>
              <a:stCxn id="13" idx="2"/>
              <a:endCxn id="15" idx="0"/>
            </p:cNvCxnSpPr>
            <p:nvPr/>
          </p:nvCxnSpPr>
          <p:spPr>
            <a:xfrm rot="16200000" flipH="1">
              <a:off x="5390963" y="403584"/>
              <a:ext cx="797914" cy="196606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1" name="Shape 420"/>
            <p:cNvSpPr/>
            <p:nvPr/>
          </p:nvSpPr>
          <p:spPr>
            <a:xfrm>
              <a:off x="185265"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Logger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22" name="Shape 421"/>
            <p:cNvSpPr/>
            <p:nvPr/>
          </p:nvSpPr>
          <p:spPr>
            <a:xfrm>
              <a:off x="1407192" y="29312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MQTT Binding Module</a:t>
              </a:r>
            </a:p>
          </p:txBody>
        </p:sp>
        <p:sp>
          <p:nvSpPr>
            <p:cNvPr id="23" name="Shape 422"/>
            <p:cNvSpPr/>
            <p:nvPr/>
          </p:nvSpPr>
          <p:spPr>
            <a:xfrm>
              <a:off x="3069171"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4" name="Shape 423"/>
            <p:cNvCxnSpPr>
              <a:stCxn id="23" idx="2"/>
            </p:cNvCxnSpPr>
            <p:nvPr/>
          </p:nvCxnSpPr>
          <p:spPr>
            <a:xfrm rot="-5400000" flipH="1">
              <a:off x="2482370" y="3067058"/>
              <a:ext cx="1479900" cy="600"/>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5" name="Shape 424"/>
            <p:cNvSpPr/>
            <p:nvPr/>
          </p:nvSpPr>
          <p:spPr>
            <a:xfrm>
              <a:off x="3069171"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425"/>
            <p:cNvSpPr/>
            <p:nvPr/>
          </p:nvSpPr>
          <p:spPr>
            <a:xfrm>
              <a:off x="6293371"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7" name="Shape 426"/>
            <p:cNvCxnSpPr>
              <a:stCxn id="26" idx="2"/>
              <a:endCxn id="25" idx="0"/>
            </p:cNvCxnSpPr>
            <p:nvPr/>
          </p:nvCxnSpPr>
          <p:spPr>
            <a:xfrm rot="5400000">
              <a:off x="4094220" y="1455308"/>
              <a:ext cx="1479900" cy="3224100"/>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8" name="Shape 427"/>
            <p:cNvCxnSpPr/>
            <p:nvPr/>
          </p:nvCxnSpPr>
          <p:spPr>
            <a:xfrm rot="-5400000" flipH="1">
              <a:off x="6443795" y="3067059"/>
              <a:ext cx="1479899" cy="599"/>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9" name="Shape 428"/>
            <p:cNvSpPr/>
            <p:nvPr/>
          </p:nvSpPr>
          <p:spPr>
            <a:xfrm>
              <a:off x="7030596"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429"/>
            <p:cNvSpPr/>
            <p:nvPr/>
          </p:nvSpPr>
          <p:spPr>
            <a:xfrm>
              <a:off x="7030596"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1" name="Shape 430"/>
            <p:cNvSpPr/>
            <p:nvPr/>
          </p:nvSpPr>
          <p:spPr>
            <a:xfrm>
              <a:off x="185303" y="3812648"/>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mongoDB</a:t>
              </a:r>
              <a:br>
                <a:rPr lang="ko" sz="1200" b="0" i="0" u="none" strike="noStrike" cap="none" baseline="0" dirty="0">
                  <a:solidFill>
                    <a:srgbClr val="000000"/>
                  </a:solidFill>
                  <a:latin typeface="Arial"/>
                  <a:ea typeface="Arial"/>
                  <a:cs typeface="Arial"/>
                  <a:sym typeface="Arial"/>
                </a:rPr>
              </a:br>
              <a:r>
                <a:rPr lang="ko" sz="1200" b="0" i="0" u="none" strike="noStrike" cap="none" baseline="0" dirty="0">
                  <a:solidFill>
                    <a:srgbClr val="000000"/>
                  </a:solidFill>
                  <a:latin typeface="Arial"/>
                  <a:ea typeface="Arial"/>
                  <a:cs typeface="Arial"/>
                  <a:sym typeface="Arial"/>
                </a:rPr>
                <a:t>Binding Module</a:t>
              </a:r>
            </a:p>
          </p:txBody>
        </p:sp>
        <p:cxnSp>
          <p:nvCxnSpPr>
            <p:cNvPr id="32" name="Shape 431"/>
            <p:cNvCxnSpPr/>
            <p:nvPr/>
          </p:nvCxnSpPr>
          <p:spPr>
            <a:xfrm rot="-5400000" flipH="1">
              <a:off x="436633" y="3067072"/>
              <a:ext cx="1479899" cy="599"/>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3" name="Shape 432"/>
            <p:cNvSpPr/>
            <p:nvPr/>
          </p:nvSpPr>
          <p:spPr>
            <a:xfrm>
              <a:off x="1024033"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433"/>
            <p:cNvSpPr/>
            <p:nvPr/>
          </p:nvSpPr>
          <p:spPr>
            <a:xfrm>
              <a:off x="767896" y="2623398"/>
              <a:ext cx="305699" cy="177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 name="Shape 434"/>
            <p:cNvSpPr/>
            <p:nvPr/>
          </p:nvSpPr>
          <p:spPr>
            <a:xfrm>
              <a:off x="7996391"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Heartbeat</a:t>
              </a:r>
            </a:p>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Module</a:t>
              </a:r>
            </a:p>
          </p:txBody>
        </p:sp>
        <p:cxnSp>
          <p:nvCxnSpPr>
            <p:cNvPr id="36" name="Shape 435"/>
            <p:cNvCxnSpPr>
              <a:stCxn id="13" idx="2"/>
              <a:endCxn id="35" idx="0"/>
            </p:cNvCxnSpPr>
            <p:nvPr/>
          </p:nvCxnSpPr>
          <p:spPr>
            <a:xfrm rot="16200000" flipH="1">
              <a:off x="6370408" y="-575860"/>
              <a:ext cx="797914" cy="3924951"/>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7" name="Shape 436"/>
            <p:cNvCxnSpPr>
              <a:stCxn id="35" idx="2"/>
              <a:endCxn id="22" idx="0"/>
            </p:cNvCxnSpPr>
            <p:nvPr/>
          </p:nvCxnSpPr>
          <p:spPr>
            <a:xfrm rot="5400000">
              <a:off x="5140690" y="-659876"/>
              <a:ext cx="593100" cy="6589200"/>
            </a:xfrm>
            <a:prstGeom prst="bentConnector3">
              <a:avLst>
                <a:gd name="adj1" fmla="val 50000"/>
              </a:avLst>
            </a:prstGeom>
            <a:noFill/>
            <a:ln w="19050" cap="flat" cmpd="sng">
              <a:solidFill>
                <a:srgbClr val="000000"/>
              </a:solidFill>
              <a:prstDash val="solid"/>
              <a:round/>
              <a:headEnd type="none" w="med" len="med"/>
              <a:tailEnd type="none" w="med" len="med"/>
            </a:ln>
          </p:spPr>
        </p:cxnSp>
        <p:sp>
          <p:nvSpPr>
            <p:cNvPr id="38" name="Shape 437"/>
            <p:cNvSpPr/>
            <p:nvPr/>
          </p:nvSpPr>
          <p:spPr>
            <a:xfrm>
              <a:off x="4278629" y="3812635"/>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 Proxy</a:t>
              </a:r>
            </a:p>
          </p:txBody>
        </p:sp>
        <p:sp>
          <p:nvSpPr>
            <p:cNvPr id="39" name="Shape 438"/>
            <p:cNvSpPr/>
            <p:nvPr/>
          </p:nvSpPr>
          <p:spPr>
            <a:xfrm>
              <a:off x="4278628"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Broker</a:t>
              </a:r>
            </a:p>
          </p:txBody>
        </p:sp>
        <p:cxnSp>
          <p:nvCxnSpPr>
            <p:cNvPr id="40" name="Shape 439"/>
            <p:cNvCxnSpPr>
              <a:stCxn id="39" idx="2"/>
              <a:endCxn id="38" idx="0"/>
            </p:cNvCxnSpPr>
            <p:nvPr/>
          </p:nvCxnSpPr>
          <p:spPr>
            <a:xfrm rot="-5400000" flipH="1">
              <a:off x="4277127" y="3075123"/>
              <a:ext cx="1474500" cy="600"/>
            </a:xfrm>
            <a:prstGeom prst="bentConnector3">
              <a:avLst>
                <a:gd name="adj1" fmla="val 49999"/>
              </a:avLst>
            </a:prstGeom>
            <a:noFill/>
            <a:ln w="19050" cap="flat" cmpd="sng">
              <a:solidFill>
                <a:srgbClr val="000000"/>
              </a:solidFill>
              <a:prstDash val="solid"/>
              <a:round/>
              <a:headEnd type="none" w="med" len="med"/>
              <a:tailEnd type="stealth" w="lg" len="lg"/>
            </a:ln>
          </p:spPr>
        </p:cxnSp>
        <p:cxnSp>
          <p:nvCxnSpPr>
            <p:cNvPr id="41" name="Shape 440"/>
            <p:cNvCxnSpPr>
              <a:stCxn id="14" idx="3"/>
              <a:endCxn id="39" idx="1"/>
            </p:cNvCxnSpPr>
            <p:nvPr/>
          </p:nvCxnSpPr>
          <p:spPr>
            <a:xfrm>
              <a:off x="3620702" y="2061873"/>
              <a:ext cx="657900" cy="0"/>
            </a:xfrm>
            <a:prstGeom prst="straightConnector1">
              <a:avLst/>
            </a:prstGeom>
            <a:noFill/>
            <a:ln w="19050" cap="flat" cmpd="sng">
              <a:solidFill>
                <a:srgbClr val="000000"/>
              </a:solidFill>
              <a:prstDash val="solid"/>
              <a:round/>
              <a:headEnd type="none" w="med" len="med"/>
              <a:tailEnd type="triangle" w="lg" len="lg"/>
            </a:ln>
          </p:spPr>
        </p:cxnSp>
        <p:cxnSp>
          <p:nvCxnSpPr>
            <p:cNvPr id="42" name="Shape 441"/>
            <p:cNvCxnSpPr>
              <a:stCxn id="15" idx="2"/>
              <a:endCxn id="22" idx="0"/>
            </p:cNvCxnSpPr>
            <p:nvPr/>
          </p:nvCxnSpPr>
          <p:spPr>
            <a:xfrm rot="5400000">
              <a:off x="4161302" y="319623"/>
              <a:ext cx="593100" cy="4630200"/>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43" name="Shape 442"/>
            <p:cNvCxnSpPr>
              <a:stCxn id="21" idx="2"/>
              <a:endCxn id="22" idx="0"/>
            </p:cNvCxnSpPr>
            <p:nvPr/>
          </p:nvCxnSpPr>
          <p:spPr>
            <a:xfrm rot="-5400000" flipH="1">
              <a:off x="1235115" y="2023773"/>
              <a:ext cx="593100" cy="1221900"/>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44" name="Shape 443"/>
            <p:cNvCxnSpPr>
              <a:stCxn id="14" idx="2"/>
              <a:endCxn id="22" idx="0"/>
            </p:cNvCxnSpPr>
            <p:nvPr/>
          </p:nvCxnSpPr>
          <p:spPr>
            <a:xfrm rot="5400000">
              <a:off x="2217452" y="2263473"/>
              <a:ext cx="593100" cy="742500"/>
            </a:xfrm>
            <a:prstGeom prst="bentConnector3">
              <a:avLst>
                <a:gd name="adj1" fmla="val 50000"/>
              </a:avLst>
            </a:prstGeom>
            <a:noFill/>
            <a:ln w="19050" cap="flat" cmpd="sng">
              <a:solidFill>
                <a:srgbClr val="000000"/>
              </a:solidFill>
              <a:prstDash val="solid"/>
              <a:round/>
              <a:headEnd type="none" w="med" len="med"/>
              <a:tailEnd type="none" w="med" len="med"/>
            </a:ln>
          </p:spPr>
        </p:cxnSp>
      </p:gr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E - Sequence </a:t>
            </a:r>
            <a:r>
              <a:rPr lang="en-US" sz="1800" b="1" dirty="0" smtClean="0">
                <a:solidFill>
                  <a:schemeClr val="dk1"/>
                </a:solidFill>
              </a:rPr>
              <a:t>Diagram (Make </a:t>
            </a:r>
            <a:r>
              <a:rPr lang="en-US" sz="1800" b="1" dirty="0">
                <a:solidFill>
                  <a:schemeClr val="dk1"/>
                </a:solidFill>
              </a:rPr>
              <a:t>New </a:t>
            </a:r>
            <a:r>
              <a:rPr lang="en-US" sz="1800" b="1" dirty="0" smtClean="0">
                <a:solidFill>
                  <a:schemeClr val="dk1"/>
                </a:solidFill>
              </a:rPr>
              <a:t>Account)</a:t>
            </a:r>
            <a:endParaRPr lang="en-US" sz="1800" b="1" dirty="0">
              <a:solidFill>
                <a:schemeClr val="dk1"/>
              </a:solidFill>
            </a:endParaRPr>
          </a:p>
        </p:txBody>
      </p:sp>
      <p:pic>
        <p:nvPicPr>
          <p:cNvPr id="441" name="Shape 441"/>
          <p:cNvPicPr preferRelativeResize="0"/>
          <p:nvPr/>
        </p:nvPicPr>
        <p:blipFill>
          <a:blip r:embed="rId3">
            <a:alphaModFix/>
          </a:blip>
          <a:stretch>
            <a:fillRect/>
          </a:stretch>
        </p:blipFill>
        <p:spPr>
          <a:xfrm>
            <a:off x="1400175" y="1003287"/>
            <a:ext cx="6343650" cy="5229225"/>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a:r>
              <a:rPr lang="en-US" sz="1800" b="1" dirty="0">
                <a:solidFill>
                  <a:schemeClr val="dk1"/>
                </a:solidFill>
              </a:rPr>
              <a:t>Appendix </a:t>
            </a:r>
            <a:r>
              <a:rPr lang="en-US" sz="1800" b="1" dirty="0" smtClean="0">
                <a:solidFill>
                  <a:schemeClr val="dk1"/>
                </a:solidFill>
              </a:rPr>
              <a:t>E </a:t>
            </a:r>
            <a:r>
              <a:rPr lang="en-US" sz="1800" b="1" dirty="0">
                <a:solidFill>
                  <a:schemeClr val="dk1"/>
                </a:solidFill>
              </a:rPr>
              <a:t>- </a:t>
            </a:r>
            <a:r>
              <a:rPr lang="en-US" sz="1800" b="1" dirty="0" smtClean="0">
                <a:solidFill>
                  <a:schemeClr val="dk1"/>
                </a:solidFill>
              </a:rPr>
              <a:t>Sequence Diagram (</a:t>
            </a:r>
            <a:r>
              <a:rPr lang="en-US" altLang="ko-KR" sz="1800" dirty="0" smtClean="0">
                <a:solidFill>
                  <a:schemeClr val="dk1"/>
                </a:solidFill>
              </a:rPr>
              <a:t>Login)</a:t>
            </a:r>
            <a:endParaRPr lang="en-US" sz="1800" b="1" dirty="0">
              <a:solidFill>
                <a:schemeClr val="dk1"/>
              </a:solidFill>
            </a:endParaRPr>
          </a:p>
        </p:txBody>
      </p:sp>
      <p:sp>
        <p:nvSpPr>
          <p:cNvPr id="448" name="Shape 448"/>
          <p:cNvSpPr txBox="1">
            <a:spLocks noGrp="1"/>
          </p:cNvSpPr>
          <p:nvPr>
            <p:ph type="body" idx="1"/>
          </p:nvPr>
        </p:nvSpPr>
        <p:spPr>
          <a:xfrm>
            <a:off x="154525" y="749300"/>
            <a:ext cx="8779799" cy="692400"/>
          </a:xfrm>
          <a:prstGeom prst="rect">
            <a:avLst/>
          </a:prstGeom>
        </p:spPr>
        <p:txBody>
          <a:bodyPr lIns="91425" tIns="91425" rIns="91425" bIns="91425" anchor="t" anchorCtr="0">
            <a:noAutofit/>
          </a:bodyPr>
          <a:lstStyle/>
          <a:p>
            <a:pPr marL="457200" lvl="0" indent="-317500" rtl="0">
              <a:spcBef>
                <a:spcPts val="0"/>
              </a:spcBef>
              <a:buClr>
                <a:schemeClr val="dk1"/>
              </a:buClr>
              <a:buSzPct val="100000"/>
              <a:buFont typeface="Wingdings" pitchFamily="2" charset="2"/>
              <a:buChar char="u"/>
            </a:pPr>
            <a:r>
              <a:rPr lang="en-US" dirty="0"/>
              <a:t>Sequence diagram how to Check Valid User (QA01 Security)</a:t>
            </a:r>
          </a:p>
        </p:txBody>
      </p:sp>
      <p:pic>
        <p:nvPicPr>
          <p:cNvPr id="449" name="Shape 449"/>
          <p:cNvPicPr preferRelativeResize="0"/>
          <p:nvPr/>
        </p:nvPicPr>
        <p:blipFill>
          <a:blip r:embed="rId3">
            <a:alphaModFix/>
          </a:blip>
          <a:stretch>
            <a:fillRect/>
          </a:stretch>
        </p:blipFill>
        <p:spPr>
          <a:xfrm>
            <a:off x="657725" y="1517901"/>
            <a:ext cx="7828550" cy="4503148"/>
          </a:xfrm>
          <a:prstGeom prst="rect">
            <a:avLst/>
          </a:prstGeom>
          <a:noFill/>
          <a:ln>
            <a:noFill/>
          </a:ln>
        </p:spPr>
      </p:pic>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33</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a:t>
            </a:r>
            <a:r>
              <a:rPr lang="en-US" sz="1800" b="1" dirty="0" smtClean="0">
                <a:solidFill>
                  <a:schemeClr val="dk1"/>
                </a:solidFill>
              </a:rPr>
              <a:t>F </a:t>
            </a:r>
            <a:r>
              <a:rPr lang="en-US" sz="1800" b="1" dirty="0">
                <a:solidFill>
                  <a:schemeClr val="dk1"/>
                </a:solidFill>
              </a:rPr>
              <a:t>- Status Diagram of User View</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34</a:t>
            </a:fld>
            <a:r>
              <a:rPr lang="en-US" smtClean="0"/>
              <a:t>/30</a:t>
            </a:r>
            <a:endParaRPr lang="en-US" dirty="0"/>
          </a:p>
        </p:txBody>
      </p:sp>
      <p:sp>
        <p:nvSpPr>
          <p:cNvPr id="5" name="TextBox 4"/>
          <p:cNvSpPr txBox="1"/>
          <p:nvPr/>
        </p:nvSpPr>
        <p:spPr>
          <a:xfrm>
            <a:off x="4932040" y="4765214"/>
            <a:ext cx="1944216" cy="246221"/>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 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 name="TextBox 5"/>
          <p:cNvSpPr txBox="1"/>
          <p:nvPr/>
        </p:nvSpPr>
        <p:spPr>
          <a:xfrm>
            <a:off x="7668344" y="2924944"/>
            <a:ext cx="801823"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Enter</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New Value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7" name="TextBox 6"/>
          <p:cNvSpPr txBox="1"/>
          <p:nvPr/>
        </p:nvSpPr>
        <p:spPr>
          <a:xfrm>
            <a:off x="4427984" y="1454587"/>
            <a:ext cx="1944216" cy="246221"/>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 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 name="TextBox 7"/>
          <p:cNvSpPr txBox="1"/>
          <p:nvPr/>
        </p:nvSpPr>
        <p:spPr>
          <a:xfrm>
            <a:off x="5364088" y="3212976"/>
            <a:ext cx="68800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Log view</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 name="TextBox 8"/>
          <p:cNvSpPr txBox="1"/>
          <p:nvPr/>
        </p:nvSpPr>
        <p:spPr>
          <a:xfrm>
            <a:off x="3981658" y="3212976"/>
            <a:ext cx="62388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Config</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0" name="TextBox 9"/>
          <p:cNvSpPr txBox="1"/>
          <p:nvPr/>
        </p:nvSpPr>
        <p:spPr>
          <a:xfrm>
            <a:off x="1885273" y="1948770"/>
            <a:ext cx="742511" cy="400110"/>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Enter</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Login Info</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1" name="TextBox 10"/>
          <p:cNvSpPr txBox="1"/>
          <p:nvPr/>
        </p:nvSpPr>
        <p:spPr>
          <a:xfrm>
            <a:off x="395536" y="2852936"/>
            <a:ext cx="630301" cy="553998"/>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Make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account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2" name="TextBox 11"/>
          <p:cNvSpPr txBox="1"/>
          <p:nvPr/>
        </p:nvSpPr>
        <p:spPr>
          <a:xfrm>
            <a:off x="3951179" y="1876762"/>
            <a:ext cx="67197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SA node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3" name="TextBox 12"/>
          <p:cNvSpPr txBox="1"/>
          <p:nvPr/>
        </p:nvSpPr>
        <p:spPr>
          <a:xfrm>
            <a:off x="3952782" y="2420888"/>
            <a:ext cx="723275"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4" name="TextBox 13"/>
          <p:cNvSpPr txBox="1"/>
          <p:nvPr/>
        </p:nvSpPr>
        <p:spPr>
          <a:xfrm>
            <a:off x="2339752" y="3212976"/>
            <a:ext cx="83708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Reg./Unreg</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5" name="TextBox 14"/>
          <p:cNvSpPr txBox="1"/>
          <p:nvPr/>
        </p:nvSpPr>
        <p:spPr>
          <a:xfrm>
            <a:off x="6048238" y="1876762"/>
            <a:ext cx="659155"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Actuator</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6" name="TextBox 15"/>
          <p:cNvSpPr txBox="1"/>
          <p:nvPr/>
        </p:nvSpPr>
        <p:spPr>
          <a:xfrm>
            <a:off x="5977822" y="2420888"/>
            <a:ext cx="88517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Node Status</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7" name="모서리가 둥근 직사각형 16"/>
          <p:cNvSpPr/>
          <p:nvPr/>
        </p:nvSpPr>
        <p:spPr>
          <a:xfrm>
            <a:off x="683568"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Welcome</a:t>
            </a:r>
          </a:p>
        </p:txBody>
      </p:sp>
      <p:sp>
        <p:nvSpPr>
          <p:cNvPr id="18" name="모서리가 둥근 직사각형 17"/>
          <p:cNvSpPr/>
          <p:nvPr/>
        </p:nvSpPr>
        <p:spPr>
          <a:xfrm>
            <a:off x="683568"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Make Account</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9" name="모서리가 둥근 직사각형 18"/>
          <p:cNvSpPr/>
          <p:nvPr/>
        </p:nvSpPr>
        <p:spPr>
          <a:xfrm>
            <a:off x="694826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Notification (Alarm or Information)</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0" name="모서리가 둥근 직사각형 19"/>
          <p:cNvSpPr/>
          <p:nvPr/>
        </p:nvSpPr>
        <p:spPr>
          <a:xfrm>
            <a:off x="262778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List and System Config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1" name="모서리가 둥근 직사각형 20"/>
          <p:cNvSpPr/>
          <p:nvPr/>
        </p:nvSpPr>
        <p:spPr>
          <a:xfrm>
            <a:off x="262778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Register/Unregister SA nodes</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2" name="모서리가 둥근 직사각형 21"/>
          <p:cNvSpPr/>
          <p:nvPr/>
        </p:nvSpPr>
        <p:spPr>
          <a:xfrm>
            <a:off x="4029483"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Log Config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3" name="모서리가 둥근 직사각형 22"/>
          <p:cNvSpPr/>
          <p:nvPr/>
        </p:nvSpPr>
        <p:spPr>
          <a:xfrm>
            <a:off x="550810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View Log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4" name="모서리가 둥근 직사각형 23"/>
          <p:cNvSpPr/>
          <p:nvPr/>
        </p:nvSpPr>
        <p:spPr>
          <a:xfrm>
            <a:off x="478802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Status</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5" name="모서리가 둥근 직사각형 24"/>
          <p:cNvSpPr/>
          <p:nvPr/>
        </p:nvSpPr>
        <p:spPr>
          <a:xfrm>
            <a:off x="694826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Control</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6" name="TextBox 25"/>
          <p:cNvSpPr txBox="1"/>
          <p:nvPr/>
        </p:nvSpPr>
        <p:spPr>
          <a:xfrm>
            <a:off x="611560" y="4981238"/>
            <a:ext cx="3024336" cy="261610"/>
          </a:xfrm>
          <a:prstGeom prst="rect">
            <a:avLst/>
          </a:prstGeom>
          <a:solidFill>
            <a:schemeClr val="bg1"/>
          </a:solidFill>
          <a:ln w="22225">
            <a:noFill/>
          </a:ln>
        </p:spPr>
        <p:txBody>
          <a:bodyPr wrap="square" rtlCol="0">
            <a:spAutoFit/>
          </a:bodyP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Legend (Dynamic Behavior)</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7" name="직사각형 26"/>
          <p:cNvSpPr/>
          <p:nvPr/>
        </p:nvSpPr>
        <p:spPr>
          <a:xfrm>
            <a:off x="683568" y="5269270"/>
            <a:ext cx="7920880" cy="648072"/>
          </a:xfrm>
          <a:prstGeom prst="rect">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endParaRPr lang="ko-KR" altLang="en-US" sz="1100" dirty="0">
              <a:solidFill>
                <a:schemeClr val="tx1">
                  <a:lumMod val="95000"/>
                  <a:lumOff val="5000"/>
                </a:schemeClr>
              </a:solidFill>
              <a:latin typeface="Arial" pitchFamily="34" charset="0"/>
              <a:ea typeface="HY그래픽M" pitchFamily="18" charset="-127"/>
              <a:cs typeface="Arial" pitchFamily="34" charset="0"/>
            </a:endParaRPr>
          </a:p>
        </p:txBody>
      </p:sp>
      <p:sp>
        <p:nvSpPr>
          <p:cNvPr id="28" name="모서리가 둥근 직사각형 27"/>
          <p:cNvSpPr/>
          <p:nvPr/>
        </p:nvSpPr>
        <p:spPr>
          <a:xfrm>
            <a:off x="899592" y="5341278"/>
            <a:ext cx="360040" cy="216024"/>
          </a:xfrm>
          <a:prstGeom prst="roundRect">
            <a:avLst>
              <a:gd name="adj" fmla="val 38184"/>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9" name="모서리가 둥근 직사각형 28"/>
          <p:cNvSpPr/>
          <p:nvPr/>
        </p:nvSpPr>
        <p:spPr>
          <a:xfrm>
            <a:off x="1331640" y="5341278"/>
            <a:ext cx="1368152" cy="216024"/>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Status of View</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0" name="직선 화살표 연결선 29"/>
          <p:cNvCxnSpPr>
            <a:stCxn id="17" idx="3"/>
            <a:endCxn id="20" idx="1"/>
          </p:cNvCxnSpPr>
          <p:nvPr/>
        </p:nvCxnSpPr>
        <p:spPr>
          <a:xfrm>
            <a:off x="1763688" y="2348880"/>
            <a:ext cx="864096" cy="0"/>
          </a:xfrm>
          <a:prstGeom prst="straightConnector1">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p:nvPr/>
        </p:nvCxnSpPr>
        <p:spPr>
          <a:xfrm>
            <a:off x="4499992" y="5485294"/>
            <a:ext cx="360040" cy="0"/>
          </a:xfrm>
          <a:prstGeom prst="straightConnector1">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2" name="모서리가 둥근 직사각형 31"/>
          <p:cNvSpPr/>
          <p:nvPr/>
        </p:nvSpPr>
        <p:spPr>
          <a:xfrm>
            <a:off x="4932040" y="5341278"/>
            <a:ext cx="2736304"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User Input – enter some kinds of data</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3" name="직선 화살표 연결선 32"/>
          <p:cNvCxnSpPr/>
          <p:nvPr/>
        </p:nvCxnSpPr>
        <p:spPr>
          <a:xfrm>
            <a:off x="4499992" y="5701318"/>
            <a:ext cx="36004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4" name="모서리가 둥근 직사각형 33"/>
          <p:cNvSpPr/>
          <p:nvPr/>
        </p:nvSpPr>
        <p:spPr>
          <a:xfrm>
            <a:off x="4932040" y="5557302"/>
            <a:ext cx="2520280"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User Input – choose one item </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5" name="직선 화살표 연결선 34"/>
          <p:cNvCxnSpPr/>
          <p:nvPr/>
        </p:nvCxnSpPr>
        <p:spPr>
          <a:xfrm>
            <a:off x="989833" y="2708920"/>
            <a:ext cx="0" cy="93610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37" idx="3"/>
            <a:endCxn id="39" idx="1"/>
          </p:cNvCxnSpPr>
          <p:nvPr/>
        </p:nvCxnSpPr>
        <p:spPr>
          <a:xfrm>
            <a:off x="3707904" y="2240868"/>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7" name="직사각형 36"/>
          <p:cNvSpPr/>
          <p:nvPr/>
        </p:nvSpPr>
        <p:spPr>
          <a:xfrm>
            <a:off x="3419872"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38" name="직사각형 37"/>
          <p:cNvSpPr/>
          <p:nvPr/>
        </p:nvSpPr>
        <p:spPr>
          <a:xfrm>
            <a:off x="3419872"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39" name="직사각형 38"/>
          <p:cNvSpPr/>
          <p:nvPr/>
        </p:nvSpPr>
        <p:spPr>
          <a:xfrm>
            <a:off x="4788024"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0" name="직사각형 39"/>
          <p:cNvSpPr/>
          <p:nvPr/>
        </p:nvSpPr>
        <p:spPr>
          <a:xfrm>
            <a:off x="4788024"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41" name="직선 화살표 연결선 40"/>
          <p:cNvCxnSpPr>
            <a:stCxn id="40" idx="1"/>
            <a:endCxn id="38" idx="3"/>
          </p:cNvCxnSpPr>
          <p:nvPr/>
        </p:nvCxnSpPr>
        <p:spPr>
          <a:xfrm flipH="1">
            <a:off x="3707904" y="2456892"/>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5580112"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3" name="직사각형 42"/>
          <p:cNvSpPr/>
          <p:nvPr/>
        </p:nvSpPr>
        <p:spPr>
          <a:xfrm>
            <a:off x="5580112"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4" name="직사각형 43"/>
          <p:cNvSpPr/>
          <p:nvPr/>
        </p:nvSpPr>
        <p:spPr>
          <a:xfrm>
            <a:off x="6948264"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5" name="직사각형 44"/>
          <p:cNvSpPr/>
          <p:nvPr/>
        </p:nvSpPr>
        <p:spPr>
          <a:xfrm>
            <a:off x="6948264"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46" name="직선 화살표 연결선 45"/>
          <p:cNvCxnSpPr>
            <a:stCxn id="42" idx="3"/>
            <a:endCxn id="44" idx="1"/>
          </p:cNvCxnSpPr>
          <p:nvPr/>
        </p:nvCxnSpPr>
        <p:spPr>
          <a:xfrm>
            <a:off x="5868144" y="2240868"/>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a:stCxn id="45" idx="1"/>
            <a:endCxn id="43" idx="3"/>
          </p:cNvCxnSpPr>
          <p:nvPr/>
        </p:nvCxnSpPr>
        <p:spPr>
          <a:xfrm flipH="1">
            <a:off x="5868144" y="2456892"/>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endCxn id="21" idx="0"/>
          </p:cNvCxnSpPr>
          <p:nvPr/>
        </p:nvCxnSpPr>
        <p:spPr>
          <a:xfrm>
            <a:off x="3167844" y="2708920"/>
            <a:ext cx="0" cy="93610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직선 화살표 연결선 48"/>
          <p:cNvCxnSpPr>
            <a:stCxn id="61" idx="0"/>
            <a:endCxn id="22" idx="0"/>
          </p:cNvCxnSpPr>
          <p:nvPr/>
        </p:nvCxnSpPr>
        <p:spPr>
          <a:xfrm>
            <a:off x="4569543" y="3140968"/>
            <a:ext cx="0" cy="504056"/>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60" idx="0"/>
            <a:endCxn id="23" idx="0"/>
          </p:cNvCxnSpPr>
          <p:nvPr/>
        </p:nvCxnSpPr>
        <p:spPr>
          <a:xfrm>
            <a:off x="6048164" y="3140968"/>
            <a:ext cx="0" cy="504056"/>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899592" y="5701318"/>
            <a:ext cx="360040" cy="0"/>
          </a:xfrm>
          <a:prstGeom prst="straightConnector1">
            <a:avLst/>
          </a:prstGeom>
          <a:ln w="38100" cmpd="dbl">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52" name="모서리가 둥근 직사각형 51"/>
          <p:cNvSpPr/>
          <p:nvPr/>
        </p:nvSpPr>
        <p:spPr>
          <a:xfrm>
            <a:off x="1331640" y="5557302"/>
            <a:ext cx="1728192"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Receive alarm message </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53" name="직선 화살표 연결선 52"/>
          <p:cNvCxnSpPr>
            <a:stCxn id="25" idx="2"/>
            <a:endCxn id="19" idx="0"/>
          </p:cNvCxnSpPr>
          <p:nvPr/>
        </p:nvCxnSpPr>
        <p:spPr>
          <a:xfrm>
            <a:off x="7488324" y="2708920"/>
            <a:ext cx="0" cy="936104"/>
          </a:xfrm>
          <a:prstGeom prst="straightConnector1">
            <a:avLst/>
          </a:prstGeom>
          <a:ln w="38100" cmpd="dbl">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a:stCxn id="55" idx="2"/>
            <a:endCxn id="20" idx="0"/>
          </p:cNvCxnSpPr>
          <p:nvPr/>
        </p:nvCxnSpPr>
        <p:spPr>
          <a:xfrm>
            <a:off x="3167844" y="1772816"/>
            <a:ext cx="0" cy="21602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5" name="직사각형 54"/>
          <p:cNvSpPr/>
          <p:nvPr/>
        </p:nvSpPr>
        <p:spPr>
          <a:xfrm>
            <a:off x="2987824"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56" name="Shape 55"/>
          <p:cNvCxnSpPr>
            <a:stCxn id="25" idx="0"/>
            <a:endCxn id="55" idx="3"/>
          </p:cNvCxnSpPr>
          <p:nvPr/>
        </p:nvCxnSpPr>
        <p:spPr>
          <a:xfrm rot="16200000" flipV="1">
            <a:off x="5256076" y="-243408"/>
            <a:ext cx="324036" cy="4140460"/>
          </a:xfrm>
          <a:prstGeom prst="bentConnector2">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7" name="Shape 56"/>
          <p:cNvCxnSpPr>
            <a:stCxn id="55" idx="3"/>
            <a:endCxn id="55" idx="2"/>
          </p:cNvCxnSpPr>
          <p:nvPr/>
        </p:nvCxnSpPr>
        <p:spPr>
          <a:xfrm flipH="1">
            <a:off x="3167844" y="1664804"/>
            <a:ext cx="180020" cy="108012"/>
          </a:xfrm>
          <a:prstGeom prst="bentConnector4">
            <a:avLst>
              <a:gd name="adj1" fmla="val 93123"/>
              <a:gd name="adj2" fmla="val 8288"/>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a:stCxn id="59" idx="0"/>
            <a:endCxn id="60" idx="0"/>
          </p:cNvCxnSpPr>
          <p:nvPr/>
        </p:nvCxnSpPr>
        <p:spPr>
          <a:xfrm>
            <a:off x="3167844" y="3140968"/>
            <a:ext cx="2880320"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2987824" y="3140968"/>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0" name="직사각형 59"/>
          <p:cNvSpPr/>
          <p:nvPr/>
        </p:nvSpPr>
        <p:spPr>
          <a:xfrm>
            <a:off x="5796136" y="3140968"/>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1" name="직사각형 60"/>
          <p:cNvSpPr/>
          <p:nvPr/>
        </p:nvSpPr>
        <p:spPr>
          <a:xfrm>
            <a:off x="4389523" y="3140968"/>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62" name="직선 화살표 연결선 61"/>
          <p:cNvCxnSpPr>
            <a:endCxn id="66" idx="0"/>
          </p:cNvCxnSpPr>
          <p:nvPr/>
        </p:nvCxnSpPr>
        <p:spPr>
          <a:xfrm>
            <a:off x="5436096" y="2924944"/>
            <a:ext cx="2052228" cy="0"/>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p:nvPr/>
        </p:nvCxnSpPr>
        <p:spPr>
          <a:xfrm flipV="1">
            <a:off x="8532440" y="1668870"/>
            <a:ext cx="0" cy="234026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p:nvPr/>
        </p:nvCxnSpPr>
        <p:spPr>
          <a:xfrm>
            <a:off x="3563888" y="2924944"/>
            <a:ext cx="1872208" cy="0"/>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p:nvPr/>
        </p:nvCxnSpPr>
        <p:spPr>
          <a:xfrm>
            <a:off x="3563888" y="2708920"/>
            <a:ext cx="0" cy="216024"/>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66" name="직사각형 65"/>
          <p:cNvSpPr/>
          <p:nvPr/>
        </p:nvSpPr>
        <p:spPr>
          <a:xfrm>
            <a:off x="7308304" y="292494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67" name="직선 화살표 연결선 66"/>
          <p:cNvCxnSpPr/>
          <p:nvPr/>
        </p:nvCxnSpPr>
        <p:spPr>
          <a:xfrm>
            <a:off x="5436096" y="2708920"/>
            <a:ext cx="0" cy="216024"/>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8" name="직선 화살표 연결선 67"/>
          <p:cNvCxnSpPr>
            <a:stCxn id="69" idx="3"/>
            <a:endCxn id="70" idx="1"/>
          </p:cNvCxnSpPr>
          <p:nvPr/>
        </p:nvCxnSpPr>
        <p:spPr>
          <a:xfrm>
            <a:off x="7488768" y="1664804"/>
            <a:ext cx="1043672"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9" name="직사각형 68"/>
          <p:cNvSpPr/>
          <p:nvPr/>
        </p:nvSpPr>
        <p:spPr>
          <a:xfrm>
            <a:off x="7128728"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70" name="직사각형 69"/>
          <p:cNvSpPr/>
          <p:nvPr/>
        </p:nvSpPr>
        <p:spPr>
          <a:xfrm>
            <a:off x="8532440"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1" name="직선 화살표 연결선 70"/>
          <p:cNvCxnSpPr>
            <a:stCxn id="72" idx="2"/>
            <a:endCxn id="17" idx="0"/>
          </p:cNvCxnSpPr>
          <p:nvPr/>
        </p:nvCxnSpPr>
        <p:spPr>
          <a:xfrm>
            <a:off x="1223628" y="1700808"/>
            <a:ext cx="0" cy="288032"/>
          </a:xfrm>
          <a:prstGeom prst="straightConnector1">
            <a:avLst/>
          </a:prstGeom>
          <a:ln w="22225">
            <a:solidFill>
              <a:schemeClr val="tx1">
                <a:lumMod val="75000"/>
                <a:lumOff val="25000"/>
              </a:schemeClr>
            </a:solidFill>
            <a:prstDash val="solid"/>
            <a:headEnd type="ova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611560" y="1412776"/>
            <a:ext cx="1224136" cy="28803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App Start</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3" name="Shape 72"/>
          <p:cNvCxnSpPr>
            <a:stCxn id="18" idx="2"/>
            <a:endCxn id="18" idx="3"/>
          </p:cNvCxnSpPr>
          <p:nvPr/>
        </p:nvCxnSpPr>
        <p:spPr>
          <a:xfrm rot="5400000" flipH="1" flipV="1">
            <a:off x="1313638" y="3915054"/>
            <a:ext cx="360040" cy="540060"/>
          </a:xfrm>
          <a:prstGeom prst="curvedConnector4">
            <a:avLst>
              <a:gd name="adj1" fmla="val -63493"/>
              <a:gd name="adj2" fmla="val 142329"/>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4" name="Shape 73"/>
          <p:cNvCxnSpPr>
            <a:stCxn id="75" idx="2"/>
            <a:endCxn id="25" idx="3"/>
          </p:cNvCxnSpPr>
          <p:nvPr/>
        </p:nvCxnSpPr>
        <p:spPr>
          <a:xfrm rot="5400000" flipH="1" flipV="1">
            <a:off x="7736160" y="2425080"/>
            <a:ext cx="368424" cy="216024"/>
          </a:xfrm>
          <a:prstGeom prst="curvedConnector4">
            <a:avLst>
              <a:gd name="adj1" fmla="val -62048"/>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7668344" y="25012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6" name="Shape 75"/>
          <p:cNvCxnSpPr>
            <a:stCxn id="93" idx="2"/>
            <a:endCxn id="21" idx="3"/>
          </p:cNvCxnSpPr>
          <p:nvPr/>
        </p:nvCxnSpPr>
        <p:spPr>
          <a:xfrm rot="5400000" flipH="1" flipV="1">
            <a:off x="3422697" y="4074247"/>
            <a:ext cx="354390" cy="216024"/>
          </a:xfrm>
          <a:prstGeom prst="curvedConnector4">
            <a:avLst>
              <a:gd name="adj1" fmla="val -66099"/>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7" name="Shape 76"/>
          <p:cNvCxnSpPr>
            <a:stCxn id="91" idx="2"/>
            <a:endCxn id="19" idx="3"/>
          </p:cNvCxnSpPr>
          <p:nvPr/>
        </p:nvCxnSpPr>
        <p:spPr>
          <a:xfrm rot="5400000" flipH="1" flipV="1">
            <a:off x="7748701" y="4068723"/>
            <a:ext cx="343342" cy="216024"/>
          </a:xfrm>
          <a:prstGeom prst="curvedConnector4">
            <a:avLst>
              <a:gd name="adj1" fmla="val -71444"/>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8" name="직선 화살표 연결선 77"/>
          <p:cNvCxnSpPr>
            <a:stCxn id="81" idx="0"/>
          </p:cNvCxnSpPr>
          <p:nvPr/>
        </p:nvCxnSpPr>
        <p:spPr>
          <a:xfrm>
            <a:off x="3167844" y="4765214"/>
            <a:ext cx="5364596"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V="1">
            <a:off x="8532440" y="3973126"/>
            <a:ext cx="0" cy="792088"/>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0" name="직선 화살표 연결선 79"/>
          <p:cNvCxnSpPr>
            <a:stCxn id="21" idx="2"/>
            <a:endCxn id="81" idx="0"/>
          </p:cNvCxnSpPr>
          <p:nvPr/>
        </p:nvCxnSpPr>
        <p:spPr>
          <a:xfrm>
            <a:off x="316784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81" name="직사각형 80"/>
          <p:cNvSpPr/>
          <p:nvPr/>
        </p:nvSpPr>
        <p:spPr>
          <a:xfrm>
            <a:off x="2987824" y="476521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2" name="직사각형 81"/>
          <p:cNvSpPr/>
          <p:nvPr/>
        </p:nvSpPr>
        <p:spPr>
          <a:xfrm>
            <a:off x="4317515" y="4765214"/>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3" name="직사각형 82"/>
          <p:cNvSpPr/>
          <p:nvPr/>
        </p:nvSpPr>
        <p:spPr>
          <a:xfrm>
            <a:off x="5868144" y="476521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84" name="직선 화살표 연결선 83"/>
          <p:cNvCxnSpPr>
            <a:stCxn id="22" idx="2"/>
            <a:endCxn id="82" idx="0"/>
          </p:cNvCxnSpPr>
          <p:nvPr/>
        </p:nvCxnSpPr>
        <p:spPr>
          <a:xfrm>
            <a:off x="4569543"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5" name="직선 화살표 연결선 84"/>
          <p:cNvCxnSpPr>
            <a:stCxn id="23" idx="2"/>
            <a:endCxn id="83" idx="0"/>
          </p:cNvCxnSpPr>
          <p:nvPr/>
        </p:nvCxnSpPr>
        <p:spPr>
          <a:xfrm>
            <a:off x="604816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6" name="Shape 85"/>
          <p:cNvCxnSpPr>
            <a:stCxn id="92" idx="2"/>
            <a:endCxn id="22" idx="3"/>
          </p:cNvCxnSpPr>
          <p:nvPr/>
        </p:nvCxnSpPr>
        <p:spPr>
          <a:xfrm rot="5400000" flipH="1" flipV="1">
            <a:off x="4813146" y="4051949"/>
            <a:ext cx="343342" cy="249571"/>
          </a:xfrm>
          <a:prstGeom prst="curvedConnector4">
            <a:avLst>
              <a:gd name="adj1" fmla="val -71444"/>
              <a:gd name="adj2" fmla="val 191597"/>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431574" y="2996952"/>
            <a:ext cx="718466"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Welcome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88" name="직선 화살표 연결선 87"/>
          <p:cNvCxnSpPr/>
          <p:nvPr/>
        </p:nvCxnSpPr>
        <p:spPr>
          <a:xfrm>
            <a:off x="1475656" y="2708920"/>
            <a:ext cx="0" cy="936104"/>
          </a:xfrm>
          <a:prstGeom prst="straightConnector1">
            <a:avLst/>
          </a:prstGeom>
          <a:ln w="22225">
            <a:solidFill>
              <a:schemeClr val="tx1">
                <a:lumMod val="75000"/>
                <a:lumOff val="25000"/>
              </a:schemeClr>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89" name="직사각형 88"/>
          <p:cNvSpPr/>
          <p:nvPr/>
        </p:nvSpPr>
        <p:spPr>
          <a:xfrm>
            <a:off x="7236296" y="4765214"/>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90" name="직선 화살표 연결선 89"/>
          <p:cNvCxnSpPr>
            <a:stCxn id="19" idx="2"/>
            <a:endCxn id="89" idx="0"/>
          </p:cNvCxnSpPr>
          <p:nvPr/>
        </p:nvCxnSpPr>
        <p:spPr>
          <a:xfrm>
            <a:off x="748832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7668344" y="4132382"/>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2" name="직사각형 91"/>
          <p:cNvSpPr/>
          <p:nvPr/>
        </p:nvSpPr>
        <p:spPr>
          <a:xfrm>
            <a:off x="4716016" y="4132382"/>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3" name="직사각형 92"/>
          <p:cNvSpPr/>
          <p:nvPr/>
        </p:nvSpPr>
        <p:spPr>
          <a:xfrm>
            <a:off x="3347864" y="414343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(1/5)</a:t>
            </a:r>
            <a:endParaRPr lang="ko-KR" altLang="en-US"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35</a:t>
            </a:fld>
            <a:r>
              <a:rPr lang="en-US" smtClean="0"/>
              <a:t>/30</a:t>
            </a:r>
            <a:endParaRPr lang="en-US" dirty="0"/>
          </a:p>
        </p:txBody>
      </p:sp>
      <p:graphicFrame>
        <p:nvGraphicFramePr>
          <p:cNvPr id="6" name="표 5"/>
          <p:cNvGraphicFramePr>
            <a:graphicFrameLocks noGrp="1"/>
          </p:cNvGraphicFramePr>
          <p:nvPr/>
        </p:nvGraphicFramePr>
        <p:xfrm>
          <a:off x="250825" y="765174"/>
          <a:ext cx="8713783" cy="4896135"/>
        </p:xfrm>
        <a:graphic>
          <a:graphicData uri="http://schemas.openxmlformats.org/drawingml/2006/table">
            <a:tbl>
              <a:tblPr/>
              <a:tblGrid>
                <a:gridCol w="2448913"/>
                <a:gridCol w="3989911"/>
                <a:gridCol w="2274959"/>
              </a:tblGrid>
              <a:tr h="431327">
                <a:tc gridSpan="2">
                  <a:txBody>
                    <a:bodyPr/>
                    <a:lstStyle/>
                    <a:p>
                      <a:pPr>
                        <a:lnSpc>
                          <a:spcPct val="115000"/>
                        </a:lnSpc>
                        <a:spcAft>
                          <a:spcPts val="0"/>
                        </a:spcAft>
                      </a:pPr>
                      <a:r>
                        <a:rPr lang="en-US" sz="1600" b="1" kern="100" dirty="0">
                          <a:solidFill>
                            <a:srgbClr val="000000"/>
                          </a:solidFill>
                          <a:latin typeface="Arial"/>
                          <a:ea typeface="Trebuchet MS"/>
                          <a:cs typeface="Times New Roman"/>
                        </a:rPr>
                        <a:t>Security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a:t>
                      </a:r>
                      <a:r>
                        <a:rPr lang="en-US" sz="1600" kern="100">
                          <a:solidFill>
                            <a:srgbClr val="000000"/>
                          </a:solidFill>
                          <a:latin typeface="Arial"/>
                          <a:ea typeface="Trebuchet MS"/>
                          <a:cs typeface="Times New Roman"/>
                        </a:rPr>
                        <a:t> QA01</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r>
              <a:tr h="1204210">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a:t>
                      </a:r>
                      <a:endParaRPr lang="ko-KR" sz="1600" kern="100">
                        <a:solidFill>
                          <a:srgbClr val="000000"/>
                        </a:solidFill>
                        <a:latin typeface="Arial"/>
                        <a:ea typeface="맑은 고딕"/>
                        <a:cs typeface="Times New Roman"/>
                      </a:endParaRPr>
                    </a:p>
                    <a:p>
                      <a:pPr>
                        <a:lnSpc>
                          <a:spcPct val="115000"/>
                        </a:lnSpc>
                        <a:spcAft>
                          <a:spcPts val="0"/>
                        </a:spcAft>
                      </a:pPr>
                      <a:r>
                        <a:rPr lang="en-US" sz="1600" kern="100">
                          <a:solidFill>
                            <a:srgbClr val="000000"/>
                          </a:solidFill>
                          <a:latin typeface="Arial"/>
                          <a:ea typeface="Trebuchet MS"/>
                          <a:cs typeface="Times New Roman"/>
                        </a:rPr>
                        <a:t>Hackers or ill minded people try to break into the system.  When unauthorized user attempts to login to the system, the system maintains the audit trail.  If the attempt is repeated more than 5 times, the account is locked, and the source of tempering is identified.</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tc>
              </a:tr>
              <a:tr h="333298">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Login attempt with an Incorrect id or a password</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Human or machine</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297616">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862654">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bans any further access, and logs all access attempts.  </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Five repeated attempts locks the account, and the source of tempering is identified.</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(2/5)</a:t>
            </a:r>
            <a:endParaRPr lang="ko-KR" altLang="en-US"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36</a:t>
            </a:fld>
            <a:r>
              <a:rPr lang="en-US" smtClean="0"/>
              <a:t>/30</a:t>
            </a:r>
            <a:endParaRPr lang="en-US" dirty="0"/>
          </a:p>
        </p:txBody>
      </p:sp>
      <p:graphicFrame>
        <p:nvGraphicFramePr>
          <p:cNvPr id="5" name="표 4"/>
          <p:cNvGraphicFramePr>
            <a:graphicFrameLocks noGrp="1"/>
          </p:cNvGraphicFramePr>
          <p:nvPr/>
        </p:nvGraphicFramePr>
        <p:xfrm>
          <a:off x="250825" y="765173"/>
          <a:ext cx="8678068" cy="4938005"/>
        </p:xfrm>
        <a:graphic>
          <a:graphicData uri="http://schemas.openxmlformats.org/drawingml/2006/table">
            <a:tbl>
              <a:tblPr/>
              <a:tblGrid>
                <a:gridCol w="2438878"/>
                <a:gridCol w="3981124"/>
                <a:gridCol w="2258066"/>
              </a:tblGrid>
              <a:tr h="431517">
                <a:tc gridSpan="2">
                  <a:txBody>
                    <a:bodyPr/>
                    <a:lstStyle/>
                    <a:p>
                      <a:pPr>
                        <a:lnSpc>
                          <a:spcPct val="115000"/>
                        </a:lnSpc>
                        <a:spcAft>
                          <a:spcPts val="0"/>
                        </a:spcAft>
                      </a:pPr>
                      <a:r>
                        <a:rPr lang="en-US" sz="1600" b="1" kern="100" dirty="0">
                          <a:solidFill>
                            <a:srgbClr val="000000"/>
                          </a:solidFill>
                          <a:latin typeface="Arial"/>
                          <a:ea typeface="Trebuchet MS"/>
                          <a:cs typeface="Times New Roman"/>
                        </a:rPr>
                        <a:t>Security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a:t>
                      </a:r>
                      <a:r>
                        <a:rPr lang="en-US" sz="1600" kern="100">
                          <a:solidFill>
                            <a:srgbClr val="000000"/>
                          </a:solidFill>
                          <a:latin typeface="Arial"/>
                          <a:ea typeface="Trebuchet MS"/>
                          <a:cs typeface="Times New Roman"/>
                        </a:rPr>
                        <a:t> QA02</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52914">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Hackers or ill minded people try to register the SA node that is not owned by them.  When unauthorized user attempts to register the SA node that he/she doesn’t own, the system maintains the audit trail, and cancel the registration in 10 minutes.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tc>
              </a:tr>
              <a:tr h="436752">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Unauthorized SA node registration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35276">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Human or machine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35276">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17638">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873504">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prevents the registration of SA node of which ownership is not identified.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55128">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Undefined SA node registration is canceled in 10 minutes.</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(3/5)</a:t>
            </a:r>
            <a:endParaRPr lang="ko-KR" altLang="en-US" dirty="0"/>
          </a:p>
        </p:txBody>
      </p:sp>
      <p:sp>
        <p:nvSpPr>
          <p:cNvPr id="7" name="슬라이드 번호 개체 틀 6"/>
          <p:cNvSpPr>
            <a:spLocks noGrp="1"/>
          </p:cNvSpPr>
          <p:nvPr>
            <p:ph type="sldNum" idx="12"/>
          </p:nvPr>
        </p:nvSpPr>
        <p:spPr/>
        <p:txBody>
          <a:bodyPr/>
          <a:lstStyle/>
          <a:p>
            <a:pPr>
              <a:buSzPct val="25000"/>
            </a:pPr>
            <a:fld id="{00000000-1234-1234-1234-123412341234}" type="slidenum">
              <a:rPr lang="en-US" smtClean="0"/>
              <a:pPr>
                <a:buSzPct val="25000"/>
              </a:pPr>
              <a:t>37</a:t>
            </a:fld>
            <a:r>
              <a:rPr lang="en-US" smtClean="0"/>
              <a:t>/37</a:t>
            </a:r>
            <a:endParaRPr lang="en-US" dirty="0"/>
          </a:p>
        </p:txBody>
      </p:sp>
      <p:graphicFrame>
        <p:nvGraphicFramePr>
          <p:cNvPr id="6" name="표 5"/>
          <p:cNvGraphicFramePr>
            <a:graphicFrameLocks noGrp="1"/>
          </p:cNvGraphicFramePr>
          <p:nvPr/>
        </p:nvGraphicFramePr>
        <p:xfrm>
          <a:off x="250825" y="765173"/>
          <a:ext cx="8713785" cy="4824126"/>
        </p:xfrm>
        <a:graphic>
          <a:graphicData uri="http://schemas.openxmlformats.org/drawingml/2006/table">
            <a:tbl>
              <a:tblPr/>
              <a:tblGrid>
                <a:gridCol w="2448916"/>
                <a:gridCol w="3971025"/>
                <a:gridCol w="2293844"/>
              </a:tblGrid>
              <a:tr h="369510">
                <a:tc gridSpan="2">
                  <a:txBody>
                    <a:bodyPr/>
                    <a:lstStyle/>
                    <a:p>
                      <a:pPr>
                        <a:lnSpc>
                          <a:spcPct val="115000"/>
                        </a:lnSpc>
                        <a:spcAft>
                          <a:spcPts val="0"/>
                        </a:spcAft>
                      </a:pPr>
                      <a:r>
                        <a:rPr lang="en-US" sz="1600" b="1" kern="100" dirty="0">
                          <a:solidFill>
                            <a:srgbClr val="000000"/>
                          </a:solidFill>
                          <a:latin typeface="Arial"/>
                          <a:ea typeface="Trebuchet MS"/>
                          <a:cs typeface="Times New Roman"/>
                        </a:rPr>
                        <a:t>Availability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QA03</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986">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SA node can crash, hang, or be disconnected from the network for various reasons.  If SA node is inoperable or out of reach, the system should be aware of such events, and notify user within 1 minutes.</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39278">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SA node failure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10132">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10132">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39278">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 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64886">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monitors and detects the failure of 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09924">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System notifies failure to user within 1 minutes.</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(4/5)</a:t>
            </a:r>
            <a:endParaRPr lang="ko-KR" altLang="en-US" dirty="0"/>
          </a:p>
        </p:txBody>
      </p:sp>
      <p:sp>
        <p:nvSpPr>
          <p:cNvPr id="7" name="슬라이드 번호 개체 틀 6"/>
          <p:cNvSpPr>
            <a:spLocks noGrp="1"/>
          </p:cNvSpPr>
          <p:nvPr>
            <p:ph type="sldNum" idx="12"/>
          </p:nvPr>
        </p:nvSpPr>
        <p:spPr/>
        <p:txBody>
          <a:bodyPr/>
          <a:lstStyle/>
          <a:p>
            <a:pPr>
              <a:buSzPct val="25000"/>
            </a:pPr>
            <a:fld id="{00000000-1234-1234-1234-123412341234}" type="slidenum">
              <a:rPr lang="en-US" smtClean="0"/>
              <a:pPr>
                <a:buSzPct val="25000"/>
              </a:pPr>
              <a:t>38</a:t>
            </a:fld>
            <a:r>
              <a:rPr lang="en-US" smtClean="0"/>
              <a:t>/37</a:t>
            </a:r>
            <a:endParaRPr lang="en-US" dirty="0"/>
          </a:p>
        </p:txBody>
      </p:sp>
      <p:graphicFrame>
        <p:nvGraphicFramePr>
          <p:cNvPr id="5" name="표 4"/>
          <p:cNvGraphicFramePr>
            <a:graphicFrameLocks noGrp="1"/>
          </p:cNvGraphicFramePr>
          <p:nvPr/>
        </p:nvGraphicFramePr>
        <p:xfrm>
          <a:off x="250825" y="765175"/>
          <a:ext cx="8713784" cy="4595648"/>
        </p:xfrm>
        <a:graphic>
          <a:graphicData uri="http://schemas.openxmlformats.org/drawingml/2006/table">
            <a:tbl>
              <a:tblPr/>
              <a:tblGrid>
                <a:gridCol w="2448914"/>
                <a:gridCol w="3943168"/>
                <a:gridCol w="2321702"/>
              </a:tblGrid>
              <a:tr h="510940">
                <a:tc gridSpan="2">
                  <a:txBody>
                    <a:bodyPr/>
                    <a:lstStyle/>
                    <a:p>
                      <a:pPr>
                        <a:lnSpc>
                          <a:spcPct val="115000"/>
                        </a:lnSpc>
                        <a:spcAft>
                          <a:spcPts val="0"/>
                        </a:spcAft>
                      </a:pPr>
                      <a:r>
                        <a:rPr lang="en-US" sz="1600" b="1" kern="100" dirty="0">
                          <a:solidFill>
                            <a:srgbClr val="000000"/>
                          </a:solidFill>
                          <a:latin typeface="Arial"/>
                          <a:ea typeface="Trebuchet MS"/>
                          <a:cs typeface="Times New Roman"/>
                        </a:rPr>
                        <a:t>Modifiability</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indent="68580">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QA07</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5138">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The system should make it easy to add emerging SA node protocols (eg. Bluetooth 802.15, ZigBee 802.15.4) to the system.  Average skilled developers should be able to implement it within two months. </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New protocols for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71593">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Developer</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After release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System,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627063">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New protocols is supported by the system and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89635">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Average skilled developers can implement it within two months. </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Plan - Earned Value Management</a:t>
            </a:r>
          </a:p>
        </p:txBody>
      </p:sp>
      <p:pic>
        <p:nvPicPr>
          <p:cNvPr id="111" name="Shape 111"/>
          <p:cNvPicPr preferRelativeResize="0"/>
          <p:nvPr/>
        </p:nvPicPr>
        <p:blipFill>
          <a:blip r:embed="rId3">
            <a:alphaModFix/>
          </a:blip>
          <a:stretch>
            <a:fillRect/>
          </a:stretch>
        </p:blipFill>
        <p:spPr>
          <a:xfrm>
            <a:off x="0" y="855400"/>
            <a:ext cx="6877050" cy="4248150"/>
          </a:xfrm>
          <a:prstGeom prst="rect">
            <a:avLst/>
          </a:prstGeom>
          <a:noFill/>
          <a:ln>
            <a:noFill/>
          </a:ln>
        </p:spPr>
      </p:pic>
      <p:sp>
        <p:nvSpPr>
          <p:cNvPr id="112" name="Shape 112"/>
          <p:cNvSpPr/>
          <p:nvPr/>
        </p:nvSpPr>
        <p:spPr>
          <a:xfrm>
            <a:off x="6311225" y="1905875"/>
            <a:ext cx="296699" cy="508799"/>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aphicFrame>
        <p:nvGraphicFramePr>
          <p:cNvPr id="113" name="Shape 113"/>
          <p:cNvGraphicFramePr/>
          <p:nvPr/>
        </p:nvGraphicFramePr>
        <p:xfrm>
          <a:off x="6998175" y="1358097"/>
          <a:ext cx="2029100" cy="1291935"/>
        </p:xfrm>
        <a:graphic>
          <a:graphicData uri="http://schemas.openxmlformats.org/drawingml/2006/table">
            <a:tbl>
              <a:tblPr>
                <a:noFill/>
                <a:tableStyleId>{C0BDF35C-27D6-4F4A-BA36-5AE524AD8A67}</a:tableStyleId>
              </a:tblPr>
              <a:tblGrid>
                <a:gridCol w="1490925"/>
                <a:gridCol w="538175"/>
              </a:tblGrid>
              <a:tr h="440050">
                <a:tc>
                  <a:txBody>
                    <a:bodyPr/>
                    <a:lstStyle/>
                    <a:p>
                      <a:pPr lvl="0" rtl="0">
                        <a:spcBef>
                          <a:spcPts val="0"/>
                        </a:spcBef>
                        <a:buNone/>
                      </a:pPr>
                      <a:r>
                        <a:rPr lang="en-US" b="1">
                          <a:solidFill>
                            <a:schemeClr val="dk1"/>
                          </a:solidFill>
                        </a:rPr>
                        <a:t>Earned Value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US" b="1">
                          <a:solidFill>
                            <a:schemeClr val="dk1"/>
                          </a:solidFill>
                        </a:rPr>
                        <a:t>576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455675">
                <a:tc>
                  <a:txBody>
                    <a:bodyPr/>
                    <a:lstStyle/>
                    <a:p>
                      <a:pPr lvl="0" rtl="0">
                        <a:spcBef>
                          <a:spcPts val="0"/>
                        </a:spcBef>
                        <a:buNone/>
                      </a:pPr>
                      <a:r>
                        <a:rPr lang="en-US" b="1">
                          <a:solidFill>
                            <a:schemeClr val="dk1"/>
                          </a:solidFill>
                        </a:rPr>
                        <a:t>Actual Efforts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US" b="1">
                          <a:solidFill>
                            <a:schemeClr val="dk1"/>
                          </a:solidFill>
                        </a:rPr>
                        <a:t>628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396200">
                <a:tc gridSpan="2">
                  <a:txBody>
                    <a:bodyPr/>
                    <a:lstStyle/>
                    <a:p>
                      <a:pPr lvl="0" rtl="0">
                        <a:spcBef>
                          <a:spcPts val="0"/>
                        </a:spcBef>
                        <a:buNone/>
                      </a:pPr>
                      <a:r>
                        <a:rPr lang="en-US" b="1">
                          <a:solidFill>
                            <a:srgbClr val="FF0000"/>
                          </a:solidFill>
                        </a:rPr>
                        <a:t>+ 52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hMerge="1">
                  <a:txBody>
                    <a:bodyPr/>
                    <a:lstStyle/>
                    <a:p>
                      <a:endParaRPr lang="ko-KR"/>
                    </a:p>
                  </a:txBody>
                  <a:tcPr/>
                </a:tc>
              </a:tr>
            </a:tbl>
          </a:graphicData>
        </a:graphic>
      </p:graphicFrame>
      <p:graphicFrame>
        <p:nvGraphicFramePr>
          <p:cNvPr id="114" name="Shape 114"/>
          <p:cNvGraphicFramePr/>
          <p:nvPr/>
        </p:nvGraphicFramePr>
        <p:xfrm>
          <a:off x="590675" y="5219150"/>
          <a:ext cx="7962625" cy="929610"/>
        </p:xfrm>
        <a:graphic>
          <a:graphicData uri="http://schemas.openxmlformats.org/drawingml/2006/table">
            <a:tbl>
              <a:tblPr>
                <a:noFill/>
                <a:tableStyleId>{AB86353C-E197-4CF2-A5BA-99F5F5CAD93D}</a:tableStyleId>
              </a:tblPr>
              <a:tblGrid>
                <a:gridCol w="1586375"/>
                <a:gridCol w="1305175"/>
                <a:gridCol w="1260500"/>
                <a:gridCol w="1167500"/>
                <a:gridCol w="1335800"/>
                <a:gridCol w="1307275"/>
              </a:tblGrid>
              <a:tr h="381000">
                <a:tc>
                  <a:txBody>
                    <a:bodyPr/>
                    <a:lstStyle/>
                    <a:p>
                      <a:pPr lvl="0" rtl="0">
                        <a:spcBef>
                          <a:spcPts val="0"/>
                        </a:spcBef>
                        <a:buNone/>
                      </a:pPr>
                      <a:r>
                        <a:rPr lang="en-US" sz="1200"/>
                        <a:t>Development Period</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Day off</a:t>
                      </a:r>
                    </a:p>
                    <a:p>
                      <a:pPr lvl="0" rtl="0">
                        <a:spcBef>
                          <a:spcPts val="0"/>
                        </a:spcBef>
                        <a:buNone/>
                      </a:pPr>
                      <a:r>
                        <a:rPr lang="en-US" sz="1200"/>
                        <a:t>(Exam, Moving)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Working Day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Actual Effort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 of Person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Day workload </a:t>
                      </a:r>
                    </a:p>
                    <a:p>
                      <a:pPr lvl="0" rtl="0">
                        <a:spcBef>
                          <a:spcPts val="0"/>
                        </a:spcBef>
                        <a:buNone/>
                      </a:pPr>
                      <a:r>
                        <a:rPr lang="en-US" sz="1200" b="1"/>
                        <a:t>per Person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9D9"/>
                    </a:solidFill>
                  </a:tcPr>
                </a:tc>
              </a:tr>
              <a:tr h="381000">
                <a:tc>
                  <a:txBody>
                    <a:bodyPr/>
                    <a:lstStyle/>
                    <a:p>
                      <a:pPr lvl="0" rtl="0">
                        <a:spcBef>
                          <a:spcPts val="0"/>
                        </a:spcBef>
                        <a:buNone/>
                      </a:pPr>
                      <a:r>
                        <a:rPr lang="en-US" sz="1200"/>
                        <a:t>5/11~6/24 (46 Days)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11 Days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35 Days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628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200" b="1"/>
                        <a:t>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3.58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9D9"/>
                    </a:solidFill>
                  </a:tcPr>
                </a:tc>
              </a:tr>
            </a:tbl>
          </a:graphicData>
        </a:graphic>
      </p:graphicFrame>
      <p:sp>
        <p:nvSpPr>
          <p:cNvPr id="7" name="슬라이드 번호 개체 틀 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(5/5)</a:t>
            </a:r>
            <a:endParaRPr lang="ko-KR" altLang="en-US" dirty="0"/>
          </a:p>
        </p:txBody>
      </p:sp>
      <p:sp>
        <p:nvSpPr>
          <p:cNvPr id="7" name="슬라이드 번호 개체 틀 6"/>
          <p:cNvSpPr>
            <a:spLocks noGrp="1"/>
          </p:cNvSpPr>
          <p:nvPr>
            <p:ph type="sldNum" idx="12"/>
          </p:nvPr>
        </p:nvSpPr>
        <p:spPr/>
        <p:txBody>
          <a:bodyPr/>
          <a:lstStyle/>
          <a:p>
            <a:pPr>
              <a:buSzPct val="25000"/>
            </a:pPr>
            <a:fld id="{00000000-1234-1234-1234-123412341234}" type="slidenum">
              <a:rPr lang="en-US" smtClean="0"/>
              <a:pPr>
                <a:buSzPct val="25000"/>
              </a:pPr>
              <a:t>39</a:t>
            </a:fld>
            <a:r>
              <a:rPr lang="en-US" smtClean="0"/>
              <a:t>/37</a:t>
            </a:r>
            <a:endParaRPr lang="en-US" dirty="0"/>
          </a:p>
        </p:txBody>
      </p:sp>
      <p:graphicFrame>
        <p:nvGraphicFramePr>
          <p:cNvPr id="6" name="표 5"/>
          <p:cNvGraphicFramePr>
            <a:graphicFrameLocks noGrp="1"/>
          </p:cNvGraphicFramePr>
          <p:nvPr/>
        </p:nvGraphicFramePr>
        <p:xfrm>
          <a:off x="250825" y="765175"/>
          <a:ext cx="8713784" cy="4464074"/>
        </p:xfrm>
        <a:graphic>
          <a:graphicData uri="http://schemas.openxmlformats.org/drawingml/2006/table">
            <a:tbl>
              <a:tblPr/>
              <a:tblGrid>
                <a:gridCol w="2448914"/>
                <a:gridCol w="3943168"/>
                <a:gridCol w="2321702"/>
              </a:tblGrid>
              <a:tr h="499066">
                <a:tc gridSpan="2">
                  <a:txBody>
                    <a:bodyPr/>
                    <a:lstStyle/>
                    <a:p>
                      <a:pPr>
                        <a:lnSpc>
                          <a:spcPct val="115000"/>
                        </a:lnSpc>
                        <a:spcAft>
                          <a:spcPts val="0"/>
                        </a:spcAft>
                      </a:pPr>
                      <a:r>
                        <a:rPr lang="en-US" sz="1600" b="1" kern="100" dirty="0">
                          <a:solidFill>
                            <a:srgbClr val="000000"/>
                          </a:solidFill>
                          <a:latin typeface="Arial"/>
                          <a:ea typeface="Trebuchet MS"/>
                          <a:cs typeface="Times New Roman"/>
                        </a:rPr>
                        <a:t>Extensibility</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indent="68580">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QA09</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542">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a:t>
                      </a:r>
                      <a:r>
                        <a:rPr lang="en-US" sz="1600" kern="100">
                          <a:solidFill>
                            <a:srgbClr val="000000"/>
                          </a:solidFill>
                          <a:latin typeface="Arial"/>
                          <a:ea typeface="맑은 고딕"/>
                          <a:cs typeface="Times New Roman"/>
                        </a:rPr>
                        <a:t>The system should make it easy for application developers (private persons, VARs, or other 3</a:t>
                      </a:r>
                      <a:r>
                        <a:rPr lang="en-US" sz="1600" kern="100" baseline="30000">
                          <a:solidFill>
                            <a:srgbClr val="000000"/>
                          </a:solidFill>
                          <a:latin typeface="Arial"/>
                          <a:ea typeface="맑은 고딕"/>
                          <a:cs typeface="Times New Roman"/>
                        </a:rPr>
                        <a:t>rd</a:t>
                      </a:r>
                      <a:r>
                        <a:rPr lang="en-US" sz="1600" kern="100">
                          <a:solidFill>
                            <a:srgbClr val="000000"/>
                          </a:solidFill>
                          <a:latin typeface="Arial"/>
                          <a:ea typeface="맑은 고딕"/>
                          <a:cs typeface="Times New Roman"/>
                        </a:rPr>
                        <a:t> parties) to build custom apps, services, and/or make mashups from existing available services.</a:t>
                      </a:r>
                      <a:r>
                        <a:rPr lang="en-US" sz="1600" kern="100">
                          <a:solidFill>
                            <a:srgbClr val="000000"/>
                          </a:solidFill>
                          <a:latin typeface="Arial"/>
                          <a:ea typeface="Trebuchet MS"/>
                          <a:cs typeface="Times New Roman"/>
                        </a:rPr>
                        <a:t> Average skilled developers should be able to build the application in six months.</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44355">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New application or service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74498">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Developers (including 3rd party), VARs</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74498">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After release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62956">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44355">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supports the new application/service.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89804">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Average skilled developers should be able to build the application in six months.</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Architecture Drivers </a:t>
            </a:r>
          </a:p>
        </p:txBody>
      </p:sp>
      <p:sp>
        <p:nvSpPr>
          <p:cNvPr id="120" name="Shape 120"/>
          <p:cNvSpPr txBox="1">
            <a:spLocks noGrp="1"/>
          </p:cNvSpPr>
          <p:nvPr>
            <p:ph type="title" idx="2"/>
          </p:nvPr>
        </p:nvSpPr>
        <p:spPr>
          <a:xfrm>
            <a:off x="6028000" y="90750"/>
            <a:ext cx="28607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Quality Attributes</a:t>
            </a:r>
            <a:r>
              <a:rPr lang="en-US" sz="2000" b="1" i="1">
                <a:solidFill>
                  <a:schemeClr val="dk1"/>
                </a:solidFill>
              </a:rPr>
              <a:t>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4</a:t>
            </a:fld>
            <a:r>
              <a:rPr lang="en-US" smtClean="0"/>
              <a:t>/30</a:t>
            </a:r>
            <a:endParaRPr lang="en-US" dirty="0"/>
          </a:p>
        </p:txBody>
      </p:sp>
      <p:graphicFrame>
        <p:nvGraphicFramePr>
          <p:cNvPr id="7" name="표 6"/>
          <p:cNvGraphicFramePr>
            <a:graphicFrameLocks noGrp="1"/>
          </p:cNvGraphicFramePr>
          <p:nvPr/>
        </p:nvGraphicFramePr>
        <p:xfrm>
          <a:off x="251521" y="764704"/>
          <a:ext cx="8640960" cy="814832"/>
        </p:xfrm>
        <a:graphic>
          <a:graphicData uri="http://schemas.openxmlformats.org/drawingml/2006/table">
            <a:tbl>
              <a:tblPr/>
              <a:tblGrid>
                <a:gridCol w="2206337"/>
                <a:gridCol w="2207241"/>
                <a:gridCol w="2207241"/>
                <a:gridCol w="2020141"/>
              </a:tblGrid>
              <a:tr h="311532">
                <a:tc>
                  <a:txBody>
                    <a:bodyPr/>
                    <a:lstStyle/>
                    <a:p>
                      <a:pPr algn="ctr">
                        <a:lnSpc>
                          <a:spcPct val="115000"/>
                        </a:lnSpc>
                        <a:spcAft>
                          <a:spcPts val="0"/>
                        </a:spcAft>
                      </a:pPr>
                      <a:r>
                        <a:rPr lang="en-US" sz="1600" b="1" kern="100" dirty="0">
                          <a:solidFill>
                            <a:srgbClr val="000000"/>
                          </a:solidFill>
                          <a:latin typeface="Arial"/>
                          <a:ea typeface="맑은 고딕"/>
                          <a:cs typeface="Times New Roman"/>
                        </a:rPr>
                        <a:t>Total</a:t>
                      </a:r>
                      <a:endParaRPr lang="ko-KR" sz="1600" kern="100" dirty="0">
                        <a:solidFill>
                          <a:srgbClr val="000000"/>
                        </a:solidFill>
                        <a:latin typeface="Arial"/>
                        <a:ea typeface="맑은 고딕"/>
                        <a:cs typeface="Times New Roman"/>
                      </a:endParaRPr>
                    </a:p>
                  </a:txBody>
                  <a:tcPr marL="63500" marR="63500" marT="63500" marB="6350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High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Medium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Low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532">
                <a:tc>
                  <a:txBody>
                    <a:bodyPr/>
                    <a:lstStyle/>
                    <a:p>
                      <a:pPr algn="ctr">
                        <a:lnSpc>
                          <a:spcPct val="115000"/>
                        </a:lnSpc>
                        <a:spcAft>
                          <a:spcPts val="0"/>
                        </a:spcAft>
                      </a:pPr>
                      <a:r>
                        <a:rPr lang="en-US" sz="1600" kern="100">
                          <a:solidFill>
                            <a:srgbClr val="000000"/>
                          </a:solidFill>
                          <a:latin typeface="Arial"/>
                          <a:ea typeface="맑은 고딕"/>
                          <a:cs typeface="Times New Roman"/>
                        </a:rPr>
                        <a:t>9</a:t>
                      </a:r>
                      <a:endParaRPr lang="ko-KR" sz="1600" kern="100">
                        <a:solidFill>
                          <a:srgbClr val="000000"/>
                        </a:solidFill>
                        <a:latin typeface="Arial"/>
                        <a:ea typeface="맑은 고딕"/>
                        <a:cs typeface="Times New Roman"/>
                      </a:endParaRPr>
                    </a:p>
                  </a:txBody>
                  <a:tcPr marL="63500" marR="63500" marT="63500" marB="6350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solidFill>
                            <a:srgbClr val="000000"/>
                          </a:solidFill>
                          <a:latin typeface="Arial"/>
                          <a:ea typeface="맑은 고딕"/>
                          <a:cs typeface="Times New Roman"/>
                        </a:rPr>
                        <a:t>5</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solidFill>
                            <a:srgbClr val="000000"/>
                          </a:solidFill>
                          <a:latin typeface="Arial"/>
                          <a:ea typeface="맑은 고딕"/>
                          <a:cs typeface="Times New Roman"/>
                        </a:rPr>
                        <a:t>4</a:t>
                      </a:r>
                      <a:endParaRPr lang="ko-KR" sz="1600" kern="10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solidFill>
                            <a:srgbClr val="000000"/>
                          </a:solidFill>
                          <a:latin typeface="Arial"/>
                          <a:ea typeface="맑은 고딕"/>
                          <a:cs typeface="Times New Roman"/>
                        </a:rPr>
                        <a:t>0</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graphicFrame>
        <p:nvGraphicFramePr>
          <p:cNvPr id="8" name="표 7"/>
          <p:cNvGraphicFramePr>
            <a:graphicFrameLocks noGrp="1"/>
          </p:cNvGraphicFramePr>
          <p:nvPr/>
        </p:nvGraphicFramePr>
        <p:xfrm>
          <a:off x="251520" y="1628800"/>
          <a:ext cx="8640961" cy="4744740"/>
        </p:xfrm>
        <a:graphic>
          <a:graphicData uri="http://schemas.openxmlformats.org/drawingml/2006/table">
            <a:tbl>
              <a:tblPr/>
              <a:tblGrid>
                <a:gridCol w="576064"/>
                <a:gridCol w="792088"/>
                <a:gridCol w="1224136"/>
                <a:gridCol w="6048673"/>
              </a:tblGrid>
              <a:tr h="354501">
                <a:tc>
                  <a:txBody>
                    <a:bodyPr/>
                    <a:lstStyle/>
                    <a:p>
                      <a:pPr algn="ctr">
                        <a:lnSpc>
                          <a:spcPct val="115000"/>
                        </a:lnSpc>
                        <a:spcAft>
                          <a:spcPts val="0"/>
                        </a:spcAft>
                      </a:pPr>
                      <a:r>
                        <a:rPr lang="en-US" sz="1400" b="1" kern="100" dirty="0">
                          <a:solidFill>
                            <a:srgbClr val="000000"/>
                          </a:solidFill>
                          <a:latin typeface="Arial"/>
                          <a:ea typeface="맑은 고딕"/>
                          <a:cs typeface="Times New Roman"/>
                        </a:rPr>
                        <a:t>ID</a:t>
                      </a:r>
                      <a:endParaRPr lang="ko-KR" sz="1400" kern="100" dirty="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dirty="0">
                          <a:solidFill>
                            <a:srgbClr val="000000"/>
                          </a:solidFill>
                          <a:latin typeface="Arial"/>
                          <a:ea typeface="맑은 고딕"/>
                          <a:cs typeface="Times New Roman"/>
                        </a:rPr>
                        <a:t>Priority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dirty="0">
                          <a:solidFill>
                            <a:srgbClr val="000000"/>
                          </a:solidFill>
                          <a:latin typeface="Arial"/>
                          <a:ea typeface="맑은 고딕"/>
                          <a:cs typeface="Times New Roman"/>
                        </a:rPr>
                        <a:t>Quality Attribute</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a:solidFill>
                            <a:srgbClr val="000000"/>
                          </a:solidFill>
                          <a:latin typeface="Arial"/>
                          <a:ea typeface="맑은 고딕"/>
                          <a:cs typeface="Times New Roman"/>
                        </a:rPr>
                        <a:t>Descriptions</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252">
                <a:tc>
                  <a:txBody>
                    <a:bodyPr/>
                    <a:lstStyle/>
                    <a:p>
                      <a:pPr algn="ctr">
                        <a:lnSpc>
                          <a:spcPct val="115000"/>
                        </a:lnSpc>
                        <a:spcAft>
                          <a:spcPts val="0"/>
                        </a:spcAft>
                      </a:pPr>
                      <a:r>
                        <a:rPr lang="en-US" sz="1400" kern="100">
                          <a:solidFill>
                            <a:srgbClr val="000000"/>
                          </a:solidFill>
                          <a:latin typeface="Arial"/>
                          <a:ea typeface="맑은 고딕"/>
                          <a:cs typeface="Times New Roman"/>
                        </a:rPr>
                        <a:t>QA01</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3" action="ppaction://hlinksldjump"/>
                        </a:rPr>
                        <a:t>Security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Hackers or malicious people try to break into the system.  When unauthorized user attempts to login to the system, the system maintains the audit trail.  If the attempt is repeated more than 5 times, the account is locked, and the source of tempering is identified.</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252">
                <a:tc>
                  <a:txBody>
                    <a:bodyPr/>
                    <a:lstStyle/>
                    <a:p>
                      <a:pPr algn="ctr">
                        <a:lnSpc>
                          <a:spcPct val="115000"/>
                        </a:lnSpc>
                        <a:spcAft>
                          <a:spcPts val="0"/>
                        </a:spcAft>
                      </a:pPr>
                      <a:r>
                        <a:rPr lang="en-US" sz="1400" kern="100">
                          <a:solidFill>
                            <a:srgbClr val="000000"/>
                          </a:solidFill>
                          <a:latin typeface="Arial"/>
                          <a:ea typeface="맑은 고딕"/>
                          <a:cs typeface="Times New Roman"/>
                        </a:rPr>
                        <a:t>QA02</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4" action="ppaction://hlinksldjump"/>
                        </a:rPr>
                        <a:t>Security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Hackers or malicious people try to register the SA node that is not owned by them.  When unauthorized user attempts to register the SA node that he/she doesn’t own, the system maintains the audit trail, and cancels the registration in 10 minutes.  </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003">
                <a:tc>
                  <a:txBody>
                    <a:bodyPr/>
                    <a:lstStyle/>
                    <a:p>
                      <a:pPr algn="ctr">
                        <a:lnSpc>
                          <a:spcPct val="115000"/>
                        </a:lnSpc>
                        <a:spcAft>
                          <a:spcPts val="0"/>
                        </a:spcAft>
                      </a:pPr>
                      <a:r>
                        <a:rPr lang="en-US" sz="1400" kern="100">
                          <a:solidFill>
                            <a:srgbClr val="000000"/>
                          </a:solidFill>
                          <a:latin typeface="Arial"/>
                          <a:ea typeface="맑은 고딕"/>
                          <a:cs typeface="Times New Roman"/>
                        </a:rPr>
                        <a:t>QA03</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5" action="ppaction://hlinksldjump"/>
                        </a:rPr>
                        <a:t>Availability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SA node can crash, hang, or be disconnected from the network for various reasons.  If SA node is inoperable or out of reach, the system should be aware of such events, and notify user within 1 minutes.</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003">
                <a:tc>
                  <a:txBody>
                    <a:bodyPr/>
                    <a:lstStyle/>
                    <a:p>
                      <a:pPr algn="ctr">
                        <a:lnSpc>
                          <a:spcPct val="115000"/>
                        </a:lnSpc>
                        <a:spcAft>
                          <a:spcPts val="0"/>
                        </a:spcAft>
                      </a:pPr>
                      <a:r>
                        <a:rPr lang="en-US" sz="1400" kern="100" dirty="0">
                          <a:solidFill>
                            <a:srgbClr val="000000"/>
                          </a:solidFill>
                          <a:latin typeface="Arial"/>
                          <a:ea typeface="맑은 고딕"/>
                          <a:cs typeface="Times New Roman"/>
                        </a:rPr>
                        <a:t>QA07</a:t>
                      </a:r>
                      <a:endParaRPr lang="ko-KR" sz="1400" kern="100" dirty="0">
                        <a:solidFill>
                          <a:srgbClr val="000000"/>
                        </a:solidFill>
                        <a:latin typeface="Arial"/>
                        <a:ea typeface="맑은 고딕"/>
                        <a:cs typeface="Times New Roman"/>
                      </a:endParaRPr>
                    </a:p>
                  </a:txBody>
                  <a:tcPr marL="31872" marR="31872"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6" action="ppaction://hlinksldjump"/>
                        </a:rPr>
                        <a:t>Modifiability</a:t>
                      </a:r>
                      <a:endParaRPr lang="ko-KR" sz="1400" kern="100" dirty="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altLang="ko-KR" sz="1200" b="0" i="0" u="none" strike="noStrike" cap="none" baseline="0" dirty="0" smtClean="0">
                          <a:solidFill>
                            <a:schemeClr val="tx1"/>
                          </a:solidFill>
                          <a:latin typeface="+mn-lt"/>
                          <a:ea typeface="+mn-ea"/>
                          <a:cs typeface="+mn-cs"/>
                          <a:sym typeface="Arial"/>
                        </a:rPr>
                        <a:t>The system should make it easy to add emerging protocols (</a:t>
                      </a:r>
                      <a:r>
                        <a:rPr lang="en-US" altLang="ko-KR" sz="1200" b="0" i="0" u="none" strike="noStrike" cap="none" baseline="0" dirty="0" err="1" smtClean="0">
                          <a:solidFill>
                            <a:schemeClr val="tx1"/>
                          </a:solidFill>
                          <a:latin typeface="+mn-lt"/>
                          <a:ea typeface="+mn-ea"/>
                          <a:cs typeface="+mn-cs"/>
                          <a:sym typeface="Arial"/>
                        </a:rPr>
                        <a:t>eg</a:t>
                      </a:r>
                      <a:r>
                        <a:rPr lang="en-US" altLang="ko-KR" sz="1200" b="0" i="0" u="none" strike="noStrike" cap="none" baseline="0" dirty="0" smtClean="0">
                          <a:solidFill>
                            <a:schemeClr val="tx1"/>
                          </a:solidFill>
                          <a:latin typeface="+mn-lt"/>
                          <a:ea typeface="+mn-ea"/>
                          <a:cs typeface="+mn-cs"/>
                          <a:sym typeface="Arial"/>
                        </a:rPr>
                        <a:t>. Bluetooth 802.15, </a:t>
                      </a:r>
                      <a:r>
                        <a:rPr lang="en-US" altLang="ko-KR" sz="1200" b="0" i="0" u="none" strike="noStrike" cap="none" baseline="0" dirty="0" err="1" smtClean="0">
                          <a:solidFill>
                            <a:schemeClr val="tx1"/>
                          </a:solidFill>
                          <a:latin typeface="+mn-lt"/>
                          <a:ea typeface="+mn-ea"/>
                          <a:cs typeface="+mn-cs"/>
                          <a:sym typeface="Arial"/>
                        </a:rPr>
                        <a:t>ZigBee</a:t>
                      </a:r>
                      <a:r>
                        <a:rPr lang="en-US" altLang="ko-KR" sz="1200" b="0" i="0" u="none" strike="noStrike" cap="none" baseline="0" dirty="0" smtClean="0">
                          <a:solidFill>
                            <a:schemeClr val="tx1"/>
                          </a:solidFill>
                          <a:latin typeface="+mn-lt"/>
                          <a:ea typeface="+mn-ea"/>
                          <a:cs typeface="+mn-cs"/>
                          <a:sym typeface="Arial"/>
                        </a:rPr>
                        <a:t> 802.15.4) to the system.  Average skilled developers should be able to implement it within two months.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3502">
                <a:tc>
                  <a:txBody>
                    <a:bodyPr/>
                    <a:lstStyle/>
                    <a:p>
                      <a:pPr algn="ctr">
                        <a:lnSpc>
                          <a:spcPct val="115000"/>
                        </a:lnSpc>
                        <a:spcAft>
                          <a:spcPts val="0"/>
                        </a:spcAft>
                      </a:pPr>
                      <a:r>
                        <a:rPr lang="en-US" sz="1400" kern="100" dirty="0">
                          <a:solidFill>
                            <a:srgbClr val="000000"/>
                          </a:solidFill>
                          <a:latin typeface="Arial"/>
                          <a:ea typeface="맑은 고딕"/>
                          <a:cs typeface="Times New Roman"/>
                        </a:rPr>
                        <a:t>QA09</a:t>
                      </a:r>
                      <a:endParaRPr lang="ko-KR" sz="1400" kern="100" dirty="0">
                        <a:solidFill>
                          <a:srgbClr val="000000"/>
                        </a:solidFill>
                        <a:latin typeface="Arial"/>
                        <a:ea typeface="맑은 고딕"/>
                        <a:cs typeface="Times New Roman"/>
                      </a:endParaRPr>
                    </a:p>
                  </a:txBody>
                  <a:tcPr marL="31872" marR="31872"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7" action="ppaction://hlinksldjump"/>
                        </a:rPr>
                        <a:t>Extensibility</a:t>
                      </a:r>
                      <a:endParaRPr lang="ko-KR" sz="1400" kern="100" dirty="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altLang="ko-KR" sz="1200" b="0" i="0" u="none" strike="noStrike" cap="none" baseline="0" dirty="0" smtClean="0">
                          <a:solidFill>
                            <a:schemeClr val="tx1"/>
                          </a:solidFill>
                          <a:latin typeface="+mn-lt"/>
                          <a:ea typeface="+mn-ea"/>
                          <a:cs typeface="+mn-cs"/>
                          <a:sym typeface="Arial"/>
                        </a:rPr>
                        <a:t>The system should make it easy for application developers (private persons, VARs, or other 3</a:t>
                      </a:r>
                      <a:r>
                        <a:rPr lang="en-US" altLang="ko-KR" sz="1200" b="0" i="0" u="none" strike="noStrike" cap="none" baseline="30000" dirty="0" smtClean="0">
                          <a:solidFill>
                            <a:schemeClr val="tx1"/>
                          </a:solidFill>
                          <a:latin typeface="+mn-lt"/>
                          <a:ea typeface="+mn-ea"/>
                          <a:cs typeface="+mn-cs"/>
                          <a:sym typeface="Arial"/>
                        </a:rPr>
                        <a:t>rd</a:t>
                      </a:r>
                      <a:r>
                        <a:rPr lang="en-US" altLang="ko-KR" sz="1200" b="0" i="0" u="none" strike="noStrike" cap="none" baseline="0" dirty="0" smtClean="0">
                          <a:solidFill>
                            <a:schemeClr val="tx1"/>
                          </a:solidFill>
                          <a:latin typeface="+mn-lt"/>
                          <a:ea typeface="+mn-ea"/>
                          <a:cs typeface="+mn-cs"/>
                          <a:sym typeface="Arial"/>
                        </a:rPr>
                        <a:t> parties) to build custom apps, services, and/or make </a:t>
                      </a:r>
                      <a:r>
                        <a:rPr lang="en-US" altLang="ko-KR" sz="1200" b="0" i="0" u="none" strike="noStrike" cap="none" baseline="0" dirty="0" err="1" smtClean="0">
                          <a:solidFill>
                            <a:schemeClr val="tx1"/>
                          </a:solidFill>
                          <a:latin typeface="+mn-lt"/>
                          <a:ea typeface="+mn-ea"/>
                          <a:cs typeface="+mn-cs"/>
                          <a:sym typeface="Arial"/>
                        </a:rPr>
                        <a:t>mashups</a:t>
                      </a:r>
                      <a:r>
                        <a:rPr lang="en-US" altLang="ko-KR" sz="1200" b="0" i="0" u="none" strike="noStrike" cap="none" baseline="0" dirty="0" smtClean="0">
                          <a:solidFill>
                            <a:schemeClr val="tx1"/>
                          </a:solidFill>
                          <a:latin typeface="+mn-lt"/>
                          <a:ea typeface="+mn-ea"/>
                          <a:cs typeface="+mn-cs"/>
                          <a:sym typeface="Arial"/>
                        </a:rPr>
                        <a:t> from existing available services. Average skilled developers should be able to build the application in six months.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IoT System : Context Diagram</a:t>
            </a:r>
          </a:p>
        </p:txBody>
      </p:sp>
      <p:pic>
        <p:nvPicPr>
          <p:cNvPr id="128" name="Shape 128"/>
          <p:cNvPicPr preferRelativeResize="0"/>
          <p:nvPr/>
        </p:nvPicPr>
        <p:blipFill>
          <a:blip r:embed="rId3">
            <a:alphaModFix/>
          </a:blip>
          <a:stretch>
            <a:fillRect/>
          </a:stretch>
        </p:blipFill>
        <p:spPr>
          <a:xfrm>
            <a:off x="673287" y="814775"/>
            <a:ext cx="7645025" cy="5479975"/>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5</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lnSpc>
                <a:spcPct val="100000"/>
              </a:lnSpc>
              <a:spcBef>
                <a:spcPts val="0"/>
              </a:spcBef>
              <a:buNone/>
            </a:pPr>
            <a:r>
              <a:rPr lang="en-US" sz="2000" b="1" dirty="0"/>
              <a:t>IoT System : Deployment</a:t>
            </a:r>
          </a:p>
        </p:txBody>
      </p:sp>
      <p:pic>
        <p:nvPicPr>
          <p:cNvPr id="135" name="Shape 135"/>
          <p:cNvPicPr preferRelativeResize="0"/>
          <p:nvPr/>
        </p:nvPicPr>
        <p:blipFill>
          <a:blip r:embed="rId3">
            <a:alphaModFix/>
          </a:blip>
          <a:stretch>
            <a:fillRect/>
          </a:stretch>
        </p:blipFill>
        <p:spPr>
          <a:xfrm>
            <a:off x="4442485" y="1504649"/>
            <a:ext cx="4590464" cy="4534200"/>
          </a:xfrm>
          <a:prstGeom prst="rect">
            <a:avLst/>
          </a:prstGeom>
          <a:noFill/>
          <a:ln>
            <a:noFill/>
          </a:ln>
        </p:spPr>
      </p:pic>
      <p:pic>
        <p:nvPicPr>
          <p:cNvPr id="136" name="Shape 136"/>
          <p:cNvPicPr preferRelativeResize="0"/>
          <p:nvPr/>
        </p:nvPicPr>
        <p:blipFill>
          <a:blip r:embed="rId4">
            <a:alphaModFix/>
          </a:blip>
          <a:stretch>
            <a:fillRect/>
          </a:stretch>
        </p:blipFill>
        <p:spPr>
          <a:xfrm>
            <a:off x="152400" y="1284099"/>
            <a:ext cx="4070800" cy="4759000"/>
          </a:xfrm>
          <a:prstGeom prst="rect">
            <a:avLst/>
          </a:prstGeom>
          <a:noFill/>
          <a:ln>
            <a:noFill/>
          </a:ln>
        </p:spPr>
      </p:pic>
      <p:pic>
        <p:nvPicPr>
          <p:cNvPr id="137" name="Shape 137"/>
          <p:cNvPicPr preferRelativeResize="0"/>
          <p:nvPr/>
        </p:nvPicPr>
        <p:blipFill>
          <a:blip r:embed="rId5">
            <a:alphaModFix/>
          </a:blip>
          <a:stretch>
            <a:fillRect/>
          </a:stretch>
        </p:blipFill>
        <p:spPr>
          <a:xfrm>
            <a:off x="4319587" y="1095375"/>
            <a:ext cx="47625" cy="5124450"/>
          </a:xfrm>
          <a:prstGeom prst="rect">
            <a:avLst/>
          </a:prstGeom>
          <a:noFill/>
          <a:ln>
            <a:noFill/>
          </a:ln>
        </p:spPr>
      </p:pic>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6</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8" name="Shape 148"/>
          <p:cNvSpPr/>
          <p:nvPr/>
        </p:nvSpPr>
        <p:spPr>
          <a:xfrm>
            <a:off x="4497200" y="6117936"/>
            <a:ext cx="10358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dirty="0">
                <a:solidFill>
                  <a:srgbClr val="000000"/>
                </a:solidFill>
                <a:latin typeface="Arial"/>
                <a:ea typeface="Arial"/>
                <a:cs typeface="Arial"/>
                <a:sym typeface="Arial"/>
              </a:rPr>
              <a:t>SA Node</a:t>
            </a:r>
          </a:p>
        </p:txBody>
      </p:sp>
      <p:graphicFrame>
        <p:nvGraphicFramePr>
          <p:cNvPr id="143" name="Shape 143"/>
          <p:cNvGraphicFramePr/>
          <p:nvPr/>
        </p:nvGraphicFramePr>
        <p:xfrm>
          <a:off x="250825" y="765175"/>
          <a:ext cx="8712968" cy="2255430"/>
        </p:xfrm>
        <a:graphic>
          <a:graphicData uri="http://schemas.openxmlformats.org/drawingml/2006/table">
            <a:tbl>
              <a:tblPr>
                <a:noFill/>
                <a:tableStyleId>{87EB7E51-006D-4515-9AB2-FC08E4163F18}</a:tableStyleId>
              </a:tblPr>
              <a:tblGrid>
                <a:gridCol w="1665226"/>
                <a:gridCol w="2958491"/>
                <a:gridCol w="1029254"/>
                <a:gridCol w="3059997"/>
              </a:tblGrid>
              <a:tr h="346050">
                <a:tc>
                  <a:txBody>
                    <a:bodyPr/>
                    <a:lstStyle/>
                    <a:p>
                      <a:pPr>
                        <a:spcBef>
                          <a:spcPts val="0"/>
                        </a:spcBef>
                        <a:buNone/>
                      </a:pPr>
                      <a:r>
                        <a:rPr lang="en-US" b="1" dirty="0">
                          <a:solidFill>
                            <a:schemeClr val="dk1"/>
                          </a:solidFill>
                        </a:rPr>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a:spcBef>
                          <a:spcPts val="0"/>
                        </a:spcBef>
                        <a:buNone/>
                      </a:pPr>
                      <a:r>
                        <a:rPr lang="en-US" b="1">
                          <a:solidFill>
                            <a:schemeClr val="dk1"/>
                          </a:solidFill>
                        </a:rPr>
                        <a:t>QA09 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rtl="0">
                        <a:spcBef>
                          <a:spcPts val="0"/>
                        </a:spcBef>
                        <a:buNone/>
                      </a:pPr>
                      <a:r>
                        <a:rPr lang="en-US" b="1">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a:spcBef>
                          <a:spcPts val="0"/>
                        </a:spcBef>
                        <a:buNone/>
                      </a:pPr>
                      <a:r>
                        <a:rPr lang="en-US" b="1">
                          <a:solidFill>
                            <a:schemeClr val="dk1"/>
                          </a:solidFill>
                        </a:rPr>
                        <a:t>Publish-Subscribe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700">
                <a:tc>
                  <a:txBody>
                    <a:bodyPr/>
                    <a:lstStyle/>
                    <a:p>
                      <a:pPr>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Loose coupling (vs. Client-Server)</a:t>
                      </a:r>
                    </a:p>
                    <a:p>
                      <a:pPr marL="457200" lvl="0" indent="-317500" rtl="0">
                        <a:spcBef>
                          <a:spcPts val="0"/>
                        </a:spcBef>
                        <a:buClr>
                          <a:schemeClr val="dk1"/>
                        </a:buClr>
                        <a:buSzPct val="100000"/>
                        <a:buFont typeface="Arial"/>
                        <a:buChar char="●"/>
                      </a:pPr>
                      <a:r>
                        <a:rPr lang="en-US" dirty="0">
                          <a:solidFill>
                            <a:schemeClr val="dk1"/>
                          </a:solidFill>
                        </a:rPr>
                        <a:t>Don’t need to know remote elements</a:t>
                      </a:r>
                    </a:p>
                    <a:p>
                      <a:pPr marL="457200" lvl="0" indent="-317500" rtl="0">
                        <a:spcBef>
                          <a:spcPts val="0"/>
                        </a:spcBef>
                        <a:buClr>
                          <a:schemeClr val="dk1"/>
                        </a:buClr>
                        <a:buSzPct val="100000"/>
                        <a:buFont typeface="Arial"/>
                        <a:buChar char="●"/>
                      </a:pPr>
                      <a:r>
                        <a:rPr lang="en-US" dirty="0">
                          <a:solidFill>
                            <a:schemeClr val="dk1"/>
                          </a:solidFill>
                        </a:rPr>
                        <a:t>Easy to add elements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r h="342600">
                <a:tc>
                  <a:txBody>
                    <a:bodyPr/>
                    <a:lstStyle/>
                    <a:p>
                      <a:pPr rtl="0">
                        <a:spcBef>
                          <a:spcPts val="0"/>
                        </a:spcBef>
                        <a:buNone/>
                      </a:pPr>
                      <a:r>
                        <a:rPr lang="en-US" b="1" dirty="0">
                          <a:solidFill>
                            <a:schemeClr val="dk1"/>
                          </a:solidFill>
                        </a:rPr>
                        <a:t>Concern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Performance degradation</a:t>
                      </a:r>
                      <a:r>
                        <a:rPr lang="en-US" sz="1200" dirty="0">
                          <a:solidFill>
                            <a:schemeClr val="dk1"/>
                          </a:solidFill>
                        </a:rPr>
                        <a:t>(</a:t>
                      </a:r>
                      <a:r>
                        <a:rPr lang="en-US" sz="1200" i="1" dirty="0">
                          <a:solidFill>
                            <a:schemeClr val="dk1"/>
                          </a:solidFill>
                        </a:rPr>
                        <a:t>Refer to “</a:t>
                      </a:r>
                      <a:r>
                        <a:rPr lang="en-US" sz="1200" i="0" u="sng" dirty="0">
                          <a:solidFill>
                            <a:schemeClr val="hlink"/>
                          </a:solidFill>
                          <a:hlinkClick r:id="rId3" action="ppaction://hlinksldjump"/>
                        </a:rPr>
                        <a:t>Performance Experiment</a:t>
                      </a:r>
                      <a:r>
                        <a:rPr lang="en-US" sz="1200" i="1" dirty="0">
                          <a:solidFill>
                            <a:schemeClr val="dk1"/>
                          </a:solidFill>
                        </a:rPr>
                        <a:t>”</a:t>
                      </a:r>
                      <a:r>
                        <a:rPr lang="en-US" sz="1200" dirty="0">
                          <a:solidFill>
                            <a:schemeClr val="dk1"/>
                          </a:solidFill>
                        </a:rPr>
                        <a:t>)</a:t>
                      </a:r>
                    </a:p>
                    <a:p>
                      <a:pPr lvl="0" rtl="0">
                        <a:spcBef>
                          <a:spcPts val="0"/>
                        </a:spcBef>
                        <a:buSzPct val="78571"/>
                        <a:buNone/>
                      </a:pPr>
                      <a:r>
                        <a:rPr lang="en-US" dirty="0">
                          <a:solidFill>
                            <a:schemeClr val="dk1"/>
                          </a:solidFill>
                        </a:rPr>
                        <a:t>	- Increased network traffic by huge number of SA node</a:t>
                      </a:r>
                    </a:p>
                    <a:p>
                      <a:pPr marL="457200" lvl="0" indent="-317500" rtl="0">
                        <a:spcBef>
                          <a:spcPts val="0"/>
                        </a:spcBef>
                        <a:buClr>
                          <a:schemeClr val="dk1"/>
                        </a:buClr>
                        <a:buSzPct val="100000"/>
                        <a:buFont typeface="Arial"/>
                        <a:buChar char="●"/>
                      </a:pPr>
                      <a:r>
                        <a:rPr lang="en-US" dirty="0">
                          <a:solidFill>
                            <a:schemeClr val="dk1"/>
                          </a:solidFill>
                        </a:rPr>
                        <a:t>Security</a:t>
                      </a:r>
                    </a:p>
                    <a:p>
                      <a:pPr lvl="0" rtl="0">
                        <a:spcBef>
                          <a:spcPts val="0"/>
                        </a:spcBef>
                        <a:buSzPct val="78571"/>
                        <a:buNone/>
                      </a:pPr>
                      <a:r>
                        <a:rPr lang="en-US" dirty="0">
                          <a:solidFill>
                            <a:schemeClr val="dk1"/>
                          </a:solidFill>
                        </a:rPr>
                        <a:t>	-</a:t>
                      </a:r>
                      <a:r>
                        <a:rPr lang="en-US" dirty="0">
                          <a:solidFill>
                            <a:srgbClr val="FF0000"/>
                          </a:solidFill>
                        </a:rPr>
                        <a:t> </a:t>
                      </a:r>
                      <a:r>
                        <a:rPr lang="en-US" altLang="ko-KR" sz="1400" b="0" i="0" u="none" strike="noStrike" cap="none" baseline="0" dirty="0" smtClean="0">
                          <a:solidFill>
                            <a:schemeClr val="tx1"/>
                          </a:solidFill>
                          <a:latin typeface="+mn-lt"/>
                          <a:ea typeface="+mn-ea"/>
                          <a:cs typeface="+mn-cs"/>
                          <a:sym typeface="Arial"/>
                        </a:rPr>
                        <a:t>Non-trust relationship between publisher and subscriber.</a:t>
                      </a:r>
                      <a:endParaRPr lang="en-US" dirty="0">
                        <a:solidFill>
                          <a:srgbClr val="FF0000"/>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44" name="Shape 144"/>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1</a:t>
            </a:r>
            <a:r>
              <a:rPr lang="en-US" sz="2000" b="1" baseline="30000" dirty="0">
                <a:solidFill>
                  <a:schemeClr val="dk1"/>
                </a:solidFill>
              </a:rPr>
              <a:t>st</a:t>
            </a:r>
            <a:r>
              <a:rPr lang="en-US" sz="2000" b="1" dirty="0">
                <a:solidFill>
                  <a:schemeClr val="dk1"/>
                </a:solidFill>
              </a:rPr>
              <a:t> Decomposition (1/2)  </a:t>
            </a:r>
          </a:p>
        </p:txBody>
      </p:sp>
      <p:sp>
        <p:nvSpPr>
          <p:cNvPr id="145" name="Shape 145"/>
          <p:cNvSpPr txBox="1">
            <a:spLocks noGrp="1"/>
          </p:cNvSpPr>
          <p:nvPr>
            <p:ph type="title" idx="2"/>
          </p:nvPr>
        </p:nvSpPr>
        <p:spPr>
          <a:xfrm>
            <a:off x="6028000" y="90750"/>
            <a:ext cx="28607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146" name="Shape 146"/>
          <p:cNvSpPr/>
          <p:nvPr/>
        </p:nvSpPr>
        <p:spPr>
          <a:xfrm>
            <a:off x="6110350" y="4289361"/>
            <a:ext cx="2764500" cy="1960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47" name="Shape 147"/>
          <p:cNvSpPr/>
          <p:nvPr/>
        </p:nvSpPr>
        <p:spPr>
          <a:xfrm>
            <a:off x="1912881" y="4914597"/>
            <a:ext cx="1035899" cy="599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IoT Server Runtime</a:t>
            </a:r>
          </a:p>
        </p:txBody>
      </p:sp>
      <p:sp>
        <p:nvSpPr>
          <p:cNvPr id="149" name="Shape 149"/>
          <p:cNvSpPr/>
          <p:nvPr/>
        </p:nvSpPr>
        <p:spPr>
          <a:xfrm>
            <a:off x="2218525" y="6111461"/>
            <a:ext cx="11651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dirty="0">
                <a:solidFill>
                  <a:srgbClr val="000000"/>
                </a:solidFill>
                <a:latin typeface="Arial"/>
                <a:ea typeface="Arial"/>
                <a:cs typeface="Arial"/>
                <a:sym typeface="Arial"/>
              </a:rPr>
              <a:t>User App</a:t>
            </a:r>
          </a:p>
        </p:txBody>
      </p:sp>
      <p:sp>
        <p:nvSpPr>
          <p:cNvPr id="150" name="Shape 150"/>
          <p:cNvSpPr/>
          <p:nvPr/>
        </p:nvSpPr>
        <p:spPr>
          <a:xfrm>
            <a:off x="1912881" y="3645024"/>
            <a:ext cx="3744899" cy="52231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Event Bus</a:t>
            </a:r>
          </a:p>
        </p:txBody>
      </p:sp>
      <p:cxnSp>
        <p:nvCxnSpPr>
          <p:cNvPr id="151" name="Shape 151"/>
          <p:cNvCxnSpPr/>
          <p:nvPr/>
        </p:nvCxnSpPr>
        <p:spPr>
          <a:xfrm flipV="1">
            <a:off x="5243750" y="4149080"/>
            <a:ext cx="0" cy="1917018"/>
          </a:xfrm>
          <a:prstGeom prst="straightConnector1">
            <a:avLst/>
          </a:prstGeom>
          <a:noFill/>
          <a:ln w="19050" cap="flat" cmpd="sng">
            <a:solidFill>
              <a:srgbClr val="000000"/>
            </a:solidFill>
            <a:prstDash val="dash"/>
            <a:round/>
            <a:headEnd type="stealth" w="lg" len="lg"/>
            <a:tailEnd type="stealth" w="lg" len="lg"/>
          </a:ln>
        </p:spPr>
      </p:cxnSp>
      <p:cxnSp>
        <p:nvCxnSpPr>
          <p:cNvPr id="152" name="Shape 152"/>
          <p:cNvCxnSpPr/>
          <p:nvPr/>
        </p:nvCxnSpPr>
        <p:spPr>
          <a:xfrm rot="10800000">
            <a:off x="2430940" y="4174797"/>
            <a:ext cx="0" cy="739800"/>
          </a:xfrm>
          <a:prstGeom prst="straightConnector1">
            <a:avLst/>
          </a:prstGeom>
          <a:noFill/>
          <a:ln w="19050" cap="flat" cmpd="sng">
            <a:solidFill>
              <a:srgbClr val="000000"/>
            </a:solidFill>
            <a:prstDash val="dash"/>
            <a:round/>
            <a:headEnd type="stealth" w="lg" len="lg"/>
            <a:tailEnd type="stealth" w="lg" len="lg"/>
          </a:ln>
        </p:spPr>
      </p:cxnSp>
      <p:cxnSp>
        <p:nvCxnSpPr>
          <p:cNvPr id="153" name="Shape 153"/>
          <p:cNvCxnSpPr>
            <a:endCxn id="147" idx="2"/>
          </p:cNvCxnSpPr>
          <p:nvPr/>
        </p:nvCxnSpPr>
        <p:spPr>
          <a:xfrm flipV="1">
            <a:off x="2430831" y="5513996"/>
            <a:ext cx="0" cy="579300"/>
          </a:xfrm>
          <a:prstGeom prst="straightConnector1">
            <a:avLst/>
          </a:prstGeom>
          <a:noFill/>
          <a:ln w="19050" cap="flat" cmpd="sng">
            <a:solidFill>
              <a:srgbClr val="000000"/>
            </a:solidFill>
            <a:prstDash val="solid"/>
            <a:round/>
            <a:headEnd type="none" w="med" len="med"/>
            <a:tailEnd type="stealth" w="lg" len="lg"/>
          </a:ln>
        </p:spPr>
      </p:cxnSp>
      <p:sp>
        <p:nvSpPr>
          <p:cNvPr id="154" name="Shape 154"/>
          <p:cNvSpPr/>
          <p:nvPr/>
        </p:nvSpPr>
        <p:spPr>
          <a:xfrm>
            <a:off x="9525" y="4737366"/>
            <a:ext cx="1113900" cy="8952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3rd Party App/Service MashUp</a:t>
            </a:r>
            <a:br>
              <a:rPr lang="en-US" sz="1300" b="0" i="0" u="none" strike="noStrike" cap="none" baseline="0">
                <a:solidFill>
                  <a:srgbClr val="000000"/>
                </a:solidFill>
                <a:latin typeface="Arial"/>
                <a:ea typeface="Arial"/>
                <a:cs typeface="Arial"/>
                <a:sym typeface="Arial"/>
              </a:rPr>
            </a:br>
            <a:r>
              <a:rPr lang="en-US" sz="1300" b="0" i="0" u="none" strike="noStrike" cap="none" baseline="0">
                <a:solidFill>
                  <a:srgbClr val="000000"/>
                </a:solidFill>
                <a:latin typeface="Arial"/>
                <a:ea typeface="Arial"/>
                <a:cs typeface="Arial"/>
                <a:sym typeface="Arial"/>
              </a:rPr>
              <a:t>(VAR)</a:t>
            </a:r>
          </a:p>
        </p:txBody>
      </p:sp>
      <p:cxnSp>
        <p:nvCxnSpPr>
          <p:cNvPr id="155" name="Shape 155"/>
          <p:cNvCxnSpPr>
            <a:endCxn id="147" idx="1"/>
          </p:cNvCxnSpPr>
          <p:nvPr/>
        </p:nvCxnSpPr>
        <p:spPr>
          <a:xfrm>
            <a:off x="1295481" y="5214297"/>
            <a:ext cx="617400" cy="0"/>
          </a:xfrm>
          <a:prstGeom prst="straightConnector1">
            <a:avLst/>
          </a:prstGeom>
          <a:noFill/>
          <a:ln w="19050" cap="flat" cmpd="sng">
            <a:solidFill>
              <a:srgbClr val="000000"/>
            </a:solidFill>
            <a:prstDash val="solid"/>
            <a:round/>
            <a:headEnd type="none" w="med" len="med"/>
            <a:tailEnd type="stealth" w="lg" len="lg"/>
          </a:ln>
        </p:spPr>
      </p:cxnSp>
      <p:cxnSp>
        <p:nvCxnSpPr>
          <p:cNvPr id="156" name="Shape 156"/>
          <p:cNvCxnSpPr/>
          <p:nvPr/>
        </p:nvCxnSpPr>
        <p:spPr>
          <a:xfrm>
            <a:off x="6397274" y="4999236"/>
            <a:ext cx="579300" cy="0"/>
          </a:xfrm>
          <a:prstGeom prst="straightConnector1">
            <a:avLst/>
          </a:prstGeom>
          <a:noFill/>
          <a:ln w="19050" cap="flat" cmpd="sng">
            <a:solidFill>
              <a:srgbClr val="000000"/>
            </a:solidFill>
            <a:prstDash val="solid"/>
            <a:round/>
            <a:headEnd type="none" w="med" len="med"/>
            <a:tailEnd type="stealth" w="med" len="med"/>
          </a:ln>
        </p:spPr>
      </p:cxnSp>
      <p:cxnSp>
        <p:nvCxnSpPr>
          <p:cNvPr id="157" name="Shape 157"/>
          <p:cNvCxnSpPr/>
          <p:nvPr/>
        </p:nvCxnSpPr>
        <p:spPr>
          <a:xfrm flipV="1">
            <a:off x="3278116" y="4149080"/>
            <a:ext cx="0" cy="1933152"/>
          </a:xfrm>
          <a:prstGeom prst="straightConnector1">
            <a:avLst/>
          </a:prstGeom>
          <a:noFill/>
          <a:ln w="19050" cap="flat" cmpd="sng">
            <a:solidFill>
              <a:srgbClr val="000000"/>
            </a:solidFill>
            <a:prstDash val="dash"/>
            <a:round/>
            <a:headEnd type="stealth" w="lg" len="lg"/>
            <a:tailEnd type="stealth" w="lg" len="lg"/>
          </a:ln>
        </p:spPr>
      </p:cxnSp>
      <p:sp>
        <p:nvSpPr>
          <p:cNvPr id="158" name="Shape 158"/>
          <p:cNvSpPr/>
          <p:nvPr/>
        </p:nvSpPr>
        <p:spPr>
          <a:xfrm>
            <a:off x="6348824" y="5289998"/>
            <a:ext cx="676200" cy="33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9" name="Shape 159"/>
          <p:cNvSpPr txBox="1"/>
          <p:nvPr/>
        </p:nvSpPr>
        <p:spPr>
          <a:xfrm>
            <a:off x="7117750" y="5290011"/>
            <a:ext cx="18978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Process </a:t>
            </a:r>
          </a:p>
        </p:txBody>
      </p:sp>
      <p:sp>
        <p:nvSpPr>
          <p:cNvPr id="160" name="Shape 160"/>
          <p:cNvSpPr txBox="1"/>
          <p:nvPr/>
        </p:nvSpPr>
        <p:spPr>
          <a:xfrm>
            <a:off x="6096450" y="3551611"/>
            <a:ext cx="2537699" cy="599399"/>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25000"/>
              <a:buFont typeface="Arial"/>
              <a:buNone/>
            </a:pPr>
            <a:r>
              <a:rPr lang="en-US" b="1">
                <a:solidFill>
                  <a:schemeClr val="dk1"/>
                </a:solidFill>
              </a:rPr>
              <a:t>Dynamic Perspective</a:t>
            </a:r>
          </a:p>
          <a:p>
            <a:pPr marL="0" marR="0" lvl="0" indent="0" algn="l" rtl="0">
              <a:lnSpc>
                <a:spcPct val="150000"/>
              </a:lnSpc>
              <a:spcBef>
                <a:spcPts val="0"/>
              </a:spcBef>
              <a:spcAft>
                <a:spcPts val="0"/>
              </a:spcAft>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Legend </a:t>
            </a:r>
          </a:p>
        </p:txBody>
      </p:sp>
      <p:sp>
        <p:nvSpPr>
          <p:cNvPr id="161" name="Shape 161"/>
          <p:cNvSpPr/>
          <p:nvPr/>
        </p:nvSpPr>
        <p:spPr>
          <a:xfrm>
            <a:off x="1018650" y="4729194"/>
            <a:ext cx="266699" cy="9701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2" name="Shape 162"/>
          <p:cNvSpPr/>
          <p:nvPr/>
        </p:nvSpPr>
        <p:spPr>
          <a:xfrm rot="-5400000">
            <a:off x="2677424" y="5327797"/>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3" name="Shape 163"/>
          <p:cNvSpPr/>
          <p:nvPr/>
        </p:nvSpPr>
        <p:spPr>
          <a:xfrm rot="-5400000">
            <a:off x="4881799" y="5327797"/>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4" name="Shape 164"/>
          <p:cNvSpPr txBox="1"/>
          <p:nvPr/>
        </p:nvSpPr>
        <p:spPr>
          <a:xfrm>
            <a:off x="7117750" y="4827786"/>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Network Connection</a:t>
            </a:r>
          </a:p>
        </p:txBody>
      </p:sp>
      <p:grpSp>
        <p:nvGrpSpPr>
          <p:cNvPr id="165" name="Shape 165"/>
          <p:cNvGrpSpPr/>
          <p:nvPr/>
        </p:nvGrpSpPr>
        <p:grpSpPr>
          <a:xfrm>
            <a:off x="6258375" y="4393761"/>
            <a:ext cx="857099" cy="335400"/>
            <a:chOff x="6684100" y="1518475"/>
            <a:chExt cx="857099" cy="335400"/>
          </a:xfrm>
        </p:grpSpPr>
        <p:cxnSp>
          <p:nvCxnSpPr>
            <p:cNvPr id="166" name="Shape 166"/>
            <p:cNvCxnSpPr/>
            <p:nvPr/>
          </p:nvCxnSpPr>
          <p:spPr>
            <a:xfrm>
              <a:off x="6950800" y="1686175"/>
              <a:ext cx="369900" cy="0"/>
            </a:xfrm>
            <a:prstGeom prst="straightConnector1">
              <a:avLst/>
            </a:prstGeom>
            <a:noFill/>
            <a:ln w="19050" cap="flat" cmpd="sng">
              <a:solidFill>
                <a:srgbClr val="000000"/>
              </a:solidFill>
              <a:prstDash val="dash"/>
              <a:round/>
              <a:headEnd type="stealth" w="med" len="med"/>
              <a:tailEnd type="stealth" w="med" len="med"/>
            </a:ln>
          </p:spPr>
        </p:cxnSp>
        <p:sp>
          <p:nvSpPr>
            <p:cNvPr id="167" name="Shape 16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sp>
          <p:nvSpPr>
            <p:cNvPr id="168" name="Shape 168"/>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169" name="Shape 169"/>
          <p:cNvSpPr txBox="1"/>
          <p:nvPr/>
        </p:nvSpPr>
        <p:spPr>
          <a:xfrm>
            <a:off x="7117750" y="4289361"/>
            <a:ext cx="1819200" cy="494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 communicates with B by </a:t>
            </a:r>
            <a:r>
              <a:rPr lang="en-US" sz="1200"/>
              <a:t>Event</a:t>
            </a:r>
          </a:p>
        </p:txBody>
      </p:sp>
      <p:sp>
        <p:nvSpPr>
          <p:cNvPr id="170" name="Shape 170"/>
          <p:cNvSpPr txBox="1"/>
          <p:nvPr/>
        </p:nvSpPr>
        <p:spPr>
          <a:xfrm>
            <a:off x="7117750" y="5763761"/>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IoT Server Boundary</a:t>
            </a:r>
          </a:p>
        </p:txBody>
      </p:sp>
      <p:sp>
        <p:nvSpPr>
          <p:cNvPr id="171" name="Shape 171"/>
          <p:cNvSpPr/>
          <p:nvPr/>
        </p:nvSpPr>
        <p:spPr>
          <a:xfrm>
            <a:off x="4497200" y="6094761"/>
            <a:ext cx="266699" cy="20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72" name="Shape 172"/>
          <p:cNvCxnSpPr>
            <a:stCxn id="171" idx="0"/>
            <a:endCxn id="147" idx="3"/>
          </p:cNvCxnSpPr>
          <p:nvPr/>
        </p:nvCxnSpPr>
        <p:spPr>
          <a:xfrm rot="16200000" flipV="1">
            <a:off x="3349433" y="4813644"/>
            <a:ext cx="880464" cy="1681770"/>
          </a:xfrm>
          <a:prstGeom prst="bentConnector2">
            <a:avLst/>
          </a:prstGeom>
          <a:noFill/>
          <a:ln w="19050" cap="flat" cmpd="sng">
            <a:solidFill>
              <a:srgbClr val="000000"/>
            </a:solidFill>
            <a:prstDash val="solid"/>
            <a:round/>
            <a:headEnd type="none" w="med" len="med"/>
            <a:tailEnd type="stealth" w="lg" len="lg"/>
          </a:ln>
        </p:spPr>
      </p:cxnSp>
      <p:sp>
        <p:nvSpPr>
          <p:cNvPr id="173" name="Shape 173"/>
          <p:cNvSpPr/>
          <p:nvPr/>
        </p:nvSpPr>
        <p:spPr>
          <a:xfrm>
            <a:off x="1540200" y="3429000"/>
            <a:ext cx="4377600" cy="2304256"/>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4" name="Shape 174"/>
          <p:cNvSpPr/>
          <p:nvPr/>
        </p:nvSpPr>
        <p:spPr>
          <a:xfrm>
            <a:off x="6348824" y="5763748"/>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슬라이드 번호 개체 틀 3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7</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aphicFrame>
        <p:nvGraphicFramePr>
          <p:cNvPr id="179" name="Shape 179"/>
          <p:cNvGraphicFramePr/>
          <p:nvPr/>
        </p:nvGraphicFramePr>
        <p:xfrm>
          <a:off x="250825" y="765175"/>
          <a:ext cx="8713663" cy="2042070"/>
        </p:xfrm>
        <a:graphic>
          <a:graphicData uri="http://schemas.openxmlformats.org/drawingml/2006/table">
            <a:tbl>
              <a:tblPr>
                <a:noFill/>
                <a:tableStyleId>{BAFC542F-F650-4F9D-B043-8C080B2777A9}</a:tableStyleId>
              </a:tblPr>
              <a:tblGrid>
                <a:gridCol w="1656879"/>
                <a:gridCol w="2964058"/>
                <a:gridCol w="1031931"/>
                <a:gridCol w="3060795"/>
              </a:tblGrid>
              <a:tr h="346050">
                <a:tc>
                  <a:txBody>
                    <a:bodyPr/>
                    <a:lstStyle/>
                    <a:p>
                      <a:pPr lvl="0" rtl="0">
                        <a:spcBef>
                          <a:spcPts val="0"/>
                        </a:spcBef>
                        <a:buNone/>
                      </a:pPr>
                      <a:r>
                        <a:rPr lang="en-US" b="1" dirty="0">
                          <a:solidFill>
                            <a:schemeClr val="dk1"/>
                          </a:solidFill>
                        </a:rPr>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QA03 Availability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solidFill>
                            <a:schemeClr val="dk1"/>
                          </a:solidFill>
                        </a:rPr>
                        <a:t>HeartBeat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a:t>To detect the fault of SA node.</a:t>
                      </a:r>
                    </a:p>
                    <a:p>
                      <a:pPr marL="457200" lvl="0" indent="-317500" rtl="0">
                        <a:spcBef>
                          <a:spcPts val="0"/>
                        </a:spcBef>
                        <a:buClr>
                          <a:schemeClr val="dk1"/>
                        </a:buClr>
                        <a:buSzPct val="100000"/>
                        <a:buFont typeface="Arial"/>
                        <a:buChar char="●"/>
                      </a:pPr>
                      <a:r>
                        <a:rPr lang="en-US">
                          <a:solidFill>
                            <a:schemeClr val="dk1"/>
                          </a:solidFill>
                        </a:rPr>
                        <a:t>To notify failure to User App.</a:t>
                      </a:r>
                    </a:p>
                    <a:p>
                      <a:pPr marL="457200" lvl="0" indent="-317500" rtl="0">
                        <a:spcBef>
                          <a:spcPts val="0"/>
                        </a:spcBef>
                        <a:buClr>
                          <a:schemeClr val="dk1"/>
                        </a:buClr>
                        <a:buSzPct val="100000"/>
                        <a:buFont typeface="Arial"/>
                        <a:buChar char="●"/>
                      </a:pPr>
                      <a:r>
                        <a:rPr lang="en-US"/>
                        <a:t>To reduce event traffic (vs. Ping/Echo)</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r h="342600">
                <a:tc>
                  <a:txBody>
                    <a:bodyPr/>
                    <a:lstStyle/>
                    <a:p>
                      <a:pPr lvl="0" rtl="0">
                        <a:spcBef>
                          <a:spcPts val="0"/>
                        </a:spcBef>
                        <a:buNone/>
                      </a:pPr>
                      <a:r>
                        <a:rPr lang="en-US" b="1">
                          <a:solidFill>
                            <a:schemeClr val="dk1"/>
                          </a:solidFill>
                        </a:rPr>
                        <a:t>Concern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Performance degradation </a:t>
                      </a:r>
                      <a:r>
                        <a:rPr lang="en-US" sz="1200" dirty="0">
                          <a:solidFill>
                            <a:schemeClr val="dk1"/>
                          </a:solidFill>
                        </a:rPr>
                        <a:t>(</a:t>
                      </a:r>
                      <a:r>
                        <a:rPr lang="en-US" sz="1200" i="1" dirty="0">
                          <a:solidFill>
                            <a:schemeClr val="dk1"/>
                          </a:solidFill>
                        </a:rPr>
                        <a:t>Refer to</a:t>
                      </a:r>
                      <a:r>
                        <a:rPr lang="en-US" sz="1200" dirty="0">
                          <a:solidFill>
                            <a:schemeClr val="dk1"/>
                          </a:solidFill>
                        </a:rPr>
                        <a:t> “</a:t>
                      </a:r>
                      <a:r>
                        <a:rPr lang="en-US" sz="1200" u="sng" dirty="0">
                          <a:solidFill>
                            <a:schemeClr val="hlink"/>
                          </a:solidFill>
                          <a:hlinkClick r:id="rId3" action="ppaction://hlinksldjump"/>
                        </a:rPr>
                        <a:t>Performance Experiment</a:t>
                      </a:r>
                      <a:r>
                        <a:rPr lang="en-US" sz="1200" dirty="0">
                          <a:solidFill>
                            <a:schemeClr val="dk1"/>
                          </a:solidFill>
                        </a:rPr>
                        <a:t>”)</a:t>
                      </a:r>
                    </a:p>
                    <a:p>
                      <a:pPr lvl="0" rtl="0">
                        <a:spcBef>
                          <a:spcPts val="0"/>
                        </a:spcBef>
                        <a:buNone/>
                      </a:pPr>
                      <a:r>
                        <a:rPr lang="en-US" dirty="0">
                          <a:solidFill>
                            <a:schemeClr val="dk1"/>
                          </a:solidFill>
                        </a:rPr>
                        <a:t>         - Workload increasing by Heartbeat event</a:t>
                      </a:r>
                    </a:p>
                    <a:p>
                      <a:pPr lvl="0" rtl="0">
                        <a:spcBef>
                          <a:spcPts val="0"/>
                        </a:spcBef>
                        <a:buNone/>
                      </a:pPr>
                      <a:r>
                        <a:rPr lang="en-US" dirty="0">
                          <a:solidFill>
                            <a:schemeClr val="dk1"/>
                          </a:solidFill>
                        </a:rPr>
                        <a:t>	- </a:t>
                      </a:r>
                      <a:r>
                        <a:rPr lang="en-US" altLang="ko-KR" sz="1400" b="0" i="0" u="none" strike="noStrike" cap="none" baseline="0" dirty="0" smtClean="0">
                          <a:solidFill>
                            <a:schemeClr val="tx1"/>
                          </a:solidFill>
                          <a:latin typeface="+mn-lt"/>
                          <a:ea typeface="+mn-ea"/>
                          <a:cs typeface="+mn-cs"/>
                          <a:sym typeface="Arial"/>
                        </a:rPr>
                        <a:t>Network congestion by concurrent generation.</a:t>
                      </a:r>
                      <a:endParaRPr lang="en-US" dirty="0">
                        <a:solidFill>
                          <a:srgbClr val="FF0000"/>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80" name="Shape 180"/>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1</a:t>
            </a:r>
            <a:r>
              <a:rPr lang="en-US" sz="2000" b="1" baseline="30000" dirty="0">
                <a:solidFill>
                  <a:schemeClr val="dk1"/>
                </a:solidFill>
              </a:rPr>
              <a:t>st</a:t>
            </a:r>
            <a:r>
              <a:rPr lang="en-US" sz="2000" b="1" dirty="0">
                <a:solidFill>
                  <a:schemeClr val="dk1"/>
                </a:solidFill>
              </a:rPr>
              <a:t> Decomposition (2/2)  </a:t>
            </a:r>
          </a:p>
        </p:txBody>
      </p:sp>
      <p:sp>
        <p:nvSpPr>
          <p:cNvPr id="181" name="Shape 181"/>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QA03 </a:t>
            </a:r>
            <a:r>
              <a:rPr lang="en-US" sz="2000" b="1" i="1">
                <a:solidFill>
                  <a:schemeClr val="dk1"/>
                </a:solidFill>
              </a:rPr>
              <a:t>Availability </a:t>
            </a:r>
            <a:r>
              <a:rPr lang="en-US" sz="2000" b="1">
                <a:solidFill>
                  <a:schemeClr val="dk1"/>
                </a:solidFill>
              </a:rPr>
              <a:t>&gt;</a:t>
            </a:r>
          </a:p>
        </p:txBody>
      </p:sp>
      <p:sp>
        <p:nvSpPr>
          <p:cNvPr id="182" name="Shape 182"/>
          <p:cNvSpPr/>
          <p:nvPr/>
        </p:nvSpPr>
        <p:spPr>
          <a:xfrm>
            <a:off x="5606294" y="4073337"/>
            <a:ext cx="2764500" cy="1960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3" name="Shape 183"/>
          <p:cNvSpPr/>
          <p:nvPr/>
        </p:nvSpPr>
        <p:spPr>
          <a:xfrm>
            <a:off x="1238598" y="4626565"/>
            <a:ext cx="1035899" cy="599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IoT Server Runtime</a:t>
            </a:r>
          </a:p>
        </p:txBody>
      </p:sp>
      <p:sp>
        <p:nvSpPr>
          <p:cNvPr id="184" name="Shape 184"/>
          <p:cNvSpPr/>
          <p:nvPr/>
        </p:nvSpPr>
        <p:spPr>
          <a:xfrm>
            <a:off x="3822917" y="5901912"/>
            <a:ext cx="1035899" cy="33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SA Node</a:t>
            </a:r>
          </a:p>
        </p:txBody>
      </p:sp>
      <p:sp>
        <p:nvSpPr>
          <p:cNvPr id="185" name="Shape 185"/>
          <p:cNvSpPr/>
          <p:nvPr/>
        </p:nvSpPr>
        <p:spPr>
          <a:xfrm>
            <a:off x="2001442" y="5895437"/>
            <a:ext cx="11651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User App</a:t>
            </a:r>
          </a:p>
        </p:txBody>
      </p:sp>
      <p:sp>
        <p:nvSpPr>
          <p:cNvPr id="186" name="Shape 186"/>
          <p:cNvSpPr/>
          <p:nvPr/>
        </p:nvSpPr>
        <p:spPr>
          <a:xfrm>
            <a:off x="1238598" y="3429000"/>
            <a:ext cx="3744899" cy="450302"/>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Event Bus</a:t>
            </a:r>
          </a:p>
        </p:txBody>
      </p:sp>
      <p:cxnSp>
        <p:nvCxnSpPr>
          <p:cNvPr id="187" name="Shape 187"/>
          <p:cNvCxnSpPr>
            <a:stCxn id="188" idx="1"/>
          </p:cNvCxnSpPr>
          <p:nvPr/>
        </p:nvCxnSpPr>
        <p:spPr>
          <a:xfrm flipV="1">
            <a:off x="4340866" y="3861048"/>
            <a:ext cx="0" cy="1912826"/>
          </a:xfrm>
          <a:prstGeom prst="straightConnector1">
            <a:avLst/>
          </a:prstGeom>
          <a:noFill/>
          <a:ln w="19050" cap="flat" cmpd="sng">
            <a:solidFill>
              <a:srgbClr val="000000"/>
            </a:solidFill>
            <a:prstDash val="dash"/>
            <a:round/>
            <a:headEnd type="none" w="lg" len="lg"/>
            <a:tailEnd type="stealth" w="lg" len="lg"/>
          </a:ln>
        </p:spPr>
      </p:cxnSp>
      <p:cxnSp>
        <p:nvCxnSpPr>
          <p:cNvPr id="189" name="Shape 189"/>
          <p:cNvCxnSpPr/>
          <p:nvPr/>
        </p:nvCxnSpPr>
        <p:spPr>
          <a:xfrm rot="10800000">
            <a:off x="2061457" y="3886765"/>
            <a:ext cx="0" cy="739800"/>
          </a:xfrm>
          <a:prstGeom prst="straightConnector1">
            <a:avLst/>
          </a:prstGeom>
          <a:noFill/>
          <a:ln w="19050" cap="flat" cmpd="sng">
            <a:solidFill>
              <a:srgbClr val="000000"/>
            </a:solidFill>
            <a:prstDash val="dash"/>
            <a:round/>
            <a:headEnd type="stealth" w="lg" len="lg"/>
            <a:tailEnd type="none" w="lg" len="lg"/>
          </a:ln>
        </p:spPr>
      </p:cxnSp>
      <p:sp>
        <p:nvSpPr>
          <p:cNvPr id="190" name="Shape 190"/>
          <p:cNvSpPr/>
          <p:nvPr/>
        </p:nvSpPr>
        <p:spPr>
          <a:xfrm>
            <a:off x="5844768" y="5073974"/>
            <a:ext cx="676200" cy="33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1" name="Shape 191"/>
          <p:cNvSpPr txBox="1"/>
          <p:nvPr/>
        </p:nvSpPr>
        <p:spPr>
          <a:xfrm>
            <a:off x="6613694" y="5073987"/>
            <a:ext cx="18978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Process </a:t>
            </a:r>
          </a:p>
        </p:txBody>
      </p:sp>
      <p:sp>
        <p:nvSpPr>
          <p:cNvPr id="192" name="Shape 192"/>
          <p:cNvSpPr txBox="1"/>
          <p:nvPr/>
        </p:nvSpPr>
        <p:spPr>
          <a:xfrm>
            <a:off x="5592394" y="3335587"/>
            <a:ext cx="2537699" cy="599399"/>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25000"/>
              <a:buFont typeface="Arial"/>
              <a:buNone/>
            </a:pPr>
            <a:r>
              <a:rPr lang="en-US" b="1">
                <a:solidFill>
                  <a:schemeClr val="dk1"/>
                </a:solidFill>
              </a:rPr>
              <a:t>Dynamic Perspective</a:t>
            </a:r>
          </a:p>
          <a:p>
            <a:pPr marL="0" marR="0" lvl="0" indent="0" algn="l" rtl="0">
              <a:lnSpc>
                <a:spcPct val="150000"/>
              </a:lnSpc>
              <a:spcBef>
                <a:spcPts val="0"/>
              </a:spcBef>
              <a:spcAft>
                <a:spcPts val="0"/>
              </a:spcAft>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Legend </a:t>
            </a:r>
          </a:p>
        </p:txBody>
      </p:sp>
      <p:sp>
        <p:nvSpPr>
          <p:cNvPr id="193" name="Shape 193"/>
          <p:cNvSpPr/>
          <p:nvPr/>
        </p:nvSpPr>
        <p:spPr>
          <a:xfrm rot="-5400000">
            <a:off x="2460341" y="5111773"/>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8" name="Shape 188"/>
          <p:cNvSpPr/>
          <p:nvPr/>
        </p:nvSpPr>
        <p:spPr>
          <a:xfrm rot="-5400000">
            <a:off x="4207516" y="5111773"/>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4" name="Shape 194"/>
          <p:cNvSpPr txBox="1"/>
          <p:nvPr/>
        </p:nvSpPr>
        <p:spPr>
          <a:xfrm>
            <a:off x="6613694" y="46117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dirty="0"/>
              <a:t>A </a:t>
            </a:r>
            <a:r>
              <a:rPr lang="en-US" sz="1200" dirty="0" smtClean="0"/>
              <a:t>sends </a:t>
            </a:r>
            <a:r>
              <a:rPr lang="en-US" sz="1200" dirty="0"/>
              <a:t>failure to B</a:t>
            </a:r>
          </a:p>
        </p:txBody>
      </p:sp>
      <p:grpSp>
        <p:nvGrpSpPr>
          <p:cNvPr id="195" name="Shape 195"/>
          <p:cNvGrpSpPr/>
          <p:nvPr/>
        </p:nvGrpSpPr>
        <p:grpSpPr>
          <a:xfrm>
            <a:off x="5754319" y="4177737"/>
            <a:ext cx="857099" cy="335400"/>
            <a:chOff x="6684100" y="1518475"/>
            <a:chExt cx="857099" cy="335400"/>
          </a:xfrm>
        </p:grpSpPr>
        <p:cxnSp>
          <p:nvCxnSpPr>
            <p:cNvPr id="196" name="Shape 196"/>
            <p:cNvCxnSpPr/>
            <p:nvPr/>
          </p:nvCxnSpPr>
          <p:spPr>
            <a:xfrm>
              <a:off x="6950800" y="1686175"/>
              <a:ext cx="369900" cy="0"/>
            </a:xfrm>
            <a:prstGeom prst="straightConnector1">
              <a:avLst/>
            </a:prstGeom>
            <a:noFill/>
            <a:ln w="19050" cap="flat" cmpd="sng">
              <a:solidFill>
                <a:srgbClr val="000000"/>
              </a:solidFill>
              <a:prstDash val="dash"/>
              <a:round/>
              <a:headEnd type="none" w="med" len="med"/>
              <a:tailEnd type="stealth" w="med" len="med"/>
            </a:ln>
          </p:spPr>
        </p:cxnSp>
        <p:sp>
          <p:nvSpPr>
            <p:cNvPr id="197" name="Shape 19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sp>
          <p:nvSpPr>
            <p:cNvPr id="198" name="Shape 198"/>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199" name="Shape 199"/>
          <p:cNvSpPr txBox="1"/>
          <p:nvPr/>
        </p:nvSpPr>
        <p:spPr>
          <a:xfrm>
            <a:off x="6577469" y="4181874"/>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dirty="0"/>
              <a:t>A </a:t>
            </a:r>
            <a:r>
              <a:rPr lang="en-US" sz="1200" dirty="0" smtClean="0"/>
              <a:t>sends </a:t>
            </a:r>
            <a:r>
              <a:rPr lang="en-US" sz="1200" dirty="0"/>
              <a:t>HeartBeat to B</a:t>
            </a:r>
          </a:p>
        </p:txBody>
      </p:sp>
      <p:sp>
        <p:nvSpPr>
          <p:cNvPr id="200" name="Shape 200"/>
          <p:cNvSpPr txBox="1"/>
          <p:nvPr/>
        </p:nvSpPr>
        <p:spPr>
          <a:xfrm>
            <a:off x="6613694" y="5547737"/>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IoT Server Boundary</a:t>
            </a:r>
          </a:p>
        </p:txBody>
      </p:sp>
      <p:sp>
        <p:nvSpPr>
          <p:cNvPr id="201" name="Shape 201"/>
          <p:cNvSpPr/>
          <p:nvPr/>
        </p:nvSpPr>
        <p:spPr>
          <a:xfrm>
            <a:off x="3822917" y="5878737"/>
            <a:ext cx="266699" cy="20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2" name="Shape 202"/>
          <p:cNvSpPr/>
          <p:nvPr/>
        </p:nvSpPr>
        <p:spPr>
          <a:xfrm>
            <a:off x="5844768" y="5547724"/>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3" name="Shape 203"/>
          <p:cNvSpPr/>
          <p:nvPr/>
        </p:nvSpPr>
        <p:spPr>
          <a:xfrm>
            <a:off x="899592" y="3284984"/>
            <a:ext cx="4377600" cy="216024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04" name="Shape 204"/>
          <p:cNvCxnSpPr/>
          <p:nvPr/>
        </p:nvCxnSpPr>
        <p:spPr>
          <a:xfrm rot="10800000">
            <a:off x="1451857" y="3886765"/>
            <a:ext cx="0" cy="739800"/>
          </a:xfrm>
          <a:prstGeom prst="straightConnector1">
            <a:avLst/>
          </a:prstGeom>
          <a:noFill/>
          <a:ln w="19050" cap="flat" cmpd="sng">
            <a:solidFill>
              <a:srgbClr val="000000"/>
            </a:solidFill>
            <a:prstDash val="solid"/>
            <a:round/>
            <a:headEnd type="none" w="lg" len="lg"/>
            <a:tailEnd type="stealth" w="lg" len="lg"/>
          </a:ln>
        </p:spPr>
      </p:cxnSp>
      <p:cxnSp>
        <p:nvCxnSpPr>
          <p:cNvPr id="205" name="Shape 205"/>
          <p:cNvCxnSpPr/>
          <p:nvPr/>
        </p:nvCxnSpPr>
        <p:spPr>
          <a:xfrm flipV="1">
            <a:off x="2588266" y="3897052"/>
            <a:ext cx="0" cy="1876822"/>
          </a:xfrm>
          <a:prstGeom prst="straightConnector1">
            <a:avLst/>
          </a:prstGeom>
          <a:noFill/>
          <a:ln w="19050" cap="flat" cmpd="sng">
            <a:solidFill>
              <a:srgbClr val="000000"/>
            </a:solidFill>
            <a:prstDash val="solid"/>
            <a:round/>
            <a:headEnd type="stealth" w="lg" len="lg"/>
            <a:tailEnd type="none" w="lg" len="lg"/>
          </a:ln>
        </p:spPr>
      </p:cxnSp>
      <p:grpSp>
        <p:nvGrpSpPr>
          <p:cNvPr id="206" name="Shape 206"/>
          <p:cNvGrpSpPr/>
          <p:nvPr/>
        </p:nvGrpSpPr>
        <p:grpSpPr>
          <a:xfrm>
            <a:off x="5754319" y="4634937"/>
            <a:ext cx="857099" cy="335400"/>
            <a:chOff x="6684100" y="1518475"/>
            <a:chExt cx="857099" cy="335400"/>
          </a:xfrm>
        </p:grpSpPr>
        <p:sp>
          <p:nvSpPr>
            <p:cNvPr id="207" name="Shape 20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cxnSp>
          <p:nvCxnSpPr>
            <p:cNvPr id="208" name="Shape 208"/>
            <p:cNvCxnSpPr/>
            <p:nvPr/>
          </p:nvCxnSpPr>
          <p:spPr>
            <a:xfrm>
              <a:off x="6950800" y="1686175"/>
              <a:ext cx="369900" cy="0"/>
            </a:xfrm>
            <a:prstGeom prst="straightConnector1">
              <a:avLst/>
            </a:prstGeom>
            <a:noFill/>
            <a:ln w="19050" cap="flat" cmpd="sng">
              <a:solidFill>
                <a:srgbClr val="000000"/>
              </a:solidFill>
              <a:prstDash val="solid"/>
              <a:round/>
              <a:headEnd type="none" w="med" len="med"/>
              <a:tailEnd type="stealth" w="med" len="med"/>
            </a:ln>
          </p:spPr>
        </p:cxnSp>
        <p:sp>
          <p:nvSpPr>
            <p:cNvPr id="209" name="Shape 209"/>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33" name="슬라이드 번호 개체 틀 32"/>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8</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TotalTime>
  <Words>5049</Words>
  <Application>Microsoft Office PowerPoint</Application>
  <PresentationFormat>화면 슬라이드 쇼(4:3)</PresentationFormat>
  <Paragraphs>1090</Paragraphs>
  <Slides>40</Slides>
  <Notes>35</Notes>
  <HiddenSlides>0</HiddenSlides>
  <MMClips>0</MMClips>
  <ScaleCrop>false</ScaleCrop>
  <HeadingPairs>
    <vt:vector size="4" baseType="variant">
      <vt:variant>
        <vt:lpstr>테마</vt:lpstr>
      </vt:variant>
      <vt:variant>
        <vt:i4>1</vt:i4>
      </vt:variant>
      <vt:variant>
        <vt:lpstr>슬라이드 제목</vt:lpstr>
      </vt:variant>
      <vt:variant>
        <vt:i4>40</vt:i4>
      </vt:variant>
    </vt:vector>
  </HeadingPairs>
  <TitlesOfParts>
    <vt:vector size="41" baseType="lpstr">
      <vt:lpstr>Office 테마</vt:lpstr>
      <vt:lpstr>슬라이드 0</vt:lpstr>
      <vt:lpstr>Table of Contents</vt:lpstr>
      <vt:lpstr>Team Members &amp; Role Assignment</vt:lpstr>
      <vt:lpstr>Plan - Earned Value Management</vt:lpstr>
      <vt:lpstr>Architecture Drivers </vt:lpstr>
      <vt:lpstr>IoT System : Context Diagram</vt:lpstr>
      <vt:lpstr>IoT System : Deployment</vt:lpstr>
      <vt:lpstr>IoT Server : 1st Decomposition (1/2)  </vt:lpstr>
      <vt:lpstr>IoT Server : 1st Decomposition (2/2)  </vt:lpstr>
      <vt:lpstr>IoT Server : 2nd Decomposition (1/3)  </vt:lpstr>
      <vt:lpstr>IoT Server : 2nd Decomposition (2/3)  </vt:lpstr>
      <vt:lpstr>IoT Server : 2nd Decomposition (3/3)</vt:lpstr>
      <vt:lpstr>IoT System - Register Sequence Diagram</vt:lpstr>
      <vt:lpstr>IoT System - Physical Perspective</vt:lpstr>
      <vt:lpstr>SA node - 1st Decomposition </vt:lpstr>
      <vt:lpstr>SA node - 2nd Decomposition </vt:lpstr>
      <vt:lpstr>User App - 1st Decomposition</vt:lpstr>
      <vt:lpstr>User App - 2nd Decomposition</vt:lpstr>
      <vt:lpstr>Test Cases</vt:lpstr>
      <vt:lpstr>Test Results (1/2)</vt:lpstr>
      <vt:lpstr>Test Results (2/2)</vt:lpstr>
      <vt:lpstr>Lessons Learned</vt:lpstr>
      <vt:lpstr>Q&amp;A</vt:lpstr>
      <vt:lpstr>Let’s Start DEMO </vt:lpstr>
      <vt:lpstr>Contents of Appendix</vt:lpstr>
      <vt:lpstr>Appendix A - Event Bus Experiment (1/3)</vt:lpstr>
      <vt:lpstr>Appendix A - Event Bus Experiment (2/3)</vt:lpstr>
      <vt:lpstr>Appendix A - Event Bus Experiment (3/3)</vt:lpstr>
      <vt:lpstr>Appendix B - Decomposition of Web Server (Dynamic Perspective)</vt:lpstr>
      <vt:lpstr>Appendix C - Decomposition of Event Manager (Dynamic Perspective)</vt:lpstr>
      <vt:lpstr>Appendix D - Static Perspective of IoT Server(1/2)</vt:lpstr>
      <vt:lpstr>Appendix D - Static Perspective of IoT Server(2/2)</vt:lpstr>
      <vt:lpstr>Appendix E - Sequence Diagram (Make New Account)</vt:lpstr>
      <vt:lpstr>Appendix E - Sequence Diagram (Login)</vt:lpstr>
      <vt:lpstr>Appendix F - Status Diagram of User View</vt:lpstr>
      <vt:lpstr>Appendix G – QA Scenario (1/5)</vt:lpstr>
      <vt:lpstr>Appendix G – QA Scenario (2/5)</vt:lpstr>
      <vt:lpstr>Appendix G – QA Scenario (3/5)</vt:lpstr>
      <vt:lpstr>Appendix G – QA Scenario (4/5)</vt:lpstr>
      <vt:lpstr>Appendix G – QA Scenario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0</dc:title>
  <dc:creator>김재훈/책임연구원/AV SW팀(morbit.kim@lge.com)</dc:creator>
  <cp:lastModifiedBy>heuser</cp:lastModifiedBy>
  <cp:revision>58</cp:revision>
  <dcterms:modified xsi:type="dcterms:W3CDTF">2015-06-24T19:15:29Z</dcterms:modified>
</cp:coreProperties>
</file>