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9" r:id="rId4"/>
    <p:sldId id="273" r:id="rId5"/>
    <p:sldId id="274" r:id="rId6"/>
    <p:sldId id="275" r:id="rId7"/>
    <p:sldId id="267" r:id="rId8"/>
    <p:sldId id="277" r:id="rId9"/>
    <p:sldId id="281" r:id="rId10"/>
    <p:sldId id="280" r:id="rId11"/>
    <p:sldId id="278" r:id="rId12"/>
    <p:sldId id="279" r:id="rId13"/>
    <p:sldId id="272" r:id="rId14"/>
    <p:sldId id="283" r:id="rId15"/>
    <p:sldId id="285" r:id="rId16"/>
    <p:sldId id="286"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a:srgbClr val="FF6600"/>
    <a:srgbClr val="E9D169"/>
    <a:srgbClr val="0066FF"/>
    <a:srgbClr val="FF7C80"/>
    <a:srgbClr val="FFFF00"/>
    <a:srgbClr val="E6B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3333" autoAdjust="0"/>
  </p:normalViewPr>
  <p:slideViewPr>
    <p:cSldViewPr snapToGrid="0">
      <p:cViewPr varScale="1">
        <p:scale>
          <a:sx n="67" d="100"/>
          <a:sy n="67" d="100"/>
        </p:scale>
        <p:origin x="1301" y="6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6A367-AE87-4A78-BBF6-90C227D44BE0}" type="datetimeFigureOut">
              <a:rPr lang="ko-KR" altLang="en-US" smtClean="0"/>
              <a:t>2024-10-08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7DA30-8BEA-4723-A183-8642310F06EE}" type="slidenum">
              <a:rPr lang="ko-KR" altLang="en-US" smtClean="0"/>
              <a:t>‹#›</a:t>
            </a:fld>
            <a:endParaRPr lang="ko-KR" altLang="en-US"/>
          </a:p>
        </p:txBody>
      </p:sp>
    </p:spTree>
    <p:extLst>
      <p:ext uri="{BB962C8B-B14F-4D97-AF65-F5344CB8AC3E}">
        <p14:creationId xmlns:p14="http://schemas.microsoft.com/office/powerpoint/2010/main" val="220118915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1</a:t>
            </a:fld>
            <a:endParaRPr lang="ko-KR" altLang="en-US"/>
          </a:p>
        </p:txBody>
      </p:sp>
    </p:spTree>
    <p:extLst>
      <p:ext uri="{BB962C8B-B14F-4D97-AF65-F5344CB8AC3E}">
        <p14:creationId xmlns:p14="http://schemas.microsoft.com/office/powerpoint/2010/main" val="4209337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However, before we calculate the inverse of the slope value, we could identify that points in the yellow part is densed, while points in the blue circle is sparse.</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10</a:t>
            </a:fld>
            <a:endParaRPr lang="ko-KR" altLang="en-US"/>
          </a:p>
        </p:txBody>
      </p:sp>
    </p:spTree>
    <p:extLst>
      <p:ext uri="{BB962C8B-B14F-4D97-AF65-F5344CB8AC3E}">
        <p14:creationId xmlns:p14="http://schemas.microsoft.com/office/powerpoint/2010/main" val="1900607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As data points are closer to the line, the variance of data is lower, which this means our prediction based on this linear function will be closer to the actual parameter, the actual age of the universe. Since the blue part is sparse…..</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11</a:t>
            </a:fld>
            <a:endParaRPr lang="ko-KR" altLang="en-US"/>
          </a:p>
        </p:txBody>
      </p:sp>
    </p:spTree>
    <p:extLst>
      <p:ext uri="{BB962C8B-B14F-4D97-AF65-F5344CB8AC3E}">
        <p14:creationId xmlns:p14="http://schemas.microsoft.com/office/powerpoint/2010/main" val="158249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We separated into two groups for more precise analysis. One</a:t>
            </a:r>
            <a:r>
              <a:rPr lang="ko-KR" altLang="en-US"/>
              <a:t> </a:t>
            </a:r>
            <a:r>
              <a:rPr lang="en-US" altLang="ko-KR"/>
              <a:t>is where the distance is up to 4000, and the other is where the distance is greater than 4000 megaparsec. And we tried to compare the two linear functions.</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12</a:t>
            </a:fld>
            <a:endParaRPr lang="ko-KR" altLang="en-US"/>
          </a:p>
        </p:txBody>
      </p:sp>
    </p:spTree>
    <p:extLst>
      <p:ext uri="{BB962C8B-B14F-4D97-AF65-F5344CB8AC3E}">
        <p14:creationId xmlns:p14="http://schemas.microsoft.com/office/powerpoint/2010/main" val="251179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Here is the results we got</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13</a:t>
            </a:fld>
            <a:endParaRPr lang="ko-KR" altLang="en-US"/>
          </a:p>
        </p:txBody>
      </p:sp>
    </p:spTree>
    <p:extLst>
      <p:ext uri="{BB962C8B-B14F-4D97-AF65-F5344CB8AC3E}">
        <p14:creationId xmlns:p14="http://schemas.microsoft.com/office/powerpoint/2010/main" val="1737432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Here is the linear functions from the two groups.</a:t>
            </a:r>
            <a:r>
              <a:rPr lang="ko-KR" altLang="en-US"/>
              <a:t> </a:t>
            </a:r>
            <a:r>
              <a:rPr lang="en-US" altLang="ko-KR"/>
              <a:t>They have different slope values.</a:t>
            </a:r>
          </a:p>
          <a:p>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14</a:t>
            </a:fld>
            <a:endParaRPr lang="ko-KR" altLang="en-US"/>
          </a:p>
        </p:txBody>
      </p:sp>
    </p:spTree>
    <p:extLst>
      <p:ext uri="{BB962C8B-B14F-4D97-AF65-F5344CB8AC3E}">
        <p14:creationId xmlns:p14="http://schemas.microsoft.com/office/powerpoint/2010/main" val="4170231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So now we put all together: the separated groups and the orginal linear function we’ve showed before.</a:t>
            </a:r>
          </a:p>
          <a:p>
            <a:r>
              <a:rPr lang="en-US" altLang="ko-KR"/>
              <a:t>They have different values of slopes, but the sizes of the gaps are not significant.</a:t>
            </a:r>
            <a:r>
              <a:rPr lang="ko-KR" altLang="en-US"/>
              <a:t> </a:t>
            </a:r>
            <a:endParaRPr lang="en-US" altLang="ko-KR"/>
          </a:p>
          <a:p>
            <a:r>
              <a:rPr lang="en-US" altLang="ko-KR"/>
              <a:t>In detail, we can see the slope when distance is less than 4000 megaparsec is steeper than the other. The rate of change in the velocity is lower when the distance increases.</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15</a:t>
            </a:fld>
            <a:endParaRPr lang="ko-KR" altLang="en-US"/>
          </a:p>
        </p:txBody>
      </p:sp>
    </p:spTree>
    <p:extLst>
      <p:ext uri="{BB962C8B-B14F-4D97-AF65-F5344CB8AC3E}">
        <p14:creationId xmlns:p14="http://schemas.microsoft.com/office/powerpoint/2010/main" val="2405611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These are the calculated ages, and there are no big differences to each other again. </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16</a:t>
            </a:fld>
            <a:endParaRPr lang="ko-KR" altLang="en-US"/>
          </a:p>
        </p:txBody>
      </p:sp>
    </p:spTree>
    <p:extLst>
      <p:ext uri="{BB962C8B-B14F-4D97-AF65-F5344CB8AC3E}">
        <p14:creationId xmlns:p14="http://schemas.microsoft.com/office/powerpoint/2010/main" val="1354417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17</a:t>
            </a:fld>
            <a:endParaRPr lang="ko-KR" altLang="en-US"/>
          </a:p>
        </p:txBody>
      </p:sp>
    </p:spTree>
    <p:extLst>
      <p:ext uri="{BB962C8B-B14F-4D97-AF65-F5344CB8AC3E}">
        <p14:creationId xmlns:p14="http://schemas.microsoft.com/office/powerpoint/2010/main" val="172772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Our main goal is to determin age of the universe</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2</a:t>
            </a:fld>
            <a:endParaRPr lang="ko-KR" altLang="en-US"/>
          </a:p>
        </p:txBody>
      </p:sp>
    </p:spTree>
    <p:extLst>
      <p:ext uri="{BB962C8B-B14F-4D97-AF65-F5344CB8AC3E}">
        <p14:creationId xmlns:p14="http://schemas.microsoft.com/office/powerpoint/2010/main" val="3667714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First, to calculate the age of the universe, we used this formula.</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3</a:t>
            </a:fld>
            <a:endParaRPr lang="ko-KR" altLang="en-US"/>
          </a:p>
        </p:txBody>
      </p:sp>
    </p:spTree>
    <p:extLst>
      <p:ext uri="{BB962C8B-B14F-4D97-AF65-F5344CB8AC3E}">
        <p14:creationId xmlns:p14="http://schemas.microsoft.com/office/powerpoint/2010/main" val="1675882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And for the Hubble constant, we used another formula that time is distance divided by velocity</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4</a:t>
            </a:fld>
            <a:endParaRPr lang="ko-KR" altLang="en-US"/>
          </a:p>
        </p:txBody>
      </p:sp>
    </p:spTree>
    <p:extLst>
      <p:ext uri="{BB962C8B-B14F-4D97-AF65-F5344CB8AC3E}">
        <p14:creationId xmlns:p14="http://schemas.microsoft.com/office/powerpoint/2010/main" val="135103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If we flip the fractions here, velocity over distance value will be the Hubble constant that represents the rate of change between velocity and distance and also the slope of the linear function.</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5</a:t>
            </a:fld>
            <a:endParaRPr lang="ko-KR" altLang="en-US"/>
          </a:p>
        </p:txBody>
      </p:sp>
    </p:spTree>
    <p:extLst>
      <p:ext uri="{BB962C8B-B14F-4D97-AF65-F5344CB8AC3E}">
        <p14:creationId xmlns:p14="http://schemas.microsoft.com/office/powerpoint/2010/main" val="3543501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Here is the overall steps we went through</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6</a:t>
            </a:fld>
            <a:endParaRPr lang="ko-KR" altLang="en-US"/>
          </a:p>
        </p:txBody>
      </p:sp>
    </p:spTree>
    <p:extLst>
      <p:ext uri="{BB962C8B-B14F-4D97-AF65-F5344CB8AC3E}">
        <p14:creationId xmlns:p14="http://schemas.microsoft.com/office/powerpoint/2010/main" val="3867271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First we processed data and calculate the slope and the intercept with this code.</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7</a:t>
            </a:fld>
            <a:endParaRPr lang="ko-KR" altLang="en-US"/>
          </a:p>
        </p:txBody>
      </p:sp>
    </p:spTree>
    <p:extLst>
      <p:ext uri="{BB962C8B-B14F-4D97-AF65-F5344CB8AC3E}">
        <p14:creationId xmlns:p14="http://schemas.microsoft.com/office/powerpoint/2010/main" val="72229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We made a plot with putting the data and the linear function together, as you can see on the screen.</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8</a:t>
            </a:fld>
            <a:endParaRPr lang="ko-KR" altLang="en-US"/>
          </a:p>
        </p:txBody>
      </p:sp>
    </p:spTree>
    <p:extLst>
      <p:ext uri="{BB962C8B-B14F-4D97-AF65-F5344CB8AC3E}">
        <p14:creationId xmlns:p14="http://schemas.microsoft.com/office/powerpoint/2010/main" val="84826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And we got the slope value too.</a:t>
            </a:r>
            <a:endParaRPr lang="ko-KR" altLang="en-US"/>
          </a:p>
        </p:txBody>
      </p:sp>
      <p:sp>
        <p:nvSpPr>
          <p:cNvPr id="4" name="슬라이드 번호 개체 틀 3"/>
          <p:cNvSpPr>
            <a:spLocks noGrp="1"/>
          </p:cNvSpPr>
          <p:nvPr>
            <p:ph type="sldNum" sz="quarter" idx="5"/>
          </p:nvPr>
        </p:nvSpPr>
        <p:spPr/>
        <p:txBody>
          <a:bodyPr/>
          <a:lstStyle/>
          <a:p>
            <a:fld id="{8987DA30-8BEA-4723-A183-8642310F06EE}" type="slidenum">
              <a:rPr lang="ko-KR" altLang="en-US" smtClean="0"/>
              <a:t>9</a:t>
            </a:fld>
            <a:endParaRPr lang="ko-KR" altLang="en-US"/>
          </a:p>
        </p:txBody>
      </p:sp>
    </p:spTree>
    <p:extLst>
      <p:ext uri="{BB962C8B-B14F-4D97-AF65-F5344CB8AC3E}">
        <p14:creationId xmlns:p14="http://schemas.microsoft.com/office/powerpoint/2010/main" val="91507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10/8/2024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10/8/2024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10/8/2024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1" hangingPunct="1">
        <a:spcBef>
          <a:spcPct val="0"/>
        </a:spcBef>
        <a:buNone/>
        <a:defRPr sz="2800" b="0" kern="1200" cap="all">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9BE476-E5A5-45EC-78F0-6E0B3E956B9E}"/>
              </a:ext>
            </a:extLst>
          </p:cNvPr>
          <p:cNvSpPr>
            <a:spLocks noGrp="1"/>
          </p:cNvSpPr>
          <p:nvPr>
            <p:ph type="ctrTitle"/>
          </p:nvPr>
        </p:nvSpPr>
        <p:spPr>
          <a:xfrm>
            <a:off x="581191" y="1020431"/>
            <a:ext cx="10993549" cy="1783059"/>
          </a:xfrm>
        </p:spPr>
        <p:txBody>
          <a:bodyPr>
            <a:normAutofit/>
          </a:bodyPr>
          <a:lstStyle/>
          <a:p>
            <a:r>
              <a:rPr lang="en-US" altLang="ko-KR" sz="5800"/>
              <a:t>Age</a:t>
            </a:r>
            <a:r>
              <a:rPr lang="ko-KR" altLang="en-US" sz="5800"/>
              <a:t> </a:t>
            </a:r>
            <a:r>
              <a:rPr lang="en-US" altLang="ko-KR" sz="5800"/>
              <a:t>of the Universe </a:t>
            </a:r>
            <a:br>
              <a:rPr lang="en-US" altLang="ko-KR" sz="5400"/>
            </a:br>
            <a:r>
              <a:rPr lang="en-US" altLang="ko-KR" sz="4500"/>
              <a:t>with Hubble Constant</a:t>
            </a:r>
            <a:endParaRPr lang="ko-KR" altLang="en-US" sz="4500"/>
          </a:p>
        </p:txBody>
      </p:sp>
      <p:sp>
        <p:nvSpPr>
          <p:cNvPr id="3" name="부제목 2">
            <a:extLst>
              <a:ext uri="{FF2B5EF4-FFF2-40B4-BE49-F238E27FC236}">
                <a16:creationId xmlns:a16="http://schemas.microsoft.com/office/drawing/2014/main" id="{084C7EC7-0DE7-277E-45C2-8A15DC13CAFF}"/>
              </a:ext>
            </a:extLst>
          </p:cNvPr>
          <p:cNvSpPr>
            <a:spLocks noGrp="1"/>
          </p:cNvSpPr>
          <p:nvPr>
            <p:ph type="subTitle" idx="1"/>
          </p:nvPr>
        </p:nvSpPr>
        <p:spPr/>
        <p:txBody>
          <a:bodyPr/>
          <a:lstStyle/>
          <a:p>
            <a:r>
              <a:rPr lang="en-US" altLang="ko-KR"/>
              <a:t>.</a:t>
            </a:r>
            <a:endParaRPr lang="ko-KR" altLang="en-US"/>
          </a:p>
        </p:txBody>
      </p:sp>
    </p:spTree>
    <p:extLst>
      <p:ext uri="{BB962C8B-B14F-4D97-AF65-F5344CB8AC3E}">
        <p14:creationId xmlns:p14="http://schemas.microsoft.com/office/powerpoint/2010/main" val="15253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 1-1 linear relationship</a:t>
            </a:r>
            <a:endParaRPr lang="ko-KR" altLang="en-US" sz="5400"/>
          </a:p>
        </p:txBody>
      </p:sp>
      <p:sp>
        <p:nvSpPr>
          <p:cNvPr id="11" name="내용 개체 틀 2">
            <a:extLst>
              <a:ext uri="{FF2B5EF4-FFF2-40B4-BE49-F238E27FC236}">
                <a16:creationId xmlns:a16="http://schemas.microsoft.com/office/drawing/2014/main" id="{9C4E4054-6487-C451-71DC-499F170E9004}"/>
              </a:ext>
            </a:extLst>
          </p:cNvPr>
          <p:cNvSpPr>
            <a:spLocks noGrp="1"/>
          </p:cNvSpPr>
          <p:nvPr>
            <p:ph idx="1"/>
          </p:nvPr>
        </p:nvSpPr>
        <p:spPr>
          <a:xfrm>
            <a:off x="440516" y="1905289"/>
            <a:ext cx="3922930" cy="4552513"/>
          </a:xfrm>
        </p:spPr>
        <p:txBody>
          <a:bodyPr>
            <a:normAutofit lnSpcReduction="10000"/>
          </a:bodyPr>
          <a:lstStyle/>
          <a:p>
            <a:r>
              <a:rPr lang="en-US" altLang="ko-KR" sz="3500"/>
              <a:t>Actual data with linear function </a:t>
            </a:r>
          </a:p>
          <a:p>
            <a:r>
              <a:rPr lang="en-US" altLang="ko-KR" sz="3500"/>
              <a:t>y = </a:t>
            </a:r>
            <a:r>
              <a:rPr lang="en-US" altLang="ko-KR" sz="3500">
                <a:solidFill>
                  <a:srgbClr val="FF6600"/>
                </a:solidFill>
              </a:rPr>
              <a:t>49</a:t>
            </a:r>
            <a:r>
              <a:rPr lang="en-US" altLang="ko-KR" sz="3500"/>
              <a:t>x + 6325   </a:t>
            </a:r>
          </a:p>
          <a:p>
            <a:endParaRPr lang="en-US" altLang="ko-KR" sz="2900"/>
          </a:p>
          <a:p>
            <a:endParaRPr lang="en-US" altLang="ko-KR" sz="2900"/>
          </a:p>
          <a:p>
            <a:r>
              <a:rPr lang="en-US" altLang="ko-KR" sz="2500"/>
              <a:t>Unit:</a:t>
            </a:r>
          </a:p>
          <a:p>
            <a:r>
              <a:rPr lang="en-US" altLang="ko-KR" sz="2500"/>
              <a:t>Distance = Mpc</a:t>
            </a:r>
          </a:p>
          <a:p>
            <a:r>
              <a:rPr lang="en-US" altLang="ko-KR" sz="2500"/>
              <a:t>Velocity = km/s</a:t>
            </a:r>
          </a:p>
        </p:txBody>
      </p:sp>
      <p:pic>
        <p:nvPicPr>
          <p:cNvPr id="6" name="그림 5">
            <a:extLst>
              <a:ext uri="{FF2B5EF4-FFF2-40B4-BE49-F238E27FC236}">
                <a16:creationId xmlns:a16="http://schemas.microsoft.com/office/drawing/2014/main" id="{AA0F7CBF-4445-C755-DEFD-19160CE3A5E3}"/>
              </a:ext>
            </a:extLst>
          </p:cNvPr>
          <p:cNvPicPr>
            <a:picLocks noChangeAspect="1"/>
          </p:cNvPicPr>
          <p:nvPr/>
        </p:nvPicPr>
        <p:blipFill>
          <a:blip r:embed="rId3"/>
          <a:stretch>
            <a:fillRect/>
          </a:stretch>
        </p:blipFill>
        <p:spPr>
          <a:xfrm>
            <a:off x="4362905" y="1695098"/>
            <a:ext cx="6926900" cy="4881600"/>
          </a:xfrm>
          <a:prstGeom prst="rect">
            <a:avLst/>
          </a:prstGeom>
          <a:ln>
            <a:noFill/>
          </a:ln>
          <a:effectLst>
            <a:outerShdw blurRad="190500" algn="tl" rotWithShape="0">
              <a:srgbClr val="000000">
                <a:alpha val="70000"/>
              </a:srgbClr>
            </a:outerShdw>
          </a:effectLst>
        </p:spPr>
      </p:pic>
      <p:sp>
        <p:nvSpPr>
          <p:cNvPr id="12" name="타원 11">
            <a:extLst>
              <a:ext uri="{FF2B5EF4-FFF2-40B4-BE49-F238E27FC236}">
                <a16:creationId xmlns:a16="http://schemas.microsoft.com/office/drawing/2014/main" id="{E67A5B66-4C1B-47E1-156D-7F1FEAF22B0C}"/>
              </a:ext>
            </a:extLst>
          </p:cNvPr>
          <p:cNvSpPr/>
          <p:nvPr/>
        </p:nvSpPr>
        <p:spPr>
          <a:xfrm rot="19717191">
            <a:off x="5968688" y="4235773"/>
            <a:ext cx="1389716" cy="1209448"/>
          </a:xfrm>
          <a:prstGeom prst="ellipse">
            <a:avLst/>
          </a:prstGeom>
          <a:solidFill>
            <a:srgbClr val="FFC000">
              <a:alpha val="3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F2E3A202-E7E4-D6EB-4BBB-E37EE2A30877}"/>
              </a:ext>
            </a:extLst>
          </p:cNvPr>
          <p:cNvSpPr/>
          <p:nvPr/>
        </p:nvSpPr>
        <p:spPr>
          <a:xfrm rot="19785851">
            <a:off x="7056856" y="3325826"/>
            <a:ext cx="1538999" cy="1209449"/>
          </a:xfrm>
          <a:prstGeom prst="ellipse">
            <a:avLst/>
          </a:prstGeom>
          <a:solidFill>
            <a:srgbClr val="0070C0">
              <a:alpha val="3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5857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 1-1 linear relationship</a:t>
            </a:r>
            <a:endParaRPr lang="ko-KR" altLang="en-US" sz="5400"/>
          </a:p>
        </p:txBody>
      </p:sp>
      <p:sp>
        <p:nvSpPr>
          <p:cNvPr id="11" name="내용 개체 틀 2">
            <a:extLst>
              <a:ext uri="{FF2B5EF4-FFF2-40B4-BE49-F238E27FC236}">
                <a16:creationId xmlns:a16="http://schemas.microsoft.com/office/drawing/2014/main" id="{9C4E4054-6487-C451-71DC-499F170E9004}"/>
              </a:ext>
            </a:extLst>
          </p:cNvPr>
          <p:cNvSpPr>
            <a:spLocks noGrp="1"/>
          </p:cNvSpPr>
          <p:nvPr>
            <p:ph idx="1"/>
          </p:nvPr>
        </p:nvSpPr>
        <p:spPr>
          <a:xfrm>
            <a:off x="360394" y="1859641"/>
            <a:ext cx="3922930" cy="4552513"/>
          </a:xfrm>
        </p:spPr>
        <p:txBody>
          <a:bodyPr>
            <a:noAutofit/>
          </a:bodyPr>
          <a:lstStyle/>
          <a:p>
            <a:r>
              <a:rPr lang="en-US" altLang="ko-KR" sz="2700"/>
              <a:t>Data points are close to line = Low Variance</a:t>
            </a:r>
          </a:p>
          <a:p>
            <a:r>
              <a:rPr lang="en-US" altLang="ko-KR" sz="2700"/>
              <a:t>Data points are far from</a:t>
            </a:r>
            <a:r>
              <a:rPr lang="ko-KR" altLang="en-US" sz="2700"/>
              <a:t> </a:t>
            </a:r>
            <a:r>
              <a:rPr lang="en-US" altLang="ko-KR" sz="2700"/>
              <a:t>line = High Variance.</a:t>
            </a:r>
          </a:p>
          <a:p>
            <a:r>
              <a:rPr lang="en-US" altLang="ko-KR" sz="2700"/>
              <a:t>Higher variance lower reliability of estimated linear function!</a:t>
            </a:r>
          </a:p>
        </p:txBody>
      </p:sp>
      <p:pic>
        <p:nvPicPr>
          <p:cNvPr id="6" name="그림 5">
            <a:extLst>
              <a:ext uri="{FF2B5EF4-FFF2-40B4-BE49-F238E27FC236}">
                <a16:creationId xmlns:a16="http://schemas.microsoft.com/office/drawing/2014/main" id="{AA0F7CBF-4445-C755-DEFD-19160CE3A5E3}"/>
              </a:ext>
            </a:extLst>
          </p:cNvPr>
          <p:cNvPicPr>
            <a:picLocks noChangeAspect="1"/>
          </p:cNvPicPr>
          <p:nvPr/>
        </p:nvPicPr>
        <p:blipFill>
          <a:blip r:embed="rId3"/>
          <a:stretch>
            <a:fillRect/>
          </a:stretch>
        </p:blipFill>
        <p:spPr>
          <a:xfrm>
            <a:off x="4362905" y="1695098"/>
            <a:ext cx="6926900" cy="4881600"/>
          </a:xfrm>
          <a:prstGeom prst="rect">
            <a:avLst/>
          </a:prstGeom>
          <a:ln>
            <a:noFill/>
          </a:ln>
          <a:effectLst>
            <a:outerShdw blurRad="190500" algn="tl" rotWithShape="0">
              <a:srgbClr val="000000">
                <a:alpha val="70000"/>
              </a:srgbClr>
            </a:outerShdw>
          </a:effectLst>
        </p:spPr>
      </p:pic>
      <p:sp>
        <p:nvSpPr>
          <p:cNvPr id="12" name="타원 11">
            <a:extLst>
              <a:ext uri="{FF2B5EF4-FFF2-40B4-BE49-F238E27FC236}">
                <a16:creationId xmlns:a16="http://schemas.microsoft.com/office/drawing/2014/main" id="{E67A5B66-4C1B-47E1-156D-7F1FEAF22B0C}"/>
              </a:ext>
            </a:extLst>
          </p:cNvPr>
          <p:cNvSpPr/>
          <p:nvPr/>
        </p:nvSpPr>
        <p:spPr>
          <a:xfrm rot="19717191">
            <a:off x="5968688" y="4235773"/>
            <a:ext cx="1389716" cy="1209448"/>
          </a:xfrm>
          <a:prstGeom prst="ellipse">
            <a:avLst/>
          </a:prstGeom>
          <a:solidFill>
            <a:srgbClr val="FFC000">
              <a:alpha val="3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F2E3A202-E7E4-D6EB-4BBB-E37EE2A30877}"/>
              </a:ext>
            </a:extLst>
          </p:cNvPr>
          <p:cNvSpPr/>
          <p:nvPr/>
        </p:nvSpPr>
        <p:spPr>
          <a:xfrm rot="19785851">
            <a:off x="7056856" y="3325826"/>
            <a:ext cx="1538999" cy="1209449"/>
          </a:xfrm>
          <a:prstGeom prst="ellipse">
            <a:avLst/>
          </a:prstGeom>
          <a:solidFill>
            <a:srgbClr val="0070C0">
              <a:alpha val="3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DC3AD659-E508-2FFB-87E7-624371626B29}"/>
              </a:ext>
            </a:extLst>
          </p:cNvPr>
          <p:cNvSpPr txBox="1"/>
          <p:nvPr/>
        </p:nvSpPr>
        <p:spPr>
          <a:xfrm>
            <a:off x="7416421" y="2764015"/>
            <a:ext cx="1192955" cy="477054"/>
          </a:xfrm>
          <a:prstGeom prst="rect">
            <a:avLst/>
          </a:prstGeom>
          <a:noFill/>
        </p:spPr>
        <p:txBody>
          <a:bodyPr wrap="none" rtlCol="0">
            <a:spAutoFit/>
          </a:bodyPr>
          <a:lstStyle/>
          <a:p>
            <a:r>
              <a:rPr lang="en-US" altLang="ko-KR" sz="2500" b="1"/>
              <a:t>Sparse</a:t>
            </a:r>
            <a:endParaRPr lang="ko-KR" altLang="en-US" sz="2500" b="1"/>
          </a:p>
        </p:txBody>
      </p:sp>
      <p:sp>
        <p:nvSpPr>
          <p:cNvPr id="19" name="TextBox 18">
            <a:extLst>
              <a:ext uri="{FF2B5EF4-FFF2-40B4-BE49-F238E27FC236}">
                <a16:creationId xmlns:a16="http://schemas.microsoft.com/office/drawing/2014/main" id="{DFA13E5E-7015-1A87-581F-73CB0B0ED6C2}"/>
              </a:ext>
            </a:extLst>
          </p:cNvPr>
          <p:cNvSpPr txBox="1"/>
          <p:nvPr/>
        </p:nvSpPr>
        <p:spPr>
          <a:xfrm>
            <a:off x="5810082" y="3692023"/>
            <a:ext cx="1117614" cy="477054"/>
          </a:xfrm>
          <a:prstGeom prst="rect">
            <a:avLst/>
          </a:prstGeom>
          <a:noFill/>
        </p:spPr>
        <p:txBody>
          <a:bodyPr wrap="none" rtlCol="0">
            <a:spAutoFit/>
          </a:bodyPr>
          <a:lstStyle/>
          <a:p>
            <a:r>
              <a:rPr lang="en-US" altLang="ko-KR" sz="2500" b="1"/>
              <a:t>Dense</a:t>
            </a:r>
            <a:endParaRPr lang="ko-KR" altLang="en-US" sz="2500" b="1"/>
          </a:p>
        </p:txBody>
      </p:sp>
    </p:spTree>
    <p:extLst>
      <p:ext uri="{BB962C8B-B14F-4D97-AF65-F5344CB8AC3E}">
        <p14:creationId xmlns:p14="http://schemas.microsoft.com/office/powerpoint/2010/main" val="402481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 1-1 linear relationship</a:t>
            </a:r>
            <a:endParaRPr lang="ko-KR" altLang="en-US" sz="5400"/>
          </a:p>
        </p:txBody>
      </p:sp>
      <p:sp>
        <p:nvSpPr>
          <p:cNvPr id="11" name="내용 개체 틀 2">
            <a:extLst>
              <a:ext uri="{FF2B5EF4-FFF2-40B4-BE49-F238E27FC236}">
                <a16:creationId xmlns:a16="http://schemas.microsoft.com/office/drawing/2014/main" id="{9C4E4054-6487-C451-71DC-499F170E9004}"/>
              </a:ext>
            </a:extLst>
          </p:cNvPr>
          <p:cNvSpPr>
            <a:spLocks noGrp="1"/>
          </p:cNvSpPr>
          <p:nvPr>
            <p:ph idx="1"/>
          </p:nvPr>
        </p:nvSpPr>
        <p:spPr>
          <a:xfrm>
            <a:off x="440516" y="1905289"/>
            <a:ext cx="4312354" cy="4552513"/>
          </a:xfrm>
        </p:spPr>
        <p:txBody>
          <a:bodyPr>
            <a:normAutofit/>
          </a:bodyPr>
          <a:lstStyle/>
          <a:p>
            <a:r>
              <a:rPr lang="en-US" altLang="ko-KR" sz="3500"/>
              <a:t>Now we separate into two parts</a:t>
            </a:r>
          </a:p>
          <a:p>
            <a:r>
              <a:rPr lang="en-US" altLang="ko-KR" sz="2900"/>
              <a:t>0 &lt; distance &lt;= 4000</a:t>
            </a:r>
          </a:p>
          <a:p>
            <a:r>
              <a:rPr lang="en-US" altLang="ko-KR" sz="2900"/>
              <a:t>4000 &lt; distance</a:t>
            </a:r>
          </a:p>
        </p:txBody>
      </p:sp>
      <p:pic>
        <p:nvPicPr>
          <p:cNvPr id="6" name="그림 5">
            <a:extLst>
              <a:ext uri="{FF2B5EF4-FFF2-40B4-BE49-F238E27FC236}">
                <a16:creationId xmlns:a16="http://schemas.microsoft.com/office/drawing/2014/main" id="{AA0F7CBF-4445-C755-DEFD-19160CE3A5E3}"/>
              </a:ext>
            </a:extLst>
          </p:cNvPr>
          <p:cNvPicPr>
            <a:picLocks noChangeAspect="1"/>
          </p:cNvPicPr>
          <p:nvPr/>
        </p:nvPicPr>
        <p:blipFill>
          <a:blip r:embed="rId3"/>
          <a:stretch>
            <a:fillRect/>
          </a:stretch>
        </p:blipFill>
        <p:spPr>
          <a:xfrm>
            <a:off x="4362905" y="1695098"/>
            <a:ext cx="6926900" cy="4881600"/>
          </a:xfrm>
          <a:prstGeom prst="rect">
            <a:avLst/>
          </a:prstGeom>
          <a:ln>
            <a:noFill/>
          </a:ln>
          <a:effectLst>
            <a:outerShdw blurRad="190500" algn="tl" rotWithShape="0">
              <a:srgbClr val="000000">
                <a:alpha val="70000"/>
              </a:srgbClr>
            </a:outerShdw>
          </a:effectLst>
        </p:spPr>
      </p:pic>
      <p:sp>
        <p:nvSpPr>
          <p:cNvPr id="12" name="타원 11">
            <a:extLst>
              <a:ext uri="{FF2B5EF4-FFF2-40B4-BE49-F238E27FC236}">
                <a16:creationId xmlns:a16="http://schemas.microsoft.com/office/drawing/2014/main" id="{E67A5B66-4C1B-47E1-156D-7F1FEAF22B0C}"/>
              </a:ext>
            </a:extLst>
          </p:cNvPr>
          <p:cNvSpPr/>
          <p:nvPr/>
        </p:nvSpPr>
        <p:spPr>
          <a:xfrm rot="19717191">
            <a:off x="5968688" y="4235773"/>
            <a:ext cx="1389716" cy="1209448"/>
          </a:xfrm>
          <a:prstGeom prst="ellipse">
            <a:avLst/>
          </a:prstGeom>
          <a:solidFill>
            <a:srgbClr val="FFC000">
              <a:alpha val="3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F2E3A202-E7E4-D6EB-4BBB-E37EE2A30877}"/>
              </a:ext>
            </a:extLst>
          </p:cNvPr>
          <p:cNvSpPr/>
          <p:nvPr/>
        </p:nvSpPr>
        <p:spPr>
          <a:xfrm rot="19785851">
            <a:off x="7056856" y="3325826"/>
            <a:ext cx="1538999" cy="1209449"/>
          </a:xfrm>
          <a:prstGeom prst="ellipse">
            <a:avLst/>
          </a:prstGeom>
          <a:solidFill>
            <a:srgbClr val="0070C0">
              <a:alpha val="3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2543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 1-1 linear relationships</a:t>
            </a:r>
            <a:endParaRPr lang="ko-KR" altLang="en-US" sz="5400"/>
          </a:p>
        </p:txBody>
      </p:sp>
      <p:grpSp>
        <p:nvGrpSpPr>
          <p:cNvPr id="7" name="그룹 6">
            <a:extLst>
              <a:ext uri="{FF2B5EF4-FFF2-40B4-BE49-F238E27FC236}">
                <a16:creationId xmlns:a16="http://schemas.microsoft.com/office/drawing/2014/main" id="{55590C29-3B47-D720-1E73-C546EE757773}"/>
              </a:ext>
            </a:extLst>
          </p:cNvPr>
          <p:cNvGrpSpPr/>
          <p:nvPr/>
        </p:nvGrpSpPr>
        <p:grpSpPr>
          <a:xfrm>
            <a:off x="330344" y="2080481"/>
            <a:ext cx="11531311" cy="4209788"/>
            <a:chOff x="319046" y="2060384"/>
            <a:chExt cx="11531311" cy="4209788"/>
          </a:xfrm>
        </p:grpSpPr>
        <p:pic>
          <p:nvPicPr>
            <p:cNvPr id="4" name="그림 3">
              <a:extLst>
                <a:ext uri="{FF2B5EF4-FFF2-40B4-BE49-F238E27FC236}">
                  <a16:creationId xmlns:a16="http://schemas.microsoft.com/office/drawing/2014/main" id="{D6A3BBB6-3C79-D179-FE97-6837EFF717FF}"/>
                </a:ext>
              </a:extLst>
            </p:cNvPr>
            <p:cNvPicPr>
              <a:picLocks noChangeAspect="1"/>
            </p:cNvPicPr>
            <p:nvPr/>
          </p:nvPicPr>
          <p:blipFill>
            <a:blip r:embed="rId3"/>
            <a:stretch>
              <a:fillRect/>
            </a:stretch>
          </p:blipFill>
          <p:spPr>
            <a:xfrm>
              <a:off x="319046" y="2060384"/>
              <a:ext cx="5671648" cy="4209788"/>
            </a:xfrm>
            <a:prstGeom prst="rect">
              <a:avLst/>
            </a:prstGeom>
            <a:ln>
              <a:noFill/>
            </a:ln>
            <a:effectLst>
              <a:outerShdw blurRad="190500" algn="tl" rotWithShape="0">
                <a:srgbClr val="000000">
                  <a:alpha val="70000"/>
                </a:srgbClr>
              </a:outerShdw>
            </a:effectLst>
          </p:spPr>
        </p:pic>
        <p:pic>
          <p:nvPicPr>
            <p:cNvPr id="6" name="그림 5">
              <a:extLst>
                <a:ext uri="{FF2B5EF4-FFF2-40B4-BE49-F238E27FC236}">
                  <a16:creationId xmlns:a16="http://schemas.microsoft.com/office/drawing/2014/main" id="{561FEFCC-FE7A-3BDE-C28E-7013D634644D}"/>
                </a:ext>
              </a:extLst>
            </p:cNvPr>
            <p:cNvPicPr>
              <a:picLocks noChangeAspect="1"/>
            </p:cNvPicPr>
            <p:nvPr/>
          </p:nvPicPr>
          <p:blipFill>
            <a:blip r:embed="rId4"/>
            <a:stretch>
              <a:fillRect/>
            </a:stretch>
          </p:blipFill>
          <p:spPr>
            <a:xfrm>
              <a:off x="6178709" y="2060384"/>
              <a:ext cx="5671648" cy="4209788"/>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158770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 2-1 Slopes</a:t>
            </a:r>
            <a:endParaRPr lang="ko-KR" altLang="en-US" sz="5400"/>
          </a:p>
        </p:txBody>
      </p:sp>
      <p:pic>
        <p:nvPicPr>
          <p:cNvPr id="4" name="그림 3">
            <a:extLst>
              <a:ext uri="{FF2B5EF4-FFF2-40B4-BE49-F238E27FC236}">
                <a16:creationId xmlns:a16="http://schemas.microsoft.com/office/drawing/2014/main" id="{D6A3BBB6-3C79-D179-FE97-6837EFF717FF}"/>
              </a:ext>
            </a:extLst>
          </p:cNvPr>
          <p:cNvPicPr>
            <a:picLocks noChangeAspect="1"/>
          </p:cNvPicPr>
          <p:nvPr/>
        </p:nvPicPr>
        <p:blipFill>
          <a:blip r:embed="rId3"/>
          <a:stretch>
            <a:fillRect/>
          </a:stretch>
        </p:blipFill>
        <p:spPr>
          <a:xfrm>
            <a:off x="330344" y="2080481"/>
            <a:ext cx="5671648" cy="4209788"/>
          </a:xfrm>
          <a:prstGeom prst="rect">
            <a:avLst/>
          </a:prstGeom>
          <a:ln>
            <a:noFill/>
          </a:ln>
          <a:effectLst>
            <a:outerShdw blurRad="190500" algn="tl" rotWithShape="0">
              <a:srgbClr val="000000">
                <a:alpha val="70000"/>
              </a:srgbClr>
            </a:outerShdw>
          </a:effectLst>
        </p:spPr>
      </p:pic>
      <p:pic>
        <p:nvPicPr>
          <p:cNvPr id="6" name="그림 5">
            <a:extLst>
              <a:ext uri="{FF2B5EF4-FFF2-40B4-BE49-F238E27FC236}">
                <a16:creationId xmlns:a16="http://schemas.microsoft.com/office/drawing/2014/main" id="{561FEFCC-FE7A-3BDE-C28E-7013D634644D}"/>
              </a:ext>
            </a:extLst>
          </p:cNvPr>
          <p:cNvPicPr>
            <a:picLocks noChangeAspect="1"/>
          </p:cNvPicPr>
          <p:nvPr/>
        </p:nvPicPr>
        <p:blipFill>
          <a:blip r:embed="rId4"/>
          <a:stretch>
            <a:fillRect/>
          </a:stretch>
        </p:blipFill>
        <p:spPr>
          <a:xfrm>
            <a:off x="6190007" y="2080481"/>
            <a:ext cx="5671648" cy="4209788"/>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E2C5122C-81F6-27C8-30F3-C33F15183A85}"/>
              </a:ext>
            </a:extLst>
          </p:cNvPr>
          <p:cNvSpPr txBox="1"/>
          <p:nvPr/>
        </p:nvSpPr>
        <p:spPr>
          <a:xfrm>
            <a:off x="2667948" y="5101422"/>
            <a:ext cx="3131938" cy="630942"/>
          </a:xfrm>
          <a:prstGeom prst="rect">
            <a:avLst/>
          </a:prstGeom>
          <a:noFill/>
        </p:spPr>
        <p:txBody>
          <a:bodyPr wrap="square" rtlCol="0">
            <a:spAutoFit/>
          </a:bodyPr>
          <a:lstStyle/>
          <a:p>
            <a:r>
              <a:rPr lang="en-US" altLang="ko-KR" sz="3500"/>
              <a:t>Y = </a:t>
            </a:r>
            <a:r>
              <a:rPr lang="en-US" altLang="ko-KR" sz="3500">
                <a:solidFill>
                  <a:srgbClr val="FF6600"/>
                </a:solidFill>
              </a:rPr>
              <a:t>52</a:t>
            </a:r>
            <a:r>
              <a:rPr lang="en-US" altLang="ko-KR" sz="3500"/>
              <a:t>x + 3900</a:t>
            </a:r>
            <a:endParaRPr lang="ko-KR" altLang="en-US" sz="3500"/>
          </a:p>
        </p:txBody>
      </p:sp>
      <p:sp>
        <p:nvSpPr>
          <p:cNvPr id="9" name="TextBox 8">
            <a:extLst>
              <a:ext uri="{FF2B5EF4-FFF2-40B4-BE49-F238E27FC236}">
                <a16:creationId xmlns:a16="http://schemas.microsoft.com/office/drawing/2014/main" id="{AFE2F812-ABDF-8AB5-8B90-162D1B0C5A31}"/>
              </a:ext>
            </a:extLst>
          </p:cNvPr>
          <p:cNvSpPr txBox="1"/>
          <p:nvPr/>
        </p:nvSpPr>
        <p:spPr>
          <a:xfrm>
            <a:off x="8541702" y="5101422"/>
            <a:ext cx="3131938" cy="630942"/>
          </a:xfrm>
          <a:prstGeom prst="rect">
            <a:avLst/>
          </a:prstGeom>
          <a:noFill/>
        </p:spPr>
        <p:txBody>
          <a:bodyPr wrap="square" rtlCol="0">
            <a:spAutoFit/>
          </a:bodyPr>
          <a:lstStyle/>
          <a:p>
            <a:r>
              <a:rPr lang="en-US" altLang="ko-KR" sz="3500"/>
              <a:t>Y = </a:t>
            </a:r>
            <a:r>
              <a:rPr lang="en-US" altLang="ko-KR" sz="3500">
                <a:solidFill>
                  <a:srgbClr val="FF6600"/>
                </a:solidFill>
              </a:rPr>
              <a:t>46</a:t>
            </a:r>
            <a:r>
              <a:rPr lang="en-US" altLang="ko-KR" sz="3500"/>
              <a:t>x + 4072</a:t>
            </a:r>
            <a:endParaRPr lang="ko-KR" altLang="en-US" sz="3500"/>
          </a:p>
        </p:txBody>
      </p:sp>
    </p:spTree>
    <p:extLst>
      <p:ext uri="{BB962C8B-B14F-4D97-AF65-F5344CB8AC3E}">
        <p14:creationId xmlns:p14="http://schemas.microsoft.com/office/powerpoint/2010/main" val="4232246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 2-1 Slopes</a:t>
            </a:r>
            <a:endParaRPr lang="ko-KR" altLang="en-US" sz="5400"/>
          </a:p>
        </p:txBody>
      </p:sp>
      <p:pic>
        <p:nvPicPr>
          <p:cNvPr id="7" name="그림 6">
            <a:extLst>
              <a:ext uri="{FF2B5EF4-FFF2-40B4-BE49-F238E27FC236}">
                <a16:creationId xmlns:a16="http://schemas.microsoft.com/office/drawing/2014/main" id="{A53A7B10-7963-87A1-B54F-DBC89E2C869F}"/>
              </a:ext>
            </a:extLst>
          </p:cNvPr>
          <p:cNvPicPr>
            <a:picLocks noChangeAspect="1"/>
          </p:cNvPicPr>
          <p:nvPr/>
        </p:nvPicPr>
        <p:blipFill>
          <a:blip r:embed="rId3"/>
          <a:stretch>
            <a:fillRect/>
          </a:stretch>
        </p:blipFill>
        <p:spPr>
          <a:xfrm>
            <a:off x="4021801" y="1062813"/>
            <a:ext cx="7779925" cy="5482753"/>
          </a:xfrm>
          <a:prstGeom prst="rect">
            <a:avLst/>
          </a:prstGeom>
          <a:ln>
            <a:noFill/>
          </a:ln>
          <a:effectLst>
            <a:outerShdw blurRad="190500" algn="tl" rotWithShape="0">
              <a:srgbClr val="000000">
                <a:alpha val="70000"/>
              </a:srgbClr>
            </a:outerShdw>
          </a:effectLst>
        </p:spPr>
      </p:pic>
      <p:sp>
        <p:nvSpPr>
          <p:cNvPr id="8" name="내용 개체 틀 2">
            <a:extLst>
              <a:ext uri="{FF2B5EF4-FFF2-40B4-BE49-F238E27FC236}">
                <a16:creationId xmlns:a16="http://schemas.microsoft.com/office/drawing/2014/main" id="{EF8CE921-F48A-9268-E301-C8584E1E9F71}"/>
              </a:ext>
            </a:extLst>
          </p:cNvPr>
          <p:cNvSpPr>
            <a:spLocks noGrp="1"/>
          </p:cNvSpPr>
          <p:nvPr>
            <p:ph idx="1"/>
          </p:nvPr>
        </p:nvSpPr>
        <p:spPr>
          <a:xfrm>
            <a:off x="442974" y="2076612"/>
            <a:ext cx="3578827" cy="3620803"/>
          </a:xfrm>
        </p:spPr>
        <p:txBody>
          <a:bodyPr>
            <a:normAutofit/>
          </a:bodyPr>
          <a:lstStyle/>
          <a:p>
            <a:r>
              <a:rPr lang="en-US" altLang="ko-KR" sz="3000">
                <a:solidFill>
                  <a:srgbClr val="0070C0"/>
                </a:solidFill>
              </a:rPr>
              <a:t>Blue</a:t>
            </a:r>
            <a:r>
              <a:rPr lang="en-US" altLang="ko-KR" sz="3000"/>
              <a:t> Slope: 46</a:t>
            </a:r>
          </a:p>
          <a:p>
            <a:r>
              <a:rPr lang="en-US" altLang="ko-KR" sz="3000">
                <a:solidFill>
                  <a:srgbClr val="7030A0"/>
                </a:solidFill>
              </a:rPr>
              <a:t>Purple</a:t>
            </a:r>
            <a:r>
              <a:rPr lang="en-US" altLang="ko-KR" sz="3000"/>
              <a:t> Slope: 49</a:t>
            </a:r>
          </a:p>
          <a:p>
            <a:r>
              <a:rPr lang="en-US" altLang="ko-KR" sz="3000">
                <a:solidFill>
                  <a:srgbClr val="FF9900"/>
                </a:solidFill>
              </a:rPr>
              <a:t>Orange </a:t>
            </a:r>
            <a:r>
              <a:rPr lang="en-US" altLang="ko-KR" sz="3000"/>
              <a:t>Slope: 52</a:t>
            </a:r>
          </a:p>
        </p:txBody>
      </p:sp>
    </p:spTree>
    <p:extLst>
      <p:ext uri="{BB962C8B-B14F-4D97-AF65-F5344CB8AC3E}">
        <p14:creationId xmlns:p14="http://schemas.microsoft.com/office/powerpoint/2010/main" val="4242988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 3 Age of Universe</a:t>
            </a:r>
            <a:endParaRPr lang="ko-KR" altLang="en-US" sz="5400"/>
          </a:p>
        </p:txBody>
      </p:sp>
      <p:pic>
        <p:nvPicPr>
          <p:cNvPr id="7" name="그림 6">
            <a:extLst>
              <a:ext uri="{FF2B5EF4-FFF2-40B4-BE49-F238E27FC236}">
                <a16:creationId xmlns:a16="http://schemas.microsoft.com/office/drawing/2014/main" id="{A53A7B10-7963-87A1-B54F-DBC89E2C869F}"/>
              </a:ext>
            </a:extLst>
          </p:cNvPr>
          <p:cNvPicPr>
            <a:picLocks noChangeAspect="1"/>
          </p:cNvPicPr>
          <p:nvPr/>
        </p:nvPicPr>
        <p:blipFill>
          <a:blip r:embed="rId3"/>
          <a:stretch>
            <a:fillRect/>
          </a:stretch>
        </p:blipFill>
        <p:spPr>
          <a:xfrm>
            <a:off x="4431324" y="1556300"/>
            <a:ext cx="7179484" cy="5059604"/>
          </a:xfrm>
          <a:prstGeom prst="rect">
            <a:avLst/>
          </a:prstGeom>
          <a:ln>
            <a:noFill/>
          </a:ln>
          <a:effectLst>
            <a:outerShdw blurRad="190500" algn="tl" rotWithShape="0">
              <a:srgbClr val="000000">
                <a:alpha val="70000"/>
              </a:srgbClr>
            </a:outerShdw>
          </a:effectLst>
        </p:spPr>
      </p:pic>
      <p:sp>
        <p:nvSpPr>
          <p:cNvPr id="8" name="내용 개체 틀 2">
            <a:extLst>
              <a:ext uri="{FF2B5EF4-FFF2-40B4-BE49-F238E27FC236}">
                <a16:creationId xmlns:a16="http://schemas.microsoft.com/office/drawing/2014/main" id="{EF8CE921-F48A-9268-E301-C8584E1E9F71}"/>
              </a:ext>
            </a:extLst>
          </p:cNvPr>
          <p:cNvSpPr>
            <a:spLocks noGrp="1"/>
          </p:cNvSpPr>
          <p:nvPr>
            <p:ph idx="1"/>
          </p:nvPr>
        </p:nvSpPr>
        <p:spPr>
          <a:xfrm>
            <a:off x="442974" y="1834516"/>
            <a:ext cx="3897914" cy="4686864"/>
          </a:xfrm>
        </p:spPr>
        <p:txBody>
          <a:bodyPr>
            <a:normAutofit/>
          </a:bodyPr>
          <a:lstStyle/>
          <a:p>
            <a:r>
              <a:rPr lang="en-US" altLang="ko-KR" sz="3500">
                <a:solidFill>
                  <a:srgbClr val="0070C0"/>
                </a:solidFill>
              </a:rPr>
              <a:t>1/46 = 21 Gyr</a:t>
            </a:r>
            <a:endParaRPr lang="en-US" altLang="ko-KR" sz="3500"/>
          </a:p>
          <a:p>
            <a:r>
              <a:rPr lang="en-US" altLang="ko-KR" sz="3500">
                <a:solidFill>
                  <a:srgbClr val="7030A0"/>
                </a:solidFill>
              </a:rPr>
              <a:t>1/49 = 20 Gyr</a:t>
            </a:r>
            <a:endParaRPr lang="en-US" altLang="ko-KR" sz="3500"/>
          </a:p>
          <a:p>
            <a:r>
              <a:rPr lang="en-US" altLang="ko-KR" sz="3500">
                <a:solidFill>
                  <a:srgbClr val="FF9900"/>
                </a:solidFill>
              </a:rPr>
              <a:t>1/52 = 19 Gyr</a:t>
            </a:r>
          </a:p>
          <a:p>
            <a:endParaRPr lang="en-US" altLang="ko-KR" sz="3000">
              <a:solidFill>
                <a:srgbClr val="FF9900"/>
              </a:solidFill>
            </a:endParaRPr>
          </a:p>
          <a:p>
            <a:r>
              <a:rPr lang="en-US" altLang="ko-KR" sz="2200"/>
              <a:t>Unit:</a:t>
            </a:r>
          </a:p>
          <a:p>
            <a:r>
              <a:rPr lang="en-US" altLang="ko-KR" sz="2200"/>
              <a:t>Time = Gyr</a:t>
            </a:r>
          </a:p>
          <a:p>
            <a:r>
              <a:rPr lang="en-US" altLang="ko-KR" sz="2200"/>
              <a:t>One billion years</a:t>
            </a:r>
          </a:p>
        </p:txBody>
      </p:sp>
    </p:spTree>
    <p:extLst>
      <p:ext uri="{BB962C8B-B14F-4D97-AF65-F5344CB8AC3E}">
        <p14:creationId xmlns:p14="http://schemas.microsoft.com/office/powerpoint/2010/main" val="268414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Conclusion </a:t>
            </a:r>
            <a:endParaRPr lang="ko-KR" altLang="en-US" sz="5400"/>
          </a:p>
        </p:txBody>
      </p:sp>
      <p:sp>
        <p:nvSpPr>
          <p:cNvPr id="3" name="내용 개체 틀 2">
            <a:extLst>
              <a:ext uri="{FF2B5EF4-FFF2-40B4-BE49-F238E27FC236}">
                <a16:creationId xmlns:a16="http://schemas.microsoft.com/office/drawing/2014/main" id="{925EDB49-0B53-2CDD-F326-4379A54306FC}"/>
              </a:ext>
            </a:extLst>
          </p:cNvPr>
          <p:cNvSpPr>
            <a:spLocks noGrp="1"/>
          </p:cNvSpPr>
          <p:nvPr>
            <p:ph idx="1"/>
          </p:nvPr>
        </p:nvSpPr>
        <p:spPr>
          <a:xfrm>
            <a:off x="442974" y="2096748"/>
            <a:ext cx="5307142" cy="4646952"/>
          </a:xfrm>
        </p:spPr>
        <p:txBody>
          <a:bodyPr>
            <a:noAutofit/>
          </a:bodyPr>
          <a:lstStyle/>
          <a:p>
            <a:r>
              <a:rPr lang="en-US" altLang="ko-KR" sz="2800"/>
              <a:t>There isn’t an evidence makes to question the linear function</a:t>
            </a:r>
          </a:p>
          <a:p>
            <a:r>
              <a:rPr lang="en-US" altLang="ko-KR" sz="2800"/>
              <a:t>Hence, we can assume the linear function is reliable enough to estimate the age of the universe.</a:t>
            </a:r>
          </a:p>
          <a:p>
            <a:r>
              <a:rPr lang="en-US" altLang="ko-KR" sz="2800"/>
              <a:t>The age of the universe is </a:t>
            </a:r>
          </a:p>
          <a:p>
            <a:pPr algn="ctr"/>
            <a:r>
              <a:rPr lang="en-US" altLang="ko-KR" sz="2800"/>
              <a:t>20 Gyr</a:t>
            </a:r>
          </a:p>
        </p:txBody>
      </p:sp>
      <p:pic>
        <p:nvPicPr>
          <p:cNvPr id="4" name="그림 3">
            <a:extLst>
              <a:ext uri="{FF2B5EF4-FFF2-40B4-BE49-F238E27FC236}">
                <a16:creationId xmlns:a16="http://schemas.microsoft.com/office/drawing/2014/main" id="{6CB26F01-EF3C-3D60-3B82-C36D483B0DDD}"/>
              </a:ext>
            </a:extLst>
          </p:cNvPr>
          <p:cNvPicPr>
            <a:picLocks noChangeAspect="1"/>
          </p:cNvPicPr>
          <p:nvPr/>
        </p:nvPicPr>
        <p:blipFill>
          <a:blip r:embed="rId3"/>
          <a:stretch>
            <a:fillRect/>
          </a:stretch>
        </p:blipFill>
        <p:spPr>
          <a:xfrm>
            <a:off x="5708732" y="2096748"/>
            <a:ext cx="6040294" cy="42567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6531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Goal</a:t>
            </a:r>
            <a:endParaRPr lang="ko-KR" altLang="en-US" sz="5400"/>
          </a:p>
        </p:txBody>
      </p:sp>
      <p:sp>
        <p:nvSpPr>
          <p:cNvPr id="3" name="내용 개체 틀 2">
            <a:extLst>
              <a:ext uri="{FF2B5EF4-FFF2-40B4-BE49-F238E27FC236}">
                <a16:creationId xmlns:a16="http://schemas.microsoft.com/office/drawing/2014/main" id="{925EDB49-0B53-2CDD-F326-4379A54306FC}"/>
              </a:ext>
            </a:extLst>
          </p:cNvPr>
          <p:cNvSpPr>
            <a:spLocks noGrp="1"/>
          </p:cNvSpPr>
          <p:nvPr>
            <p:ph idx="1"/>
          </p:nvPr>
        </p:nvSpPr>
        <p:spPr/>
        <p:txBody>
          <a:bodyPr>
            <a:normAutofit/>
          </a:bodyPr>
          <a:lstStyle/>
          <a:p>
            <a:r>
              <a:rPr lang="en-US" altLang="ko-KR" sz="4500"/>
              <a:t>To determine age of the universe.</a:t>
            </a:r>
          </a:p>
        </p:txBody>
      </p:sp>
    </p:spTree>
    <p:extLst>
      <p:ext uri="{BB962C8B-B14F-4D97-AF65-F5344CB8AC3E}">
        <p14:creationId xmlns:p14="http://schemas.microsoft.com/office/powerpoint/2010/main" val="325411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How? </a:t>
            </a:r>
            <a:endParaRPr lang="ko-KR" altLang="en-US" sz="540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925EDB49-0B53-2CDD-F326-4379A54306FC}"/>
                  </a:ext>
                </a:extLst>
              </p:cNvPr>
              <p:cNvSpPr>
                <a:spLocks noGrp="1"/>
              </p:cNvSpPr>
              <p:nvPr>
                <p:ph idx="1"/>
              </p:nvPr>
            </p:nvSpPr>
            <p:spPr>
              <a:xfrm>
                <a:off x="440515" y="1884688"/>
                <a:ext cx="11029615" cy="3678303"/>
              </a:xfrm>
            </p:spPr>
            <p:txBody>
              <a:bodyPr>
                <a:noAutofit/>
              </a:bodyPr>
              <a:lstStyle/>
              <a:p>
                <a:r>
                  <a:rPr lang="en-US" altLang="ko-KR" sz="4500"/>
                  <a:t> To</a:t>
                </a:r>
                <a:r>
                  <a:rPr lang="ko-KR" altLang="en-US" sz="4500"/>
                  <a:t> </a:t>
                </a:r>
                <a:r>
                  <a:rPr lang="en-US" altLang="ko-KR" sz="4500"/>
                  <a:t>calculate the age of the universe</a:t>
                </a:r>
              </a:p>
              <a:p>
                <a:r>
                  <a:rPr lang="en-US" altLang="ko-KR" sz="4500"/>
                  <a:t> Age of Universe :  </a:t>
                </a:r>
                <a14:m>
                  <m:oMath xmlns:m="http://schemas.openxmlformats.org/officeDocument/2006/math">
                    <m:r>
                      <a:rPr lang="en-US" altLang="ko-KR" sz="4500" b="0" i="0" smtClean="0">
                        <a:latin typeface="Cambria Math" panose="02040503050406030204" pitchFamily="18" charset="0"/>
                      </a:rPr>
                      <m:t> </m:t>
                    </m:r>
                    <m:sSub>
                      <m:sSubPr>
                        <m:ctrlPr>
                          <a:rPr lang="en-US" altLang="ko-KR" sz="4500" b="0" i="1" smtClean="0">
                            <a:latin typeface="Cambria Math" panose="02040503050406030204" pitchFamily="18" charset="0"/>
                          </a:rPr>
                        </m:ctrlPr>
                      </m:sSubPr>
                      <m:e>
                        <m:r>
                          <a:rPr lang="en-US" altLang="ko-KR" sz="4500" b="0" i="1" smtClean="0">
                            <a:latin typeface="Cambria Math" panose="02040503050406030204" pitchFamily="18" charset="0"/>
                          </a:rPr>
                          <m:t>𝑇</m:t>
                        </m:r>
                      </m:e>
                      <m:sub>
                        <m:r>
                          <a:rPr lang="en-US" altLang="ko-KR" sz="4500" b="0" i="1" smtClean="0">
                            <a:latin typeface="Cambria Math" panose="02040503050406030204" pitchFamily="18" charset="0"/>
                          </a:rPr>
                          <m:t>0</m:t>
                        </m:r>
                      </m:sub>
                    </m:sSub>
                    <m:r>
                      <a:rPr lang="en-US" altLang="ko-KR" sz="4500" i="1" smtClean="0">
                        <a:latin typeface="Cambria Math" panose="02040503050406030204" pitchFamily="18" charset="0"/>
                      </a:rPr>
                      <m:t>=</m:t>
                    </m:r>
                    <m:r>
                      <a:rPr lang="en-US" altLang="ko-KR" sz="4500" b="0" i="1" smtClean="0">
                        <a:latin typeface="Cambria Math" panose="02040503050406030204" pitchFamily="18" charset="0"/>
                      </a:rPr>
                      <m:t> </m:t>
                    </m:r>
                    <m:f>
                      <m:fPr>
                        <m:ctrlPr>
                          <a:rPr lang="en-US" altLang="ko-KR" sz="4500" b="0" i="1" smtClean="0">
                            <a:latin typeface="Cambria Math" panose="02040503050406030204" pitchFamily="18" charset="0"/>
                          </a:rPr>
                        </m:ctrlPr>
                      </m:fPr>
                      <m:num>
                        <m:r>
                          <a:rPr lang="en-US" altLang="ko-KR" sz="4500" b="0" i="1" smtClean="0">
                            <a:latin typeface="Cambria Math" panose="02040503050406030204" pitchFamily="18" charset="0"/>
                          </a:rPr>
                          <m:t>1</m:t>
                        </m:r>
                      </m:num>
                      <m:den>
                        <m:r>
                          <a:rPr lang="en-US" altLang="ko-KR" sz="4500" b="0" i="1" smtClean="0">
                            <a:latin typeface="Cambria Math" panose="02040503050406030204" pitchFamily="18" charset="0"/>
                          </a:rPr>
                          <m:t>𝐻</m:t>
                        </m:r>
                      </m:den>
                    </m:f>
                  </m:oMath>
                </a14:m>
                <a:endParaRPr lang="en-US" altLang="ko-KR" sz="4500"/>
              </a:p>
              <a:p>
                <a:r>
                  <a:rPr lang="en-US" altLang="ko-KR" sz="4500" b="0"/>
                  <a:t> </a:t>
                </a:r>
                <a14:m>
                  <m:oMath xmlns:m="http://schemas.openxmlformats.org/officeDocument/2006/math">
                    <m:r>
                      <a:rPr lang="en-US" altLang="ko-KR" sz="4500" b="0" i="1" smtClean="0">
                        <a:latin typeface="Cambria Math" panose="02040503050406030204" pitchFamily="18" charset="0"/>
                      </a:rPr>
                      <m:t>𝐻</m:t>
                    </m:r>
                  </m:oMath>
                </a14:m>
                <a:r>
                  <a:rPr lang="en-US" altLang="ko-KR" sz="4500"/>
                  <a:t> = Hubble Constant </a:t>
                </a:r>
              </a:p>
            </p:txBody>
          </p:sp>
        </mc:Choice>
        <mc:Fallback>
          <p:sp>
            <p:nvSpPr>
              <p:cNvPr id="3" name="내용 개체 틀 2">
                <a:extLst>
                  <a:ext uri="{FF2B5EF4-FFF2-40B4-BE49-F238E27FC236}">
                    <a16:creationId xmlns:a16="http://schemas.microsoft.com/office/drawing/2014/main" id="{925EDB49-0B53-2CDD-F326-4379A54306FC}"/>
                  </a:ext>
                </a:extLst>
              </p:cNvPr>
              <p:cNvSpPr>
                <a:spLocks noGrp="1" noRot="1" noChangeAspect="1" noMove="1" noResize="1" noEditPoints="1" noAdjustHandles="1" noChangeArrowheads="1" noChangeShapeType="1" noTextEdit="1"/>
              </p:cNvSpPr>
              <p:nvPr>
                <p:ph idx="1"/>
              </p:nvPr>
            </p:nvSpPr>
            <p:spPr>
              <a:xfrm>
                <a:off x="440515" y="1884688"/>
                <a:ext cx="11029615" cy="3678303"/>
              </a:xfrm>
              <a:blipFill>
                <a:blip r:embed="rId3"/>
                <a:stretch>
                  <a:fillRect l="-171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6440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How? </a:t>
            </a:r>
            <a:endParaRPr lang="ko-KR" altLang="en-US" sz="540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925EDB49-0B53-2CDD-F326-4379A54306FC}"/>
                  </a:ext>
                </a:extLst>
              </p:cNvPr>
              <p:cNvSpPr>
                <a:spLocks noGrp="1"/>
              </p:cNvSpPr>
              <p:nvPr>
                <p:ph idx="1"/>
              </p:nvPr>
            </p:nvSpPr>
            <p:spPr>
              <a:xfrm>
                <a:off x="440515" y="1884688"/>
                <a:ext cx="11029615" cy="3678303"/>
              </a:xfrm>
            </p:spPr>
            <p:txBody>
              <a:bodyPr>
                <a:noAutofit/>
              </a:bodyPr>
              <a:lstStyle/>
              <a:p>
                <a:r>
                  <a:rPr lang="en-US" altLang="ko-KR" sz="4500"/>
                  <a:t> To</a:t>
                </a:r>
                <a:r>
                  <a:rPr lang="ko-KR" altLang="en-US" sz="4500"/>
                  <a:t> </a:t>
                </a:r>
                <a:r>
                  <a:rPr lang="en-US" altLang="ko-KR" sz="4500"/>
                  <a:t>calculate the Hubble constant</a:t>
                </a:r>
              </a:p>
              <a:p>
                <a:r>
                  <a:rPr lang="en-US" altLang="ko-KR" sz="4500"/>
                  <a:t> </a:t>
                </a:r>
                <a14:m>
                  <m:oMath xmlns:m="http://schemas.openxmlformats.org/officeDocument/2006/math">
                    <m:r>
                      <m:rPr>
                        <m:sty m:val="p"/>
                      </m:rPr>
                      <a:rPr lang="en-US" altLang="ko-KR" sz="4500" b="0" i="0" smtClean="0">
                        <a:latin typeface="Cambria Math" panose="02040503050406030204" pitchFamily="18" charset="0"/>
                      </a:rPr>
                      <m:t>Time</m:t>
                    </m:r>
                    <m:r>
                      <a:rPr lang="en-US" altLang="ko-KR" sz="4500" b="0" i="0" smtClean="0">
                        <a:latin typeface="Cambria Math" panose="02040503050406030204" pitchFamily="18" charset="0"/>
                      </a:rPr>
                      <m:t>=</m:t>
                    </m:r>
                    <m:f>
                      <m:fPr>
                        <m:ctrlPr>
                          <a:rPr lang="en-US" altLang="ko-KR" sz="4500" b="0" i="1" smtClean="0">
                            <a:latin typeface="Cambria Math" panose="02040503050406030204" pitchFamily="18" charset="0"/>
                          </a:rPr>
                        </m:ctrlPr>
                      </m:fPr>
                      <m:num>
                        <m:r>
                          <a:rPr lang="en-US" altLang="ko-KR" sz="4500" b="0" i="1" smtClean="0">
                            <a:latin typeface="Cambria Math" panose="02040503050406030204" pitchFamily="18" charset="0"/>
                          </a:rPr>
                          <m:t>𝐷𝑖𝑠𝑡𝑎𝑛𝑐𝑒</m:t>
                        </m:r>
                      </m:num>
                      <m:den>
                        <m:r>
                          <a:rPr lang="en-US" altLang="ko-KR" sz="4500" b="0" i="1" smtClean="0">
                            <a:latin typeface="Cambria Math" panose="02040503050406030204" pitchFamily="18" charset="0"/>
                          </a:rPr>
                          <m:t>𝑉𝑒𝑙𝑜𝑐𝑖𝑡𝑦</m:t>
                        </m:r>
                      </m:den>
                    </m:f>
                  </m:oMath>
                </a14:m>
                <a:endParaRPr lang="en-US" altLang="ko-KR" sz="4500"/>
              </a:p>
            </p:txBody>
          </p:sp>
        </mc:Choice>
        <mc:Fallback>
          <p:sp>
            <p:nvSpPr>
              <p:cNvPr id="3" name="내용 개체 틀 2">
                <a:extLst>
                  <a:ext uri="{FF2B5EF4-FFF2-40B4-BE49-F238E27FC236}">
                    <a16:creationId xmlns:a16="http://schemas.microsoft.com/office/drawing/2014/main" id="{925EDB49-0B53-2CDD-F326-4379A54306FC}"/>
                  </a:ext>
                </a:extLst>
              </p:cNvPr>
              <p:cNvSpPr>
                <a:spLocks noGrp="1" noRot="1" noChangeAspect="1" noMove="1" noResize="1" noEditPoints="1" noAdjustHandles="1" noChangeArrowheads="1" noChangeShapeType="1" noTextEdit="1"/>
              </p:cNvSpPr>
              <p:nvPr>
                <p:ph idx="1"/>
              </p:nvPr>
            </p:nvSpPr>
            <p:spPr>
              <a:xfrm>
                <a:off x="440515" y="1884688"/>
                <a:ext cx="11029615" cy="3678303"/>
              </a:xfrm>
              <a:blipFill>
                <a:blip r:embed="rId3"/>
                <a:stretch>
                  <a:fillRect l="-171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8926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How? </a:t>
            </a:r>
            <a:endParaRPr lang="ko-KR" altLang="en-US" sz="540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925EDB49-0B53-2CDD-F326-4379A54306FC}"/>
                  </a:ext>
                </a:extLst>
              </p:cNvPr>
              <p:cNvSpPr>
                <a:spLocks noGrp="1"/>
              </p:cNvSpPr>
              <p:nvPr>
                <p:ph idx="1"/>
              </p:nvPr>
            </p:nvSpPr>
            <p:spPr>
              <a:xfrm>
                <a:off x="448020" y="2296671"/>
                <a:ext cx="11295960" cy="3678303"/>
              </a:xfrm>
            </p:spPr>
            <p:txBody>
              <a:bodyPr>
                <a:noAutofit/>
              </a:bodyPr>
              <a:lstStyle/>
              <a:p>
                <a14:m>
                  <m:oMath xmlns:m="http://schemas.openxmlformats.org/officeDocument/2006/math">
                    <m:r>
                      <a:rPr lang="en-US" altLang="ko-KR" sz="4000" b="0" i="0" smtClean="0">
                        <a:latin typeface="Cambria Math" panose="02040503050406030204" pitchFamily="18" charset="0"/>
                      </a:rPr>
                      <m:t> </m:t>
                    </m:r>
                    <m:r>
                      <m:rPr>
                        <m:sty m:val="p"/>
                      </m:rPr>
                      <a:rPr lang="en-US" altLang="ko-KR" sz="4000" b="0" i="0" smtClean="0">
                        <a:latin typeface="Cambria Math" panose="02040503050406030204" pitchFamily="18" charset="0"/>
                      </a:rPr>
                      <m:t>Time</m:t>
                    </m:r>
                    <m:r>
                      <a:rPr lang="en-US" altLang="ko-KR" sz="4000" b="0" i="0" smtClean="0">
                        <a:latin typeface="Cambria Math" panose="02040503050406030204" pitchFamily="18" charset="0"/>
                      </a:rPr>
                      <m:t>=</m:t>
                    </m:r>
                    <m:f>
                      <m:fPr>
                        <m:ctrlPr>
                          <a:rPr lang="en-US" altLang="ko-KR" sz="4000" b="0" i="1" smtClean="0">
                            <a:latin typeface="Cambria Math" panose="02040503050406030204" pitchFamily="18" charset="0"/>
                          </a:rPr>
                        </m:ctrlPr>
                      </m:fPr>
                      <m:num>
                        <m:r>
                          <a:rPr lang="en-US" altLang="ko-KR" sz="4000" b="0" i="1" smtClean="0">
                            <a:latin typeface="Cambria Math" panose="02040503050406030204" pitchFamily="18" charset="0"/>
                          </a:rPr>
                          <m:t>𝐷𝑖𝑠𝑡𝑎𝑛𝑐𝑒</m:t>
                        </m:r>
                      </m:num>
                      <m:den>
                        <m:r>
                          <a:rPr lang="en-US" altLang="ko-KR" sz="4000" b="0" i="1" smtClean="0">
                            <a:latin typeface="Cambria Math" panose="02040503050406030204" pitchFamily="18" charset="0"/>
                          </a:rPr>
                          <m:t>𝑉𝑒𝑙𝑜𝑐𝑖𝑡𝑦</m:t>
                        </m:r>
                      </m:den>
                    </m:f>
                  </m:oMath>
                </a14:m>
                <a:r>
                  <a:rPr lang="en-US" altLang="ko-KR" sz="4000"/>
                  <a:t> 				FLIP!</a:t>
                </a:r>
              </a:p>
              <a:p>
                <a14:m>
                  <m:oMath xmlns:m="http://schemas.openxmlformats.org/officeDocument/2006/math">
                    <m:r>
                      <a:rPr lang="en-US" altLang="ko-KR" sz="4000" b="0" i="0" smtClean="0">
                        <a:latin typeface="Cambria Math" panose="02040503050406030204" pitchFamily="18" charset="0"/>
                      </a:rPr>
                      <m:t>  </m:t>
                    </m:r>
                    <m:f>
                      <m:fPr>
                        <m:ctrlPr>
                          <a:rPr lang="en-US" altLang="ko-KR" sz="4000" b="0" i="1" smtClean="0">
                            <a:latin typeface="Cambria Math" panose="02040503050406030204" pitchFamily="18" charset="0"/>
                          </a:rPr>
                        </m:ctrlPr>
                      </m:fPr>
                      <m:num>
                        <m:r>
                          <a:rPr lang="en-US" altLang="ko-KR" sz="4000" b="0" i="1" smtClean="0">
                            <a:latin typeface="Cambria Math" panose="02040503050406030204" pitchFamily="18" charset="0"/>
                          </a:rPr>
                          <m:t>1</m:t>
                        </m:r>
                      </m:num>
                      <m:den>
                        <m:r>
                          <a:rPr lang="en-US" altLang="ko-KR" sz="4000" b="0" i="1" smtClean="0">
                            <a:latin typeface="Cambria Math" panose="02040503050406030204" pitchFamily="18" charset="0"/>
                          </a:rPr>
                          <m:t>𝑇𝑖𝑚𝑒</m:t>
                        </m:r>
                      </m:den>
                    </m:f>
                    <m:r>
                      <a:rPr lang="en-US" altLang="ko-KR" sz="4000" b="0" i="0" smtClean="0">
                        <a:latin typeface="Cambria Math" panose="02040503050406030204" pitchFamily="18" charset="0"/>
                      </a:rPr>
                      <m:t>=</m:t>
                    </m:r>
                    <m:f>
                      <m:fPr>
                        <m:ctrlPr>
                          <a:rPr lang="en-US" altLang="ko-KR" sz="4000" b="0" i="1" smtClean="0">
                            <a:latin typeface="Cambria Math" panose="02040503050406030204" pitchFamily="18" charset="0"/>
                          </a:rPr>
                        </m:ctrlPr>
                      </m:fPr>
                      <m:num>
                        <m:r>
                          <a:rPr lang="en-US" altLang="ko-KR" sz="4000" b="0" i="1" smtClean="0">
                            <a:latin typeface="Cambria Math" panose="02040503050406030204" pitchFamily="18" charset="0"/>
                          </a:rPr>
                          <m:t>𝑉𝑒𝑙𝑜𝑐𝑖𝑡𝑦</m:t>
                        </m:r>
                      </m:num>
                      <m:den>
                        <m:r>
                          <a:rPr lang="en-US" altLang="ko-KR" sz="4000" b="0" i="1" smtClean="0">
                            <a:latin typeface="Cambria Math" panose="02040503050406030204" pitchFamily="18" charset="0"/>
                          </a:rPr>
                          <m:t>𝐷𝑖𝑠𝑡𝑎𝑛𝑐𝑒</m:t>
                        </m:r>
                      </m:den>
                    </m:f>
                    <m:r>
                      <a:rPr lang="en-US" altLang="ko-KR" sz="4000" b="0" i="1" smtClean="0">
                        <a:latin typeface="Cambria Math" panose="02040503050406030204" pitchFamily="18" charset="0"/>
                      </a:rPr>
                      <m:t>=</m:t>
                    </m:r>
                    <m:r>
                      <a:rPr lang="en-US" altLang="ko-KR" sz="4000" b="0" i="1" smtClean="0">
                        <a:latin typeface="Cambria Math" panose="02040503050406030204" pitchFamily="18" charset="0"/>
                      </a:rPr>
                      <m:t>𝐻</m:t>
                    </m:r>
                    <m:r>
                      <a:rPr lang="en-US" altLang="ko-KR" sz="4000" b="0" i="0" smtClean="0">
                        <a:latin typeface="Cambria Math" panose="02040503050406030204" pitchFamily="18" charset="0"/>
                      </a:rPr>
                      <m:t> </m:t>
                    </m:r>
                  </m:oMath>
                </a14:m>
                <a:endParaRPr lang="en-US" altLang="ko-KR" sz="4000" b="0"/>
              </a:p>
              <a:p>
                <a:r>
                  <a:rPr lang="en-US" altLang="ko-KR" sz="4000"/>
                  <a:t> </a:t>
                </a:r>
                <a:r>
                  <a:rPr lang="en-US" altLang="ko-KR" sz="3500"/>
                  <a:t>H = the rate of change between velocity and distance</a:t>
                </a:r>
              </a:p>
              <a:p>
                <a:pPr marL="0" indent="0">
                  <a:buNone/>
                </a:pPr>
                <a:r>
                  <a:rPr lang="en-US" altLang="ko-KR" sz="3500"/>
                  <a:t>		= the slope of the linear function</a:t>
                </a:r>
              </a:p>
            </p:txBody>
          </p:sp>
        </mc:Choice>
        <mc:Fallback>
          <p:sp>
            <p:nvSpPr>
              <p:cNvPr id="3" name="내용 개체 틀 2">
                <a:extLst>
                  <a:ext uri="{FF2B5EF4-FFF2-40B4-BE49-F238E27FC236}">
                    <a16:creationId xmlns:a16="http://schemas.microsoft.com/office/drawing/2014/main" id="{925EDB49-0B53-2CDD-F326-4379A54306FC}"/>
                  </a:ext>
                </a:extLst>
              </p:cNvPr>
              <p:cNvSpPr>
                <a:spLocks noGrp="1" noRot="1" noChangeAspect="1" noMove="1" noResize="1" noEditPoints="1" noAdjustHandles="1" noChangeArrowheads="1" noChangeShapeType="1" noTextEdit="1"/>
              </p:cNvSpPr>
              <p:nvPr>
                <p:ph idx="1"/>
              </p:nvPr>
            </p:nvSpPr>
            <p:spPr>
              <a:xfrm>
                <a:off x="448020" y="2296671"/>
                <a:ext cx="11295960" cy="3678303"/>
              </a:xfrm>
              <a:blipFill>
                <a:blip r:embed="rId3"/>
                <a:stretch>
                  <a:fillRect l="-1402" b="-663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4796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a:t>
            </a:r>
            <a:endParaRPr lang="ko-KR" altLang="en-US" sz="5400"/>
          </a:p>
        </p:txBody>
      </p:sp>
      <p:sp>
        <p:nvSpPr>
          <p:cNvPr id="12" name="내용 개체 틀 2">
            <a:extLst>
              <a:ext uri="{FF2B5EF4-FFF2-40B4-BE49-F238E27FC236}">
                <a16:creationId xmlns:a16="http://schemas.microsoft.com/office/drawing/2014/main" id="{3021F6B9-1793-0B6A-E203-E7D980962EC6}"/>
              </a:ext>
            </a:extLst>
          </p:cNvPr>
          <p:cNvSpPr>
            <a:spLocks noGrp="1"/>
          </p:cNvSpPr>
          <p:nvPr>
            <p:ph idx="1"/>
          </p:nvPr>
        </p:nvSpPr>
        <p:spPr>
          <a:xfrm>
            <a:off x="581193" y="1929285"/>
            <a:ext cx="11029615" cy="4226560"/>
          </a:xfrm>
        </p:spPr>
        <p:txBody>
          <a:bodyPr>
            <a:normAutofit/>
          </a:bodyPr>
          <a:lstStyle/>
          <a:p>
            <a:r>
              <a:rPr lang="en-US" altLang="ko-KR" sz="4000"/>
              <a:t>1. Find the linear relationship </a:t>
            </a:r>
            <a:r>
              <a:rPr lang="en-US" altLang="ko-KR" sz="3800"/>
              <a:t>between distance and velocity</a:t>
            </a:r>
          </a:p>
          <a:p>
            <a:r>
              <a:rPr lang="en-US" altLang="ko-KR" sz="4000"/>
              <a:t>2. Find the slope of the linear function</a:t>
            </a:r>
          </a:p>
          <a:p>
            <a:r>
              <a:rPr lang="en-US" altLang="ko-KR" sz="4000"/>
              <a:t>3. Calculate the inverse of the slope</a:t>
            </a:r>
          </a:p>
        </p:txBody>
      </p:sp>
    </p:spTree>
    <p:extLst>
      <p:ext uri="{BB962C8B-B14F-4D97-AF65-F5344CB8AC3E}">
        <p14:creationId xmlns:p14="http://schemas.microsoft.com/office/powerpoint/2010/main" val="164779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 1 linear relationship</a:t>
            </a:r>
            <a:endParaRPr lang="ko-KR" altLang="en-US" sz="5400"/>
          </a:p>
        </p:txBody>
      </p:sp>
      <p:pic>
        <p:nvPicPr>
          <p:cNvPr id="6" name="그림 5">
            <a:extLst>
              <a:ext uri="{FF2B5EF4-FFF2-40B4-BE49-F238E27FC236}">
                <a16:creationId xmlns:a16="http://schemas.microsoft.com/office/drawing/2014/main" id="{7AEAB443-8994-6BDA-6D23-1EDD44B2D437}"/>
              </a:ext>
            </a:extLst>
          </p:cNvPr>
          <p:cNvPicPr>
            <a:picLocks noChangeAspect="1"/>
          </p:cNvPicPr>
          <p:nvPr/>
        </p:nvPicPr>
        <p:blipFill>
          <a:blip r:embed="rId3"/>
          <a:stretch>
            <a:fillRect/>
          </a:stretch>
        </p:blipFill>
        <p:spPr>
          <a:xfrm>
            <a:off x="2413277" y="2076983"/>
            <a:ext cx="7365446" cy="4253477"/>
          </a:xfrm>
          <a:prstGeom prst="rect">
            <a:avLst/>
          </a:prstGeom>
        </p:spPr>
      </p:pic>
    </p:spTree>
    <p:extLst>
      <p:ext uri="{BB962C8B-B14F-4D97-AF65-F5344CB8AC3E}">
        <p14:creationId xmlns:p14="http://schemas.microsoft.com/office/powerpoint/2010/main" val="393941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 1 linear relationship</a:t>
            </a:r>
            <a:endParaRPr lang="ko-KR" altLang="en-US" sz="5400"/>
          </a:p>
        </p:txBody>
      </p:sp>
      <p:sp>
        <p:nvSpPr>
          <p:cNvPr id="11" name="내용 개체 틀 2">
            <a:extLst>
              <a:ext uri="{FF2B5EF4-FFF2-40B4-BE49-F238E27FC236}">
                <a16:creationId xmlns:a16="http://schemas.microsoft.com/office/drawing/2014/main" id="{9C4E4054-6487-C451-71DC-499F170E9004}"/>
              </a:ext>
            </a:extLst>
          </p:cNvPr>
          <p:cNvSpPr>
            <a:spLocks noGrp="1"/>
          </p:cNvSpPr>
          <p:nvPr>
            <p:ph idx="1"/>
          </p:nvPr>
        </p:nvSpPr>
        <p:spPr>
          <a:xfrm>
            <a:off x="440516" y="1905289"/>
            <a:ext cx="3922930" cy="4552513"/>
          </a:xfrm>
        </p:spPr>
        <p:txBody>
          <a:bodyPr>
            <a:normAutofit lnSpcReduction="10000"/>
          </a:bodyPr>
          <a:lstStyle/>
          <a:p>
            <a:r>
              <a:rPr lang="en-US" altLang="ko-KR" sz="3500"/>
              <a:t>Actual data with linear function </a:t>
            </a:r>
          </a:p>
          <a:p>
            <a:r>
              <a:rPr lang="en-US" altLang="ko-KR" sz="3500"/>
              <a:t>y = 49x + 6325   </a:t>
            </a:r>
          </a:p>
          <a:p>
            <a:endParaRPr lang="en-US" altLang="ko-KR" sz="2900"/>
          </a:p>
          <a:p>
            <a:endParaRPr lang="en-US" altLang="ko-KR" sz="2900"/>
          </a:p>
          <a:p>
            <a:r>
              <a:rPr lang="en-US" altLang="ko-KR" sz="2500"/>
              <a:t>Unit:</a:t>
            </a:r>
          </a:p>
          <a:p>
            <a:r>
              <a:rPr lang="en-US" altLang="ko-KR" sz="2500"/>
              <a:t>Distance = Mpc</a:t>
            </a:r>
          </a:p>
          <a:p>
            <a:r>
              <a:rPr lang="en-US" altLang="ko-KR" sz="2500"/>
              <a:t>Velocity = km/s</a:t>
            </a:r>
          </a:p>
        </p:txBody>
      </p:sp>
      <p:pic>
        <p:nvPicPr>
          <p:cNvPr id="5" name="그림 4">
            <a:extLst>
              <a:ext uri="{FF2B5EF4-FFF2-40B4-BE49-F238E27FC236}">
                <a16:creationId xmlns:a16="http://schemas.microsoft.com/office/drawing/2014/main" id="{BC3BAD90-74C8-F884-6B00-6EDA53FD14EF}"/>
              </a:ext>
            </a:extLst>
          </p:cNvPr>
          <p:cNvPicPr>
            <a:picLocks noChangeAspect="1"/>
          </p:cNvPicPr>
          <p:nvPr/>
        </p:nvPicPr>
        <p:blipFill>
          <a:blip r:embed="rId3"/>
          <a:stretch>
            <a:fillRect/>
          </a:stretch>
        </p:blipFill>
        <p:spPr>
          <a:xfrm>
            <a:off x="4363445" y="1695859"/>
            <a:ext cx="6925818" cy="48808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27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C17F8-19F8-412C-301D-3FA7E8557CA4}"/>
              </a:ext>
            </a:extLst>
          </p:cNvPr>
          <p:cNvSpPr>
            <a:spLocks noGrp="1"/>
          </p:cNvSpPr>
          <p:nvPr>
            <p:ph type="title"/>
          </p:nvPr>
        </p:nvSpPr>
        <p:spPr/>
        <p:txBody>
          <a:bodyPr>
            <a:normAutofit/>
          </a:bodyPr>
          <a:lstStyle/>
          <a:p>
            <a:r>
              <a:rPr lang="en-US" altLang="ko-KR" sz="5400"/>
              <a:t>Step 2 Slope</a:t>
            </a:r>
            <a:endParaRPr lang="ko-KR" altLang="en-US" sz="5400"/>
          </a:p>
        </p:txBody>
      </p:sp>
      <p:sp>
        <p:nvSpPr>
          <p:cNvPr id="11" name="내용 개체 틀 2">
            <a:extLst>
              <a:ext uri="{FF2B5EF4-FFF2-40B4-BE49-F238E27FC236}">
                <a16:creationId xmlns:a16="http://schemas.microsoft.com/office/drawing/2014/main" id="{9C4E4054-6487-C451-71DC-499F170E9004}"/>
              </a:ext>
            </a:extLst>
          </p:cNvPr>
          <p:cNvSpPr>
            <a:spLocks noGrp="1"/>
          </p:cNvSpPr>
          <p:nvPr>
            <p:ph idx="1"/>
          </p:nvPr>
        </p:nvSpPr>
        <p:spPr>
          <a:xfrm>
            <a:off x="440516" y="1905289"/>
            <a:ext cx="3922930" cy="4552513"/>
          </a:xfrm>
        </p:spPr>
        <p:txBody>
          <a:bodyPr>
            <a:normAutofit lnSpcReduction="10000"/>
          </a:bodyPr>
          <a:lstStyle/>
          <a:p>
            <a:r>
              <a:rPr lang="en-US" altLang="ko-KR" sz="3500"/>
              <a:t>Actual data with linear function </a:t>
            </a:r>
          </a:p>
          <a:p>
            <a:r>
              <a:rPr lang="en-US" altLang="ko-KR" sz="3500"/>
              <a:t>y = </a:t>
            </a:r>
            <a:r>
              <a:rPr lang="en-US" altLang="ko-KR" sz="3500">
                <a:solidFill>
                  <a:srgbClr val="FF6600"/>
                </a:solidFill>
              </a:rPr>
              <a:t>49</a:t>
            </a:r>
            <a:r>
              <a:rPr lang="en-US" altLang="ko-KR" sz="3500"/>
              <a:t>x + 6325   </a:t>
            </a:r>
          </a:p>
          <a:p>
            <a:endParaRPr lang="en-US" altLang="ko-KR" sz="2900"/>
          </a:p>
          <a:p>
            <a:endParaRPr lang="en-US" altLang="ko-KR" sz="2900"/>
          </a:p>
          <a:p>
            <a:r>
              <a:rPr lang="en-US" altLang="ko-KR" sz="2500"/>
              <a:t>Unit:</a:t>
            </a:r>
          </a:p>
          <a:p>
            <a:r>
              <a:rPr lang="en-US" altLang="ko-KR" sz="2500"/>
              <a:t>Distance = Mpc</a:t>
            </a:r>
          </a:p>
          <a:p>
            <a:r>
              <a:rPr lang="en-US" altLang="ko-KR" sz="2500"/>
              <a:t>Velocity = km/s</a:t>
            </a:r>
          </a:p>
        </p:txBody>
      </p:sp>
      <p:pic>
        <p:nvPicPr>
          <p:cNvPr id="5" name="그림 4">
            <a:extLst>
              <a:ext uri="{FF2B5EF4-FFF2-40B4-BE49-F238E27FC236}">
                <a16:creationId xmlns:a16="http://schemas.microsoft.com/office/drawing/2014/main" id="{BC3BAD90-74C8-F884-6B00-6EDA53FD14EF}"/>
              </a:ext>
            </a:extLst>
          </p:cNvPr>
          <p:cNvPicPr>
            <a:picLocks noChangeAspect="1"/>
          </p:cNvPicPr>
          <p:nvPr/>
        </p:nvPicPr>
        <p:blipFill>
          <a:blip r:embed="rId3"/>
          <a:stretch>
            <a:fillRect/>
          </a:stretch>
        </p:blipFill>
        <p:spPr>
          <a:xfrm>
            <a:off x="4363445" y="1695859"/>
            <a:ext cx="6925818" cy="48808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92352055"/>
      </p:ext>
    </p:extLst>
  </p:cSld>
  <p:clrMapOvr>
    <a:masterClrMapping/>
  </p:clrMapOvr>
</p:sld>
</file>

<file path=ppt/theme/theme1.xml><?xml version="1.0" encoding="utf-8"?>
<a:theme xmlns:a="http://schemas.openxmlformats.org/drawingml/2006/main" name="분할">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TotalTime>
  <Words>721</Words>
  <Application>Microsoft Office PowerPoint</Application>
  <PresentationFormat>와이드스크린</PresentationFormat>
  <Paragraphs>110</Paragraphs>
  <Slides>17</Slides>
  <Notes>17</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맑은 고딕</vt:lpstr>
      <vt:lpstr>Cambria Math</vt:lpstr>
      <vt:lpstr>Gill Sans MT</vt:lpstr>
      <vt:lpstr>Wingdings 2</vt:lpstr>
      <vt:lpstr>분할</vt:lpstr>
      <vt:lpstr>Age of the Universe  with Hubble Constant</vt:lpstr>
      <vt:lpstr>Goal</vt:lpstr>
      <vt:lpstr>How? </vt:lpstr>
      <vt:lpstr>How? </vt:lpstr>
      <vt:lpstr>How? </vt:lpstr>
      <vt:lpstr>step</vt:lpstr>
      <vt:lpstr>Step 1 linear relationship</vt:lpstr>
      <vt:lpstr>Step 1 linear relationship</vt:lpstr>
      <vt:lpstr>Step 2 Slope</vt:lpstr>
      <vt:lpstr>Step 1-1 linear relationship</vt:lpstr>
      <vt:lpstr>Step 1-1 linear relationship</vt:lpstr>
      <vt:lpstr>Step 1-1 linear relationship</vt:lpstr>
      <vt:lpstr>Step 1-1 linear relationships</vt:lpstr>
      <vt:lpstr>Step 2-1 Slopes</vt:lpstr>
      <vt:lpstr>Step 2-1 Slopes</vt:lpstr>
      <vt:lpstr>Step 3 Age of Universe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해찬 정</dc:creator>
  <cp:lastModifiedBy>해찬 정</cp:lastModifiedBy>
  <cp:revision>8</cp:revision>
  <dcterms:created xsi:type="dcterms:W3CDTF">2024-09-20T01:08:18Z</dcterms:created>
  <dcterms:modified xsi:type="dcterms:W3CDTF">2024-10-08T21:53:30Z</dcterms:modified>
</cp:coreProperties>
</file>