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Playfair Display"/>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layfairDisplay-regular.fntdata"/><Relationship Id="rId25" Type="http://schemas.openxmlformats.org/officeDocument/2006/relationships/slide" Target="slides/slide20.xml"/><Relationship Id="rId28" Type="http://schemas.openxmlformats.org/officeDocument/2006/relationships/font" Target="fonts/PlayfairDisplay-italic.fntdata"/><Relationship Id="rId27" Type="http://schemas.openxmlformats.org/officeDocument/2006/relationships/font" Target="fonts/PlayfairDisplay-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layfairDisplay-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6.xml"/><Relationship Id="rId33" Type="http://schemas.openxmlformats.org/officeDocument/2006/relationships/font" Target="fonts/Lato-boldItalic.fntdata"/><Relationship Id="rId10" Type="http://schemas.openxmlformats.org/officeDocument/2006/relationships/slide" Target="slides/slide5.xml"/><Relationship Id="rId32"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Good morning, I am Vivien and this is Jung Hon, and we will be showing you what we have done for this datathon.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7c445970d9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7c445970d9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6db11583b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6db11583b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took a range n maximum rainfall data to get a better sense of the level of rainfall for flushing to actually occur and thus the model will be better able to detect when flushing has occured.</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7c445970d9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7c445970d9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 to code)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6db11583b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6db11583b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7c445970d9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7c445970d9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splitting of data into train/test sets (refer to code)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7c445970d9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7c445970d9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many tests,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7c445970d9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7c445970d9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are our loss graphs. We stopped training at 60 epochs b/c anymore would result in overfitting. </a:t>
            </a:r>
            <a:endParaRPr/>
          </a:p>
          <a:p>
            <a:pPr indent="0" lvl="0" marL="0" rtl="0" algn="l">
              <a:lnSpc>
                <a:spcPct val="115000"/>
              </a:lnSpc>
              <a:spcBef>
                <a:spcPts val="1200"/>
              </a:spcBef>
              <a:spcAft>
                <a:spcPts val="0"/>
              </a:spcAft>
              <a:buNone/>
            </a:pPr>
            <a:r>
              <a:rPr lang="en"/>
              <a:t>After the model was fully trained, we asked it to predict the most recent 101 weeks of dengue cases taken from the testing data. And you can see what it predicted, which beats the baseline loss quite convincingly.</a:t>
            </a:r>
            <a:endParaRPr/>
          </a:p>
          <a:p>
            <a:pPr indent="0" lvl="0" marL="0" rtl="0" algn="l">
              <a:spcBef>
                <a:spcPts val="120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7c445970d9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7c445970d9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want to test if there is a lag in our predictions. For this we use autocorrelation.</a:t>
            </a:r>
            <a:endParaRPr/>
          </a:p>
          <a:p>
            <a:pPr indent="0" lvl="0" marL="0" rtl="0" algn="l">
              <a:lnSpc>
                <a:spcPct val="115000"/>
              </a:lnSpc>
              <a:spcBef>
                <a:spcPts val="1200"/>
              </a:spcBef>
              <a:spcAft>
                <a:spcPts val="0"/>
              </a:spcAft>
              <a:buNone/>
            </a:pPr>
            <a:r>
              <a:rPr lang="en"/>
              <a:t>Based on this, we see that there is a slight delay in our model predictions for the testing data set, with the ‘most similar’ predictions peaking when the predictions were shifted back </a:t>
            </a:r>
            <a:r>
              <a:rPr i="1" lang="en"/>
              <a:t>-1 </a:t>
            </a:r>
            <a:r>
              <a:rPr lang="en"/>
              <a:t>timesteps. However, it is not very significant as the correlation for </a:t>
            </a:r>
            <a:r>
              <a:rPr i="1" lang="en"/>
              <a:t>-1</a:t>
            </a:r>
            <a:r>
              <a:rPr lang="en"/>
              <a:t> and </a:t>
            </a:r>
            <a:r>
              <a:rPr i="1" lang="en"/>
              <a:t>0</a:t>
            </a:r>
            <a:r>
              <a:rPr lang="en"/>
              <a:t> are very similar, which implies that the lag in the model predictions is not very severe. </a:t>
            </a:r>
            <a:endParaRPr/>
          </a:p>
          <a:p>
            <a:pPr indent="0" lvl="0" marL="0" rtl="0" algn="l">
              <a:spcBef>
                <a:spcPts val="120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7c445970d9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7c445970d9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SzPts val="1100"/>
              <a:buChar char="●"/>
            </a:pPr>
            <a:r>
              <a:rPr lang="en"/>
              <a:t>Most weather stations were not operational through the entire time period (2000 onwards), so there were many missing weather data points.</a:t>
            </a:r>
            <a:endParaRPr/>
          </a:p>
          <a:p>
            <a:pPr indent="-298450" lvl="0" marL="457200" rtl="0" algn="l">
              <a:lnSpc>
                <a:spcPct val="115000"/>
              </a:lnSpc>
              <a:spcBef>
                <a:spcPts val="0"/>
              </a:spcBef>
              <a:spcAft>
                <a:spcPts val="0"/>
              </a:spcAft>
              <a:buSzPts val="1100"/>
              <a:buChar char="●"/>
            </a:pPr>
            <a:r>
              <a:rPr lang="en"/>
              <a:t>Referencing the above graph, while the model was able to predict the spike in the testing dataset well (at time period 80), it was less accurate from time periods 20 to 40, when the dengue cases were more stagnant. This could suggest that the model tended to overestimate dengue cases when the dengue cases were low. </a:t>
            </a:r>
            <a:endParaRPr/>
          </a:p>
          <a:p>
            <a:pPr indent="0" lvl="0" marL="0" rtl="0" algn="l">
              <a:spcBef>
                <a:spcPts val="120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7c445970d9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7c445970d9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7c445970d9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7c445970d9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Before beginning, I will introduce some terminology that we will be using:</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7c445970d9_1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7c445970d9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7c445970d9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7c445970d9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t/>
            </a:r>
            <a:endParaRPr/>
          </a:p>
          <a:p>
            <a:pPr indent="0" lvl="0" marL="0" rtl="0" algn="l">
              <a:spcBef>
                <a:spcPts val="12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7c445970d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7c445970d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t>A baseline prediction is the prediction of a very simple model. We took the lead time of 8 weeks and used the mean squared error as our loss metric. So, if we want our model to add any value at all, it should at least be able to beat the baseline prediction convincingly. The above graph shows the prediction for the most recent 101 weeks of dengue cases and the orange line represents the naive method of prediction.</a:t>
            </a:r>
            <a:r>
              <a:rPr lang="en"/>
              <a:t> For instance, if we wanted a prediction (here), we would use the number of cases (here), which is why the graph is shifted forward by 8 timesteps.</a:t>
            </a:r>
            <a:endParaRPr/>
          </a:p>
          <a:p>
            <a:pPr indent="0" lvl="0" marL="0" rtl="0" algn="l">
              <a:spcBef>
                <a:spcPts val="12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7c445970d9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c445970d9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we merged all the separate data into a csv file to identify any missing data. </a:t>
            </a:r>
            <a:endParaRPr/>
          </a:p>
          <a:p>
            <a:pPr indent="0" lvl="0" marL="0" rtl="0" algn="l">
              <a:spcBef>
                <a:spcPts val="0"/>
              </a:spcBef>
              <a:spcAft>
                <a:spcPts val="0"/>
              </a:spcAft>
              <a:buNone/>
            </a:pPr>
            <a:r>
              <a:rPr lang="en"/>
              <a:t>Then we took the average along each row which represents a day to help</a:t>
            </a:r>
            <a:r>
              <a:rPr lang="en"/>
              <a:t> deal with missing values and reduce noise </a:t>
            </a:r>
            <a:endParaRPr/>
          </a:p>
          <a:p>
            <a:pPr indent="0" lvl="0" marL="0" rtl="0" algn="l">
              <a:spcBef>
                <a:spcPts val="0"/>
              </a:spcBef>
              <a:spcAft>
                <a:spcPts val="0"/>
              </a:spcAft>
              <a:buNone/>
            </a:pPr>
            <a:r>
              <a:rPr lang="en"/>
              <a:t>We found no missing dates once the date was averaged </a:t>
            </a:r>
            <a:r>
              <a:rPr lang="en"/>
              <a:t>(ie, every day from 1/1/2000 onwards had a entry).</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7c445970d9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c445970d9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you can see from the graph, which is a plot of daily mean rainfall, the rainfall is noisy. However, if noise reduction was too excessive, the model could not predict sudden spikes in the number of dengue cases. After some experimentation, we found that  6 day interval was optimal for training data.</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7c445970d9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7c445970d9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*Additional Features for Noise Reduction:</a:t>
            </a:r>
            <a:endParaRPr/>
          </a:p>
          <a:p>
            <a:pPr indent="0" lvl="0" marL="0" rtl="0" algn="l">
              <a:spcBef>
                <a:spcPts val="0"/>
              </a:spcBef>
              <a:spcAft>
                <a:spcPts val="0"/>
              </a:spcAft>
              <a:buNone/>
            </a:pPr>
            <a:r>
              <a:rPr lang="en"/>
              <a:t>Mean, standard deviation, minimum and maximum of the temperature and rainfall over the data window of 18 weeks.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instance, say we wanted to predict the number of dengue cases for june 19 (week 26). So, the column for this data represents the rainfall data from week 1 to 18 (exclude the latest 8 weeks of data, which is the lead time, which is data we re not supposed to have). Then we average every 6 values for noise reduction which will then be used as training data.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7c445970d9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7c445970d9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Additional data processing:</a:t>
            </a:r>
            <a:endParaRPr/>
          </a:p>
          <a:p>
            <a:pPr indent="0" lvl="0" marL="0" rtl="0" algn="l">
              <a:spcBef>
                <a:spcPts val="0"/>
              </a:spcBef>
              <a:spcAft>
                <a:spcPts val="0"/>
              </a:spcAft>
              <a:buNone/>
            </a:pPr>
            <a:r>
              <a:rPr lang="en"/>
              <a:t>From the correlation matrix, it suggests that past dengue data is highly correlated to the future dengue cases. To maximise the potential of this data, we used feature engineerin</a:t>
            </a:r>
            <a:r>
              <a:rPr lang="en"/>
              <a:t>g on the dengue data set to further analyse past dengue cases.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7c445970d9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7c445970d9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Dengue dataset may be noisy also and we want to give a sense of time to the model. For instance, if dengue cases were generally on the rise, then ave2 would show a greater number than ave8, since it averages the more recent dengue cases. Trend calculates the ‘</a:t>
            </a:r>
            <a:r>
              <a:rPr lang="en"/>
              <a:t>gradient</a:t>
            </a:r>
            <a:r>
              <a:rPr lang="en"/>
              <a:t>’ of the graph, so we take the most recent dengue entry - least recent dengue entry/dengue window.</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By calculating a range of different averages, the model can find the most suitable for noise reduction and predicting. This also forces the model to consider other data points instead of picking a specific week for prediction, thus improving accuracy.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medium.com/@yipjunghon/machine-learning-to-predict-dengue-outbreaks-in-singapore-df8259fb1974?source=your_stories_pag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9.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1" Type="http://schemas.openxmlformats.org/officeDocument/2006/relationships/image" Target="../media/image15.png"/><Relationship Id="rId10" Type="http://schemas.openxmlformats.org/officeDocument/2006/relationships/image" Target="../media/image16.png"/><Relationship Id="rId13" Type="http://schemas.openxmlformats.org/officeDocument/2006/relationships/image" Target="../media/image14.png"/><Relationship Id="rId12" Type="http://schemas.openxmlformats.org/officeDocument/2006/relationships/image" Target="../media/image18.png"/><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6.png"/><Relationship Id="rId9" Type="http://schemas.openxmlformats.org/officeDocument/2006/relationships/image" Target="../media/image10.png"/><Relationship Id="rId14" Type="http://schemas.openxmlformats.org/officeDocument/2006/relationships/image" Target="../media/image17.png"/><Relationship Id="rId5" Type="http://schemas.openxmlformats.org/officeDocument/2006/relationships/image" Target="../media/image8.png"/><Relationship Id="rId6" Type="http://schemas.openxmlformats.org/officeDocument/2006/relationships/image" Target="../media/image11.png"/><Relationship Id="rId7" Type="http://schemas.openxmlformats.org/officeDocument/2006/relationships/image" Target="../media/image13.png"/><Relationship Id="rId8"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p>
            <a:pPr indent="0" lvl="0" marL="0" rtl="0" algn="l">
              <a:lnSpc>
                <a:spcPct val="115000"/>
              </a:lnSpc>
              <a:spcBef>
                <a:spcPts val="1400"/>
              </a:spcBef>
              <a:spcAft>
                <a:spcPts val="0"/>
              </a:spcAft>
              <a:buNone/>
            </a:pPr>
            <a:r>
              <a:rPr lang="en" sz="1800">
                <a:solidFill>
                  <a:srgbClr val="FFFFFF"/>
                </a:solidFill>
                <a:uFill>
                  <a:noFill/>
                </a:uFill>
                <a:latin typeface="Playfair Display"/>
                <a:ea typeface="Playfair Display"/>
                <a:cs typeface="Playfair Display"/>
                <a:sym typeface="Playfair Display"/>
                <a:hlinkClick r:id="rId3"/>
              </a:rPr>
              <a:t>Machine Learning to Predict Dengue Outbreaks in Singapore</a:t>
            </a:r>
            <a:endParaRPr sz="1800">
              <a:solidFill>
                <a:srgbClr val="FFFFFF"/>
              </a:solidFill>
              <a:latin typeface="Playfair Display"/>
              <a:ea typeface="Playfair Display"/>
              <a:cs typeface="Playfair Display"/>
              <a:sym typeface="Playfair Display"/>
            </a:endParaRPr>
          </a:p>
          <a:p>
            <a:pPr indent="0" lvl="0" marL="0" rtl="0" algn="ctr">
              <a:spcBef>
                <a:spcPts val="400"/>
              </a:spcBef>
              <a:spcAft>
                <a:spcPts val="0"/>
              </a:spcAft>
              <a:buNone/>
            </a:pPr>
            <a:r>
              <a:t/>
            </a:r>
            <a:endParaRPr/>
          </a:p>
        </p:txBody>
      </p:sp>
      <p:sp>
        <p:nvSpPr>
          <p:cNvPr id="60" name="Google Shape;60;p13"/>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200"/>
              <a:t>Done by: Yip Jung Hon and Vivien Paitimusa.</a:t>
            </a:r>
            <a:r>
              <a:rPr lang="en" sz="1200"/>
              <a:t> </a:t>
            </a:r>
            <a:endParaRPr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2"/>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Flushing</a:t>
            </a:r>
            <a:endParaRPr/>
          </a:p>
        </p:txBody>
      </p:sp>
      <p:sp>
        <p:nvSpPr>
          <p:cNvPr id="134" name="Google Shape;134;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Mean rainfall negatively correlated with future dengue cases</a:t>
            </a:r>
            <a:endParaRPr/>
          </a:p>
          <a:p>
            <a:pPr indent="-342900" lvl="0" marL="457200" rtl="0" algn="l">
              <a:spcBef>
                <a:spcPts val="0"/>
              </a:spcBef>
              <a:spcAft>
                <a:spcPts val="0"/>
              </a:spcAft>
              <a:buSzPts val="1800"/>
              <a:buChar char="-"/>
            </a:pPr>
            <a:r>
              <a:rPr lang="en"/>
              <a:t>This might suggest that while slight rainfall might be conducive for mosquito breeding, heavy rainfalls might instead be detrimental to mosquito growth</a:t>
            </a:r>
            <a:endParaRPr/>
          </a:p>
          <a:p>
            <a:pPr indent="-342900" lvl="0" marL="457200" rtl="0" algn="l">
              <a:spcBef>
                <a:spcPts val="0"/>
              </a:spcBef>
              <a:spcAft>
                <a:spcPts val="0"/>
              </a:spcAft>
              <a:buSzPts val="1800"/>
              <a:buChar char="-"/>
            </a:pPr>
            <a:r>
              <a:rPr lang="en"/>
              <a:t>Phenomenon called flushing, which causes dengue eggs to be washed away</a:t>
            </a:r>
            <a:endParaRPr/>
          </a:p>
          <a:p>
            <a:pPr indent="-342900" lvl="0" marL="457200" rtl="0" algn="l">
              <a:spcBef>
                <a:spcPts val="0"/>
              </a:spcBef>
              <a:spcAft>
                <a:spcPts val="0"/>
              </a:spcAft>
              <a:buSzPts val="1800"/>
              <a:buChar char="-"/>
            </a:pPr>
            <a:r>
              <a:rPr lang="en"/>
              <a:t>Took maximum </a:t>
            </a:r>
            <a:r>
              <a:rPr i="1" lang="en"/>
              <a:t>n</a:t>
            </a:r>
            <a:r>
              <a:rPr lang="en"/>
              <a:t> values of rainfall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3"/>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Flushing</a:t>
            </a:r>
            <a:endParaRPr/>
          </a:p>
        </p:txBody>
      </p:sp>
      <p:pic>
        <p:nvPicPr>
          <p:cNvPr id="140" name="Google Shape;140;p23"/>
          <p:cNvPicPr preferRelativeResize="0"/>
          <p:nvPr/>
        </p:nvPicPr>
        <p:blipFill>
          <a:blip r:embed="rId3">
            <a:alphaModFix/>
          </a:blip>
          <a:stretch>
            <a:fillRect/>
          </a:stretch>
        </p:blipFill>
        <p:spPr>
          <a:xfrm>
            <a:off x="2523893" y="1017450"/>
            <a:ext cx="3680957" cy="4030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Features of training data</a:t>
            </a:r>
            <a:endParaRPr/>
          </a:p>
        </p:txBody>
      </p:sp>
      <p:sp>
        <p:nvSpPr>
          <p:cNvPr id="146" name="Google Shape;146;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298450" lvl="0" marL="457200" rtl="0" algn="l">
              <a:spcBef>
                <a:spcPts val="1200"/>
              </a:spcBef>
              <a:spcAft>
                <a:spcPts val="0"/>
              </a:spcAft>
              <a:buClr>
                <a:srgbClr val="000000"/>
              </a:buClr>
              <a:buSzPts val="1100"/>
              <a:buFont typeface="Arial"/>
              <a:buChar char="●"/>
            </a:pPr>
            <a:r>
              <a:rPr lang="en"/>
              <a:t>Past weekly dengue cases and their mean for the past 18 weeks.</a:t>
            </a:r>
            <a:endParaRPr/>
          </a:p>
          <a:p>
            <a:pPr indent="-298450" lvl="0" marL="457200" rtl="0" algn="l">
              <a:spcBef>
                <a:spcPts val="0"/>
              </a:spcBef>
              <a:spcAft>
                <a:spcPts val="0"/>
              </a:spcAft>
              <a:buClr>
                <a:srgbClr val="000000"/>
              </a:buClr>
              <a:buSzPts val="1100"/>
              <a:buFont typeface="Arial"/>
              <a:buChar char="●"/>
            </a:pPr>
            <a:r>
              <a:rPr lang="en"/>
              <a:t>Indicators for dengue trends across the 18 weeks. This included ave2, ave4... as well as the trend feature.</a:t>
            </a:r>
            <a:endParaRPr/>
          </a:p>
          <a:p>
            <a:pPr indent="-298450" lvl="0" marL="457200" rtl="0" algn="l">
              <a:spcBef>
                <a:spcPts val="0"/>
              </a:spcBef>
              <a:spcAft>
                <a:spcPts val="0"/>
              </a:spcAft>
              <a:buClr>
                <a:srgbClr val="000000"/>
              </a:buClr>
              <a:buSzPts val="1100"/>
              <a:buFont typeface="Arial"/>
              <a:buChar char="●"/>
            </a:pPr>
            <a:r>
              <a:rPr lang="en"/>
              <a:t>Mean rainfall and temperature over blocks of 6 days across 18 weeks.</a:t>
            </a:r>
            <a:endParaRPr/>
          </a:p>
          <a:p>
            <a:pPr indent="-298450" lvl="0" marL="457200" rtl="0" algn="l">
              <a:spcBef>
                <a:spcPts val="0"/>
              </a:spcBef>
              <a:spcAft>
                <a:spcPts val="0"/>
              </a:spcAft>
              <a:buClr>
                <a:srgbClr val="000000"/>
              </a:buClr>
              <a:buSzPts val="1100"/>
              <a:buFont typeface="Arial"/>
              <a:buChar char="●"/>
            </a:pPr>
            <a:r>
              <a:rPr lang="en"/>
              <a:t>Mean, maximum, minimum and standard deviation of rainfall and temperature data across 18 weeks.</a:t>
            </a:r>
            <a:endParaRPr/>
          </a:p>
          <a:p>
            <a:pPr indent="-298450" lvl="0" marL="457200" rtl="0" algn="l">
              <a:spcBef>
                <a:spcPts val="0"/>
              </a:spcBef>
              <a:spcAft>
                <a:spcPts val="0"/>
              </a:spcAft>
              <a:buClr>
                <a:srgbClr val="000000"/>
              </a:buClr>
              <a:buSzPts val="1100"/>
              <a:buFont typeface="Arial"/>
              <a:buChar char="●"/>
            </a:pPr>
            <a:r>
              <a:rPr lang="en"/>
              <a:t>20 highest rainfall and temperature values within the interval of 18 weeks.</a:t>
            </a:r>
            <a:endParaRPr/>
          </a:p>
          <a:p>
            <a:pPr indent="-298450" lvl="0" marL="457200" rtl="0" algn="l">
              <a:spcBef>
                <a:spcPts val="0"/>
              </a:spcBef>
              <a:spcAft>
                <a:spcPts val="0"/>
              </a:spcAft>
              <a:buClr>
                <a:srgbClr val="000000"/>
              </a:buClr>
              <a:buSzPts val="1100"/>
              <a:buFont typeface="Arial"/>
              <a:buChar char="●"/>
            </a:pPr>
            <a:r>
              <a:rPr lang="en"/>
              <a:t>Population, month and year data.</a:t>
            </a:r>
            <a:endParaRPr/>
          </a:p>
          <a:p>
            <a:pPr indent="0" lvl="0" marL="0" rtl="0" algn="l">
              <a:spcBef>
                <a:spcPts val="12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Features of training data</a:t>
            </a:r>
            <a:endParaRPr/>
          </a:p>
        </p:txBody>
      </p:sp>
      <p:pic>
        <p:nvPicPr>
          <p:cNvPr id="152" name="Google Shape;152;p25"/>
          <p:cNvPicPr preferRelativeResize="0"/>
          <p:nvPr/>
        </p:nvPicPr>
        <p:blipFill rotWithShape="1">
          <a:blip r:embed="rId3">
            <a:alphaModFix/>
          </a:blip>
          <a:srcRect b="72499" l="0" r="0" t="0"/>
          <a:stretch/>
        </p:blipFill>
        <p:spPr>
          <a:xfrm>
            <a:off x="152400" y="1169850"/>
            <a:ext cx="8910200" cy="1257325"/>
          </a:xfrm>
          <a:prstGeom prst="rect">
            <a:avLst/>
          </a:prstGeom>
          <a:noFill/>
          <a:ln>
            <a:noFill/>
          </a:ln>
        </p:spPr>
      </p:pic>
      <p:pic>
        <p:nvPicPr>
          <p:cNvPr id="153" name="Google Shape;153;p25"/>
          <p:cNvPicPr preferRelativeResize="0"/>
          <p:nvPr/>
        </p:nvPicPr>
        <p:blipFill rotWithShape="1">
          <a:blip r:embed="rId4">
            <a:alphaModFix/>
          </a:blip>
          <a:srcRect b="73556" l="0" r="0" t="0"/>
          <a:stretch/>
        </p:blipFill>
        <p:spPr>
          <a:xfrm>
            <a:off x="152400" y="2735700"/>
            <a:ext cx="8991601" cy="1464770"/>
          </a:xfrm>
          <a:prstGeom prst="rect">
            <a:avLst/>
          </a:prstGeom>
          <a:noFill/>
          <a:ln>
            <a:noFill/>
          </a:ln>
        </p:spPr>
      </p:pic>
      <p:sp>
        <p:nvSpPr>
          <p:cNvPr id="154" name="Google Shape;154;p25"/>
          <p:cNvSpPr/>
          <p:nvPr/>
        </p:nvSpPr>
        <p:spPr>
          <a:xfrm>
            <a:off x="802750" y="1118550"/>
            <a:ext cx="6134400" cy="3981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data consisted of 1009 weeks of recorded dengue data. It was s</a:t>
            </a:r>
            <a:r>
              <a:rPr lang="en"/>
              <a:t>plit into 908 training sets and 101 test sets (≈0.9 ratio).</a:t>
            </a:r>
            <a:endParaRPr/>
          </a:p>
          <a:p>
            <a:pPr indent="-342900" lvl="0" marL="457200" rtl="0" algn="l">
              <a:spcBef>
                <a:spcPts val="0"/>
              </a:spcBef>
              <a:spcAft>
                <a:spcPts val="0"/>
              </a:spcAft>
              <a:buSzPts val="1800"/>
              <a:buChar char="-"/>
            </a:pPr>
            <a:r>
              <a:rPr lang="en"/>
              <a:t>Testing involved the most recent 101 weeks of data</a:t>
            </a:r>
            <a:endParaRPr/>
          </a:p>
        </p:txBody>
      </p:sp>
      <p:sp>
        <p:nvSpPr>
          <p:cNvPr id="160" name="Google Shape;160;p2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Splitting of data into train/test sets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7"/>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Network Architecture</a:t>
            </a:r>
            <a:endParaRPr/>
          </a:p>
        </p:txBody>
      </p:sp>
      <p:sp>
        <p:nvSpPr>
          <p:cNvPr id="166" name="Google Shape;166;p27"/>
          <p:cNvSpPr txBox="1"/>
          <p:nvPr>
            <p:ph idx="1" type="body"/>
          </p:nvPr>
        </p:nvSpPr>
        <p:spPr>
          <a:xfrm>
            <a:off x="311700" y="1152475"/>
            <a:ext cx="33849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5 hidden layers</a:t>
            </a:r>
            <a:endParaRPr/>
          </a:p>
          <a:p>
            <a:pPr indent="-342900" lvl="0" marL="457200" rtl="0" algn="l">
              <a:spcBef>
                <a:spcPts val="0"/>
              </a:spcBef>
              <a:spcAft>
                <a:spcPts val="0"/>
              </a:spcAft>
              <a:buSzPts val="1800"/>
              <a:buChar char="-"/>
            </a:pPr>
            <a:r>
              <a:rPr lang="en"/>
              <a:t>First 2 layers are LSTM layers</a:t>
            </a:r>
            <a:endParaRPr/>
          </a:p>
          <a:p>
            <a:pPr indent="-342900" lvl="0" marL="457200" rtl="0" algn="l">
              <a:spcBef>
                <a:spcPts val="0"/>
              </a:spcBef>
              <a:spcAft>
                <a:spcPts val="0"/>
              </a:spcAft>
              <a:buSzPts val="1800"/>
              <a:buChar char="-"/>
            </a:pPr>
            <a:r>
              <a:rPr lang="en"/>
              <a:t>Use SGD as optimiser</a:t>
            </a:r>
            <a:endParaRPr/>
          </a:p>
          <a:p>
            <a:pPr indent="-342900" lvl="0" marL="457200" rtl="0" algn="l">
              <a:spcBef>
                <a:spcPts val="0"/>
              </a:spcBef>
              <a:spcAft>
                <a:spcPts val="0"/>
              </a:spcAft>
              <a:buSzPts val="1800"/>
              <a:buChar char="-"/>
            </a:pPr>
            <a:r>
              <a:rPr lang="en"/>
              <a:t>Train for 60 epochs on batch size of 64</a:t>
            </a:r>
            <a:endParaRPr/>
          </a:p>
          <a:p>
            <a:pPr indent="0" lvl="0" marL="0" rtl="0" algn="l">
              <a:spcBef>
                <a:spcPts val="1600"/>
              </a:spcBef>
              <a:spcAft>
                <a:spcPts val="1600"/>
              </a:spcAft>
              <a:buNone/>
            </a:pPr>
            <a:r>
              <a:t/>
            </a:r>
            <a:endParaRPr/>
          </a:p>
        </p:txBody>
      </p:sp>
      <p:pic>
        <p:nvPicPr>
          <p:cNvPr id="167" name="Google Shape;167;p27"/>
          <p:cNvPicPr preferRelativeResize="0"/>
          <p:nvPr/>
        </p:nvPicPr>
        <p:blipFill>
          <a:blip r:embed="rId3">
            <a:alphaModFix/>
          </a:blip>
          <a:stretch>
            <a:fillRect/>
          </a:stretch>
        </p:blipFill>
        <p:spPr>
          <a:xfrm>
            <a:off x="4028199" y="1080225"/>
            <a:ext cx="5115799" cy="39740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8"/>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Loss and Predictions</a:t>
            </a:r>
            <a:endParaRPr/>
          </a:p>
        </p:txBody>
      </p:sp>
      <p:pic>
        <p:nvPicPr>
          <p:cNvPr id="173" name="Google Shape;173;p28"/>
          <p:cNvPicPr preferRelativeResize="0"/>
          <p:nvPr/>
        </p:nvPicPr>
        <p:blipFill>
          <a:blip r:embed="rId3">
            <a:alphaModFix/>
          </a:blip>
          <a:stretch>
            <a:fillRect/>
          </a:stretch>
        </p:blipFill>
        <p:spPr>
          <a:xfrm>
            <a:off x="4572000" y="1031175"/>
            <a:ext cx="4416724" cy="3263100"/>
          </a:xfrm>
          <a:prstGeom prst="rect">
            <a:avLst/>
          </a:prstGeom>
          <a:noFill/>
          <a:ln>
            <a:noFill/>
          </a:ln>
        </p:spPr>
      </p:pic>
      <p:pic>
        <p:nvPicPr>
          <p:cNvPr id="174" name="Google Shape;174;p28"/>
          <p:cNvPicPr preferRelativeResize="0"/>
          <p:nvPr/>
        </p:nvPicPr>
        <p:blipFill>
          <a:blip r:embed="rId4">
            <a:alphaModFix/>
          </a:blip>
          <a:stretch>
            <a:fillRect/>
          </a:stretch>
        </p:blipFill>
        <p:spPr>
          <a:xfrm>
            <a:off x="128850" y="1017450"/>
            <a:ext cx="4499399" cy="3318000"/>
          </a:xfrm>
          <a:prstGeom prst="rect">
            <a:avLst/>
          </a:prstGeom>
          <a:noFill/>
          <a:ln>
            <a:noFill/>
          </a:ln>
        </p:spPr>
      </p:pic>
      <p:sp>
        <p:nvSpPr>
          <p:cNvPr id="175" name="Google Shape;175;p28"/>
          <p:cNvSpPr txBox="1"/>
          <p:nvPr/>
        </p:nvSpPr>
        <p:spPr>
          <a:xfrm>
            <a:off x="248800" y="4308000"/>
            <a:ext cx="4671600" cy="62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Lato"/>
                <a:ea typeface="Lato"/>
                <a:cs typeface="Lato"/>
                <a:sym typeface="Lato"/>
              </a:rPr>
              <a:t>Current Loss: </a:t>
            </a:r>
            <a:r>
              <a:rPr b="1" lang="en" sz="2400">
                <a:latin typeface="Lato"/>
                <a:ea typeface="Lato"/>
                <a:cs typeface="Lato"/>
                <a:sym typeface="Lato"/>
              </a:rPr>
              <a:t>0.143</a:t>
            </a:r>
            <a:endParaRPr b="1" sz="2400">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9"/>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Testing for lag	</a:t>
            </a:r>
            <a:endParaRPr/>
          </a:p>
        </p:txBody>
      </p:sp>
      <p:sp>
        <p:nvSpPr>
          <p:cNvPr id="181" name="Google Shape;181;p29"/>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t>What is autocorrelation?</a:t>
            </a:r>
            <a:endParaRPr b="1" u="sng"/>
          </a:p>
          <a:p>
            <a:pPr indent="0" lvl="0" marL="0" rtl="0" algn="l">
              <a:spcBef>
                <a:spcPts val="1600"/>
              </a:spcBef>
              <a:spcAft>
                <a:spcPts val="0"/>
              </a:spcAft>
              <a:buNone/>
            </a:pPr>
            <a:r>
              <a:rPr i="1" lang="en"/>
              <a:t>“Autocorrelation is degree of similarity between time series and a lagged version of itself over successive intervals.”</a:t>
            </a:r>
            <a:endParaRPr i="1"/>
          </a:p>
          <a:p>
            <a:pPr indent="0" lvl="0" marL="0" rtl="0" algn="l">
              <a:spcBef>
                <a:spcPts val="1600"/>
              </a:spcBef>
              <a:spcAft>
                <a:spcPts val="1600"/>
              </a:spcAft>
              <a:buNone/>
            </a:pPr>
            <a:r>
              <a:rPr lang="en"/>
              <a:t>Can see that max correlation is at -1, but correlation for -1 and 0 is similar</a:t>
            </a:r>
            <a:endParaRPr/>
          </a:p>
        </p:txBody>
      </p:sp>
      <p:pic>
        <p:nvPicPr>
          <p:cNvPr id="182" name="Google Shape;182;p29"/>
          <p:cNvPicPr preferRelativeResize="0"/>
          <p:nvPr/>
        </p:nvPicPr>
        <p:blipFill>
          <a:blip r:embed="rId3">
            <a:alphaModFix/>
          </a:blip>
          <a:stretch>
            <a:fillRect/>
          </a:stretch>
        </p:blipFill>
        <p:spPr>
          <a:xfrm>
            <a:off x="4712600" y="1152475"/>
            <a:ext cx="4267200" cy="3106271"/>
          </a:xfrm>
          <a:prstGeom prst="rect">
            <a:avLst/>
          </a:prstGeom>
          <a:noFill/>
          <a:ln>
            <a:noFill/>
          </a:ln>
        </p:spPr>
      </p:pic>
      <p:sp>
        <p:nvSpPr>
          <p:cNvPr id="183" name="Google Shape;183;p29"/>
          <p:cNvSpPr txBox="1"/>
          <p:nvPr/>
        </p:nvSpPr>
        <p:spPr>
          <a:xfrm>
            <a:off x="304800" y="30480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0"/>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Limitations</a:t>
            </a:r>
            <a:endParaRPr/>
          </a:p>
        </p:txBody>
      </p:sp>
      <p:pic>
        <p:nvPicPr>
          <p:cNvPr id="189" name="Google Shape;189;p30"/>
          <p:cNvPicPr preferRelativeResize="0"/>
          <p:nvPr/>
        </p:nvPicPr>
        <p:blipFill>
          <a:blip r:embed="rId3">
            <a:alphaModFix/>
          </a:blip>
          <a:stretch>
            <a:fillRect/>
          </a:stretch>
        </p:blipFill>
        <p:spPr>
          <a:xfrm>
            <a:off x="1711275" y="977800"/>
            <a:ext cx="5424225" cy="40074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1"/>
          <p:cNvSpPr txBox="1"/>
          <p:nvPr>
            <p:ph type="title"/>
          </p:nvPr>
        </p:nvSpPr>
        <p:spPr>
          <a:xfrm>
            <a:off x="311700" y="2152525"/>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Terminology</a:t>
            </a:r>
            <a:endParaRPr/>
          </a:p>
        </p:txBody>
      </p:sp>
      <p:sp>
        <p:nvSpPr>
          <p:cNvPr id="66" name="Google Shape;66;p14"/>
          <p:cNvSpPr txBox="1"/>
          <p:nvPr>
            <p:ph idx="1" type="body"/>
          </p:nvPr>
        </p:nvSpPr>
        <p:spPr>
          <a:xfrm>
            <a:off x="311700" y="955000"/>
            <a:ext cx="8520600" cy="4082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solidFill>
                  <a:srgbClr val="000000"/>
                </a:solidFill>
              </a:rPr>
              <a:t>Lead time:</a:t>
            </a:r>
            <a:r>
              <a:rPr lang="en">
                <a:solidFill>
                  <a:srgbClr val="000000"/>
                </a:solidFill>
              </a:rPr>
              <a:t> the number of weeks in advance we wish to predict dengue cases for.</a:t>
            </a:r>
            <a:endParaRPr b="1">
              <a:solidFill>
                <a:srgbClr val="000000"/>
              </a:solidFill>
            </a:endParaRPr>
          </a:p>
          <a:p>
            <a:pPr indent="-342900" lvl="0" marL="457200" rtl="0" algn="l">
              <a:spcBef>
                <a:spcPts val="0"/>
              </a:spcBef>
              <a:spcAft>
                <a:spcPts val="0"/>
              </a:spcAft>
              <a:buSzPts val="1800"/>
              <a:buChar char="-"/>
            </a:pPr>
            <a:r>
              <a:rPr b="1" lang="en">
                <a:solidFill>
                  <a:srgbClr val="000000"/>
                </a:solidFill>
              </a:rPr>
              <a:t>Data window:</a:t>
            </a:r>
            <a:r>
              <a:rPr lang="en">
                <a:solidFill>
                  <a:srgbClr val="000000"/>
                </a:solidFill>
              </a:rPr>
              <a:t> the number of weeks of data in the past we are going to make use of to make our prediction</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rPr lang="en">
                <a:solidFill>
                  <a:srgbClr val="000000"/>
                </a:solidFill>
              </a:rPr>
              <a:t>We found the optimal data window to be </a:t>
            </a:r>
            <a:r>
              <a:rPr b="1" lang="en">
                <a:solidFill>
                  <a:srgbClr val="000000"/>
                </a:solidFill>
              </a:rPr>
              <a:t>18 weeks </a:t>
            </a:r>
            <a:r>
              <a:rPr lang="en">
                <a:solidFill>
                  <a:srgbClr val="000000"/>
                </a:solidFill>
              </a:rPr>
              <a:t>and our goal will be to predict dengue with a lead time of</a:t>
            </a:r>
            <a:r>
              <a:rPr b="1" lang="en">
                <a:solidFill>
                  <a:srgbClr val="000000"/>
                </a:solidFill>
              </a:rPr>
              <a:t> 8 weeks.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                                                                                           </a:t>
            </a:r>
            <a:endParaRPr/>
          </a:p>
          <a:p>
            <a:pPr indent="0" lvl="0" marL="0" rtl="0" algn="l">
              <a:spcBef>
                <a:spcPts val="1600"/>
              </a:spcBef>
              <a:spcAft>
                <a:spcPts val="0"/>
              </a:spcAft>
              <a:buNone/>
            </a:pPr>
            <a:r>
              <a:rPr lang="en"/>
              <a:t>                                                                                                    </a:t>
            </a:r>
            <a:endParaRPr/>
          </a:p>
          <a:p>
            <a:pPr indent="0" lvl="0" marL="0" rtl="0" algn="l">
              <a:spcBef>
                <a:spcPts val="1600"/>
              </a:spcBef>
              <a:spcAft>
                <a:spcPts val="1600"/>
              </a:spcAft>
              <a:buNone/>
            </a:pPr>
            <a:r>
              <a:rPr lang="en"/>
              <a:t>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2"/>
          <p:cNvSpPr txBox="1"/>
          <p:nvPr>
            <p:ph type="title"/>
          </p:nvPr>
        </p:nvSpPr>
        <p:spPr>
          <a:xfrm>
            <a:off x="311700" y="2258700"/>
            <a:ext cx="852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Quick Life Demo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Objectives</a:t>
            </a:r>
            <a:endParaRPr/>
          </a:p>
        </p:txBody>
      </p:sp>
      <p:sp>
        <p:nvSpPr>
          <p:cNvPr id="72" name="Google Shape;72;p15"/>
          <p:cNvSpPr txBox="1"/>
          <p:nvPr>
            <p:ph idx="1" type="body"/>
          </p:nvPr>
        </p:nvSpPr>
        <p:spPr>
          <a:xfrm>
            <a:off x="311700" y="955000"/>
            <a:ext cx="8520600" cy="4082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To develop a model that takes in past and real-time temperature, rainfall, dengue and population data to give us a dengue forecast 8 weeks in the future.</a:t>
            </a:r>
            <a:endParaRPr/>
          </a:p>
          <a:p>
            <a:pPr indent="-342900" lvl="0" marL="457200" rtl="0" algn="l">
              <a:spcBef>
                <a:spcPts val="0"/>
              </a:spcBef>
              <a:spcAft>
                <a:spcPts val="0"/>
              </a:spcAft>
              <a:buSzPts val="1800"/>
              <a:buChar char="-"/>
            </a:pPr>
            <a:r>
              <a:rPr lang="en"/>
              <a:t>To improve the model so that it is better than the baseline prediction by a significant margin.</a:t>
            </a:r>
            <a:endParaRPr/>
          </a:p>
          <a:p>
            <a:pPr indent="-342900" lvl="0" marL="457200" rtl="0" algn="l">
              <a:spcBef>
                <a:spcPts val="0"/>
              </a:spcBef>
              <a:spcAft>
                <a:spcPts val="0"/>
              </a:spcAft>
              <a:buSzPts val="1800"/>
              <a:buChar char="-"/>
            </a:pPr>
            <a:r>
              <a:rPr lang="en"/>
              <a:t>To provide insight on which factors are most useful for predicting dengue outbreaks.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         </a:t>
            </a:r>
            <a:endParaRPr/>
          </a:p>
          <a:p>
            <a:pPr indent="0" lvl="0" marL="0" rtl="0" algn="l">
              <a:spcBef>
                <a:spcPts val="1600"/>
              </a:spcBef>
              <a:spcAft>
                <a:spcPts val="0"/>
              </a:spcAft>
              <a:buNone/>
            </a:pPr>
            <a:r>
              <a:rPr lang="en"/>
              <a:t>                                                                                                    </a:t>
            </a:r>
            <a:endParaRPr/>
          </a:p>
          <a:p>
            <a:pPr indent="0" lvl="0" marL="0" rtl="0" algn="l">
              <a:spcBef>
                <a:spcPts val="1600"/>
              </a:spcBef>
              <a:spcAft>
                <a:spcPts val="1600"/>
              </a:spcAft>
              <a:buNone/>
            </a:pPr>
            <a:r>
              <a:rPr lang="en"/>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Baseline Prediction</a:t>
            </a:r>
            <a:endParaRPr/>
          </a:p>
        </p:txBody>
      </p:sp>
      <p:sp>
        <p:nvSpPr>
          <p:cNvPr id="78" name="Google Shape;78;p16"/>
          <p:cNvSpPr txBox="1"/>
          <p:nvPr>
            <p:ph idx="1" type="body"/>
          </p:nvPr>
        </p:nvSpPr>
        <p:spPr>
          <a:xfrm>
            <a:off x="311700" y="955000"/>
            <a:ext cx="8520600" cy="4082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Naive way: Predict the number of dengue cases 8 weeks in advance (t=8) using the current number of dengue cases (t=0).</a:t>
            </a:r>
            <a:endParaRPr/>
          </a:p>
          <a:p>
            <a:pPr indent="-342900" lvl="0" marL="457200" rtl="0" algn="l">
              <a:spcBef>
                <a:spcPts val="0"/>
              </a:spcBef>
              <a:spcAft>
                <a:spcPts val="0"/>
              </a:spcAft>
              <a:buSzPts val="1800"/>
              <a:buChar char="-"/>
            </a:pPr>
            <a:r>
              <a:rPr lang="en"/>
              <a:t>Metric for loss: mean squared error</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                                                                                         Baseline Loss: </a:t>
            </a:r>
            <a:r>
              <a:rPr b="1" lang="en">
                <a:solidFill>
                  <a:srgbClr val="000000"/>
                </a:solidFill>
              </a:rPr>
              <a:t>0.9056</a:t>
            </a:r>
            <a:r>
              <a:rPr lang="en"/>
              <a:t>   </a:t>
            </a:r>
            <a:r>
              <a:rPr lang="en"/>
              <a:t>      </a:t>
            </a:r>
            <a:endParaRPr/>
          </a:p>
          <a:p>
            <a:pPr indent="0" lvl="0" marL="0" rtl="0" algn="l">
              <a:spcBef>
                <a:spcPts val="1600"/>
              </a:spcBef>
              <a:spcAft>
                <a:spcPts val="0"/>
              </a:spcAft>
              <a:buNone/>
            </a:pPr>
            <a:r>
              <a:rPr lang="en"/>
              <a:t>                                                                                                    </a:t>
            </a:r>
            <a:endParaRPr/>
          </a:p>
          <a:p>
            <a:pPr indent="0" lvl="0" marL="0" rtl="0" algn="l">
              <a:spcBef>
                <a:spcPts val="1600"/>
              </a:spcBef>
              <a:spcAft>
                <a:spcPts val="1600"/>
              </a:spcAft>
              <a:buNone/>
            </a:pPr>
            <a:r>
              <a:rPr lang="en"/>
              <a:t>                                                                             </a:t>
            </a:r>
            <a:endParaRPr/>
          </a:p>
        </p:txBody>
      </p:sp>
      <p:pic>
        <p:nvPicPr>
          <p:cNvPr id="79" name="Google Shape;79;p16"/>
          <p:cNvPicPr preferRelativeResize="0"/>
          <p:nvPr/>
        </p:nvPicPr>
        <p:blipFill>
          <a:blip r:embed="rId3">
            <a:alphaModFix/>
          </a:blip>
          <a:stretch>
            <a:fillRect/>
          </a:stretch>
        </p:blipFill>
        <p:spPr>
          <a:xfrm>
            <a:off x="367700" y="2028100"/>
            <a:ext cx="3832937" cy="2831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Processing</a:t>
            </a:r>
            <a:endParaRPr/>
          </a:p>
        </p:txBody>
      </p:sp>
      <p:sp>
        <p:nvSpPr>
          <p:cNvPr id="85" name="Google Shape;85;p17"/>
          <p:cNvSpPr txBox="1"/>
          <p:nvPr>
            <p:ph idx="1" type="body"/>
          </p:nvPr>
        </p:nvSpPr>
        <p:spPr>
          <a:xfrm>
            <a:off x="390975"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Merged daily temperature and rainfall data into a large .csv file and took the daily average.</a:t>
            </a:r>
            <a:endParaRPr/>
          </a:p>
        </p:txBody>
      </p:sp>
      <p:pic>
        <p:nvPicPr>
          <p:cNvPr id="86" name="Google Shape;86;p17"/>
          <p:cNvPicPr preferRelativeResize="0"/>
          <p:nvPr/>
        </p:nvPicPr>
        <p:blipFill>
          <a:blip r:embed="rId3">
            <a:alphaModFix/>
          </a:blip>
          <a:stretch>
            <a:fillRect/>
          </a:stretch>
        </p:blipFill>
        <p:spPr>
          <a:xfrm>
            <a:off x="0" y="1972175"/>
            <a:ext cx="6537551" cy="3062300"/>
          </a:xfrm>
          <a:prstGeom prst="rect">
            <a:avLst/>
          </a:prstGeom>
          <a:noFill/>
          <a:ln>
            <a:noFill/>
          </a:ln>
        </p:spPr>
      </p:pic>
      <p:pic>
        <p:nvPicPr>
          <p:cNvPr id="87" name="Google Shape;87;p17"/>
          <p:cNvPicPr preferRelativeResize="0"/>
          <p:nvPr/>
        </p:nvPicPr>
        <p:blipFill>
          <a:blip r:embed="rId4">
            <a:alphaModFix/>
          </a:blip>
          <a:stretch>
            <a:fillRect/>
          </a:stretch>
        </p:blipFill>
        <p:spPr>
          <a:xfrm>
            <a:off x="7675325" y="1972175"/>
            <a:ext cx="1468675" cy="3062300"/>
          </a:xfrm>
          <a:prstGeom prst="rect">
            <a:avLst/>
          </a:prstGeom>
          <a:noFill/>
          <a:ln>
            <a:noFill/>
          </a:ln>
        </p:spPr>
      </p:pic>
      <p:cxnSp>
        <p:nvCxnSpPr>
          <p:cNvPr id="88" name="Google Shape;88;p17"/>
          <p:cNvCxnSpPr>
            <a:stCxn id="86" idx="3"/>
            <a:endCxn id="87" idx="1"/>
          </p:cNvCxnSpPr>
          <p:nvPr/>
        </p:nvCxnSpPr>
        <p:spPr>
          <a:xfrm>
            <a:off x="6537551" y="3503325"/>
            <a:ext cx="11379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 Noise Reduction</a:t>
            </a:r>
            <a:endParaRPr/>
          </a:p>
        </p:txBody>
      </p:sp>
      <p:sp>
        <p:nvSpPr>
          <p:cNvPr id="94" name="Google Shape;94;p18"/>
          <p:cNvSpPr txBox="1"/>
          <p:nvPr>
            <p:ph idx="1" type="body"/>
          </p:nvPr>
        </p:nvSpPr>
        <p:spPr>
          <a:xfrm>
            <a:off x="311700" y="1152475"/>
            <a:ext cx="5079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t>Daily rainfall and temperature data were noisy</a:t>
            </a:r>
            <a:endParaRPr b="1" u="sng"/>
          </a:p>
          <a:p>
            <a:pPr indent="0" lvl="0" marL="0" rtl="0" algn="l">
              <a:spcBef>
                <a:spcPts val="1600"/>
              </a:spcBef>
              <a:spcAft>
                <a:spcPts val="0"/>
              </a:spcAft>
              <a:buNone/>
            </a:pPr>
            <a:r>
              <a:rPr lang="en"/>
              <a:t>Problem: Using raw daily data, validation loss did not decrease.</a:t>
            </a:r>
            <a:endParaRPr/>
          </a:p>
          <a:p>
            <a:pPr indent="0" lvl="0" marL="0" rtl="0" algn="l">
              <a:spcBef>
                <a:spcPts val="1600"/>
              </a:spcBef>
              <a:spcAft>
                <a:spcPts val="0"/>
              </a:spcAft>
              <a:buNone/>
            </a:pPr>
            <a:r>
              <a:rPr lang="en"/>
              <a:t>Solution:  Taking average of temperature and rainfall over disjoint intervals of 6 days.</a:t>
            </a:r>
            <a:endParaRPr/>
          </a:p>
          <a:p>
            <a:pPr indent="0" lvl="0" marL="457200" rtl="0" algn="l">
              <a:spcBef>
                <a:spcPts val="1600"/>
              </a:spcBef>
              <a:spcAft>
                <a:spcPts val="1600"/>
              </a:spcAft>
              <a:buNone/>
            </a:pPr>
            <a:r>
              <a:t/>
            </a:r>
            <a:endParaRPr/>
          </a:p>
        </p:txBody>
      </p:sp>
      <p:pic>
        <p:nvPicPr>
          <p:cNvPr id="95" name="Google Shape;95;p18"/>
          <p:cNvPicPr preferRelativeResize="0"/>
          <p:nvPr/>
        </p:nvPicPr>
        <p:blipFill>
          <a:blip r:embed="rId3">
            <a:alphaModFix/>
          </a:blip>
          <a:stretch>
            <a:fillRect/>
          </a:stretch>
        </p:blipFill>
        <p:spPr>
          <a:xfrm>
            <a:off x="5391300" y="2318043"/>
            <a:ext cx="3752700" cy="273173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did we do averaging?</a:t>
            </a:r>
            <a:endParaRPr/>
          </a:p>
        </p:txBody>
      </p:sp>
      <p:sp>
        <p:nvSpPr>
          <p:cNvPr id="101" name="Google Shape;101;p19"/>
          <p:cNvSpPr txBox="1"/>
          <p:nvPr>
            <p:ph idx="1" type="body"/>
          </p:nvPr>
        </p:nvSpPr>
        <p:spPr>
          <a:xfrm>
            <a:off x="311700" y="1152475"/>
            <a:ext cx="4812000" cy="3895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Columns represent the date we wish to predict dengue for.</a:t>
            </a:r>
            <a:endParaRPr/>
          </a:p>
          <a:p>
            <a:pPr indent="-342900" lvl="0" marL="457200" rtl="0" algn="l">
              <a:spcBef>
                <a:spcPts val="0"/>
              </a:spcBef>
              <a:spcAft>
                <a:spcPts val="0"/>
              </a:spcAft>
              <a:buSzPts val="1800"/>
              <a:buChar char="-"/>
            </a:pPr>
            <a:r>
              <a:rPr lang="en"/>
              <a:t>Entries represent daily rainfall collected for the data window associated with that date</a:t>
            </a:r>
            <a:endParaRPr/>
          </a:p>
          <a:p>
            <a:pPr indent="0" lvl="0" marL="0" rtl="0" algn="l">
              <a:lnSpc>
                <a:spcPct val="100000"/>
              </a:lnSpc>
              <a:spcBef>
                <a:spcPts val="1600"/>
              </a:spcBef>
              <a:spcAft>
                <a:spcPts val="0"/>
              </a:spcAft>
              <a:buNone/>
            </a:pPr>
            <a:r>
              <a:t/>
            </a:r>
            <a:endParaRPr/>
          </a:p>
          <a:p>
            <a:pPr indent="0" lvl="0" marL="0" rtl="0" algn="l">
              <a:spcBef>
                <a:spcPts val="1600"/>
              </a:spcBef>
              <a:spcAft>
                <a:spcPts val="1600"/>
              </a:spcAft>
              <a:buNone/>
            </a:pPr>
            <a:r>
              <a:t/>
            </a:r>
            <a:endParaRPr/>
          </a:p>
        </p:txBody>
      </p:sp>
      <p:pic>
        <p:nvPicPr>
          <p:cNvPr id="102" name="Google Shape;102;p19"/>
          <p:cNvPicPr preferRelativeResize="0"/>
          <p:nvPr/>
        </p:nvPicPr>
        <p:blipFill>
          <a:blip r:embed="rId3">
            <a:alphaModFix/>
          </a:blip>
          <a:stretch>
            <a:fillRect/>
          </a:stretch>
        </p:blipFill>
        <p:spPr>
          <a:xfrm>
            <a:off x="5463043" y="1017450"/>
            <a:ext cx="3680957" cy="4030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a:t>
            </a:r>
            <a:endParaRPr/>
          </a:p>
        </p:txBody>
      </p:sp>
      <p:sp>
        <p:nvSpPr>
          <p:cNvPr id="108" name="Google Shape;108;p20"/>
          <p:cNvSpPr txBox="1"/>
          <p:nvPr>
            <p:ph idx="1" type="body"/>
          </p:nvPr>
        </p:nvSpPr>
        <p:spPr>
          <a:xfrm>
            <a:off x="311700" y="1164275"/>
            <a:ext cx="5148900" cy="3416400"/>
          </a:xfrm>
          <a:prstGeom prst="rect">
            <a:avLst/>
          </a:prstGeom>
        </p:spPr>
        <p:txBody>
          <a:bodyPr anchorCtr="0" anchor="t" bIns="91425" lIns="91425" spcFirstLastPara="1" rIns="91425" wrap="square" tIns="91425">
            <a:noAutofit/>
          </a:bodyPr>
          <a:lstStyle/>
          <a:p>
            <a:pPr indent="-342900" lvl="0" marL="457200" rtl="0" algn="l">
              <a:spcBef>
                <a:spcPts val="1200"/>
              </a:spcBef>
              <a:spcAft>
                <a:spcPts val="0"/>
              </a:spcAft>
              <a:buSzPts val="1800"/>
              <a:buChar char="-"/>
            </a:pPr>
            <a:r>
              <a:rPr lang="en"/>
              <a:t>Yellow represents high positive correlation while purple represents negative correlation.</a:t>
            </a:r>
            <a:endParaRPr/>
          </a:p>
          <a:p>
            <a:pPr indent="-342900" lvl="0" marL="457200" rtl="0" algn="l">
              <a:spcBef>
                <a:spcPts val="0"/>
              </a:spcBef>
              <a:spcAft>
                <a:spcPts val="0"/>
              </a:spcAft>
              <a:buSzPts val="1800"/>
              <a:buChar char="-"/>
            </a:pPr>
            <a:r>
              <a:rPr lang="en"/>
              <a:t>Bright yellow spots suggested that suggests </a:t>
            </a:r>
            <a:r>
              <a:rPr b="1" i="1" lang="en"/>
              <a:t>past dengue data is highly correlated to the future dengue cases</a:t>
            </a:r>
            <a:r>
              <a:rPr lang="en"/>
              <a:t>. </a:t>
            </a:r>
            <a:endParaRPr/>
          </a:p>
          <a:p>
            <a:pPr indent="-342900" lvl="0" marL="457200" rtl="0" algn="l">
              <a:spcBef>
                <a:spcPts val="0"/>
              </a:spcBef>
              <a:spcAft>
                <a:spcPts val="0"/>
              </a:spcAft>
              <a:buSzPts val="1800"/>
              <a:buChar char="-"/>
            </a:pPr>
            <a:r>
              <a:rPr lang="en"/>
              <a:t>Feature </a:t>
            </a:r>
            <a:r>
              <a:rPr lang="en"/>
              <a:t>engineering</a:t>
            </a:r>
            <a:r>
              <a:rPr lang="en"/>
              <a:t> of dengue cases to further analyse past dengue cases.</a:t>
            </a:r>
            <a:endParaRPr/>
          </a:p>
        </p:txBody>
      </p:sp>
      <p:pic>
        <p:nvPicPr>
          <p:cNvPr id="109" name="Google Shape;109;p20"/>
          <p:cNvPicPr preferRelativeResize="0"/>
          <p:nvPr/>
        </p:nvPicPr>
        <p:blipFill>
          <a:blip r:embed="rId3">
            <a:alphaModFix/>
          </a:blip>
          <a:stretch>
            <a:fillRect/>
          </a:stretch>
        </p:blipFill>
        <p:spPr>
          <a:xfrm>
            <a:off x="5734625" y="1492123"/>
            <a:ext cx="3097675" cy="3088550"/>
          </a:xfrm>
          <a:prstGeom prst="rect">
            <a:avLst/>
          </a:prstGeom>
          <a:noFill/>
          <a:ln>
            <a:noFill/>
          </a:ln>
        </p:spPr>
      </p:pic>
      <p:sp>
        <p:nvSpPr>
          <p:cNvPr id="110" name="Google Shape;110;p20"/>
          <p:cNvSpPr txBox="1"/>
          <p:nvPr/>
        </p:nvSpPr>
        <p:spPr>
          <a:xfrm>
            <a:off x="5905408" y="4580675"/>
            <a:ext cx="3039600" cy="24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Correlation Matrix for Training Data</a:t>
            </a: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a:t>
            </a:r>
            <a:r>
              <a:rPr lang="en"/>
              <a:t>Engineering</a:t>
            </a:r>
            <a:r>
              <a:rPr lang="en"/>
              <a:t> for dengue cases</a:t>
            </a:r>
            <a:endParaRPr/>
          </a:p>
          <a:p>
            <a:pPr indent="0" lvl="0" marL="0" rtl="0" algn="l">
              <a:spcBef>
                <a:spcPts val="0"/>
              </a:spcBef>
              <a:spcAft>
                <a:spcPts val="0"/>
              </a:spcAft>
              <a:buNone/>
            </a:pPr>
            <a:r>
              <a:t/>
            </a:r>
            <a:endParaRPr/>
          </a:p>
        </p:txBody>
      </p:sp>
      <p:sp>
        <p:nvSpPr>
          <p:cNvPr id="116" name="Google Shape;116;p21"/>
          <p:cNvSpPr txBox="1"/>
          <p:nvPr>
            <p:ph idx="1" type="body"/>
          </p:nvPr>
        </p:nvSpPr>
        <p:spPr>
          <a:xfrm>
            <a:off x="311700" y="1152475"/>
            <a:ext cx="25227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Hope to give a sense of “time” to the model</a:t>
            </a:r>
            <a:endParaRPr/>
          </a:p>
          <a:p>
            <a:pPr indent="-342900" lvl="0" marL="457200" rtl="0" algn="l">
              <a:spcBef>
                <a:spcPts val="0"/>
              </a:spcBef>
              <a:spcAft>
                <a:spcPts val="0"/>
              </a:spcAft>
              <a:buSzPts val="1800"/>
              <a:buChar char="-"/>
            </a:pPr>
            <a:r>
              <a:rPr lang="en"/>
              <a:t>Hit a balance between noise reduction and too much noise reduction</a:t>
            </a:r>
            <a:endParaRPr/>
          </a:p>
        </p:txBody>
      </p:sp>
      <p:pic>
        <p:nvPicPr>
          <p:cNvPr id="117" name="Google Shape;117;p21"/>
          <p:cNvPicPr preferRelativeResize="0"/>
          <p:nvPr/>
        </p:nvPicPr>
        <p:blipFill>
          <a:blip r:embed="rId3">
            <a:alphaModFix/>
          </a:blip>
          <a:stretch>
            <a:fillRect/>
          </a:stretch>
        </p:blipFill>
        <p:spPr>
          <a:xfrm>
            <a:off x="2942551" y="1306851"/>
            <a:ext cx="6201450" cy="3729325"/>
          </a:xfrm>
          <a:prstGeom prst="rect">
            <a:avLst/>
          </a:prstGeom>
          <a:noFill/>
          <a:ln>
            <a:noFill/>
          </a:ln>
        </p:spPr>
      </p:pic>
      <p:pic>
        <p:nvPicPr>
          <p:cNvPr id="118" name="Google Shape;118;p21"/>
          <p:cNvPicPr preferRelativeResize="0"/>
          <p:nvPr/>
        </p:nvPicPr>
        <p:blipFill>
          <a:blip r:embed="rId4">
            <a:alphaModFix/>
          </a:blip>
          <a:stretch>
            <a:fillRect/>
          </a:stretch>
        </p:blipFill>
        <p:spPr>
          <a:xfrm>
            <a:off x="5219625" y="1512288"/>
            <a:ext cx="249225" cy="229025"/>
          </a:xfrm>
          <a:prstGeom prst="rect">
            <a:avLst/>
          </a:prstGeom>
          <a:noFill/>
          <a:ln>
            <a:noFill/>
          </a:ln>
        </p:spPr>
      </p:pic>
      <p:pic>
        <p:nvPicPr>
          <p:cNvPr id="119" name="Google Shape;119;p21"/>
          <p:cNvPicPr preferRelativeResize="0"/>
          <p:nvPr/>
        </p:nvPicPr>
        <p:blipFill>
          <a:blip r:embed="rId5">
            <a:alphaModFix/>
          </a:blip>
          <a:stretch>
            <a:fillRect/>
          </a:stretch>
        </p:blipFill>
        <p:spPr>
          <a:xfrm>
            <a:off x="5918663" y="1509125"/>
            <a:ext cx="249225" cy="235356"/>
          </a:xfrm>
          <a:prstGeom prst="rect">
            <a:avLst/>
          </a:prstGeom>
          <a:noFill/>
          <a:ln>
            <a:noFill/>
          </a:ln>
        </p:spPr>
      </p:pic>
      <p:pic>
        <p:nvPicPr>
          <p:cNvPr id="120" name="Google Shape;120;p21"/>
          <p:cNvPicPr preferRelativeResize="0"/>
          <p:nvPr/>
        </p:nvPicPr>
        <p:blipFill>
          <a:blip r:embed="rId6">
            <a:alphaModFix/>
          </a:blip>
          <a:stretch>
            <a:fillRect/>
          </a:stretch>
        </p:blipFill>
        <p:spPr>
          <a:xfrm>
            <a:off x="152400" y="152400"/>
            <a:ext cx="6900" cy="28463"/>
          </a:xfrm>
          <a:prstGeom prst="rect">
            <a:avLst/>
          </a:prstGeom>
          <a:noFill/>
          <a:ln>
            <a:noFill/>
          </a:ln>
        </p:spPr>
      </p:pic>
      <p:pic>
        <p:nvPicPr>
          <p:cNvPr id="121" name="Google Shape;121;p21"/>
          <p:cNvPicPr preferRelativeResize="0"/>
          <p:nvPr/>
        </p:nvPicPr>
        <p:blipFill>
          <a:blip r:embed="rId7">
            <a:alphaModFix/>
          </a:blip>
          <a:stretch>
            <a:fillRect/>
          </a:stretch>
        </p:blipFill>
        <p:spPr>
          <a:xfrm>
            <a:off x="152400" y="333263"/>
            <a:ext cx="6900" cy="28463"/>
          </a:xfrm>
          <a:prstGeom prst="rect">
            <a:avLst/>
          </a:prstGeom>
          <a:noFill/>
          <a:ln>
            <a:noFill/>
          </a:ln>
        </p:spPr>
      </p:pic>
      <p:pic>
        <p:nvPicPr>
          <p:cNvPr id="122" name="Google Shape;122;p21"/>
          <p:cNvPicPr preferRelativeResize="0"/>
          <p:nvPr/>
        </p:nvPicPr>
        <p:blipFill>
          <a:blip r:embed="rId8">
            <a:alphaModFix/>
          </a:blip>
          <a:stretch>
            <a:fillRect/>
          </a:stretch>
        </p:blipFill>
        <p:spPr>
          <a:xfrm rot="10800000">
            <a:off x="-1381388" y="-5793752"/>
            <a:ext cx="249225" cy="1028505"/>
          </a:xfrm>
          <a:prstGeom prst="rect">
            <a:avLst/>
          </a:prstGeom>
          <a:noFill/>
          <a:ln>
            <a:noFill/>
          </a:ln>
        </p:spPr>
      </p:pic>
      <p:pic>
        <p:nvPicPr>
          <p:cNvPr id="123" name="Google Shape;123;p21"/>
          <p:cNvPicPr preferRelativeResize="0"/>
          <p:nvPr/>
        </p:nvPicPr>
        <p:blipFill>
          <a:blip r:embed="rId9">
            <a:alphaModFix/>
          </a:blip>
          <a:stretch>
            <a:fillRect/>
          </a:stretch>
        </p:blipFill>
        <p:spPr>
          <a:xfrm>
            <a:off x="3814000" y="1528691"/>
            <a:ext cx="290725" cy="196247"/>
          </a:xfrm>
          <a:prstGeom prst="rect">
            <a:avLst/>
          </a:prstGeom>
          <a:noFill/>
          <a:ln>
            <a:noFill/>
          </a:ln>
        </p:spPr>
      </p:pic>
      <p:pic>
        <p:nvPicPr>
          <p:cNvPr id="124" name="Google Shape;124;p21"/>
          <p:cNvPicPr preferRelativeResize="0"/>
          <p:nvPr/>
        </p:nvPicPr>
        <p:blipFill>
          <a:blip r:embed="rId10">
            <a:alphaModFix/>
          </a:blip>
          <a:stretch>
            <a:fillRect/>
          </a:stretch>
        </p:blipFill>
        <p:spPr>
          <a:xfrm>
            <a:off x="152400" y="514125"/>
            <a:ext cx="6900" cy="28463"/>
          </a:xfrm>
          <a:prstGeom prst="rect">
            <a:avLst/>
          </a:prstGeom>
          <a:noFill/>
          <a:ln>
            <a:noFill/>
          </a:ln>
        </p:spPr>
      </p:pic>
      <p:pic>
        <p:nvPicPr>
          <p:cNvPr id="125" name="Google Shape;125;p21"/>
          <p:cNvPicPr preferRelativeResize="0"/>
          <p:nvPr/>
        </p:nvPicPr>
        <p:blipFill>
          <a:blip r:embed="rId11">
            <a:alphaModFix/>
          </a:blip>
          <a:stretch>
            <a:fillRect/>
          </a:stretch>
        </p:blipFill>
        <p:spPr>
          <a:xfrm>
            <a:off x="152400" y="694988"/>
            <a:ext cx="6900" cy="28463"/>
          </a:xfrm>
          <a:prstGeom prst="rect">
            <a:avLst/>
          </a:prstGeom>
          <a:noFill/>
          <a:ln>
            <a:noFill/>
          </a:ln>
        </p:spPr>
      </p:pic>
      <p:pic>
        <p:nvPicPr>
          <p:cNvPr id="126" name="Google Shape;126;p21"/>
          <p:cNvPicPr preferRelativeResize="0"/>
          <p:nvPr/>
        </p:nvPicPr>
        <p:blipFill>
          <a:blip r:embed="rId12">
            <a:alphaModFix/>
          </a:blip>
          <a:stretch>
            <a:fillRect/>
          </a:stretch>
        </p:blipFill>
        <p:spPr>
          <a:xfrm>
            <a:off x="3002000" y="1789450"/>
            <a:ext cx="365575" cy="1417175"/>
          </a:xfrm>
          <a:prstGeom prst="rect">
            <a:avLst/>
          </a:prstGeom>
          <a:noFill/>
          <a:ln>
            <a:noFill/>
          </a:ln>
        </p:spPr>
      </p:pic>
      <p:pic>
        <p:nvPicPr>
          <p:cNvPr id="127" name="Google Shape;127;p21"/>
          <p:cNvPicPr preferRelativeResize="0"/>
          <p:nvPr/>
        </p:nvPicPr>
        <p:blipFill>
          <a:blip r:embed="rId13">
            <a:alphaModFix/>
          </a:blip>
          <a:stretch>
            <a:fillRect/>
          </a:stretch>
        </p:blipFill>
        <p:spPr>
          <a:xfrm>
            <a:off x="4479087" y="1509137"/>
            <a:ext cx="290725" cy="235350"/>
          </a:xfrm>
          <a:prstGeom prst="rect">
            <a:avLst/>
          </a:prstGeom>
          <a:noFill/>
          <a:ln>
            <a:noFill/>
          </a:ln>
        </p:spPr>
      </p:pic>
      <p:pic>
        <p:nvPicPr>
          <p:cNvPr id="128" name="Google Shape;128;p21"/>
          <p:cNvPicPr preferRelativeResize="0"/>
          <p:nvPr/>
        </p:nvPicPr>
        <p:blipFill>
          <a:blip r:embed="rId14">
            <a:alphaModFix/>
          </a:blip>
          <a:stretch>
            <a:fillRect/>
          </a:stretch>
        </p:blipFill>
        <p:spPr>
          <a:xfrm>
            <a:off x="4244713" y="3676300"/>
            <a:ext cx="654575" cy="293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