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b2bd1b7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b2bd1b7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b2bd1b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b2bd1b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b2bd1b7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b2bd1b7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b2bd1b7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b2bd1b7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b2bd1b7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b2bd1b7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b2bd1b7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9b2bd1b7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b2bd1b72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b2bd1b7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b2bd1b72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b2bd1b7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2bd1b7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2bd1b7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Experience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D1152729 </a:t>
            </a:r>
            <a:r>
              <a:rPr lang="zh-TW"/>
              <a:t>劉鎔瑄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舉例:Siri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zh-TW"/>
              <a:t>清楚的系統狀態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zh-TW"/>
              <a:t>與真實世界的對應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X"/>
            </a:pPr>
            <a:r>
              <a:rPr lang="zh-TW"/>
              <a:t>使用者擁有控制權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zh-TW"/>
              <a:t>一致的風格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X"/>
            </a:pPr>
            <a:r>
              <a:rPr lang="zh-TW"/>
              <a:t>錯誤預防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X"/>
            </a:pPr>
            <a:r>
              <a:rPr lang="zh-TW"/>
              <a:t>易於識別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X"/>
            </a:pPr>
            <a:r>
              <a:rPr lang="zh-TW"/>
              <a:t>有彈性及有效率的使用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zh-TW"/>
              <a:t>優雅簡潔的設計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X"/>
            </a:pPr>
            <a:r>
              <a:rPr lang="zh-TW"/>
              <a:t>清楚的錯誤處理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X"/>
            </a:pPr>
            <a:r>
              <a:rPr lang="zh-TW"/>
              <a:t>適當的說明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325" y="2190825"/>
            <a:ext cx="4074425" cy="20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UX</a:t>
            </a:r>
            <a:r>
              <a:rPr lang="zh-TW"/>
              <a:t>設計的主軸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好的介面是簡單明瞭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UX要站在體驗者的角度設計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情境&gt;規格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設計須還權於使用者,讓他們能夠理解、控制並信任系統的每一步操作。</a:t>
            </a:r>
            <a:endParaRPr b="1" sz="1800">
              <a:solidFill>
                <a:srgbClr val="464646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為真實的人設計,考慮他們的限制、情緒與真實使用情境,而不是假設完美的使用者行為。</a:t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壞設計清單有用:透過反例快速建立判斷,理解「不要做什麼」常比定義更有效。</a:t>
            </a:r>
            <a:endParaRPr sz="1800">
              <a:solidFill>
                <a:srgbClr val="464646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以人為中心不是口號:若忽視人,設計終被忽視;需求、限制與情緒都要被看見。</a:t>
            </a:r>
            <a:endParaRPr sz="1800">
              <a:solidFill>
                <a:srgbClr val="464646"/>
              </a:solidFill>
            </a:endParaRPr>
          </a:p>
          <a:p>
            <a:pPr indent="0" lvl="0" marL="457200" rtl="0" algn="l">
              <a:lnSpc>
                <a:spcPct val="281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6464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zh-TW"/>
              <a:t>UX設計的主軸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不宜資訊量過大(瀏覽順序設計、使用重點)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配色宜使用對比/漸進的色彩設計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首頁即任務起點:給清楚第一步與主要路徑;減少猶豫時間,避免陷入探索迷霧。</a:t>
            </a:r>
            <a:endParaRPr sz="1900">
              <a:solidFill>
                <a:srgbClr val="46464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分步導覽降低焦慮:讓人知道身在何處、下一步做什麼、完成還差多少。</a:t>
            </a:r>
            <a:endParaRPr sz="1750">
              <a:solidFill>
                <a:srgbClr val="46464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UX 定義:人與產品／服務互動的整體感受,包含可用性、可學性與情感體驗。</a:t>
            </a:r>
            <a:endParaRPr sz="1900">
              <a:solidFill>
                <a:srgbClr val="46464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50" y="3305700"/>
            <a:ext cx="5636749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UI&amp;UX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讓規格服務於體驗:以情境約束功能,避免萬能選單;先問「要幫使用者完成什麼」。</a:t>
            </a:r>
            <a:endParaRPr sz="1900">
              <a:solidFill>
                <a:srgbClr val="46464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424" y="2423799"/>
            <a:ext cx="4037049" cy="2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設計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清楚的進度條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用大眾熟悉的詞語而非專業詞語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一致的風格</a:t>
            </a:r>
            <a:endParaRPr sz="1800"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800"/>
              <a:t>比 ”好的錯誤消息” 更好的是 </a:t>
            </a:r>
            <a:r>
              <a:rPr b="1" lang="zh-TW" sz="1800"/>
              <a:t>精心設計</a:t>
            </a:r>
            <a:r>
              <a:rPr lang="zh-TW" sz="1800"/>
              <a:t>，它可以從一開始就防止問題發生。 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875" y="2571750"/>
            <a:ext cx="2514400" cy="8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N06~08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525" y="1934250"/>
            <a:ext cx="1898449" cy="1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60450" y="1853850"/>
            <a:ext cx="41640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提供一些 快速做法 ，以便系統可以同時滿足沒有經驗和有經驗的用戶的需求。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允許用戶制定 常做的操作。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 👍IG 的常用者雙擊照片表示❤️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 👍簡易計算機點一下變成工程計算機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 👍提供快捷鍵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60450" y="3296900"/>
            <a:ext cx="44340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優雅簡潔的設計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對話 不應包含不相關 或很少需要的訊息。 對話中每一個額外的訊息都會與相關的訊息競爭，並 降低 它們的相對可見度。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👍 圖表取代冗長的文字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👍 簡短精準的用詞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N09</a:t>
            </a:r>
            <a:r>
              <a:rPr lang="zh-TW"/>
              <a:t>、</a:t>
            </a:r>
            <a:r>
              <a:rPr lang="zh-TW"/>
              <a:t>N10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錯誤信息應該用</a:t>
            </a:r>
            <a:r>
              <a:rPr b="1" lang="zh-TW" sz="1200"/>
              <a:t>通俗易懂的語言</a:t>
            </a:r>
            <a:r>
              <a:rPr lang="zh-TW" sz="1200"/>
              <a:t>（無代碼）表達，</a:t>
            </a:r>
            <a:r>
              <a:rPr b="1" lang="zh-TW" sz="1200"/>
              <a:t>準確地 </a:t>
            </a:r>
            <a:r>
              <a:rPr lang="zh-TW" sz="1200"/>
              <a:t>指出問題，並</a:t>
            </a:r>
            <a:r>
              <a:rPr b="1" lang="zh-TW" sz="1200"/>
              <a:t>建設性地</a:t>
            </a:r>
            <a:r>
              <a:rPr lang="zh-TW" sz="1200"/>
              <a:t>提出解決方案。</a:t>
            </a:r>
            <a:endParaRPr sz="120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即使系統可以在沒有文件的情況下使用會更好，但可能有必要提供 幫助和文件。 任何此類訊息都應該 易於搜索，專注於用戶的任務，列出要執行的 具體步驟，並且不能太大。</a:t>
            </a:r>
            <a:endParaRPr sz="120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1659" l="0" r="0" t="28175"/>
          <a:stretch/>
        </p:blipFill>
        <p:spPr>
          <a:xfrm>
            <a:off x="1257500" y="2437200"/>
            <a:ext cx="2376150" cy="14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62" y="494238"/>
            <a:ext cx="7580675" cy="41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舉例:TimeTree、台灣Pay、inline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清楚的系統狀態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與真實世界的對應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使用者擁有控制權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一致的風格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錯誤預防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易於識別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有彈性及有效率的使用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優雅簡潔的設計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✓"/>
            </a:pPr>
            <a:r>
              <a:rPr lang="zh-TW"/>
              <a:t>清楚的錯誤處理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29999"/>
              <a:buChar char="✓"/>
            </a:pPr>
            <a:r>
              <a:rPr lang="zh-TW"/>
              <a:t>適當的說明</a:t>
            </a:r>
            <a:endParaRPr b="1" sz="1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b="1" sz="800">
              <a:solidFill>
                <a:srgbClr val="0000FF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80" y="2029400"/>
            <a:ext cx="1987623" cy="10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275" y="3072900"/>
            <a:ext cx="1043498" cy="10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772" y="3385906"/>
            <a:ext cx="1987629" cy="73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