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89" r:id="rId3"/>
    <p:sldId id="277" r:id="rId4"/>
    <p:sldId id="315" r:id="rId5"/>
    <p:sldId id="311" r:id="rId6"/>
    <p:sldId id="313" r:id="rId7"/>
    <p:sldId id="297" r:id="rId8"/>
    <p:sldId id="2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ED7D31"/>
    <a:srgbClr val="8A94AF"/>
    <a:srgbClr val="5B9BD5"/>
    <a:srgbClr val="F34165"/>
    <a:srgbClr val="F999AB"/>
    <a:srgbClr val="544FAF"/>
    <a:srgbClr val="DBDAEE"/>
    <a:srgbClr val="333F50"/>
    <a:srgbClr val="8B9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85576" autoAdjust="0"/>
  </p:normalViewPr>
  <p:slideViewPr>
    <p:cSldViewPr snapToGrid="0">
      <p:cViewPr varScale="1">
        <p:scale>
          <a:sx n="70" d="100"/>
          <a:sy n="70" d="100"/>
        </p:scale>
        <p:origin x="1032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BE539-BF0D-4C17-95C3-BF27B0437C08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1899D-FD7C-4483-AAEB-EE6BE35EE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1899D-FD7C-4483-AAEB-EE6BE35EEB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4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1899D-FD7C-4483-AAEB-EE6BE35EEB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8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주제는 </a:t>
            </a:r>
            <a:r>
              <a:rPr lang="en-US" altLang="ko-KR" dirty="0"/>
              <a:t>: </a:t>
            </a:r>
            <a:r>
              <a:rPr lang="ko-KR" altLang="en-US" dirty="0"/>
              <a:t>국가별 전술 파악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,</a:t>
            </a:r>
            <a:r>
              <a:rPr lang="ko-KR" altLang="en-US" dirty="0"/>
              <a:t>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우승 국가를 중심으로 전술을 파악할 것 이기 때문에</a:t>
            </a:r>
            <a:r>
              <a:rPr lang="en-US" altLang="ko-KR" dirty="0"/>
              <a:t> </a:t>
            </a:r>
            <a:r>
              <a:rPr lang="ko-KR" altLang="en-US" dirty="0"/>
              <a:t>사진은 각 월드컵에서 우승국가가 포함된 조를 </a:t>
            </a:r>
            <a:r>
              <a:rPr lang="ko-KR" altLang="en-US" dirty="0" err="1"/>
              <a:t>나타내었다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사진에서 나타낸 국가이외에도 다른 국가들도 전술을 파악할 것입니다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1899D-FD7C-4483-AAEB-EE6BE35EEB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전술 파악을 위한 고려 요소입니다</a:t>
            </a:r>
            <a:r>
              <a:rPr lang="en-US" altLang="ko-KR" dirty="0"/>
              <a:t>.</a:t>
            </a:r>
            <a:r>
              <a:rPr lang="ko-KR" altLang="en-US" dirty="0"/>
              <a:t> 키워드는 포지션이고</a:t>
            </a:r>
            <a:r>
              <a:rPr lang="en-US" altLang="ko-KR" dirty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1899D-FD7C-4483-AAEB-EE6BE35EEB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7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분석된 전술을 바탕으로 </a:t>
            </a:r>
            <a:r>
              <a:rPr lang="en-US" altLang="ko-KR" dirty="0"/>
              <a:t>3</a:t>
            </a:r>
            <a:r>
              <a:rPr lang="ko-KR" altLang="en-US" dirty="0"/>
              <a:t>가지의 최종 분석 목표를 </a:t>
            </a:r>
            <a:r>
              <a:rPr lang="ko-KR" altLang="en-US" dirty="0" err="1"/>
              <a:t>생각중입니다</a:t>
            </a:r>
            <a:endParaRPr lang="en-US" altLang="ko-KR" dirty="0"/>
          </a:p>
          <a:p>
            <a:r>
              <a:rPr lang="ko-KR" altLang="en-US" dirty="0"/>
              <a:t>조별 전략 분석</a:t>
            </a:r>
            <a:r>
              <a:rPr lang="en-US" altLang="ko-KR" dirty="0"/>
              <a:t>, </a:t>
            </a:r>
            <a:r>
              <a:rPr lang="ko-KR" altLang="en-US" dirty="0"/>
              <a:t>우승팀 전략 분석</a:t>
            </a:r>
            <a:r>
              <a:rPr lang="en-US" altLang="ko-KR" dirty="0"/>
              <a:t>, </a:t>
            </a:r>
            <a:r>
              <a:rPr lang="ko-KR" altLang="en-US" dirty="0"/>
              <a:t>남녀 축구팀 전략 분석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1899D-FD7C-4483-AAEB-EE6BE35EEB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9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1899D-FD7C-4483-AAEB-EE6BE35EEB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4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8B95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2716538-7E20-8FAE-76B3-FCC7562644DA}"/>
              </a:ext>
            </a:extLst>
          </p:cNvPr>
          <p:cNvSpPr/>
          <p:nvPr userDrawn="1"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8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348741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06E522F2-0431-422D-888A-28CF616F0EC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6608" y="642461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857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544FAF"/>
                </a:solidFill>
              </a:defRPr>
            </a:lvl1pPr>
          </a:lstStyle>
          <a:p>
            <a:fld id="{92A3BBB8-EBE5-4A2B-AB70-89540E1C96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DC9-F2C2-4840-8071-F6088510BD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CE06-8613-4CDC-A669-9C24D3CDA1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38330" y="6310312"/>
            <a:ext cx="2743200" cy="365125"/>
          </a:xfrm>
        </p:spPr>
        <p:txBody>
          <a:bodyPr/>
          <a:lstStyle/>
          <a:p>
            <a:fld id="{0080E435-AD68-48E6-BEDC-67F4A7A125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081" y="6310359"/>
            <a:ext cx="4114800" cy="365125"/>
          </a:xfrm>
        </p:spPr>
        <p:txBody>
          <a:bodyPr/>
          <a:lstStyle>
            <a:lvl1pPr algn="l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4449" y="6311900"/>
            <a:ext cx="2743200" cy="365125"/>
          </a:xfrm>
        </p:spPr>
        <p:txBody>
          <a:bodyPr/>
          <a:lstStyle>
            <a:lvl1pPr>
              <a:defRPr sz="1600" b="1"/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5BE6-3FCE-47EC-97F0-DFFB6048A9A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8A72-78CA-44C5-88AF-03417D670D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59D-8C6C-4536-B78B-F86AFA90069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547-56E5-46DF-A73D-8C7BF208BD9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A63C-44B5-48EF-952F-3DDBF7C0E19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0506-97D6-4D09-A874-8DF798563F0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7713-EDD0-4286-B5CB-6794497F908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3491F-E427-4BDA-A2F5-94133B891C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6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7D4301E-E4DB-4B4E-8A14-75FE13CA9494}"/>
              </a:ext>
            </a:extLst>
          </p:cNvPr>
          <p:cNvSpPr/>
          <p:nvPr/>
        </p:nvSpPr>
        <p:spPr>
          <a:xfrm>
            <a:off x="5245454" y="2504704"/>
            <a:ext cx="1873021" cy="34842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152400" dist="38100" dir="5400000" algn="t" rotWithShape="0">
              <a:schemeClr val="accent5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Team 07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8257" y="3085889"/>
            <a:ext cx="9879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5400" i="1" kern="0" dirty="0" err="1">
                <a:solidFill>
                  <a:srgbClr val="404040"/>
                </a:solidFill>
                <a:latin typeface="+mn-ea"/>
              </a:rPr>
              <a:t>R_Project_Data</a:t>
            </a:r>
            <a:r>
              <a:rPr lang="en-US" altLang="ko-KR" sz="5400" i="1" kern="0" dirty="0">
                <a:solidFill>
                  <a:srgbClr val="404040"/>
                </a:solidFill>
                <a:latin typeface="+mn-ea"/>
              </a:rPr>
              <a:t> Analysis</a:t>
            </a:r>
            <a:endParaRPr lang="en-US" altLang="ko-KR" sz="2800" i="1" kern="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10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5760" y="347472"/>
            <a:ext cx="1404000" cy="36000"/>
          </a:xfrm>
          <a:prstGeom prst="rect">
            <a:avLst/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537A7373-19E9-FB3E-7132-7268DC860930}"/>
              </a:ext>
            </a:extLst>
          </p:cNvPr>
          <p:cNvSpPr/>
          <p:nvPr/>
        </p:nvSpPr>
        <p:spPr>
          <a:xfrm>
            <a:off x="8488013" y="5250739"/>
            <a:ext cx="398145" cy="375285"/>
          </a:xfrm>
          <a:custGeom>
            <a:avLst/>
            <a:gdLst/>
            <a:ahLst/>
            <a:cxnLst/>
            <a:rect l="l" t="t" r="r" b="b"/>
            <a:pathLst>
              <a:path w="398145" h="375285">
                <a:moveTo>
                  <a:pt x="397764" y="120396"/>
                </a:moveTo>
                <a:lnTo>
                  <a:pt x="397065" y="121018"/>
                </a:lnTo>
                <a:lnTo>
                  <a:pt x="387972" y="76034"/>
                </a:lnTo>
                <a:lnTo>
                  <a:pt x="361289" y="36474"/>
                </a:lnTo>
                <a:lnTo>
                  <a:pt x="321729" y="9791"/>
                </a:lnTo>
                <a:lnTo>
                  <a:pt x="273304" y="0"/>
                </a:lnTo>
                <a:lnTo>
                  <a:pt x="124460" y="0"/>
                </a:lnTo>
                <a:lnTo>
                  <a:pt x="76022" y="9791"/>
                </a:lnTo>
                <a:lnTo>
                  <a:pt x="36461" y="36474"/>
                </a:lnTo>
                <a:lnTo>
                  <a:pt x="9779" y="76034"/>
                </a:lnTo>
                <a:lnTo>
                  <a:pt x="0" y="124460"/>
                </a:lnTo>
                <a:lnTo>
                  <a:pt x="0" y="250507"/>
                </a:lnTo>
                <a:lnTo>
                  <a:pt x="9779" y="298932"/>
                </a:lnTo>
                <a:lnTo>
                  <a:pt x="36461" y="338467"/>
                </a:lnTo>
                <a:lnTo>
                  <a:pt x="76022" y="365137"/>
                </a:lnTo>
                <a:lnTo>
                  <a:pt x="114922" y="372986"/>
                </a:lnTo>
                <a:lnTo>
                  <a:pt x="112776" y="374904"/>
                </a:lnTo>
                <a:lnTo>
                  <a:pt x="124460" y="374904"/>
                </a:lnTo>
                <a:lnTo>
                  <a:pt x="273304" y="374904"/>
                </a:lnTo>
                <a:lnTo>
                  <a:pt x="397764" y="374904"/>
                </a:lnTo>
                <a:lnTo>
                  <a:pt x="397764" y="250507"/>
                </a:lnTo>
                <a:lnTo>
                  <a:pt x="397764" y="124460"/>
                </a:lnTo>
                <a:lnTo>
                  <a:pt x="397764" y="120396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CB36F17-6AF3-6AE9-AEC6-3A2BAF74A492}"/>
              </a:ext>
            </a:extLst>
          </p:cNvPr>
          <p:cNvSpPr txBox="1"/>
          <p:nvPr/>
        </p:nvSpPr>
        <p:spPr>
          <a:xfrm>
            <a:off x="8553317" y="5202273"/>
            <a:ext cx="274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+</a:t>
            </a:r>
            <a:endParaRPr sz="2800" dirty="0">
              <a:latin typeface="맑은 고딕"/>
              <a:cs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87227-A75B-C989-F79E-61B810EEBB18}"/>
              </a:ext>
            </a:extLst>
          </p:cNvPr>
          <p:cNvSpPr txBox="1"/>
          <p:nvPr/>
        </p:nvSpPr>
        <p:spPr>
          <a:xfrm>
            <a:off x="6881918" y="5498138"/>
            <a:ext cx="5155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ko-KR" altLang="en-US" b="1" dirty="0"/>
              <a:t>발표자 </a:t>
            </a:r>
            <a:r>
              <a:rPr lang="en-US" altLang="ko-KR" b="1" dirty="0"/>
              <a:t>: </a:t>
            </a:r>
            <a:r>
              <a:rPr lang="ko-KR" altLang="en-US" b="1" dirty="0"/>
              <a:t>이상명 </a:t>
            </a:r>
            <a:r>
              <a:rPr lang="en-US" altLang="ko-KR" b="1" dirty="0"/>
              <a:t>20180821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ko-KR" altLang="en-US" b="1" dirty="0"/>
              <a:t>조   원 </a:t>
            </a:r>
            <a:r>
              <a:rPr lang="en-US" altLang="ko-KR" b="1" dirty="0"/>
              <a:t>: </a:t>
            </a:r>
            <a:r>
              <a:rPr lang="ko-KR" altLang="en-US" b="1" dirty="0"/>
              <a:t>김성수 </a:t>
            </a:r>
            <a:r>
              <a:rPr lang="en-US" altLang="ko-KR" b="1" dirty="0"/>
              <a:t>20190211</a:t>
            </a:r>
          </a:p>
          <a:p>
            <a:pPr algn="r"/>
            <a:r>
              <a:rPr lang="en-US" altLang="ko-KR" b="1" dirty="0"/>
              <a:t>				</a:t>
            </a:r>
            <a:r>
              <a:rPr lang="ko-KR" altLang="en-US" b="1" dirty="0"/>
              <a:t> 정상철 </a:t>
            </a:r>
            <a:r>
              <a:rPr lang="en-US" altLang="ko-KR" b="1" dirty="0"/>
              <a:t>20191048</a:t>
            </a:r>
          </a:p>
          <a:p>
            <a:pPr algn="r"/>
            <a:r>
              <a:rPr lang="ko-KR" altLang="en-US" b="1" dirty="0"/>
              <a:t>정현수 </a:t>
            </a:r>
            <a:r>
              <a:rPr lang="en-US" altLang="ko-KR" b="1" dirty="0"/>
              <a:t>20191091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2AF0E-02C1-F81F-3046-D416F77E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42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522232" y="2257274"/>
            <a:ext cx="1257210" cy="317452"/>
          </a:xfrm>
          <a:prstGeom prst="roundRect">
            <a:avLst>
              <a:gd name="adj" fmla="val 17667"/>
            </a:avLst>
          </a:prstGeom>
          <a:solidFill>
            <a:srgbClr val="F999AB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845AA6BA-782F-44C8-8EED-7414FB66A082}"/>
              </a:ext>
            </a:extLst>
          </p:cNvPr>
          <p:cNvSpPr>
            <a:spLocks/>
          </p:cNvSpPr>
          <p:nvPr/>
        </p:nvSpPr>
        <p:spPr bwMode="auto">
          <a:xfrm>
            <a:off x="637749" y="3397743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 23">
            <a:extLst>
              <a:ext uri="{FF2B5EF4-FFF2-40B4-BE49-F238E27FC236}">
                <a16:creationId xmlns:a16="http://schemas.microsoft.com/office/drawing/2014/main" id="{EA4A4F04-7C00-43CE-8F2F-A2644163C621}"/>
              </a:ext>
            </a:extLst>
          </p:cNvPr>
          <p:cNvSpPr>
            <a:spLocks/>
          </p:cNvSpPr>
          <p:nvPr/>
        </p:nvSpPr>
        <p:spPr bwMode="auto">
          <a:xfrm>
            <a:off x="608008" y="286062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말풍선: 타원형 11">
            <a:extLst>
              <a:ext uri="{FF2B5EF4-FFF2-40B4-BE49-F238E27FC236}">
                <a16:creationId xmlns:a16="http://schemas.microsoft.com/office/drawing/2014/main" id="{2B37B84D-1725-4F47-8A31-66F0C12BE3C4}"/>
              </a:ext>
            </a:extLst>
          </p:cNvPr>
          <p:cNvSpPr/>
          <p:nvPr/>
        </p:nvSpPr>
        <p:spPr>
          <a:xfrm>
            <a:off x="627434" y="2343278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108612D7-5251-434F-AF75-75635D2CB936}"/>
              </a:ext>
            </a:extLst>
          </p:cNvPr>
          <p:cNvSpPr/>
          <p:nvPr/>
        </p:nvSpPr>
        <p:spPr>
          <a:xfrm>
            <a:off x="619101" y="1806305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2505A955-3A57-4CDC-BDF8-D1322AC582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174" y="3934862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8BE86CE9-DE49-412B-B558-68E8CB44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379B6A44-79DE-451D-A9B3-926D940D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15A0F8D-78B6-4E48-9D82-D008A7C4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89437317-390F-43E7-8100-E3E3CED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자유형 32">
            <a:extLst>
              <a:ext uri="{FF2B5EF4-FFF2-40B4-BE49-F238E27FC236}">
                <a16:creationId xmlns:a16="http://schemas.microsoft.com/office/drawing/2014/main" id="{20D807BE-A02B-49A4-BD0E-EFC4948F1151}"/>
              </a:ext>
            </a:extLst>
          </p:cNvPr>
          <p:cNvSpPr>
            <a:spLocks/>
          </p:cNvSpPr>
          <p:nvPr/>
        </p:nvSpPr>
        <p:spPr bwMode="auto">
          <a:xfrm>
            <a:off x="625930" y="5595296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7" name="Group 36">
            <a:extLst>
              <a:ext uri="{FF2B5EF4-FFF2-40B4-BE49-F238E27FC236}">
                <a16:creationId xmlns:a16="http://schemas.microsoft.com/office/drawing/2014/main" id="{E0573E71-5BC8-44BE-B049-F6D8649A7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8734" y="4510828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19D54555-B174-454A-8877-06546DB2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B8928A80-09F9-4FB5-88A9-2B18E38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438FE3B-BC1D-4776-9308-9EB3944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6A16275-EB9F-443A-85BF-0425062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84AC9EFF-F8C2-473E-B2B7-000A9FD9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:a16="http://schemas.microsoft.com/office/drawing/2014/main" id="{353BE948-AA69-4E6A-9E30-3704CD8A7F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5693" y="508752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A6624-CF5C-4AD3-A109-85AE393A84BB}"/>
              </a:ext>
            </a:extLst>
          </p:cNvPr>
          <p:cNvSpPr txBox="1"/>
          <p:nvPr/>
        </p:nvSpPr>
        <p:spPr>
          <a:xfrm>
            <a:off x="1816608" y="403817"/>
            <a:ext cx="193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목 차</a:t>
            </a:r>
            <a:endParaRPr lang="ko-KR" altLang="en-US" sz="2800" dirty="0">
              <a:latin typeface="+mn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859A4E8-CFE0-A7B4-2C96-5C6AE7A57625}"/>
              </a:ext>
            </a:extLst>
          </p:cNvPr>
          <p:cNvCxnSpPr>
            <a:cxnSpLocks/>
          </p:cNvCxnSpPr>
          <p:nvPr/>
        </p:nvCxnSpPr>
        <p:spPr>
          <a:xfrm>
            <a:off x="2011631" y="3628894"/>
            <a:ext cx="9946018" cy="0"/>
          </a:xfrm>
          <a:prstGeom prst="line">
            <a:avLst/>
          </a:prstGeom>
          <a:ln w="69850" cap="rnd">
            <a:solidFill>
              <a:srgbClr val="5B9BD5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34E0AB6-EF5B-B545-5881-7A33973961CF}"/>
              </a:ext>
            </a:extLst>
          </p:cNvPr>
          <p:cNvCxnSpPr>
            <a:cxnSpLocks/>
          </p:cNvCxnSpPr>
          <p:nvPr/>
        </p:nvCxnSpPr>
        <p:spPr>
          <a:xfrm>
            <a:off x="4461757" y="3623616"/>
            <a:ext cx="0" cy="714873"/>
          </a:xfrm>
          <a:prstGeom prst="straightConnector1">
            <a:avLst/>
          </a:prstGeom>
          <a:ln w="254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A08280-2575-59E5-725A-EEE6B38C5AE7}"/>
              </a:ext>
            </a:extLst>
          </p:cNvPr>
          <p:cNvCxnSpPr>
            <a:cxnSpLocks/>
          </p:cNvCxnSpPr>
          <p:nvPr/>
        </p:nvCxnSpPr>
        <p:spPr>
          <a:xfrm>
            <a:off x="7497863" y="3596031"/>
            <a:ext cx="0" cy="714873"/>
          </a:xfrm>
          <a:prstGeom prst="straightConnector1">
            <a:avLst/>
          </a:prstGeom>
          <a:ln w="254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CB0623-0791-BA5D-F0F9-C3FAEC86C1A9}"/>
              </a:ext>
            </a:extLst>
          </p:cNvPr>
          <p:cNvCxnSpPr>
            <a:cxnSpLocks/>
          </p:cNvCxnSpPr>
          <p:nvPr/>
        </p:nvCxnSpPr>
        <p:spPr>
          <a:xfrm flipV="1">
            <a:off x="2865510" y="2684750"/>
            <a:ext cx="0" cy="944144"/>
          </a:xfrm>
          <a:prstGeom prst="straightConnector1">
            <a:avLst/>
          </a:prstGeom>
          <a:ln w="254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8EA92A-0D46-3583-A012-A5BD3D6E363D}"/>
              </a:ext>
            </a:extLst>
          </p:cNvPr>
          <p:cNvCxnSpPr>
            <a:cxnSpLocks/>
          </p:cNvCxnSpPr>
          <p:nvPr/>
        </p:nvCxnSpPr>
        <p:spPr>
          <a:xfrm flipV="1">
            <a:off x="6058004" y="2694378"/>
            <a:ext cx="0" cy="944144"/>
          </a:xfrm>
          <a:prstGeom prst="straightConnector1">
            <a:avLst/>
          </a:prstGeom>
          <a:ln w="254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2C3C3A-8EEB-3168-2D38-BE9CFAA59F9E}"/>
              </a:ext>
            </a:extLst>
          </p:cNvPr>
          <p:cNvCxnSpPr>
            <a:cxnSpLocks/>
          </p:cNvCxnSpPr>
          <p:nvPr/>
        </p:nvCxnSpPr>
        <p:spPr>
          <a:xfrm flipV="1">
            <a:off x="9153743" y="2707247"/>
            <a:ext cx="9232" cy="952853"/>
          </a:xfrm>
          <a:prstGeom prst="straightConnector1">
            <a:avLst/>
          </a:prstGeom>
          <a:ln w="254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B7D7EC-5A9C-D74D-6A7A-88284E7D4AB6}"/>
              </a:ext>
            </a:extLst>
          </p:cNvPr>
          <p:cNvSpPr/>
          <p:nvPr/>
        </p:nvSpPr>
        <p:spPr>
          <a:xfrm>
            <a:off x="1105303" y="2134736"/>
            <a:ext cx="35982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Gantt Chart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C3EAF4-1154-819B-936E-A75BD775AF2E}"/>
              </a:ext>
            </a:extLst>
          </p:cNvPr>
          <p:cNvSpPr/>
          <p:nvPr/>
        </p:nvSpPr>
        <p:spPr>
          <a:xfrm>
            <a:off x="2607516" y="4329563"/>
            <a:ext cx="35982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DA4D13-54F0-5C1E-3569-B3AAF5745FEF}"/>
              </a:ext>
            </a:extLst>
          </p:cNvPr>
          <p:cNvSpPr/>
          <p:nvPr/>
        </p:nvSpPr>
        <p:spPr>
          <a:xfrm>
            <a:off x="4166723" y="2135703"/>
            <a:ext cx="35982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고려요소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7B7FA8-E426-F2DF-694F-E9CB4F6B1553}"/>
              </a:ext>
            </a:extLst>
          </p:cNvPr>
          <p:cNvSpPr/>
          <p:nvPr/>
        </p:nvSpPr>
        <p:spPr>
          <a:xfrm>
            <a:off x="6205799" y="4311073"/>
            <a:ext cx="243618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 분석 목표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6B8972B-5712-E5E5-1CED-3E647101644C}"/>
              </a:ext>
            </a:extLst>
          </p:cNvPr>
          <p:cNvSpPr/>
          <p:nvPr/>
        </p:nvSpPr>
        <p:spPr>
          <a:xfrm>
            <a:off x="2773371" y="3536755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7427879-6344-87C6-E74A-A15102700F56}"/>
              </a:ext>
            </a:extLst>
          </p:cNvPr>
          <p:cNvSpPr/>
          <p:nvPr/>
        </p:nvSpPr>
        <p:spPr>
          <a:xfrm>
            <a:off x="5965865" y="3549967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49ED1F8-4C38-866E-3E0E-F23C28C8D0DF}"/>
              </a:ext>
            </a:extLst>
          </p:cNvPr>
          <p:cNvSpPr/>
          <p:nvPr/>
        </p:nvSpPr>
        <p:spPr>
          <a:xfrm>
            <a:off x="4369618" y="3555478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860B656-3DC8-9B28-83D0-A9B2CABC9EAB}"/>
              </a:ext>
            </a:extLst>
          </p:cNvPr>
          <p:cNvSpPr/>
          <p:nvPr/>
        </p:nvSpPr>
        <p:spPr>
          <a:xfrm>
            <a:off x="7405724" y="3531477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027C5F-7BA3-5D53-3DD8-D12478A656CA}"/>
              </a:ext>
            </a:extLst>
          </p:cNvPr>
          <p:cNvSpPr/>
          <p:nvPr/>
        </p:nvSpPr>
        <p:spPr>
          <a:xfrm>
            <a:off x="9066220" y="3562836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F36C34D-7E51-4BBF-32C7-D9318C90CFC3}"/>
              </a:ext>
            </a:extLst>
          </p:cNvPr>
          <p:cNvCxnSpPr>
            <a:cxnSpLocks/>
          </p:cNvCxnSpPr>
          <p:nvPr/>
        </p:nvCxnSpPr>
        <p:spPr>
          <a:xfrm>
            <a:off x="10906378" y="3596031"/>
            <a:ext cx="0" cy="714873"/>
          </a:xfrm>
          <a:prstGeom prst="straightConnector1">
            <a:avLst/>
          </a:prstGeom>
          <a:ln w="254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8308B28-9C58-DAA7-D5D7-157583A74ECC}"/>
              </a:ext>
            </a:extLst>
          </p:cNvPr>
          <p:cNvSpPr/>
          <p:nvPr/>
        </p:nvSpPr>
        <p:spPr>
          <a:xfrm>
            <a:off x="9015097" y="4301329"/>
            <a:ext cx="35982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Q&amp;A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8240172-CF8F-5D32-E7EE-ACDCF3C539D0}"/>
              </a:ext>
            </a:extLst>
          </p:cNvPr>
          <p:cNvSpPr/>
          <p:nvPr/>
        </p:nvSpPr>
        <p:spPr>
          <a:xfrm>
            <a:off x="10814239" y="3531477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AFDFB6-DEF9-5CC0-865E-DFBA323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32685"/>
              </p:ext>
            </p:extLst>
          </p:nvPr>
        </p:nvGraphicFramePr>
        <p:xfrm>
          <a:off x="862433" y="1610106"/>
          <a:ext cx="917009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표 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5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목 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Gantt Chart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주 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고려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최종분석목표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Action Item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Q&amp;A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60AA36E-46E2-767E-8FA5-65EA38BC0ED9}"/>
              </a:ext>
            </a:extLst>
          </p:cNvPr>
          <p:cNvSpPr/>
          <p:nvPr/>
        </p:nvSpPr>
        <p:spPr>
          <a:xfrm>
            <a:off x="7991663" y="1870198"/>
            <a:ext cx="2149113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Action item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64FC08-F13A-31E7-61BD-16C057E859D1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A54F06-86F5-173F-9136-06E829E75258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1AC4C3-6323-0123-2CA3-ACFE17FA817B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9119C2-7FB1-FACF-DF23-300C11FE6F31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304F3A7-DEFD-71E6-704C-03E65941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05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0A6624-CF5C-4AD3-A109-85AE393A84BB}"/>
              </a:ext>
            </a:extLst>
          </p:cNvPr>
          <p:cNvSpPr txBox="1"/>
          <p:nvPr/>
        </p:nvSpPr>
        <p:spPr>
          <a:xfrm>
            <a:off x="1816608" y="403817"/>
            <a:ext cx="238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Gantt Chart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7B1C4C-8179-0BCB-88FA-9D93503AD34C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B70D4B-BBF9-F7BA-9272-093021D4FFE2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5FD51E-8F98-B136-A245-C8F8F9567886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12BB7F-972F-60A0-15F0-386BCAB920E6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100E708-C716-28A4-64DC-9AB530D8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6" name="사각형: 둥근 모서리 46">
            <a:extLst>
              <a:ext uri="{FF2B5EF4-FFF2-40B4-BE49-F238E27FC236}">
                <a16:creationId xmlns:a16="http://schemas.microsoft.com/office/drawing/2014/main" id="{FB551AD2-ACA5-9BBF-5611-B52189532620}"/>
              </a:ext>
            </a:extLst>
          </p:cNvPr>
          <p:cNvSpPr/>
          <p:nvPr/>
        </p:nvSpPr>
        <p:spPr>
          <a:xfrm>
            <a:off x="522232" y="2785594"/>
            <a:ext cx="1257210" cy="317452"/>
          </a:xfrm>
          <a:prstGeom prst="roundRect">
            <a:avLst>
              <a:gd name="adj" fmla="val 17667"/>
            </a:avLst>
          </a:prstGeom>
          <a:solidFill>
            <a:srgbClr val="F999AB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3F04ED73-D44E-5110-21CA-92A24A18B9DB}"/>
              </a:ext>
            </a:extLst>
          </p:cNvPr>
          <p:cNvSpPr>
            <a:spLocks/>
          </p:cNvSpPr>
          <p:nvPr/>
        </p:nvSpPr>
        <p:spPr bwMode="auto">
          <a:xfrm>
            <a:off x="637749" y="3397743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자유형 23">
            <a:extLst>
              <a:ext uri="{FF2B5EF4-FFF2-40B4-BE49-F238E27FC236}">
                <a16:creationId xmlns:a16="http://schemas.microsoft.com/office/drawing/2014/main" id="{72D6890D-E33A-3AFE-358F-CA28E1EBC460}"/>
              </a:ext>
            </a:extLst>
          </p:cNvPr>
          <p:cNvSpPr>
            <a:spLocks/>
          </p:cNvSpPr>
          <p:nvPr/>
        </p:nvSpPr>
        <p:spPr bwMode="auto">
          <a:xfrm>
            <a:off x="608008" y="286062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말풍선: 타원형 11">
            <a:extLst>
              <a:ext uri="{FF2B5EF4-FFF2-40B4-BE49-F238E27FC236}">
                <a16:creationId xmlns:a16="http://schemas.microsoft.com/office/drawing/2014/main" id="{81B30F07-A209-30D7-F94D-1EA0F4DF35A4}"/>
              </a:ext>
            </a:extLst>
          </p:cNvPr>
          <p:cNvSpPr/>
          <p:nvPr/>
        </p:nvSpPr>
        <p:spPr>
          <a:xfrm>
            <a:off x="627434" y="2343278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558E7282-0B25-7701-789D-C671EC22B896}"/>
              </a:ext>
            </a:extLst>
          </p:cNvPr>
          <p:cNvSpPr/>
          <p:nvPr/>
        </p:nvSpPr>
        <p:spPr>
          <a:xfrm>
            <a:off x="619101" y="1806305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">
            <a:extLst>
              <a:ext uri="{FF2B5EF4-FFF2-40B4-BE49-F238E27FC236}">
                <a16:creationId xmlns:a16="http://schemas.microsoft.com/office/drawing/2014/main" id="{29D17B27-4C0B-A835-4988-1A49AB7422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174" y="3934862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786A7561-0FED-E990-5E6A-8D085E065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3476D6CF-8AD3-3409-17E8-DEA738CEB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6B4127D2-BEB0-7274-E9B1-7D44638E2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7C6D00E1-32AE-3269-C94D-2F0939971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자유형 32">
            <a:extLst>
              <a:ext uri="{FF2B5EF4-FFF2-40B4-BE49-F238E27FC236}">
                <a16:creationId xmlns:a16="http://schemas.microsoft.com/office/drawing/2014/main" id="{E74EFB3C-C279-FA64-3035-779E9D589AAC}"/>
              </a:ext>
            </a:extLst>
          </p:cNvPr>
          <p:cNvSpPr>
            <a:spLocks/>
          </p:cNvSpPr>
          <p:nvPr/>
        </p:nvSpPr>
        <p:spPr bwMode="auto">
          <a:xfrm>
            <a:off x="625930" y="5595296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7EEEE350-EFDE-29CF-0C59-95BFE15012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8734" y="4510828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CF34D52F-E822-09CC-A8AB-1E69A3A2D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4269D6D1-EAE3-2341-83AE-BC5664B49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5EA7A6D4-17F6-34E2-1BFF-5778BBDE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2D49E2D6-6D2E-D252-1242-19B775D8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E378A338-A8C8-B502-68DA-9F066942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Freeform 6">
            <a:extLst>
              <a:ext uri="{FF2B5EF4-FFF2-40B4-BE49-F238E27FC236}">
                <a16:creationId xmlns:a16="http://schemas.microsoft.com/office/drawing/2014/main" id="{3B7B9EDD-F039-B731-4A8F-44B0C3F43C5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5693" y="508752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533B048F-FF15-E84B-FB41-E551C0B52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10747"/>
              </p:ext>
            </p:extLst>
          </p:nvPr>
        </p:nvGraphicFramePr>
        <p:xfrm>
          <a:off x="862433" y="1610106"/>
          <a:ext cx="917009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표 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5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목 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Gantt Chart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주 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고려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최종분석목표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Action Item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Q&amp;A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154E9E9-E19D-EDBA-158A-59AF0234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29" y="1753777"/>
            <a:ext cx="10144661" cy="33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7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0A6624-CF5C-4AD3-A109-85AE393A84BB}"/>
              </a:ext>
            </a:extLst>
          </p:cNvPr>
          <p:cNvSpPr txBox="1"/>
          <p:nvPr/>
        </p:nvSpPr>
        <p:spPr>
          <a:xfrm>
            <a:off x="1816607" y="403817"/>
            <a:ext cx="1030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주제 </a:t>
            </a:r>
            <a:r>
              <a:rPr lang="en-US" altLang="ko-KR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: </a:t>
            </a:r>
            <a:r>
              <a:rPr lang="ko-KR" altLang="en-US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국가별 전술 파악</a:t>
            </a:r>
            <a:r>
              <a:rPr lang="en-US" altLang="ko-KR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(</a:t>
            </a:r>
            <a:r>
              <a:rPr lang="ko-KR" altLang="en-US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남</a:t>
            </a:r>
            <a:r>
              <a:rPr lang="en-US" altLang="ko-KR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,</a:t>
            </a:r>
            <a:r>
              <a:rPr lang="ko-KR" altLang="en-US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여 구분</a:t>
            </a:r>
            <a:r>
              <a:rPr lang="en-US" altLang="ko-KR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)</a:t>
            </a:r>
            <a:endParaRPr lang="ko-KR" altLang="en-US" sz="3200" b="1" kern="0" dirty="0">
              <a:solidFill>
                <a:srgbClr val="44546A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022675-9ADB-4B77-DD04-1A12FC6D38D7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638EFF-D904-17C2-EC72-77A256CA12BB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9CB944-A118-5323-8CD0-E807DEE5151C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C1F51C-BE97-A380-7041-53FFA03902C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F6370E-9EDE-2A01-9842-47CA2CFE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사각형: 둥근 모서리 46">
            <a:extLst>
              <a:ext uri="{FF2B5EF4-FFF2-40B4-BE49-F238E27FC236}">
                <a16:creationId xmlns:a16="http://schemas.microsoft.com/office/drawing/2014/main" id="{16B3287A-6099-D098-076B-8BC17871CB58}"/>
              </a:ext>
            </a:extLst>
          </p:cNvPr>
          <p:cNvSpPr/>
          <p:nvPr/>
        </p:nvSpPr>
        <p:spPr>
          <a:xfrm>
            <a:off x="522232" y="3334234"/>
            <a:ext cx="1257210" cy="317452"/>
          </a:xfrm>
          <a:prstGeom prst="roundRect">
            <a:avLst>
              <a:gd name="adj" fmla="val 17667"/>
            </a:avLst>
          </a:prstGeom>
          <a:solidFill>
            <a:srgbClr val="F999AB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C1E279AC-C235-BB62-EB62-26114F84CFD0}"/>
              </a:ext>
            </a:extLst>
          </p:cNvPr>
          <p:cNvSpPr>
            <a:spLocks/>
          </p:cNvSpPr>
          <p:nvPr/>
        </p:nvSpPr>
        <p:spPr bwMode="auto">
          <a:xfrm>
            <a:off x="637749" y="3428223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자유형 23">
            <a:extLst>
              <a:ext uri="{FF2B5EF4-FFF2-40B4-BE49-F238E27FC236}">
                <a16:creationId xmlns:a16="http://schemas.microsoft.com/office/drawing/2014/main" id="{2D7BE1D6-7D09-758A-94B3-8979355CDAF7}"/>
              </a:ext>
            </a:extLst>
          </p:cNvPr>
          <p:cNvSpPr>
            <a:spLocks/>
          </p:cNvSpPr>
          <p:nvPr/>
        </p:nvSpPr>
        <p:spPr bwMode="auto">
          <a:xfrm>
            <a:off x="608008" y="286062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말풍선: 타원형 11">
            <a:extLst>
              <a:ext uri="{FF2B5EF4-FFF2-40B4-BE49-F238E27FC236}">
                <a16:creationId xmlns:a16="http://schemas.microsoft.com/office/drawing/2014/main" id="{44619C6D-2840-17B2-A44A-785F84CC055D}"/>
              </a:ext>
            </a:extLst>
          </p:cNvPr>
          <p:cNvSpPr/>
          <p:nvPr/>
        </p:nvSpPr>
        <p:spPr>
          <a:xfrm>
            <a:off x="627434" y="2343278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하트 18">
            <a:extLst>
              <a:ext uri="{FF2B5EF4-FFF2-40B4-BE49-F238E27FC236}">
                <a16:creationId xmlns:a16="http://schemas.microsoft.com/office/drawing/2014/main" id="{81059D54-1527-E504-4ED7-5348B6B85894}"/>
              </a:ext>
            </a:extLst>
          </p:cNvPr>
          <p:cNvSpPr/>
          <p:nvPr/>
        </p:nvSpPr>
        <p:spPr>
          <a:xfrm>
            <a:off x="619101" y="1806305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Group 16">
            <a:extLst>
              <a:ext uri="{FF2B5EF4-FFF2-40B4-BE49-F238E27FC236}">
                <a16:creationId xmlns:a16="http://schemas.microsoft.com/office/drawing/2014/main" id="{CF96D351-CF4A-5E11-71A2-EEEB23EE8A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174" y="3934862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0EA04521-E518-11A7-BCE1-83A049A501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06BC8314-CE3E-81C2-AAAA-9AD5B39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9C0FA9D-0F5D-4840-877A-AD2B5C749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B7F6E2B-88BA-93A9-DA11-C3C78529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자유형 32">
            <a:extLst>
              <a:ext uri="{FF2B5EF4-FFF2-40B4-BE49-F238E27FC236}">
                <a16:creationId xmlns:a16="http://schemas.microsoft.com/office/drawing/2014/main" id="{9DE17551-9060-BAB1-33C5-15926F2B8A77}"/>
              </a:ext>
            </a:extLst>
          </p:cNvPr>
          <p:cNvSpPr>
            <a:spLocks/>
          </p:cNvSpPr>
          <p:nvPr/>
        </p:nvSpPr>
        <p:spPr bwMode="auto">
          <a:xfrm>
            <a:off x="625930" y="5595296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B1E5C35F-0F61-AC57-D97A-189F684DF3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8734" y="4510828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C1981438-75B0-1041-797B-F0AF897F3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281D84FC-972A-540A-2F10-38B2B59A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4D5D25CA-7B9F-C754-3F62-11AF0A02A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77239772-61F3-3E9B-648C-AF929E4D4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56424B2E-E3D0-E67C-6491-B6823A7B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Freeform 6">
            <a:extLst>
              <a:ext uri="{FF2B5EF4-FFF2-40B4-BE49-F238E27FC236}">
                <a16:creationId xmlns:a16="http://schemas.microsoft.com/office/drawing/2014/main" id="{3BB36CEF-4E29-C9D0-831D-A5F70F5041D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5693" y="508752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F5CF6DD-BB19-4E11-397C-0B4893E8DDAB}"/>
              </a:ext>
            </a:extLst>
          </p:cNvPr>
          <p:cNvGraphicFramePr>
            <a:graphicFrameLocks noGrp="1"/>
          </p:cNvGraphicFramePr>
          <p:nvPr/>
        </p:nvGraphicFramePr>
        <p:xfrm>
          <a:off x="862433" y="1610106"/>
          <a:ext cx="917009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표 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5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목 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Gantt Chart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주 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고려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최종분석목표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Action Item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Q&amp;A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894C243-548E-8000-D4A9-29E3DDF2E344}"/>
              </a:ext>
            </a:extLst>
          </p:cNvPr>
          <p:cNvSpPr txBox="1"/>
          <p:nvPr/>
        </p:nvSpPr>
        <p:spPr>
          <a:xfrm>
            <a:off x="7260618" y="2957041"/>
            <a:ext cx="431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b="1" dirty="0"/>
              <a:t>2019 </a:t>
            </a:r>
            <a:r>
              <a:rPr lang="ko-KR" altLang="en-US" sz="2000" b="1" dirty="0"/>
              <a:t>여자 월드컵 </a:t>
            </a:r>
            <a:r>
              <a:rPr lang="en-US" altLang="ko-KR" sz="2000" b="1" dirty="0"/>
              <a:t>F </a:t>
            </a:r>
            <a:r>
              <a:rPr lang="ko-KR" altLang="en-US" sz="2000" b="1" dirty="0"/>
              <a:t>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C43B3F-79C3-218D-5A48-D33263028125}"/>
              </a:ext>
            </a:extLst>
          </p:cNvPr>
          <p:cNvSpPr txBox="1"/>
          <p:nvPr/>
        </p:nvSpPr>
        <p:spPr>
          <a:xfrm>
            <a:off x="1805700" y="2998833"/>
            <a:ext cx="431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b="1" dirty="0"/>
              <a:t>2018 </a:t>
            </a:r>
            <a:r>
              <a:rPr lang="ko-KR" altLang="en-US" sz="2000" b="1" dirty="0"/>
              <a:t>남자 월드컵 </a:t>
            </a:r>
            <a:r>
              <a:rPr lang="en-US" altLang="ko-KR" sz="2000" b="1" dirty="0"/>
              <a:t>C </a:t>
            </a:r>
            <a:r>
              <a:rPr lang="ko-KR" altLang="en-US" sz="2000" b="1" dirty="0"/>
              <a:t>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7433A9-BC50-5483-A44A-811FCB4E75DD}"/>
              </a:ext>
            </a:extLst>
          </p:cNvPr>
          <p:cNvGrpSpPr/>
          <p:nvPr/>
        </p:nvGrpSpPr>
        <p:grpSpPr>
          <a:xfrm>
            <a:off x="5735169" y="899452"/>
            <a:ext cx="1915871" cy="2401981"/>
            <a:chOff x="5318310" y="935937"/>
            <a:chExt cx="2305050" cy="2889905"/>
          </a:xfrm>
        </p:grpSpPr>
        <p:pic>
          <p:nvPicPr>
            <p:cNvPr id="1062" name="Picture 38" descr="22671740">
              <a:extLst>
                <a:ext uri="{FF2B5EF4-FFF2-40B4-BE49-F238E27FC236}">
                  <a16:creationId xmlns:a16="http://schemas.microsoft.com/office/drawing/2014/main" id="{6B4EDAB1-E6C1-82DD-A66C-DF9CB4B3C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310" y="1539842"/>
              <a:ext cx="230505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Fifa ">
              <a:extLst>
                <a:ext uri="{FF2B5EF4-FFF2-40B4-BE49-F238E27FC236}">
                  <a16:creationId xmlns:a16="http://schemas.microsoft.com/office/drawing/2014/main" id="{1912802B-3F2B-ED0C-6E7E-D81DAAC34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0967" y="935937"/>
              <a:ext cx="777815" cy="777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331C98-D362-840D-A0F4-C2EE21DF9213}"/>
              </a:ext>
            </a:extLst>
          </p:cNvPr>
          <p:cNvGrpSpPr/>
          <p:nvPr/>
        </p:nvGrpSpPr>
        <p:grpSpPr>
          <a:xfrm>
            <a:off x="2305553" y="3301433"/>
            <a:ext cx="3566263" cy="3356986"/>
            <a:chOff x="2305553" y="3301433"/>
            <a:chExt cx="3566263" cy="3356986"/>
          </a:xfrm>
        </p:grpSpPr>
        <p:pic>
          <p:nvPicPr>
            <p:cNvPr id="11" name="Picture 32" descr="France ">
              <a:extLst>
                <a:ext uri="{FF2B5EF4-FFF2-40B4-BE49-F238E27FC236}">
                  <a16:creationId xmlns:a16="http://schemas.microsoft.com/office/drawing/2014/main" id="{EB7F318C-A54B-73A5-0876-C68FCAB90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553" y="3741783"/>
              <a:ext cx="1467847" cy="146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Australia ">
              <a:extLst>
                <a:ext uri="{FF2B5EF4-FFF2-40B4-BE49-F238E27FC236}">
                  <a16:creationId xmlns:a16="http://schemas.microsoft.com/office/drawing/2014/main" id="{F10A7940-4519-2D8E-F60A-B1686084B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69" y="3741783"/>
              <a:ext cx="1467847" cy="146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eru ">
              <a:extLst>
                <a:ext uri="{FF2B5EF4-FFF2-40B4-BE49-F238E27FC236}">
                  <a16:creationId xmlns:a16="http://schemas.microsoft.com/office/drawing/2014/main" id="{21C98DDF-2B35-BDCD-B977-D6275ED50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241" y="5190571"/>
              <a:ext cx="1467847" cy="146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enmark ">
              <a:extLst>
                <a:ext uri="{FF2B5EF4-FFF2-40B4-BE49-F238E27FC236}">
                  <a16:creationId xmlns:a16="http://schemas.microsoft.com/office/drawing/2014/main" id="{701E52E0-9191-6FB8-9FCF-CDF558866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69" y="5190572"/>
              <a:ext cx="1467847" cy="146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8" descr="Win ">
              <a:extLst>
                <a:ext uri="{FF2B5EF4-FFF2-40B4-BE49-F238E27FC236}">
                  <a16:creationId xmlns:a16="http://schemas.microsoft.com/office/drawing/2014/main" id="{C5AC56C2-4143-029F-2E84-3B9A97F679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6230" y="3301433"/>
              <a:ext cx="646492" cy="646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7EAE8F-F3D5-FF07-85C9-8C8C5952ECCF}"/>
              </a:ext>
            </a:extLst>
          </p:cNvPr>
          <p:cNvGrpSpPr/>
          <p:nvPr/>
        </p:nvGrpSpPr>
        <p:grpSpPr>
          <a:xfrm>
            <a:off x="7800811" y="3356100"/>
            <a:ext cx="3528756" cy="3348171"/>
            <a:chOff x="7800811" y="3356100"/>
            <a:chExt cx="3528756" cy="3348171"/>
          </a:xfrm>
        </p:grpSpPr>
        <p:pic>
          <p:nvPicPr>
            <p:cNvPr id="1032" name="Picture 8" descr="United states ">
              <a:extLst>
                <a:ext uri="{FF2B5EF4-FFF2-40B4-BE49-F238E27FC236}">
                  <a16:creationId xmlns:a16="http://schemas.microsoft.com/office/drawing/2014/main" id="{F4D4AD69-3B64-BE77-6BF6-CBDBEA052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048" y="3749402"/>
              <a:ext cx="1467846" cy="14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weden ">
              <a:extLst>
                <a:ext uri="{FF2B5EF4-FFF2-40B4-BE49-F238E27FC236}">
                  <a16:creationId xmlns:a16="http://schemas.microsoft.com/office/drawing/2014/main" id="{FB44F6D9-026C-357F-9D21-307E2C753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1721" y="3749401"/>
              <a:ext cx="1467846" cy="14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hile ">
              <a:extLst>
                <a:ext uri="{FF2B5EF4-FFF2-40B4-BE49-F238E27FC236}">
                  <a16:creationId xmlns:a16="http://schemas.microsoft.com/office/drawing/2014/main" id="{9493D01D-A88F-4B66-62E8-B002B810A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811" y="5198189"/>
              <a:ext cx="1467846" cy="14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Thailand ">
              <a:extLst>
                <a:ext uri="{FF2B5EF4-FFF2-40B4-BE49-F238E27FC236}">
                  <a16:creationId xmlns:a16="http://schemas.microsoft.com/office/drawing/2014/main" id="{871E5944-A5BC-C9F1-3B63-768E120DA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1721" y="5236425"/>
              <a:ext cx="1467846" cy="14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8" descr="Win ">
              <a:extLst>
                <a:ext uri="{FF2B5EF4-FFF2-40B4-BE49-F238E27FC236}">
                  <a16:creationId xmlns:a16="http://schemas.microsoft.com/office/drawing/2014/main" id="{E047CE32-C523-F14B-B03E-B1DA94508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9725" y="3356100"/>
              <a:ext cx="646492" cy="646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693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0A6624-CF5C-4AD3-A109-85AE393A84BB}"/>
              </a:ext>
            </a:extLst>
          </p:cNvPr>
          <p:cNvSpPr txBox="1"/>
          <p:nvPr/>
        </p:nvSpPr>
        <p:spPr>
          <a:xfrm>
            <a:off x="1816607" y="403817"/>
            <a:ext cx="1030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고려 요소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2F8CF5-1CBF-35F3-AC82-564EED563FE4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3FC609-F70B-70B6-DE69-F16259D61ECB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8115D5-D755-1760-FFE2-2C19BCA57217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E9BD5D-9965-CA82-102E-490C4A946B86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C6EB50CC-1FA8-A310-4D35-57FA0AF8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9" name="사각형: 둥근 모서리 46">
            <a:extLst>
              <a:ext uri="{FF2B5EF4-FFF2-40B4-BE49-F238E27FC236}">
                <a16:creationId xmlns:a16="http://schemas.microsoft.com/office/drawing/2014/main" id="{06610EB3-1AC5-0E0B-1E88-B8692FA0607A}"/>
              </a:ext>
            </a:extLst>
          </p:cNvPr>
          <p:cNvSpPr/>
          <p:nvPr/>
        </p:nvSpPr>
        <p:spPr>
          <a:xfrm>
            <a:off x="522232" y="3862554"/>
            <a:ext cx="1257210" cy="317452"/>
          </a:xfrm>
          <a:prstGeom prst="roundRect">
            <a:avLst>
              <a:gd name="adj" fmla="val 17667"/>
            </a:avLst>
          </a:prstGeom>
          <a:solidFill>
            <a:srgbClr val="F999AB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23DBEE6F-5263-2636-B171-FA7602492B24}"/>
              </a:ext>
            </a:extLst>
          </p:cNvPr>
          <p:cNvSpPr>
            <a:spLocks/>
          </p:cNvSpPr>
          <p:nvPr/>
        </p:nvSpPr>
        <p:spPr bwMode="auto">
          <a:xfrm>
            <a:off x="637749" y="3397743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 23">
            <a:extLst>
              <a:ext uri="{FF2B5EF4-FFF2-40B4-BE49-F238E27FC236}">
                <a16:creationId xmlns:a16="http://schemas.microsoft.com/office/drawing/2014/main" id="{FA13AF71-0781-59C7-5132-336B03402E61}"/>
              </a:ext>
            </a:extLst>
          </p:cNvPr>
          <p:cNvSpPr>
            <a:spLocks/>
          </p:cNvSpPr>
          <p:nvPr/>
        </p:nvSpPr>
        <p:spPr bwMode="auto">
          <a:xfrm>
            <a:off x="608008" y="286062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말풍선: 타원형 11">
            <a:extLst>
              <a:ext uri="{FF2B5EF4-FFF2-40B4-BE49-F238E27FC236}">
                <a16:creationId xmlns:a16="http://schemas.microsoft.com/office/drawing/2014/main" id="{8E53AD72-F9CB-549A-FF15-9DB574195798}"/>
              </a:ext>
            </a:extLst>
          </p:cNvPr>
          <p:cNvSpPr/>
          <p:nvPr/>
        </p:nvSpPr>
        <p:spPr>
          <a:xfrm>
            <a:off x="627434" y="2343278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하트 22">
            <a:extLst>
              <a:ext uri="{FF2B5EF4-FFF2-40B4-BE49-F238E27FC236}">
                <a16:creationId xmlns:a16="http://schemas.microsoft.com/office/drawing/2014/main" id="{DA6EE512-9FA1-3D82-A673-66E6655B7856}"/>
              </a:ext>
            </a:extLst>
          </p:cNvPr>
          <p:cNvSpPr/>
          <p:nvPr/>
        </p:nvSpPr>
        <p:spPr>
          <a:xfrm>
            <a:off x="619101" y="1806305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6E44107E-0D98-3EDC-4437-0F46A3DB09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174" y="3934862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D5F9D04-E91F-24C2-37B9-ABFF547EE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70F0DF8-BACA-D0D9-2645-56CF30A6C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1C6F37F0-887F-B447-6D75-98058287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B1F985D-6829-86D7-8D44-B80E9EA13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자유형 32">
            <a:extLst>
              <a:ext uri="{FF2B5EF4-FFF2-40B4-BE49-F238E27FC236}">
                <a16:creationId xmlns:a16="http://schemas.microsoft.com/office/drawing/2014/main" id="{5EBCAD7E-D3C9-0E47-27C1-A721A06089B9}"/>
              </a:ext>
            </a:extLst>
          </p:cNvPr>
          <p:cNvSpPr>
            <a:spLocks/>
          </p:cNvSpPr>
          <p:nvPr/>
        </p:nvSpPr>
        <p:spPr bwMode="auto">
          <a:xfrm>
            <a:off x="625930" y="5595296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0" name="Group 36">
            <a:extLst>
              <a:ext uri="{FF2B5EF4-FFF2-40B4-BE49-F238E27FC236}">
                <a16:creationId xmlns:a16="http://schemas.microsoft.com/office/drawing/2014/main" id="{AACFEFA6-E3F7-D213-5785-0F9F67FA39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8734" y="4510828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96D21F4E-4FB4-5583-9528-8AF82B6C4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38">
              <a:extLst>
                <a:ext uri="{FF2B5EF4-FFF2-40B4-BE49-F238E27FC236}">
                  <a16:creationId xmlns:a16="http://schemas.microsoft.com/office/drawing/2014/main" id="{05D19D17-7C4A-9E39-29AC-E8CFFE2DA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39">
              <a:extLst>
                <a:ext uri="{FF2B5EF4-FFF2-40B4-BE49-F238E27FC236}">
                  <a16:creationId xmlns:a16="http://schemas.microsoft.com/office/drawing/2014/main" id="{AEF133CE-9269-18EA-55DD-4230E7AB7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1B1E7F13-89B7-5E69-6BBB-11E5DC80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8FD1CD33-C702-6D33-7443-C8A637598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Freeform 6">
            <a:extLst>
              <a:ext uri="{FF2B5EF4-FFF2-40B4-BE49-F238E27FC236}">
                <a16:creationId xmlns:a16="http://schemas.microsoft.com/office/drawing/2014/main" id="{C306B00C-5F14-52FE-749C-ADDF163A315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5693" y="508752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46DF3E4-2920-542E-76AB-598B64C62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13237"/>
              </p:ext>
            </p:extLst>
          </p:nvPr>
        </p:nvGraphicFramePr>
        <p:xfrm>
          <a:off x="862433" y="1610106"/>
          <a:ext cx="917009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표 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5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목 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Gantt Chart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주 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고려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최종분석목표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Action Item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Q&amp;A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CD823F0-1010-7664-DBFF-1B63917EAF29}"/>
              </a:ext>
            </a:extLst>
          </p:cNvPr>
          <p:cNvSpPr txBox="1"/>
          <p:nvPr/>
        </p:nvSpPr>
        <p:spPr>
          <a:xfrm>
            <a:off x="5776514" y="760289"/>
            <a:ext cx="6528413" cy="5826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 포지션 별 </a:t>
            </a:r>
            <a:r>
              <a:rPr lang="ko-KR" altLang="en-US" sz="2800" dirty="0">
                <a:solidFill>
                  <a:srgbClr val="FF0000"/>
                </a:solidFill>
              </a:rPr>
              <a:t>나이 대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age_yrs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포지션</a:t>
            </a:r>
            <a:r>
              <a:rPr lang="ko-KR" altLang="en-US" sz="2800" dirty="0"/>
              <a:t> 별 선수의 수</a:t>
            </a:r>
            <a:r>
              <a:rPr lang="en-US" altLang="ko-KR" sz="2800" dirty="0">
                <a:solidFill>
                  <a:srgbClr val="FF0000"/>
                </a:solidFill>
              </a:rPr>
              <a:t>(pos)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 포지션 별 선수의 </a:t>
            </a:r>
            <a:r>
              <a:rPr lang="ko-KR" altLang="en-US" sz="2800" dirty="0">
                <a:solidFill>
                  <a:srgbClr val="FF0000"/>
                </a:solidFill>
              </a:rPr>
              <a:t>출전 횟수</a:t>
            </a:r>
            <a:r>
              <a:rPr lang="en-US" altLang="ko-KR" sz="2800" dirty="0">
                <a:solidFill>
                  <a:srgbClr val="FF0000"/>
                </a:solidFill>
              </a:rPr>
              <a:t>(caps)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 포지션 별 </a:t>
            </a:r>
            <a:r>
              <a:rPr lang="ko-KR" altLang="en-US" sz="2800" dirty="0">
                <a:solidFill>
                  <a:srgbClr val="FF0000"/>
                </a:solidFill>
              </a:rPr>
              <a:t>골 수</a:t>
            </a:r>
            <a:r>
              <a:rPr lang="en-US" altLang="ko-KR" sz="2800" dirty="0">
                <a:solidFill>
                  <a:srgbClr val="FF0000"/>
                </a:solidFill>
              </a:rPr>
              <a:t>(goals)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그룹별</a:t>
            </a:r>
            <a:r>
              <a:rPr lang="ko-KR" altLang="en-US" sz="2800" dirty="0"/>
              <a:t> 포지션 </a:t>
            </a:r>
            <a:r>
              <a:rPr lang="ko-KR" altLang="en-US" sz="2800" dirty="0">
                <a:solidFill>
                  <a:srgbClr val="FF0000"/>
                </a:solidFill>
              </a:rPr>
              <a:t>비율</a:t>
            </a:r>
            <a:r>
              <a:rPr lang="en-US" altLang="ko-KR" sz="2800" dirty="0">
                <a:solidFill>
                  <a:srgbClr val="FF0000"/>
                </a:solidFill>
              </a:rPr>
              <a:t>(group)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3076" name="Picture 4" descr="Analysis ">
            <a:extLst>
              <a:ext uri="{FF2B5EF4-FFF2-40B4-BE49-F238E27FC236}">
                <a16:creationId xmlns:a16="http://schemas.microsoft.com/office/drawing/2014/main" id="{AD4AFAD5-2ACE-60EF-DF4A-76ED8B8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34" y="2807009"/>
            <a:ext cx="1960880" cy="19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CF5E79-1D14-F8D2-956A-0447084600D5}"/>
              </a:ext>
            </a:extLst>
          </p:cNvPr>
          <p:cNvSpPr txBox="1"/>
          <p:nvPr/>
        </p:nvSpPr>
        <p:spPr>
          <a:xfrm>
            <a:off x="2185683" y="2143223"/>
            <a:ext cx="431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Keyword : Position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502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0A6624-CF5C-4AD3-A109-85AE393A84BB}"/>
              </a:ext>
            </a:extLst>
          </p:cNvPr>
          <p:cNvSpPr txBox="1"/>
          <p:nvPr/>
        </p:nvSpPr>
        <p:spPr>
          <a:xfrm>
            <a:off x="1816607" y="403817"/>
            <a:ext cx="1030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최종 분석 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380BD8-D79F-C85D-AEEA-05F99F777538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C8D498-3063-AE04-D170-14F83E6FD98D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F699AE-A6AF-D3A3-144D-570B430DD2F6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C5B3FF-CE96-3224-519B-326D41A7595A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A71D16D-EE62-9A6B-5B0B-E80DD8FF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5" name="사각형: 둥근 모서리 46">
            <a:extLst>
              <a:ext uri="{FF2B5EF4-FFF2-40B4-BE49-F238E27FC236}">
                <a16:creationId xmlns:a16="http://schemas.microsoft.com/office/drawing/2014/main" id="{5DEBF0ED-BF44-16CB-8BBE-189EA9C98B3E}"/>
              </a:ext>
            </a:extLst>
          </p:cNvPr>
          <p:cNvSpPr/>
          <p:nvPr/>
        </p:nvSpPr>
        <p:spPr>
          <a:xfrm>
            <a:off x="522232" y="4431514"/>
            <a:ext cx="1257210" cy="317452"/>
          </a:xfrm>
          <a:prstGeom prst="roundRect">
            <a:avLst>
              <a:gd name="adj" fmla="val 17667"/>
            </a:avLst>
          </a:prstGeom>
          <a:solidFill>
            <a:srgbClr val="F999AB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2F4E70D4-332F-BE78-AB0D-B0B4248715C3}"/>
              </a:ext>
            </a:extLst>
          </p:cNvPr>
          <p:cNvSpPr>
            <a:spLocks/>
          </p:cNvSpPr>
          <p:nvPr/>
        </p:nvSpPr>
        <p:spPr bwMode="auto">
          <a:xfrm>
            <a:off x="637749" y="3397743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 23">
            <a:extLst>
              <a:ext uri="{FF2B5EF4-FFF2-40B4-BE49-F238E27FC236}">
                <a16:creationId xmlns:a16="http://schemas.microsoft.com/office/drawing/2014/main" id="{9B2B7453-4873-A036-C3E6-1AE3419CC50B}"/>
              </a:ext>
            </a:extLst>
          </p:cNvPr>
          <p:cNvSpPr>
            <a:spLocks/>
          </p:cNvSpPr>
          <p:nvPr/>
        </p:nvSpPr>
        <p:spPr bwMode="auto">
          <a:xfrm>
            <a:off x="608008" y="286062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말풍선: 타원형 11">
            <a:extLst>
              <a:ext uri="{FF2B5EF4-FFF2-40B4-BE49-F238E27FC236}">
                <a16:creationId xmlns:a16="http://schemas.microsoft.com/office/drawing/2014/main" id="{107E2C22-C1A6-AC45-8291-B7A466F2193D}"/>
              </a:ext>
            </a:extLst>
          </p:cNvPr>
          <p:cNvSpPr/>
          <p:nvPr/>
        </p:nvSpPr>
        <p:spPr>
          <a:xfrm>
            <a:off x="627434" y="2343278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하트 21">
            <a:extLst>
              <a:ext uri="{FF2B5EF4-FFF2-40B4-BE49-F238E27FC236}">
                <a16:creationId xmlns:a16="http://schemas.microsoft.com/office/drawing/2014/main" id="{A88C018A-C050-A82C-94A0-7E3AF3EA24A4}"/>
              </a:ext>
            </a:extLst>
          </p:cNvPr>
          <p:cNvSpPr/>
          <p:nvPr/>
        </p:nvSpPr>
        <p:spPr>
          <a:xfrm>
            <a:off x="619101" y="1806305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C3618FC8-598F-9C6C-91AF-4F7E4EF331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174" y="3934862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C387190-6FD7-E6B0-BA05-4FDF0068CE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2994AC-5086-6AFB-BD97-35A230FF4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D855C22-F023-9812-9DA5-83D5E286A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314CD98-D7DC-1686-4356-D10B98EE0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자유형 32">
            <a:extLst>
              <a:ext uri="{FF2B5EF4-FFF2-40B4-BE49-F238E27FC236}">
                <a16:creationId xmlns:a16="http://schemas.microsoft.com/office/drawing/2014/main" id="{64120DD4-601F-8601-7648-85D88EC853C9}"/>
              </a:ext>
            </a:extLst>
          </p:cNvPr>
          <p:cNvSpPr>
            <a:spLocks/>
          </p:cNvSpPr>
          <p:nvPr/>
        </p:nvSpPr>
        <p:spPr bwMode="auto">
          <a:xfrm>
            <a:off x="625930" y="5595296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9" name="Group 36">
            <a:extLst>
              <a:ext uri="{FF2B5EF4-FFF2-40B4-BE49-F238E27FC236}">
                <a16:creationId xmlns:a16="http://schemas.microsoft.com/office/drawing/2014/main" id="{0D4AEC2E-EE66-DC5E-0127-1011D5F1EE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8734" y="4510828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A8CC9DCE-7D22-EDB6-1365-8D55BF554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77128962-7630-659E-E5AF-ACA561D82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39">
              <a:extLst>
                <a:ext uri="{FF2B5EF4-FFF2-40B4-BE49-F238E27FC236}">
                  <a16:creationId xmlns:a16="http://schemas.microsoft.com/office/drawing/2014/main" id="{83B475BA-876D-8548-7D24-34AE75C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121AEA75-3F12-2F0E-E673-244801380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FBAB4ECC-6823-1053-129B-3C8D84DE8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5" name="Freeform 6">
            <a:extLst>
              <a:ext uri="{FF2B5EF4-FFF2-40B4-BE49-F238E27FC236}">
                <a16:creationId xmlns:a16="http://schemas.microsoft.com/office/drawing/2014/main" id="{F4DEE37E-8E07-BEA7-9BEA-A94C8B13573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5693" y="508752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80E748B-A670-64C3-9FF9-BD210E4A8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13237"/>
              </p:ext>
            </p:extLst>
          </p:nvPr>
        </p:nvGraphicFramePr>
        <p:xfrm>
          <a:off x="862433" y="1610106"/>
          <a:ext cx="917009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표 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5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목 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Gantt Chart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주 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고려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최종분석목표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Action Item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Q&amp;A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F6F2C6-9EEC-7D97-2ACB-E8200113F007}"/>
              </a:ext>
            </a:extLst>
          </p:cNvPr>
          <p:cNvSpPr/>
          <p:nvPr/>
        </p:nvSpPr>
        <p:spPr>
          <a:xfrm>
            <a:off x="2194259" y="2223491"/>
            <a:ext cx="858970" cy="858970"/>
          </a:xfrm>
          <a:prstGeom prst="rect">
            <a:avLst/>
          </a:prstGeom>
          <a:solidFill>
            <a:srgbClr val="F3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A37BEB-9478-AA20-BF1A-093F2ABB092E}"/>
              </a:ext>
            </a:extLst>
          </p:cNvPr>
          <p:cNvSpPr/>
          <p:nvPr/>
        </p:nvSpPr>
        <p:spPr>
          <a:xfrm>
            <a:off x="2255220" y="2275921"/>
            <a:ext cx="2921304" cy="1780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alpha val="40000"/>
              </a:schemeClr>
            </a:solidFill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A76063-7005-3932-F974-33C4CF98E70A}"/>
              </a:ext>
            </a:extLst>
          </p:cNvPr>
          <p:cNvSpPr/>
          <p:nvPr/>
        </p:nvSpPr>
        <p:spPr>
          <a:xfrm>
            <a:off x="2384443" y="4380712"/>
            <a:ext cx="2662858" cy="163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조별 전략 분석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4546A">
                    <a:lumMod val="75000"/>
                  </a:srgbClr>
                </a:solidFill>
              </a:rPr>
              <a:t>국가별 차이점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1/2 액자 40">
            <a:extLst>
              <a:ext uri="{FF2B5EF4-FFF2-40B4-BE49-F238E27FC236}">
                <a16:creationId xmlns:a16="http://schemas.microsoft.com/office/drawing/2014/main" id="{2CED32F7-9037-F22E-9512-6C5A131547D3}"/>
              </a:ext>
            </a:extLst>
          </p:cNvPr>
          <p:cNvSpPr/>
          <p:nvPr/>
        </p:nvSpPr>
        <p:spPr>
          <a:xfrm rot="10800000">
            <a:off x="4588690" y="3463789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solidFill>
              <a:srgbClr val="F3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05F9C5-6030-7FC6-AFAE-984CFE492D80}"/>
              </a:ext>
            </a:extLst>
          </p:cNvPr>
          <p:cNvSpPr/>
          <p:nvPr/>
        </p:nvSpPr>
        <p:spPr>
          <a:xfrm>
            <a:off x="5532127" y="2223491"/>
            <a:ext cx="858970" cy="858970"/>
          </a:xfrm>
          <a:prstGeom prst="rect">
            <a:avLst/>
          </a:prstGeom>
          <a:solidFill>
            <a:srgbClr val="F3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5C06AE-78EE-C3B7-76B6-FF719A9CB0D9}"/>
              </a:ext>
            </a:extLst>
          </p:cNvPr>
          <p:cNvSpPr/>
          <p:nvPr/>
        </p:nvSpPr>
        <p:spPr>
          <a:xfrm>
            <a:off x="5593088" y="2275921"/>
            <a:ext cx="2921304" cy="1780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alpha val="40000"/>
              </a:schemeClr>
            </a:solidFill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DCC182-C632-B099-E742-07FF627C40BA}"/>
              </a:ext>
            </a:extLst>
          </p:cNvPr>
          <p:cNvSpPr/>
          <p:nvPr/>
        </p:nvSpPr>
        <p:spPr>
          <a:xfrm>
            <a:off x="5722311" y="4380712"/>
            <a:ext cx="2662858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우승팀 전략 분석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</a:rPr>
              <a:t>-</a:t>
            </a:r>
            <a:r>
              <a:rPr lang="ko-KR" altLang="en-US" sz="1600" dirty="0">
                <a:solidFill>
                  <a:srgbClr val="44546A">
                    <a:lumMod val="75000"/>
                  </a:srgbClr>
                </a:solidFill>
              </a:rPr>
              <a:t> 상위팀과 </a:t>
            </a:r>
            <a:r>
              <a:rPr lang="ko-KR" altLang="en-US" sz="1600" dirty="0" err="1">
                <a:solidFill>
                  <a:srgbClr val="44546A">
                    <a:lumMod val="75000"/>
                  </a:srgbClr>
                </a:solidFill>
              </a:rPr>
              <a:t>하위팀</a:t>
            </a:r>
            <a:r>
              <a:rPr lang="ko-KR" altLang="en-US" sz="1600" dirty="0">
                <a:solidFill>
                  <a:srgbClr val="44546A">
                    <a:lumMod val="75000"/>
                  </a:srgbClr>
                </a:solidFill>
              </a:rPr>
              <a:t> 비교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5" name="1/2 액자 44">
            <a:extLst>
              <a:ext uri="{FF2B5EF4-FFF2-40B4-BE49-F238E27FC236}">
                <a16:creationId xmlns:a16="http://schemas.microsoft.com/office/drawing/2014/main" id="{A4EADDFF-C26F-61DA-CC82-3EC6C106C181}"/>
              </a:ext>
            </a:extLst>
          </p:cNvPr>
          <p:cNvSpPr/>
          <p:nvPr/>
        </p:nvSpPr>
        <p:spPr>
          <a:xfrm rot="10800000">
            <a:off x="7926558" y="3463789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solidFill>
              <a:srgbClr val="F3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FB034A-D8B2-633F-9D00-DBAAA03053B0}"/>
              </a:ext>
            </a:extLst>
          </p:cNvPr>
          <p:cNvSpPr/>
          <p:nvPr/>
        </p:nvSpPr>
        <p:spPr>
          <a:xfrm>
            <a:off x="8869995" y="2223491"/>
            <a:ext cx="858970" cy="858970"/>
          </a:xfrm>
          <a:prstGeom prst="rect">
            <a:avLst/>
          </a:prstGeom>
          <a:solidFill>
            <a:srgbClr val="F3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C8B893-5080-B0B7-3CDC-FB6C016ECD31}"/>
              </a:ext>
            </a:extLst>
          </p:cNvPr>
          <p:cNvSpPr/>
          <p:nvPr/>
        </p:nvSpPr>
        <p:spPr>
          <a:xfrm>
            <a:off x="8930956" y="2275921"/>
            <a:ext cx="2921304" cy="1780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alpha val="40000"/>
              </a:schemeClr>
            </a:solidFill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47340EE-9F54-29A8-B59F-31D9F216141E}"/>
              </a:ext>
            </a:extLst>
          </p:cNvPr>
          <p:cNvSpPr/>
          <p:nvPr/>
        </p:nvSpPr>
        <p:spPr>
          <a:xfrm>
            <a:off x="9060179" y="4380712"/>
            <a:ext cx="2662858" cy="1014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남</a:t>
            </a: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여 축구팀 전략 분석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</a:rPr>
              <a:t>-</a:t>
            </a:r>
            <a:r>
              <a:rPr lang="ko-KR" altLang="en-US" sz="1600" dirty="0">
                <a:solidFill>
                  <a:srgbClr val="44546A">
                    <a:lumMod val="75000"/>
                  </a:srgbClr>
                </a:solidFill>
              </a:rPr>
              <a:t> 국가별 남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600" dirty="0">
                <a:solidFill>
                  <a:srgbClr val="44546A">
                    <a:lumMod val="75000"/>
                  </a:srgbClr>
                </a:solidFill>
              </a:rPr>
              <a:t>여 축구팀 비교</a:t>
            </a:r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id="{BE178373-0117-3076-EDB5-7420AAC69FF0}"/>
              </a:ext>
            </a:extLst>
          </p:cNvPr>
          <p:cNvSpPr/>
          <p:nvPr/>
        </p:nvSpPr>
        <p:spPr>
          <a:xfrm rot="10800000">
            <a:off x="11264426" y="3463789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solidFill>
              <a:srgbClr val="F3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8" name="Picture 4" descr="Teamwork ">
            <a:extLst>
              <a:ext uri="{FF2B5EF4-FFF2-40B4-BE49-F238E27FC236}">
                <a16:creationId xmlns:a16="http://schemas.microsoft.com/office/drawing/2014/main" id="{C3901F58-08A2-1262-BC30-A114CB41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46" y="2351362"/>
            <a:ext cx="1583500" cy="15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ning ">
            <a:extLst>
              <a:ext uri="{FF2B5EF4-FFF2-40B4-BE49-F238E27FC236}">
                <a16:creationId xmlns:a16="http://schemas.microsoft.com/office/drawing/2014/main" id="{4E0EE8E3-8580-3980-AD46-042A98D9E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15" y="2351362"/>
            <a:ext cx="1583500" cy="15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x ">
            <a:extLst>
              <a:ext uri="{FF2B5EF4-FFF2-40B4-BE49-F238E27FC236}">
                <a16:creationId xmlns:a16="http://schemas.microsoft.com/office/drawing/2014/main" id="{AF9851B3-ED6E-E46F-B0B5-5ECF0717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858" y="2372887"/>
            <a:ext cx="1583500" cy="15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3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0A6624-CF5C-4AD3-A109-85AE393A84BB}"/>
              </a:ext>
            </a:extLst>
          </p:cNvPr>
          <p:cNvSpPr txBox="1"/>
          <p:nvPr/>
        </p:nvSpPr>
        <p:spPr>
          <a:xfrm>
            <a:off x="1816607" y="403817"/>
            <a:ext cx="1030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Action item</a:t>
            </a:r>
            <a:endParaRPr lang="ko-KR" altLang="en-US" sz="3200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0E386A-DF5B-85C7-68C5-DF32854D9E75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B1EF13-715F-7465-16FC-C8CA10A1B564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7526C7-F809-9310-B7F6-3D402A23408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B99BDA-3DCD-7DB2-6038-688E4E94B023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9F34C45-EDEA-91A0-AC20-BCD1A1E9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4" name="사각형: 둥근 모서리 46">
            <a:extLst>
              <a:ext uri="{FF2B5EF4-FFF2-40B4-BE49-F238E27FC236}">
                <a16:creationId xmlns:a16="http://schemas.microsoft.com/office/drawing/2014/main" id="{7E46C147-FF11-BBF3-CDEA-1418F89D4F35}"/>
              </a:ext>
            </a:extLst>
          </p:cNvPr>
          <p:cNvSpPr/>
          <p:nvPr/>
        </p:nvSpPr>
        <p:spPr>
          <a:xfrm>
            <a:off x="522232" y="4959834"/>
            <a:ext cx="1257210" cy="317452"/>
          </a:xfrm>
          <a:prstGeom prst="roundRect">
            <a:avLst>
              <a:gd name="adj" fmla="val 17667"/>
            </a:avLst>
          </a:prstGeom>
          <a:solidFill>
            <a:srgbClr val="F999AB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7112FF46-08C7-CC4E-5636-C2E9BDA6BDC6}"/>
              </a:ext>
            </a:extLst>
          </p:cNvPr>
          <p:cNvSpPr>
            <a:spLocks/>
          </p:cNvSpPr>
          <p:nvPr/>
        </p:nvSpPr>
        <p:spPr bwMode="auto">
          <a:xfrm>
            <a:off x="637749" y="3397743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 23">
            <a:extLst>
              <a:ext uri="{FF2B5EF4-FFF2-40B4-BE49-F238E27FC236}">
                <a16:creationId xmlns:a16="http://schemas.microsoft.com/office/drawing/2014/main" id="{529B54D0-46AB-C5C6-C39A-DB93B35DBC48}"/>
              </a:ext>
            </a:extLst>
          </p:cNvPr>
          <p:cNvSpPr>
            <a:spLocks/>
          </p:cNvSpPr>
          <p:nvPr/>
        </p:nvSpPr>
        <p:spPr bwMode="auto">
          <a:xfrm>
            <a:off x="608008" y="286062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말풍선: 타원형 11">
            <a:extLst>
              <a:ext uri="{FF2B5EF4-FFF2-40B4-BE49-F238E27FC236}">
                <a16:creationId xmlns:a16="http://schemas.microsoft.com/office/drawing/2014/main" id="{2F2E179C-9129-7C9E-F3FD-B738302D82A4}"/>
              </a:ext>
            </a:extLst>
          </p:cNvPr>
          <p:cNvSpPr/>
          <p:nvPr/>
        </p:nvSpPr>
        <p:spPr>
          <a:xfrm>
            <a:off x="627434" y="2343278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하트 135">
            <a:extLst>
              <a:ext uri="{FF2B5EF4-FFF2-40B4-BE49-F238E27FC236}">
                <a16:creationId xmlns:a16="http://schemas.microsoft.com/office/drawing/2014/main" id="{253102F0-1AF8-B09C-0FE7-336A3704900F}"/>
              </a:ext>
            </a:extLst>
          </p:cNvPr>
          <p:cNvSpPr/>
          <p:nvPr/>
        </p:nvSpPr>
        <p:spPr>
          <a:xfrm>
            <a:off x="619101" y="1806305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7B9B4374-19F3-F20B-4DAA-4BAA7A6C04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174" y="3934862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4C0F5D84-A222-8044-6B5A-3BA1B91842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F234A121-C946-A41B-9110-618177701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38969B46-D77B-3DA6-729B-335C3D427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BA42BA73-5523-9962-6226-86CB678B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5" name="자유형 32">
            <a:extLst>
              <a:ext uri="{FF2B5EF4-FFF2-40B4-BE49-F238E27FC236}">
                <a16:creationId xmlns:a16="http://schemas.microsoft.com/office/drawing/2014/main" id="{5378F060-215C-23B9-B0E6-E2A6C6861450}"/>
              </a:ext>
            </a:extLst>
          </p:cNvPr>
          <p:cNvSpPr>
            <a:spLocks/>
          </p:cNvSpPr>
          <p:nvPr/>
        </p:nvSpPr>
        <p:spPr bwMode="auto">
          <a:xfrm>
            <a:off x="625930" y="5595296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6" name="Group 36">
            <a:extLst>
              <a:ext uri="{FF2B5EF4-FFF2-40B4-BE49-F238E27FC236}">
                <a16:creationId xmlns:a16="http://schemas.microsoft.com/office/drawing/2014/main" id="{D05E8162-7C05-C1FB-98D9-B3B6FD05A7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8734" y="4510828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34948083-2A9C-D577-34D0-FA253AC4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38">
              <a:extLst>
                <a:ext uri="{FF2B5EF4-FFF2-40B4-BE49-F238E27FC236}">
                  <a16:creationId xmlns:a16="http://schemas.microsoft.com/office/drawing/2014/main" id="{A6F45813-E751-12A7-2008-73DE7D15E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39">
              <a:extLst>
                <a:ext uri="{FF2B5EF4-FFF2-40B4-BE49-F238E27FC236}">
                  <a16:creationId xmlns:a16="http://schemas.microsoft.com/office/drawing/2014/main" id="{7D9842E5-5B3C-191B-70B0-DDC81206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EE2DD478-4DF6-B824-58B0-39CD2EF01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B604D2BB-64C3-DEAD-C331-D794824BF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2" name="Freeform 6">
            <a:extLst>
              <a:ext uri="{FF2B5EF4-FFF2-40B4-BE49-F238E27FC236}">
                <a16:creationId xmlns:a16="http://schemas.microsoft.com/office/drawing/2014/main" id="{8CD190DD-77E2-5C6B-66A7-F2DD90E45FE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5693" y="508752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53" name="표 152">
            <a:extLst>
              <a:ext uri="{FF2B5EF4-FFF2-40B4-BE49-F238E27FC236}">
                <a16:creationId xmlns:a16="http://schemas.microsoft.com/office/drawing/2014/main" id="{4B1DDDB6-3591-18A4-E82D-B88AAD363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13237"/>
              </p:ext>
            </p:extLst>
          </p:nvPr>
        </p:nvGraphicFramePr>
        <p:xfrm>
          <a:off x="862433" y="1610106"/>
          <a:ext cx="917009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표 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F5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목 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Gantt Chart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주 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고려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최종분석목표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Action Item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Q&amp;A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5" name="내용 개체 틀 8">
            <a:extLst>
              <a:ext uri="{FF2B5EF4-FFF2-40B4-BE49-F238E27FC236}">
                <a16:creationId xmlns:a16="http://schemas.microsoft.com/office/drawing/2014/main" id="{AA90DCB6-93F2-48F0-E435-6F098840E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26603"/>
              </p:ext>
            </p:extLst>
          </p:nvPr>
        </p:nvGraphicFramePr>
        <p:xfrm>
          <a:off x="2040254" y="1775650"/>
          <a:ext cx="9837943" cy="3882160"/>
        </p:xfrm>
        <a:graphic>
          <a:graphicData uri="http://schemas.openxmlformats.org/drawingml/2006/table">
            <a:tbl>
              <a:tblPr/>
              <a:tblGrid>
                <a:gridCol w="2680447">
                  <a:extLst>
                    <a:ext uri="{9D8B030D-6E8A-4147-A177-3AD203B41FA5}">
                      <a16:colId xmlns:a16="http://schemas.microsoft.com/office/drawing/2014/main" val="707545011"/>
                    </a:ext>
                  </a:extLst>
                </a:gridCol>
                <a:gridCol w="640697">
                  <a:extLst>
                    <a:ext uri="{9D8B030D-6E8A-4147-A177-3AD203B41FA5}">
                      <a16:colId xmlns:a16="http://schemas.microsoft.com/office/drawing/2014/main" val="2857940298"/>
                    </a:ext>
                  </a:extLst>
                </a:gridCol>
                <a:gridCol w="896975">
                  <a:extLst>
                    <a:ext uri="{9D8B030D-6E8A-4147-A177-3AD203B41FA5}">
                      <a16:colId xmlns:a16="http://schemas.microsoft.com/office/drawing/2014/main" val="188857928"/>
                    </a:ext>
                  </a:extLst>
                </a:gridCol>
                <a:gridCol w="951892">
                  <a:extLst>
                    <a:ext uri="{9D8B030D-6E8A-4147-A177-3AD203B41FA5}">
                      <a16:colId xmlns:a16="http://schemas.microsoft.com/office/drawing/2014/main" val="3659415857"/>
                    </a:ext>
                  </a:extLst>
                </a:gridCol>
                <a:gridCol w="2940921">
                  <a:extLst>
                    <a:ext uri="{9D8B030D-6E8A-4147-A177-3AD203B41FA5}">
                      <a16:colId xmlns:a16="http://schemas.microsoft.com/office/drawing/2014/main" val="1892176666"/>
                    </a:ext>
                  </a:extLst>
                </a:gridCol>
                <a:gridCol w="1185570">
                  <a:extLst>
                    <a:ext uri="{9D8B030D-6E8A-4147-A177-3AD203B41FA5}">
                      <a16:colId xmlns:a16="http://schemas.microsoft.com/office/drawing/2014/main" val="2205929018"/>
                    </a:ext>
                  </a:extLst>
                </a:gridCol>
                <a:gridCol w="541441">
                  <a:extLst>
                    <a:ext uri="{9D8B030D-6E8A-4147-A177-3AD203B41FA5}">
                      <a16:colId xmlns:a16="http://schemas.microsoft.com/office/drawing/2014/main" val="2355682754"/>
                    </a:ext>
                  </a:extLst>
                </a:gridCol>
              </a:tblGrid>
              <a:tr h="485270">
                <a:tc>
                  <a:txBody>
                    <a:bodyPr/>
                    <a:lstStyle/>
                    <a:p>
                      <a:pPr algn="ctr" rtl="0" fontAlgn="b"/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담당자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시작일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종료일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 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진행률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상태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6109950"/>
                  </a:ext>
                </a:extLst>
              </a:tr>
              <a:tr h="485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브레인 </a:t>
                      </a:r>
                      <a:r>
                        <a:rPr lang="ko-KR" alt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스토밍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전 체</a:t>
                      </a:r>
                      <a:endParaRPr lang="ko-KR" altLang="ko-KR" sz="10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11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26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일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06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일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FFD9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80%</a:t>
                      </a:r>
                      <a:endParaRPr lang="ko-KR" altLang="en-US" sz="1600" b="1" dirty="0">
                        <a:solidFill>
                          <a:srgbClr val="FFD966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ko-KR" altLang="en-US" sz="1600" b="1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7515"/>
                  </a:ext>
                </a:extLst>
              </a:tr>
              <a:tr h="485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요소 구체화</a:t>
                      </a:r>
                      <a:endParaRPr lang="ko-KR" altLang="ko-KR" sz="16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전 체</a:t>
                      </a:r>
                      <a:endParaRPr lang="ko-KR" altLang="ko-KR" sz="10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11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맑은 고딕" panose="020B0503020000020004" pitchFamily="50" charset="-127"/>
                        </a:rPr>
                        <a:t> 26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일</a:t>
                      </a:r>
                      <a:endParaRPr lang="ko-KR" altLang="ko-KR" sz="10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Arial" panose="020B060402020202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06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일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FFD9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65%</a:t>
                      </a:r>
                      <a:endParaRPr lang="ko-KR" altLang="en-US" sz="1600" b="1" dirty="0">
                        <a:solidFill>
                          <a:srgbClr val="FFD966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ko-KR" altLang="en-US" sz="1600" b="1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66669"/>
                  </a:ext>
                </a:extLst>
              </a:tr>
              <a:tr h="4852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Coding</a:t>
                      </a:r>
                      <a:endParaRPr lang="ko-KR" altLang="ko-KR" sz="16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전 체</a:t>
                      </a:r>
                      <a:endParaRPr lang="ko-KR" altLang="ko-KR" sz="10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11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28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일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Arial" panose="020B060402020202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Arial" panose="020B0604020202020204" pitchFamily="34" charset="0"/>
                          <a:cs typeface="맑은 고딕" panose="020B0503020000020004" pitchFamily="50" charset="-127"/>
                        </a:rPr>
                        <a:t>06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일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ED7D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</a:t>
                      </a:r>
                      <a:r>
                        <a:rPr lang="en-US" altLang="ko-KR" sz="1600" b="1" kern="1200" dirty="0">
                          <a:solidFill>
                            <a:srgbClr val="FFD9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35%</a:t>
                      </a:r>
                      <a:endParaRPr lang="ko-KR" altLang="en-US" sz="1600" b="1" dirty="0">
                        <a:solidFill>
                          <a:srgbClr val="ED7D3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FFD9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ko-KR" altLang="en-US" sz="1600" b="1" kern="1200" dirty="0">
                        <a:solidFill>
                          <a:srgbClr val="FFD96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82640"/>
                  </a:ext>
                </a:extLst>
              </a:tr>
              <a:tr h="485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그래프 가시화</a:t>
                      </a:r>
                      <a:endParaRPr lang="ko-KR" altLang="ko-KR" sz="16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전 체</a:t>
                      </a:r>
                      <a:endParaRPr lang="ko-KR" altLang="ko-KR" sz="10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11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28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일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Arial" panose="020B060402020202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06</a:t>
                      </a:r>
                      <a:r>
                        <a:rPr 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일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FFD9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20%</a:t>
                      </a:r>
                      <a:endParaRPr lang="ko-KR" altLang="en-US" sz="1600" b="1" dirty="0">
                        <a:solidFill>
                          <a:srgbClr val="FFD966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FFD9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ko-KR" altLang="en-US" sz="1600" b="1" kern="1200" dirty="0">
                        <a:solidFill>
                          <a:srgbClr val="FFD96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60851"/>
                  </a:ext>
                </a:extLst>
              </a:tr>
              <a:tr h="485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상관관계 분석</a:t>
                      </a:r>
                      <a:endParaRPr lang="ko-KR" altLang="ko-KR" sz="16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전 체</a:t>
                      </a:r>
                      <a:endParaRPr lang="ko-KR" altLang="ko-KR" sz="8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11</a:t>
                      </a:r>
                      <a:r>
                        <a:rPr lang="ko-KR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맑은 고딕" panose="020B0503020000020004" pitchFamily="50" charset="-127"/>
                        </a:rPr>
                        <a:t> 28</a:t>
                      </a:r>
                      <a:r>
                        <a:rPr lang="ko-KR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일</a:t>
                      </a:r>
                      <a:endParaRPr lang="ko-KR" altLang="ko-KR" sz="8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12</a:t>
                      </a:r>
                      <a:r>
                        <a:rPr lang="ko-KR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ko-KR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Arial" panose="020B060402020202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06</a:t>
                      </a:r>
                      <a:r>
                        <a:rPr lang="ko-KR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일</a:t>
                      </a:r>
                      <a:endParaRPr lang="ko-KR" altLang="ko-KR" sz="8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FFD9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10%</a:t>
                      </a:r>
                      <a:endParaRPr lang="ko-KR" altLang="en-US" sz="1600" b="1" dirty="0">
                        <a:solidFill>
                          <a:srgbClr val="FFD966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FFD9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ko-KR" altLang="en-US" sz="1600" b="1" kern="1200" dirty="0">
                        <a:solidFill>
                          <a:srgbClr val="FFD96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00295"/>
                  </a:ext>
                </a:extLst>
              </a:tr>
              <a:tr h="485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코드 수정 및 보완</a:t>
                      </a:r>
                      <a:endParaRPr lang="ko-KR" altLang="ko-KR" sz="16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전 체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12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맑은 고딕" panose="020B0503020000020004" pitchFamily="50" charset="-127"/>
                        </a:rPr>
                        <a:t> 07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일</a:t>
                      </a:r>
                      <a:endParaRPr lang="ko-KR" altLang="ko-KR" sz="10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12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Arial" panose="020B060402020202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14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일</a:t>
                      </a:r>
                      <a:endParaRPr lang="ko-KR" altLang="ko-KR" sz="10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b="1" kern="1200" dirty="0">
                          <a:solidFill>
                            <a:srgbClr val="ED7D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ko-KR" altLang="en-US" sz="1600" b="1" dirty="0">
                        <a:solidFill>
                          <a:srgbClr val="ED7D3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F44C1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30746"/>
                  </a:ext>
                </a:extLst>
              </a:tr>
              <a:tr h="485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보고서 작성</a:t>
                      </a:r>
                      <a:endParaRPr lang="ko-KR" altLang="ko-KR" sz="16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전 체</a:t>
                      </a:r>
                      <a:endParaRPr lang="ko-KR" altLang="ko-KR" sz="10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12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맑은 고딕" panose="020B0503020000020004" pitchFamily="50" charset="-127"/>
                        </a:rPr>
                        <a:t> 07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일</a:t>
                      </a:r>
                      <a:endParaRPr lang="ko-KR" altLang="ko-KR" sz="10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12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Arial" panose="020B060402020202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14</a:t>
                      </a:r>
                      <a:r>
                        <a:rPr lang="ko-KR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일</a:t>
                      </a:r>
                      <a:endParaRPr lang="ko-KR" altLang="ko-KR" sz="1000" b="1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ED7D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0%</a:t>
                      </a:r>
                      <a:endParaRPr lang="ko-KR" altLang="en-US" sz="1600" b="1" dirty="0">
                        <a:solidFill>
                          <a:srgbClr val="ED7D3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kern="1200" dirty="0">
                          <a:solidFill>
                            <a:srgbClr val="F44C1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27" marR="3727" marT="2485" marB="24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417372"/>
                  </a:ext>
                </a:extLst>
              </a:tr>
            </a:tbl>
          </a:graphicData>
        </a:graphic>
      </p:graphicFrame>
      <p:sp>
        <p:nvSpPr>
          <p:cNvPr id="156" name="순서도: 대체 처리 155">
            <a:extLst>
              <a:ext uri="{FF2B5EF4-FFF2-40B4-BE49-F238E27FC236}">
                <a16:creationId xmlns:a16="http://schemas.microsoft.com/office/drawing/2014/main" id="{C8DAE7BF-5C3B-936A-D913-52F4BEF60ECF}"/>
              </a:ext>
            </a:extLst>
          </p:cNvPr>
          <p:cNvSpPr/>
          <p:nvPr/>
        </p:nvSpPr>
        <p:spPr>
          <a:xfrm>
            <a:off x="7326485" y="2443448"/>
            <a:ext cx="1665115" cy="216693"/>
          </a:xfrm>
          <a:prstGeom prst="flowChartAlternateProcess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순서도: 대체 처리 156">
            <a:extLst>
              <a:ext uri="{FF2B5EF4-FFF2-40B4-BE49-F238E27FC236}">
                <a16:creationId xmlns:a16="http://schemas.microsoft.com/office/drawing/2014/main" id="{8BEB67CA-092D-E1C0-C2BC-78F848EFDA50}"/>
              </a:ext>
            </a:extLst>
          </p:cNvPr>
          <p:cNvSpPr/>
          <p:nvPr/>
        </p:nvSpPr>
        <p:spPr>
          <a:xfrm>
            <a:off x="7318274" y="2443448"/>
            <a:ext cx="2010410" cy="216693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순서도: 대체 처리 159">
            <a:extLst>
              <a:ext uri="{FF2B5EF4-FFF2-40B4-BE49-F238E27FC236}">
                <a16:creationId xmlns:a16="http://schemas.microsoft.com/office/drawing/2014/main" id="{DA0E2476-EE57-7CE9-0213-95A650B2AA8F}"/>
              </a:ext>
            </a:extLst>
          </p:cNvPr>
          <p:cNvSpPr/>
          <p:nvPr/>
        </p:nvSpPr>
        <p:spPr>
          <a:xfrm>
            <a:off x="7326486" y="4761869"/>
            <a:ext cx="118254" cy="216692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순서도: 대체 처리 160">
            <a:extLst>
              <a:ext uri="{FF2B5EF4-FFF2-40B4-BE49-F238E27FC236}">
                <a16:creationId xmlns:a16="http://schemas.microsoft.com/office/drawing/2014/main" id="{740E45A3-84D6-8CA2-7B70-3E257C51BA6B}"/>
              </a:ext>
            </a:extLst>
          </p:cNvPr>
          <p:cNvSpPr/>
          <p:nvPr/>
        </p:nvSpPr>
        <p:spPr>
          <a:xfrm>
            <a:off x="7318274" y="4757388"/>
            <a:ext cx="2010410" cy="216693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순서도: 대체 처리 161">
            <a:extLst>
              <a:ext uri="{FF2B5EF4-FFF2-40B4-BE49-F238E27FC236}">
                <a16:creationId xmlns:a16="http://schemas.microsoft.com/office/drawing/2014/main" id="{5AEA3E3F-18EA-3A42-0579-BC978F77DD54}"/>
              </a:ext>
            </a:extLst>
          </p:cNvPr>
          <p:cNvSpPr/>
          <p:nvPr/>
        </p:nvSpPr>
        <p:spPr>
          <a:xfrm>
            <a:off x="7326486" y="3818131"/>
            <a:ext cx="476394" cy="224839"/>
          </a:xfrm>
          <a:prstGeom prst="flowChartAlternateProcess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순서도: 대체 처리 162">
            <a:extLst>
              <a:ext uri="{FF2B5EF4-FFF2-40B4-BE49-F238E27FC236}">
                <a16:creationId xmlns:a16="http://schemas.microsoft.com/office/drawing/2014/main" id="{D1814E33-E255-5135-9AD4-17DCAEC23211}"/>
              </a:ext>
            </a:extLst>
          </p:cNvPr>
          <p:cNvSpPr/>
          <p:nvPr/>
        </p:nvSpPr>
        <p:spPr>
          <a:xfrm>
            <a:off x="7318274" y="3816263"/>
            <a:ext cx="2010410" cy="216693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순서도: 대체 처리 163">
            <a:extLst>
              <a:ext uri="{FF2B5EF4-FFF2-40B4-BE49-F238E27FC236}">
                <a16:creationId xmlns:a16="http://schemas.microsoft.com/office/drawing/2014/main" id="{628070BD-12E8-D8F9-02EA-E6D570CDC98F}"/>
              </a:ext>
            </a:extLst>
          </p:cNvPr>
          <p:cNvSpPr/>
          <p:nvPr/>
        </p:nvSpPr>
        <p:spPr>
          <a:xfrm>
            <a:off x="7326487" y="4290527"/>
            <a:ext cx="313834" cy="198303"/>
          </a:xfrm>
          <a:prstGeom prst="flowChartAlternateProcess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순서도: 대체 처리 164">
            <a:extLst>
              <a:ext uri="{FF2B5EF4-FFF2-40B4-BE49-F238E27FC236}">
                <a16:creationId xmlns:a16="http://schemas.microsoft.com/office/drawing/2014/main" id="{56F8A675-8C7D-1483-2A3C-5CF26CA03038}"/>
              </a:ext>
            </a:extLst>
          </p:cNvPr>
          <p:cNvSpPr/>
          <p:nvPr/>
        </p:nvSpPr>
        <p:spPr>
          <a:xfrm>
            <a:off x="7318274" y="4293139"/>
            <a:ext cx="2010410" cy="216693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순서도: 대체 처리 165">
            <a:extLst>
              <a:ext uri="{FF2B5EF4-FFF2-40B4-BE49-F238E27FC236}">
                <a16:creationId xmlns:a16="http://schemas.microsoft.com/office/drawing/2014/main" id="{D4444BF3-C98D-B9CA-EF43-9B9003ACB833}"/>
              </a:ext>
            </a:extLst>
          </p:cNvPr>
          <p:cNvSpPr/>
          <p:nvPr/>
        </p:nvSpPr>
        <p:spPr>
          <a:xfrm>
            <a:off x="7326486" y="5247119"/>
            <a:ext cx="118254" cy="216693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순서도: 대체 처리 166">
            <a:extLst>
              <a:ext uri="{FF2B5EF4-FFF2-40B4-BE49-F238E27FC236}">
                <a16:creationId xmlns:a16="http://schemas.microsoft.com/office/drawing/2014/main" id="{F79E8F03-CFB6-BE20-7B81-392739A4A0BC}"/>
              </a:ext>
            </a:extLst>
          </p:cNvPr>
          <p:cNvSpPr/>
          <p:nvPr/>
        </p:nvSpPr>
        <p:spPr>
          <a:xfrm>
            <a:off x="7318274" y="5242639"/>
            <a:ext cx="2010410" cy="216693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6614CDE5-D756-C61D-3EA2-1C5EE205153F}"/>
              </a:ext>
            </a:extLst>
          </p:cNvPr>
          <p:cNvSpPr/>
          <p:nvPr/>
        </p:nvSpPr>
        <p:spPr>
          <a:xfrm>
            <a:off x="7318274" y="3366677"/>
            <a:ext cx="708126" cy="189404"/>
          </a:xfrm>
          <a:prstGeom prst="flowChartAlternateProcess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순서도: 대체 처리 167">
            <a:extLst>
              <a:ext uri="{FF2B5EF4-FFF2-40B4-BE49-F238E27FC236}">
                <a16:creationId xmlns:a16="http://schemas.microsoft.com/office/drawing/2014/main" id="{3E6BBB2B-9E52-8D13-A7F3-2D5BBB4ADE50}"/>
              </a:ext>
            </a:extLst>
          </p:cNvPr>
          <p:cNvSpPr/>
          <p:nvPr/>
        </p:nvSpPr>
        <p:spPr>
          <a:xfrm>
            <a:off x="7326485" y="2866425"/>
            <a:ext cx="1299355" cy="216693"/>
          </a:xfrm>
          <a:prstGeom prst="flowChartAlternateProcess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순서도: 대체 처리 168">
            <a:extLst>
              <a:ext uri="{FF2B5EF4-FFF2-40B4-BE49-F238E27FC236}">
                <a16:creationId xmlns:a16="http://schemas.microsoft.com/office/drawing/2014/main" id="{7E9477C1-09D1-47C8-2414-B9DBD8C77FF1}"/>
              </a:ext>
            </a:extLst>
          </p:cNvPr>
          <p:cNvSpPr/>
          <p:nvPr/>
        </p:nvSpPr>
        <p:spPr>
          <a:xfrm>
            <a:off x="7318274" y="2866425"/>
            <a:ext cx="2010410" cy="216693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순서도: 대체 처리 158">
            <a:extLst>
              <a:ext uri="{FF2B5EF4-FFF2-40B4-BE49-F238E27FC236}">
                <a16:creationId xmlns:a16="http://schemas.microsoft.com/office/drawing/2014/main" id="{AD6A265D-509F-0176-E449-2867863BE1EA}"/>
              </a:ext>
            </a:extLst>
          </p:cNvPr>
          <p:cNvSpPr/>
          <p:nvPr/>
        </p:nvSpPr>
        <p:spPr>
          <a:xfrm>
            <a:off x="7318274" y="3353394"/>
            <a:ext cx="2010410" cy="216693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6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6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18257" y="3465975"/>
            <a:ext cx="98798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8800" b="1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Q&amp;A</a:t>
            </a:r>
          </a:p>
        </p:txBody>
      </p:sp>
      <p:sp>
        <p:nvSpPr>
          <p:cNvPr id="110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5760" y="347472"/>
            <a:ext cx="1404000" cy="36000"/>
          </a:xfrm>
          <a:prstGeom prst="rect">
            <a:avLst/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731CA-0DA3-8829-29B2-7375633CE3E0}"/>
              </a:ext>
            </a:extLst>
          </p:cNvPr>
          <p:cNvSpPr/>
          <p:nvPr/>
        </p:nvSpPr>
        <p:spPr>
          <a:xfrm>
            <a:off x="1242028" y="1520500"/>
            <a:ext cx="98798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8800" b="1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 !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D8D26-32AD-4AE5-AEF6-D4ED2DC3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2934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468</Words>
  <Application>Microsoft Office PowerPoint</Application>
  <PresentationFormat>와이드스크린</PresentationFormat>
  <Paragraphs>165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상명</cp:lastModifiedBy>
  <cp:revision>410</cp:revision>
  <dcterms:created xsi:type="dcterms:W3CDTF">2022-05-10T14:42:24Z</dcterms:created>
  <dcterms:modified xsi:type="dcterms:W3CDTF">2022-11-30T06:00:33Z</dcterms:modified>
</cp:coreProperties>
</file>