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7" r:id="rId2"/>
    <p:sldId id="272" r:id="rId3"/>
    <p:sldId id="270" r:id="rId4"/>
    <p:sldId id="271" r:id="rId5"/>
    <p:sldId id="273" r:id="rId6"/>
    <p:sldId id="275" r:id="rId7"/>
    <p:sldId id="276" r:id="rId8"/>
    <p:sldId id="282" r:id="rId9"/>
    <p:sldId id="283" r:id="rId10"/>
    <p:sldId id="284" r:id="rId11"/>
    <p:sldId id="287" r:id="rId12"/>
    <p:sldId id="285" r:id="rId13"/>
    <p:sldId id="286" r:id="rId14"/>
    <p:sldId id="288" r:id="rId15"/>
    <p:sldId id="289" r:id="rId16"/>
    <p:sldId id="290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Gmarket Sans Bold" panose="02000000000000000000" pitchFamily="2" charset="-128"/>
      <p:bold r:id="rId21"/>
    </p:embeddedFont>
    <p:embeddedFont>
      <p:font typeface="Gmarket Sans Light" panose="02000000000000000000" pitchFamily="2" charset="-128"/>
      <p:regular r:id="rId22"/>
    </p:embeddedFont>
    <p:embeddedFont>
      <p:font typeface="Gmarket Sans Medium" panose="02000000000000000000" pitchFamily="2" charset="-128"/>
      <p:regular r:id="rId23"/>
    </p:embeddedFont>
    <p:embeddedFont>
      <p:font typeface="Aharoni" panose="02010803020104030203" pitchFamily="2" charset="-79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5A"/>
    <a:srgbClr val="00747B"/>
    <a:srgbClr val="595959"/>
    <a:srgbClr val="083438"/>
    <a:srgbClr val="08818B"/>
    <a:srgbClr val="00A1AC"/>
    <a:srgbClr val="00C6D6"/>
    <a:srgbClr val="EEEEEE"/>
    <a:srgbClr val="00AFB8"/>
    <a:srgbClr val="F4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182" autoAdjust="0"/>
  </p:normalViewPr>
  <p:slideViewPr>
    <p:cSldViewPr showGuides="1">
      <p:cViewPr>
        <p:scale>
          <a:sx n="88" d="100"/>
          <a:sy n="88" d="100"/>
        </p:scale>
        <p:origin x="880" y="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BBFAB-46DA-410D-A1F9-7480681BC7BB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A9FF-BB1D-4A4E-9209-A06D6EF16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AA9FF-BB1D-4A4E-9209-A06D6EF16B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2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5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9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8C9F-FC71-4CEC-B26F-8E6DCCF8526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262B-84A0-43EA-A213-A3630A30D9D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angle photo of city high rise buildings during daytime">
            <a:extLst>
              <a:ext uri="{FF2B5EF4-FFF2-40B4-BE49-F238E27FC236}">
                <a16:creationId xmlns:a16="http://schemas.microsoft.com/office/drawing/2014/main" id="{F588C636-3A37-089B-C547-FB21E1D0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DFF219-8F44-7D95-EEAF-0A5B48EB2FC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47B">
              <a:alpha val="76779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2EAA1C-FC40-4B9B-BC6A-95506591A832}"/>
              </a:ext>
            </a:extLst>
          </p:cNvPr>
          <p:cNvGrpSpPr/>
          <p:nvPr/>
        </p:nvGrpSpPr>
        <p:grpSpPr>
          <a:xfrm>
            <a:off x="504976" y="987574"/>
            <a:ext cx="7148814" cy="2460194"/>
            <a:chOff x="504975" y="1612053"/>
            <a:chExt cx="4278041" cy="23165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B86710-2F8B-4498-A012-B340C6040E89}"/>
                </a:ext>
              </a:extLst>
            </p:cNvPr>
            <p:cNvSpPr txBox="1"/>
            <p:nvPr/>
          </p:nvSpPr>
          <p:spPr>
            <a:xfrm>
              <a:off x="504976" y="1612053"/>
              <a:ext cx="3762732" cy="43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white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20</a:t>
              </a:r>
              <a:r>
                <a:rPr lang="ko-KR" altLang="en-US" sz="2400" dirty="0">
                  <a:solidFill>
                    <a:prstClr val="white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대 남성을 위한 일용직 매칭 플랫폼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2C88-82D1-40D3-AB4E-B4F65E7F487C}"/>
                </a:ext>
              </a:extLst>
            </p:cNvPr>
            <p:cNvSpPr txBox="1"/>
            <p:nvPr/>
          </p:nvSpPr>
          <p:spPr>
            <a:xfrm>
              <a:off x="504975" y="3264286"/>
              <a:ext cx="1812623" cy="347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METRO LABORER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867EC6-EEC2-4238-818E-306DD7689DC3}"/>
                </a:ext>
              </a:extLst>
            </p:cNvPr>
            <p:cNvSpPr txBox="1"/>
            <p:nvPr/>
          </p:nvSpPr>
          <p:spPr>
            <a:xfrm>
              <a:off x="504975" y="3580795"/>
              <a:ext cx="2578613" cy="347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2E007F7-06FE-45B7-BB6C-B9BCF24EF6FF}"/>
                </a:ext>
              </a:extLst>
            </p:cNvPr>
            <p:cNvCxnSpPr>
              <a:cxnSpLocks/>
            </p:cNvCxnSpPr>
            <p:nvPr/>
          </p:nvCxnSpPr>
          <p:spPr>
            <a:xfrm>
              <a:off x="504976" y="2929916"/>
              <a:ext cx="29349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27214-F6A4-4C3D-931A-A93B517DDD96}"/>
                </a:ext>
              </a:extLst>
            </p:cNvPr>
            <p:cNvSpPr txBox="1"/>
            <p:nvPr/>
          </p:nvSpPr>
          <p:spPr>
            <a:xfrm>
              <a:off x="504975" y="2055003"/>
              <a:ext cx="4278041" cy="782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spc="300" dirty="0" err="1">
                  <a:solidFill>
                    <a:prstClr val="white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브로</a:t>
              </a:r>
              <a:r>
                <a:rPr lang="ko-KR" altLang="en-US" sz="4800" b="1" spc="300" dirty="0" err="1">
                  <a:solidFill>
                    <a:srgbClr val="F9C35A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콜미</a:t>
              </a:r>
              <a:endParaRPr lang="ko-KR" altLang="en-US" sz="4800" b="1" spc="300" dirty="0">
                <a:solidFill>
                  <a:srgbClr val="F9C35A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7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96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Differentiation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경쟁사와 차별화된 저희의 </a:t>
            </a:r>
            <a:r>
              <a:rPr kumimoji="0" lang="ko-KR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</a:rPr>
              <a:t>핵심 가치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는 다음과 같습니다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E4B04F-1869-4B4E-3855-BCF32B3AAA9F}"/>
              </a:ext>
            </a:extLst>
          </p:cNvPr>
          <p:cNvSpPr/>
          <p:nvPr/>
        </p:nvSpPr>
        <p:spPr>
          <a:xfrm>
            <a:off x="179512" y="1707654"/>
            <a:ext cx="8784976" cy="2961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54DA521-5B0C-DF4D-DF10-20DF65870FF9}"/>
              </a:ext>
            </a:extLst>
          </p:cNvPr>
          <p:cNvCxnSpPr>
            <a:cxnSpLocks/>
          </p:cNvCxnSpPr>
          <p:nvPr/>
        </p:nvCxnSpPr>
        <p:spPr>
          <a:xfrm>
            <a:off x="179512" y="1707654"/>
            <a:ext cx="8784976" cy="0"/>
          </a:xfrm>
          <a:prstGeom prst="line">
            <a:avLst/>
          </a:prstGeom>
          <a:ln w="73025">
            <a:solidFill>
              <a:srgbClr val="007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836D48-E8E6-785B-A288-5D9EDF0C32C6}"/>
              </a:ext>
            </a:extLst>
          </p:cNvPr>
          <p:cNvSpPr txBox="1"/>
          <p:nvPr/>
        </p:nvSpPr>
        <p:spPr>
          <a:xfrm>
            <a:off x="941796" y="1904514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01</a:t>
            </a:r>
            <a:endParaRPr kumimoji="1" lang="ko-KR" altLang="en-US" sz="2800" b="1" dirty="0">
              <a:solidFill>
                <a:srgbClr val="595959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EC64A-754E-D273-58FE-90BD708972AD}"/>
              </a:ext>
            </a:extLst>
          </p:cNvPr>
          <p:cNvSpPr txBox="1"/>
          <p:nvPr/>
        </p:nvSpPr>
        <p:spPr>
          <a:xfrm>
            <a:off x="3019619" y="1904514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02</a:t>
            </a:r>
            <a:endParaRPr kumimoji="1" lang="ko-KR" altLang="en-US" sz="2800" b="1" dirty="0">
              <a:solidFill>
                <a:srgbClr val="595959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220A0-B597-2BB9-6E3C-6EC9EF6403CC}"/>
              </a:ext>
            </a:extLst>
          </p:cNvPr>
          <p:cNvSpPr txBox="1"/>
          <p:nvPr/>
        </p:nvSpPr>
        <p:spPr>
          <a:xfrm>
            <a:off x="5220072" y="1904514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03</a:t>
            </a:r>
            <a:endParaRPr kumimoji="1" lang="ko-KR" altLang="en-US" sz="2800" b="1" dirty="0">
              <a:solidFill>
                <a:srgbClr val="595959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9630F-9DA3-E11A-15E0-AD74B75D34DC}"/>
              </a:ext>
            </a:extLst>
          </p:cNvPr>
          <p:cNvSpPr txBox="1"/>
          <p:nvPr/>
        </p:nvSpPr>
        <p:spPr>
          <a:xfrm>
            <a:off x="7524328" y="190451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04</a:t>
            </a:r>
            <a:endParaRPr kumimoji="1" lang="ko-KR" altLang="en-US" sz="2800" b="1" dirty="0">
              <a:solidFill>
                <a:srgbClr val="595959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C202A9-CACE-C9F9-BD99-1180AB75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71" y="2472045"/>
            <a:ext cx="1128656" cy="11286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F43B53-6B28-8071-DCB7-8F65E92C9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68" y="2472045"/>
            <a:ext cx="1128656" cy="11286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2A5AFF5-DFB6-6FEF-6ABD-DA065386E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6" y="2499491"/>
            <a:ext cx="1082907" cy="10829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C1E3AE8-3C3C-6ED2-93E4-CFE8ADC7E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6" y="2472045"/>
            <a:ext cx="1076458" cy="107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7E919F-F8CD-B2FA-EF25-CC0C22FB1A51}"/>
              </a:ext>
            </a:extLst>
          </p:cNvPr>
          <p:cNvSpPr txBox="1"/>
          <p:nvPr/>
        </p:nvSpPr>
        <p:spPr>
          <a:xfrm>
            <a:off x="179512" y="3777883"/>
            <a:ext cx="2130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건설</a:t>
            </a:r>
            <a:r>
              <a:rPr lang="ko-KR" altLang="en-US" sz="1400" kern="0" spc="-9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일용직</a:t>
            </a:r>
            <a:r>
              <a:rPr lang="ko-KR" altLang="en-US" sz="1400" kern="0" spc="-165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뿐만</a:t>
            </a:r>
            <a:r>
              <a:rPr lang="ko-KR" altLang="en-US" sz="1400" kern="0" spc="-165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아니라</a:t>
            </a:r>
            <a:r>
              <a:rPr lang="ko-KR" altLang="en-US" sz="1400" kern="0" spc="-165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다양한</a:t>
            </a:r>
            <a:r>
              <a:rPr lang="ko-KR" altLang="en-US" sz="1400" kern="0" spc="-8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분야의</a:t>
            </a:r>
            <a:r>
              <a:rPr lang="ko-KR" altLang="en-US" sz="1400" kern="0" spc="-165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일용직</a:t>
            </a:r>
            <a:r>
              <a:rPr lang="ko-KR" altLang="en-US" sz="1400" kern="0" spc="-165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또는</a:t>
            </a:r>
            <a:r>
              <a:rPr lang="ko-KR" altLang="en-US" sz="1400" kern="0" spc="-16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주변</a:t>
            </a:r>
            <a:r>
              <a:rPr lang="ko-KR" altLang="en-US" sz="1400" kern="0" spc="-85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일자리</a:t>
            </a:r>
            <a:r>
              <a:rPr lang="ko-KR" altLang="en-US" sz="1400" kern="0" spc="-165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 </a:t>
            </a:r>
            <a:r>
              <a:rPr lang="ko-KR" altLang="en-US" sz="1400" kern="0" spc="-25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제공</a:t>
            </a:r>
          </a:p>
          <a:p>
            <a:pPr algn="ctr"/>
            <a:endParaRPr kumimoji="1" lang="ko-KR" altLang="en-US" sz="14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520430-FEF0-8D0C-93CA-F360C4A4B2A4}"/>
              </a:ext>
            </a:extLst>
          </p:cNvPr>
          <p:cNvSpPr txBox="1"/>
          <p:nvPr/>
        </p:nvSpPr>
        <p:spPr>
          <a:xfrm>
            <a:off x="2267744" y="37581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언어 변경 기능을 추가</a:t>
            </a:r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하여 외국인 근로자들의 플랫폼 사용에 대한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편리성을 증진</a:t>
            </a:r>
            <a:endParaRPr kumimoji="1" lang="ko-KR" altLang="en-US" sz="14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A29FF-B3D4-1188-436B-5711B98F32D9}"/>
              </a:ext>
            </a:extLst>
          </p:cNvPr>
          <p:cNvSpPr txBox="1"/>
          <p:nvPr/>
        </p:nvSpPr>
        <p:spPr>
          <a:xfrm>
            <a:off x="4716016" y="375813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임금 지급을 직접 관리함으로써 </a:t>
            </a:r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임금체불의 문제점 제거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C9DB7-66CB-50E9-2961-28E3F778E6CE}"/>
              </a:ext>
            </a:extLst>
          </p:cNvPr>
          <p:cNvSpPr txBox="1"/>
          <p:nvPr/>
        </p:nvSpPr>
        <p:spPr>
          <a:xfrm>
            <a:off x="6660232" y="386789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0" dirty="0">
                <a:latin typeface="Gmarket Sans Medium" panose="02000000000000000000" pitchFamily="2" charset="-128"/>
                <a:ea typeface="Gmarket Sans Medium" panose="02000000000000000000" pitchFamily="2" charset="-128"/>
                <a:cs typeface="맑은 고딕"/>
              </a:rPr>
              <a:t>상호 평점 서비스를 제공</a:t>
            </a:r>
            <a:r>
              <a:rPr lang="ko-KR" altLang="en-US" sz="1400" kern="0" dirty="0">
                <a:latin typeface="Gmarket Sans Light" panose="02000000000000000000" pitchFamily="2" charset="-128"/>
                <a:ea typeface="Gmarket Sans Light" panose="02000000000000000000" pitchFamily="2" charset="-128"/>
                <a:cs typeface="맑은 고딕"/>
              </a:rPr>
              <a:t>하여 신뢰할 수 있는 어플</a:t>
            </a:r>
            <a:endParaRPr kumimoji="1" lang="ko-KR" altLang="en-US" sz="14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0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96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Differentiation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기존 시장에 진입하기 위한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저희의 전략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 다음과 같습니다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771814-A79C-62C8-7C32-B46C5F69B037}"/>
              </a:ext>
            </a:extLst>
          </p:cNvPr>
          <p:cNvSpPr/>
          <p:nvPr/>
        </p:nvSpPr>
        <p:spPr>
          <a:xfrm>
            <a:off x="773832" y="2283718"/>
            <a:ext cx="759633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AE3B5-4F89-1A97-B2A6-F9ED976916FD}"/>
              </a:ext>
            </a:extLst>
          </p:cNvPr>
          <p:cNvSpPr txBox="1"/>
          <p:nvPr/>
        </p:nvSpPr>
        <p:spPr>
          <a:xfrm>
            <a:off x="827584" y="2289009"/>
            <a:ext cx="889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500" b="1" dirty="0">
                <a:solidFill>
                  <a:srgbClr val="00747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“</a:t>
            </a:r>
            <a:endParaRPr kumimoji="1" lang="ko-KR" altLang="en-US" sz="11500" b="1" dirty="0">
              <a:solidFill>
                <a:srgbClr val="00747B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4E6E5-C74F-86BC-8C40-4DAC22F58DE5}"/>
              </a:ext>
            </a:extLst>
          </p:cNvPr>
          <p:cNvSpPr txBox="1"/>
          <p:nvPr/>
        </p:nvSpPr>
        <p:spPr>
          <a:xfrm>
            <a:off x="7560840" y="229823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9600" b="1" dirty="0">
                <a:solidFill>
                  <a:srgbClr val="00747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”</a:t>
            </a:r>
            <a:endParaRPr lang="ko-KR" altLang="en-US" dirty="0">
              <a:solidFill>
                <a:srgbClr val="0074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498A4-E75E-A2DF-41AE-2E80FA5E001E}"/>
              </a:ext>
            </a:extLst>
          </p:cNvPr>
          <p:cNvSpPr txBox="1"/>
          <p:nvPr/>
        </p:nvSpPr>
        <p:spPr>
          <a:xfrm>
            <a:off x="2343569" y="2759898"/>
            <a:ext cx="4456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신규 런칭 이벤트로 신규 가입자 </a:t>
            </a:r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회에 한해 교통비 지원으로 초기 고객 유치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A61FA6A-BD92-5FC1-D591-5DC6086D9104}"/>
              </a:ext>
            </a:extLst>
          </p:cNvPr>
          <p:cNvCxnSpPr>
            <a:cxnSpLocks/>
          </p:cNvCxnSpPr>
          <p:nvPr/>
        </p:nvCxnSpPr>
        <p:spPr>
          <a:xfrm>
            <a:off x="773832" y="3939902"/>
            <a:ext cx="7758608" cy="0"/>
          </a:xfrm>
          <a:prstGeom prst="line">
            <a:avLst/>
          </a:prstGeom>
          <a:ln w="31750">
            <a:solidFill>
              <a:srgbClr val="007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E295D87-2193-A575-4E29-5864D784C659}"/>
              </a:ext>
            </a:extLst>
          </p:cNvPr>
          <p:cNvCxnSpPr>
            <a:cxnSpLocks/>
          </p:cNvCxnSpPr>
          <p:nvPr/>
        </p:nvCxnSpPr>
        <p:spPr>
          <a:xfrm>
            <a:off x="8532440" y="2355726"/>
            <a:ext cx="0" cy="1584176"/>
          </a:xfrm>
          <a:prstGeom prst="line">
            <a:avLst/>
          </a:prstGeom>
          <a:ln w="31750">
            <a:solidFill>
              <a:srgbClr val="007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6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82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47B"/>
                </a:solidFill>
                <a:latin typeface="맑은 고딕"/>
                <a:ea typeface="맑은 고딕" panose="020B0503020000020004" pitchFamily="34" charset="-127"/>
              </a:rPr>
              <a:t>Team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D4A8A3-DC49-711B-E5A6-496FCA06BA66}"/>
              </a:ext>
            </a:extLst>
          </p:cNvPr>
          <p:cNvSpPr/>
          <p:nvPr/>
        </p:nvSpPr>
        <p:spPr>
          <a:xfrm>
            <a:off x="1259632" y="1563638"/>
            <a:ext cx="6624736" cy="8640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전 팀원 순천향대학교 </a:t>
            </a:r>
            <a:r>
              <a:rPr kumimoji="1" lang="ko-KR" altLang="en-US" dirty="0" err="1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컴퓨터소프트웨어공학과</a:t>
            </a:r>
            <a:r>
              <a:rPr kumimoji="1" lang="ko-KR" altLang="en-US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재학 중</a:t>
            </a:r>
          </a:p>
        </p:txBody>
      </p:sp>
      <p:cxnSp>
        <p:nvCxnSpPr>
          <p:cNvPr id="8" name="직선 연결선 1">
            <a:extLst>
              <a:ext uri="{FF2B5EF4-FFF2-40B4-BE49-F238E27FC236}">
                <a16:creationId xmlns:a16="http://schemas.microsoft.com/office/drawing/2014/main" id="{AFBEF2B1-EF99-B961-94DF-9A596A10BC41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7144A3-DA7D-E696-C780-DCDB7948E167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저희 </a:t>
            </a:r>
            <a:r>
              <a:rPr lang="ko-KR" altLang="en-US" b="1" i="0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팀의 경험 및 역량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 다음과 같습니다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6FA7B5-FD27-3EC0-F8C3-E327E3454AA7}"/>
              </a:ext>
            </a:extLst>
          </p:cNvPr>
          <p:cNvSpPr/>
          <p:nvPr/>
        </p:nvSpPr>
        <p:spPr>
          <a:xfrm>
            <a:off x="1331639" y="3147814"/>
            <a:ext cx="2952329" cy="1656184"/>
          </a:xfrm>
          <a:prstGeom prst="roundRect">
            <a:avLst/>
          </a:prstGeom>
          <a:solidFill>
            <a:srgbClr val="00747B">
              <a:alpha val="674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어플 관련 </a:t>
            </a:r>
            <a:endParaRPr kumimoji="1" lang="en-US" altLang="ko-KR" sz="2400" b="1" dirty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24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전공 지식 풍부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B0ACAC-FA04-5D30-9529-7249F503AA04}"/>
              </a:ext>
            </a:extLst>
          </p:cNvPr>
          <p:cNvCxnSpPr>
            <a:cxnSpLocks/>
          </p:cNvCxnSpPr>
          <p:nvPr/>
        </p:nvCxnSpPr>
        <p:spPr>
          <a:xfrm>
            <a:off x="4586253" y="2571750"/>
            <a:ext cx="0" cy="288032"/>
          </a:xfrm>
          <a:prstGeom prst="line">
            <a:avLst/>
          </a:prstGeom>
          <a:ln w="79375" cap="rnd">
            <a:solidFill>
              <a:srgbClr val="00747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683588B-08D3-5333-5143-AB522E1A91C2}"/>
              </a:ext>
            </a:extLst>
          </p:cNvPr>
          <p:cNvSpPr/>
          <p:nvPr/>
        </p:nvSpPr>
        <p:spPr>
          <a:xfrm>
            <a:off x="4499992" y="2859782"/>
            <a:ext cx="172521" cy="176540"/>
          </a:xfrm>
          <a:prstGeom prst="ellipse">
            <a:avLst/>
          </a:prstGeom>
          <a:solidFill>
            <a:srgbClr val="007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28BA268-8B1F-E288-1F73-652A2D520C9B}"/>
              </a:ext>
            </a:extLst>
          </p:cNvPr>
          <p:cNvSpPr/>
          <p:nvPr/>
        </p:nvSpPr>
        <p:spPr>
          <a:xfrm>
            <a:off x="4860032" y="3147814"/>
            <a:ext cx="3024336" cy="1656184"/>
          </a:xfrm>
          <a:prstGeom prst="roundRect">
            <a:avLst/>
          </a:prstGeom>
          <a:solidFill>
            <a:srgbClr val="F9C35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프로젝트 관련 </a:t>
            </a:r>
            <a:endParaRPr kumimoji="1" lang="en-US" altLang="ko-KR" sz="2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24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도움 받을 수 있는 지원 보유</a:t>
            </a:r>
          </a:p>
        </p:txBody>
      </p:sp>
    </p:spTree>
    <p:extLst>
      <p:ext uri="{BB962C8B-B14F-4D97-AF65-F5344CB8AC3E}">
        <p14:creationId xmlns:p14="http://schemas.microsoft.com/office/powerpoint/2010/main" val="131845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732B0-2E78-A77C-BBF4-F4D223613B31}"/>
              </a:ext>
            </a:extLst>
          </p:cNvPr>
          <p:cNvSpPr/>
          <p:nvPr/>
        </p:nvSpPr>
        <p:spPr>
          <a:xfrm>
            <a:off x="4806280" y="2067694"/>
            <a:ext cx="3510136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지역 광고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AA407-CDE4-3070-9E0C-0F9098DE7226}"/>
              </a:ext>
            </a:extLst>
          </p:cNvPr>
          <p:cNvSpPr/>
          <p:nvPr/>
        </p:nvSpPr>
        <p:spPr>
          <a:xfrm>
            <a:off x="773832" y="2067694"/>
            <a:ext cx="3510136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수수료 </a:t>
            </a:r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20%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중 세금과 일용직 </a:t>
            </a:r>
            <a:endParaRPr kumimoji="1" lang="en-US" altLang="ko-KR" dirty="0">
              <a:solidFill>
                <a:schemeClr val="tx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환경 개선을 위한 </a:t>
            </a:r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4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대 보험비를 뺀 금액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21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Revenue Stream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8" name="직선 연결선 1">
            <a:extLst>
              <a:ext uri="{FF2B5EF4-FFF2-40B4-BE49-F238E27FC236}">
                <a16:creationId xmlns:a16="http://schemas.microsoft.com/office/drawing/2014/main" id="{AFBEF2B1-EF99-B961-94DF-9A596A10BC41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7144A3-DA7D-E696-C780-DCDB7948E167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저희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수익원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수익모델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은 다음과 같습니다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0F817DB-8002-E610-5D70-3DAB0B3AC832}"/>
              </a:ext>
            </a:extLst>
          </p:cNvPr>
          <p:cNvSpPr/>
          <p:nvPr/>
        </p:nvSpPr>
        <p:spPr>
          <a:xfrm>
            <a:off x="1187624" y="1788451"/>
            <a:ext cx="2664296" cy="495267"/>
          </a:xfrm>
          <a:prstGeom prst="roundRect">
            <a:avLst/>
          </a:prstGeom>
          <a:solidFill>
            <a:srgbClr val="007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일용 노동자 구직 분야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10F011D-CD06-D96A-C77A-CF01F3E8043A}"/>
              </a:ext>
            </a:extLst>
          </p:cNvPr>
          <p:cNvSpPr/>
          <p:nvPr/>
        </p:nvSpPr>
        <p:spPr>
          <a:xfrm>
            <a:off x="5055273" y="1788451"/>
            <a:ext cx="3012151" cy="495267"/>
          </a:xfrm>
          <a:prstGeom prst="roundRect">
            <a:avLst/>
          </a:prstGeom>
          <a:solidFill>
            <a:srgbClr val="007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주변 단기 일자리 구직 분야</a:t>
            </a:r>
          </a:p>
        </p:txBody>
      </p:sp>
    </p:spTree>
    <p:extLst>
      <p:ext uri="{BB962C8B-B14F-4D97-AF65-F5344CB8AC3E}">
        <p14:creationId xmlns:p14="http://schemas.microsoft.com/office/powerpoint/2010/main" val="188008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38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Milestone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8" name="직선 연결선 1">
            <a:extLst>
              <a:ext uri="{FF2B5EF4-FFF2-40B4-BE49-F238E27FC236}">
                <a16:creationId xmlns:a16="http://schemas.microsoft.com/office/drawing/2014/main" id="{AFBEF2B1-EF99-B961-94DF-9A596A10BC41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7144A3-DA7D-E696-C780-DCDB7948E167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저희 목표는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초기 </a:t>
            </a:r>
            <a:r>
              <a:rPr lang="en-US" altLang="ko-KR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3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개월 가입자 수 </a:t>
            </a:r>
            <a:r>
              <a:rPr lang="en-US" altLang="ko-KR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300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명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입니다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019938D4-A7F6-5A09-2DE4-96610DC77F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644" y="1419623"/>
            <a:ext cx="6408712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8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7555D-4E25-8051-9E66-FC82E685FF90}"/>
              </a:ext>
            </a:extLst>
          </p:cNvPr>
          <p:cNvSpPr txBox="1"/>
          <p:nvPr/>
        </p:nvSpPr>
        <p:spPr>
          <a:xfrm>
            <a:off x="3212869" y="1851670"/>
            <a:ext cx="2871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solidFill>
                  <a:srgbClr val="F9C35A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Q&amp;A</a:t>
            </a:r>
            <a:endParaRPr kumimoji="1" lang="ko-KR" altLang="en-US" sz="8000" b="1" dirty="0">
              <a:solidFill>
                <a:srgbClr val="F9C35A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1DFFA8A-9D91-3F30-7570-7081B47F9B9F}"/>
              </a:ext>
            </a:extLst>
          </p:cNvPr>
          <p:cNvCxnSpPr>
            <a:cxnSpLocks/>
          </p:cNvCxnSpPr>
          <p:nvPr/>
        </p:nvCxnSpPr>
        <p:spPr>
          <a:xfrm>
            <a:off x="3212869" y="1635646"/>
            <a:ext cx="2871299" cy="0"/>
          </a:xfrm>
          <a:prstGeom prst="line">
            <a:avLst/>
          </a:prstGeom>
          <a:ln w="101600">
            <a:solidFill>
              <a:srgbClr val="F9C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8B52137-5FDE-C69F-A743-63C57BB0EBF8}"/>
              </a:ext>
            </a:extLst>
          </p:cNvPr>
          <p:cNvCxnSpPr>
            <a:cxnSpLocks/>
          </p:cNvCxnSpPr>
          <p:nvPr/>
        </p:nvCxnSpPr>
        <p:spPr>
          <a:xfrm>
            <a:off x="3212868" y="3219822"/>
            <a:ext cx="2871299" cy="0"/>
          </a:xfrm>
          <a:prstGeom prst="line">
            <a:avLst/>
          </a:prstGeom>
          <a:ln w="101600">
            <a:solidFill>
              <a:srgbClr val="F9C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4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7555D-4E25-8051-9E66-FC82E685FF90}"/>
              </a:ext>
            </a:extLst>
          </p:cNvPr>
          <p:cNvSpPr txBox="1"/>
          <p:nvPr/>
        </p:nvSpPr>
        <p:spPr>
          <a:xfrm>
            <a:off x="2895093" y="1563638"/>
            <a:ext cx="3405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dirty="0">
                <a:solidFill>
                  <a:srgbClr val="F9C35A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THANK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F9C35A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YOU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9C35A"/>
              </a:solidFill>
              <a:effectLst/>
              <a:uLnTx/>
              <a:uFillTx/>
              <a:latin typeface="Gmarket Sans Bold" panose="02000000000000000000" pitchFamily="2" charset="-128"/>
              <a:ea typeface="Gmarket Sans Bold" panose="02000000000000000000" pitchFamily="2" charset="-128"/>
              <a:cs typeface="+mn-cs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1DFFA8A-9D91-3F30-7570-7081B47F9B9F}"/>
              </a:ext>
            </a:extLst>
          </p:cNvPr>
          <p:cNvCxnSpPr>
            <a:cxnSpLocks/>
          </p:cNvCxnSpPr>
          <p:nvPr/>
        </p:nvCxnSpPr>
        <p:spPr>
          <a:xfrm>
            <a:off x="2895093" y="1347614"/>
            <a:ext cx="3405099" cy="0"/>
          </a:xfrm>
          <a:prstGeom prst="line">
            <a:avLst/>
          </a:prstGeom>
          <a:ln w="101600">
            <a:solidFill>
              <a:srgbClr val="F9C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8B52137-5FDE-C69F-A743-63C57BB0EBF8}"/>
              </a:ext>
            </a:extLst>
          </p:cNvPr>
          <p:cNvCxnSpPr>
            <a:cxnSpLocks/>
          </p:cNvCxnSpPr>
          <p:nvPr/>
        </p:nvCxnSpPr>
        <p:spPr>
          <a:xfrm>
            <a:off x="2895093" y="3579862"/>
            <a:ext cx="3405099" cy="0"/>
          </a:xfrm>
          <a:prstGeom prst="line">
            <a:avLst/>
          </a:prstGeom>
          <a:ln w="101600">
            <a:solidFill>
              <a:srgbClr val="F9C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85A6A-3549-7F54-3DBE-1D2C8E27552B}"/>
              </a:ext>
            </a:extLst>
          </p:cNvPr>
          <p:cNvSpPr/>
          <p:nvPr/>
        </p:nvSpPr>
        <p:spPr>
          <a:xfrm>
            <a:off x="6876256" y="1376496"/>
            <a:ext cx="2160240" cy="376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EABF98-0E3A-24C2-ABEE-1C96D2853B62}"/>
              </a:ext>
            </a:extLst>
          </p:cNvPr>
          <p:cNvSpPr/>
          <p:nvPr/>
        </p:nvSpPr>
        <p:spPr>
          <a:xfrm>
            <a:off x="4644008" y="1376496"/>
            <a:ext cx="2160240" cy="376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3958B-AAF3-A6A8-9CB5-1C11A41E0DAF}"/>
              </a:ext>
            </a:extLst>
          </p:cNvPr>
          <p:cNvSpPr/>
          <p:nvPr/>
        </p:nvSpPr>
        <p:spPr>
          <a:xfrm>
            <a:off x="179512" y="1376496"/>
            <a:ext cx="2160240" cy="376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6032E-2D8C-0960-CFC5-C77FD84C8775}"/>
              </a:ext>
            </a:extLst>
          </p:cNvPr>
          <p:cNvSpPr txBox="1"/>
          <p:nvPr/>
        </p:nvSpPr>
        <p:spPr>
          <a:xfrm>
            <a:off x="251520" y="2405378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이른 아침 인력사무소 방문 후 현장에 배치되는 데까지 대략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시간이 넘는 시간이 소요됨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02B8DE-C1BB-B990-8442-6D5B6B9CCD4D}"/>
              </a:ext>
            </a:extLst>
          </p:cNvPr>
          <p:cNvSpPr/>
          <p:nvPr/>
        </p:nvSpPr>
        <p:spPr>
          <a:xfrm>
            <a:off x="2411760" y="1376496"/>
            <a:ext cx="2160240" cy="376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C6595-BA9D-603E-A103-92285C8A796A}"/>
              </a:ext>
            </a:extLst>
          </p:cNvPr>
          <p:cNvSpPr/>
          <p:nvPr/>
        </p:nvSpPr>
        <p:spPr>
          <a:xfrm>
            <a:off x="-108520" y="-92546"/>
            <a:ext cx="9289032" cy="1477328"/>
          </a:xfrm>
          <a:prstGeom prst="rect">
            <a:avLst/>
          </a:prstGeom>
          <a:solidFill>
            <a:srgbClr val="00747B"/>
          </a:solidFill>
          <a:ln>
            <a:solidFill>
              <a:srgbClr val="007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D3E17-330D-0867-0D9F-C00DB8E346C0}"/>
              </a:ext>
            </a:extLst>
          </p:cNvPr>
          <p:cNvSpPr txBox="1"/>
          <p:nvPr/>
        </p:nvSpPr>
        <p:spPr>
          <a:xfrm>
            <a:off x="2447764" y="2211710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어플리케이션을 통해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현장과 근로자 사이를 연결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시켜 인력사무소를 방문하지 않고 바로 현장으로 갈 수 있는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플랫폼을 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08B3E-1159-7101-1D7E-691B25BCAE8B}"/>
              </a:ext>
            </a:extLst>
          </p:cNvPr>
          <p:cNvSpPr txBox="1"/>
          <p:nvPr/>
        </p:nvSpPr>
        <p:spPr>
          <a:xfrm>
            <a:off x="4648773" y="2379244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근로자는 정보를 입력한 후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원하는 현장에 지원하고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고용자는 근로자의 정보를 바탕으로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현장에 맞는 인력을 고용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06839-9BE8-EFB9-9888-D0065BD8A7B8}"/>
              </a:ext>
            </a:extLst>
          </p:cNvPr>
          <p:cNvSpPr txBox="1"/>
          <p:nvPr/>
        </p:nvSpPr>
        <p:spPr>
          <a:xfrm>
            <a:off x="6876256" y="262140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근로자의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불필요한 대기시간을 줄이고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고용자는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원하는 인력을 고용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할 수 있음</a:t>
            </a:r>
            <a:endParaRPr kumimoji="1" lang="ko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Concept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85012-C4A6-25B5-E483-FAB057242BC5}"/>
              </a:ext>
            </a:extLst>
          </p:cNvPr>
          <p:cNvSpPr txBox="1"/>
          <p:nvPr/>
        </p:nvSpPr>
        <p:spPr>
          <a:xfrm>
            <a:off x="484121" y="843558"/>
            <a:ext cx="1532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rgbClr val="F9C35A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WHY</a:t>
            </a:r>
            <a:endParaRPr kumimoji="1" lang="ko-KR" altLang="en-US" sz="4400" dirty="0">
              <a:solidFill>
                <a:srgbClr val="F9C35A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0C9EA-46A3-4918-EEFF-7BB890C3DEDB}"/>
              </a:ext>
            </a:extLst>
          </p:cNvPr>
          <p:cNvSpPr txBox="1"/>
          <p:nvPr/>
        </p:nvSpPr>
        <p:spPr>
          <a:xfrm>
            <a:off x="2722195" y="843558"/>
            <a:ext cx="1633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rgbClr val="F9C35A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HOW</a:t>
            </a:r>
            <a:endParaRPr kumimoji="1" lang="ko-KR" altLang="en-US" sz="4400" dirty="0">
              <a:solidFill>
                <a:srgbClr val="F9C35A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E34BD-1243-66E7-78BD-BD9DE186F21B}"/>
              </a:ext>
            </a:extLst>
          </p:cNvPr>
          <p:cNvSpPr txBox="1"/>
          <p:nvPr/>
        </p:nvSpPr>
        <p:spPr>
          <a:xfrm>
            <a:off x="4804601" y="843558"/>
            <a:ext cx="1838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rgbClr val="F9C35A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WHAT</a:t>
            </a:r>
            <a:endParaRPr kumimoji="1" lang="ko-KR" altLang="en-US" sz="4400" dirty="0">
              <a:solidFill>
                <a:srgbClr val="F9C35A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2A222-727F-C1CB-62CD-A668887D4A29}"/>
              </a:ext>
            </a:extLst>
          </p:cNvPr>
          <p:cNvSpPr txBox="1"/>
          <p:nvPr/>
        </p:nvSpPr>
        <p:spPr>
          <a:xfrm>
            <a:off x="6820825" y="843558"/>
            <a:ext cx="2215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rgbClr val="F9C35A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IMPACT</a:t>
            </a:r>
            <a:endParaRPr kumimoji="1" lang="ko-KR" altLang="en-US" sz="4400" dirty="0">
              <a:solidFill>
                <a:srgbClr val="F9C35A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06AA3A-1DB1-585F-5C37-9E03B3D51F5E}"/>
              </a:ext>
            </a:extLst>
          </p:cNvPr>
          <p:cNvSpPr/>
          <p:nvPr/>
        </p:nvSpPr>
        <p:spPr>
          <a:xfrm>
            <a:off x="4067944" y="1095350"/>
            <a:ext cx="1800200" cy="144016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A72304-D644-DE4A-8B4B-4A39F2F6960E}"/>
              </a:ext>
            </a:extLst>
          </p:cNvPr>
          <p:cNvSpPr/>
          <p:nvPr/>
        </p:nvSpPr>
        <p:spPr>
          <a:xfrm>
            <a:off x="2411760" y="1095352"/>
            <a:ext cx="1512168" cy="144016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347614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20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47B"/>
                </a:solidFill>
              </a:rPr>
              <a:t>Problem</a:t>
            </a:r>
            <a:endParaRPr lang="ko-KR" altLang="en-US" sz="2000" b="1" dirty="0">
              <a:solidFill>
                <a:srgbClr val="00747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784164" y="629275"/>
            <a:ext cx="743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저희의 목표 고객은</a:t>
            </a:r>
            <a:endParaRPr lang="en-US" altLang="ko-KR" dirty="0">
              <a:solidFill>
                <a:srgbClr val="595959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일용직 근로자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와 </a:t>
            </a:r>
            <a:r>
              <a:rPr lang="en-US" altLang="ko-KR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20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대 </a:t>
            </a:r>
            <a:r>
              <a:rPr lang="ko-KR" altLang="en-US" b="1" dirty="0" err="1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취업준비생</a:t>
            </a:r>
            <a:r>
              <a:rPr lang="ko-KR" altLang="en-US" dirty="0" err="1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입니다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lang="ko-KR" altLang="en-US" dirty="0">
              <a:solidFill>
                <a:srgbClr val="595959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6F94A-6AB1-3FB1-7652-F279EE338C7C}"/>
              </a:ext>
            </a:extLst>
          </p:cNvPr>
          <p:cNvSpPr txBox="1"/>
          <p:nvPr/>
        </p:nvSpPr>
        <p:spPr>
          <a:xfrm>
            <a:off x="7017488" y="2115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500F9A-1698-9555-6865-32C0059ACF8C}"/>
              </a:ext>
            </a:extLst>
          </p:cNvPr>
          <p:cNvSpPr/>
          <p:nvPr/>
        </p:nvSpPr>
        <p:spPr>
          <a:xfrm>
            <a:off x="1403648" y="1995686"/>
            <a:ext cx="2736304" cy="2376264"/>
          </a:xfrm>
          <a:prstGeom prst="ellipse">
            <a:avLst/>
          </a:prstGeom>
          <a:solidFill>
            <a:srgbClr val="00747B">
              <a:alpha val="766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A46106-D026-CB01-745D-79B402570429}"/>
              </a:ext>
            </a:extLst>
          </p:cNvPr>
          <p:cNvSpPr/>
          <p:nvPr/>
        </p:nvSpPr>
        <p:spPr>
          <a:xfrm>
            <a:off x="5220072" y="1995686"/>
            <a:ext cx="2736304" cy="2376264"/>
          </a:xfrm>
          <a:prstGeom prst="ellipse">
            <a:avLst/>
          </a:prstGeom>
          <a:solidFill>
            <a:srgbClr val="F9C35A">
              <a:alpha val="766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0BCBA4-230C-943C-FAC4-4006DEC5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51" y="2171061"/>
            <a:ext cx="2266277" cy="22662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C828CE-ABF4-30B5-5698-3A4CA1B66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90" y="2160388"/>
            <a:ext cx="2211562" cy="22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B19C4-1E31-CDE7-236B-BE972D2878FD}"/>
              </a:ext>
            </a:extLst>
          </p:cNvPr>
          <p:cNvSpPr/>
          <p:nvPr/>
        </p:nvSpPr>
        <p:spPr>
          <a:xfrm>
            <a:off x="431540" y="1923678"/>
            <a:ext cx="8280920" cy="2736304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innerShdw blurRad="61373" dist="50800" dir="5400000">
              <a:prstClr val="black">
                <a:alpha val="11918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347614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20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47B"/>
                </a:solidFill>
              </a:rPr>
              <a:t>Problem</a:t>
            </a:r>
            <a:endParaRPr lang="ko-KR" altLang="en-US" sz="2000" b="1" dirty="0">
              <a:solidFill>
                <a:srgbClr val="00747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784164" y="762258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목표고객이 겪고 있는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어려움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은 무엇이 있을까요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?</a:t>
            </a:r>
            <a:endParaRPr lang="ko-KR" altLang="en-US" dirty="0">
              <a:solidFill>
                <a:srgbClr val="595959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354BD5F-9225-BE8D-ADD4-2638143B6EFE}"/>
              </a:ext>
            </a:extLst>
          </p:cNvPr>
          <p:cNvSpPr/>
          <p:nvPr/>
        </p:nvSpPr>
        <p:spPr>
          <a:xfrm>
            <a:off x="989856" y="1779475"/>
            <a:ext cx="3222104" cy="2880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1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579EB-1E52-819B-23A4-D307F83E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4" y="3507666"/>
            <a:ext cx="1152128" cy="115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6962"/>
              </a:prstClr>
            </a:outerShdw>
          </a:effectLst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1E97041-9204-D09A-B177-8F791302E8A1}"/>
              </a:ext>
            </a:extLst>
          </p:cNvPr>
          <p:cNvSpPr/>
          <p:nvPr/>
        </p:nvSpPr>
        <p:spPr>
          <a:xfrm>
            <a:off x="4988515" y="1779475"/>
            <a:ext cx="3222104" cy="2880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1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4B7BD7-01BC-7845-0CAB-5D88983C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7666"/>
            <a:ext cx="1152128" cy="115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6962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3CF7F-6279-2FEB-E498-26E71A7A8364}"/>
              </a:ext>
            </a:extLst>
          </p:cNvPr>
          <p:cNvSpPr txBox="1"/>
          <p:nvPr/>
        </p:nvSpPr>
        <p:spPr>
          <a:xfrm>
            <a:off x="1149457" y="2234953"/>
            <a:ext cx="290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현장으로 배치되기 전까지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불확실한 시간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을 대기해야 하며</a:t>
            </a:r>
            <a:r>
              <a:rPr kumimoji="1" lang="en-US" altLang="ko-KR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,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인력사무소의 경우 </a:t>
            </a:r>
            <a:endParaRPr kumimoji="1" lang="en-US" altLang="ko-KR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임금체불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의 사례가 있음</a:t>
            </a:r>
            <a:endParaRPr kumimoji="1" lang="en-US" altLang="ko-KR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6ADE4C-A846-AF65-BAFA-931C7437A104}"/>
              </a:ext>
            </a:extLst>
          </p:cNvPr>
          <p:cNvSpPr txBox="1"/>
          <p:nvPr/>
        </p:nvSpPr>
        <p:spPr>
          <a:xfrm>
            <a:off x="5148116" y="2234953"/>
            <a:ext cx="290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자신의 학업 혹은 취업을 준비하는 과정에서 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남는 시간을 활용</a:t>
            </a:r>
            <a:r>
              <a:rPr kumimoji="1" lang="ko-KR" altLang="en-US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하여 일자리를 구하고 싶어함</a:t>
            </a:r>
            <a:endParaRPr kumimoji="1" lang="en-US" altLang="ko-KR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347614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47B"/>
                </a:solidFill>
                <a:latin typeface="맑은 고딕"/>
                <a:ea typeface="맑은 고딕" panose="020B0503020000020004" pitchFamily="34" charset="-127"/>
              </a:rPr>
              <a:t>Solution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784164" y="762258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저희 제품 및 서비스가 제시하는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해결방안</a:t>
            </a:r>
            <a:r>
              <a:rPr lang="en-US" altLang="ko-KR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,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기술 및 원리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는 이렇습니다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3971BB-00D9-57E3-5EDD-AC8E1112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88" y="2060145"/>
            <a:ext cx="1264784" cy="1264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0B839-B3F7-5567-A35B-BC82AE61E399}"/>
              </a:ext>
            </a:extLst>
          </p:cNvPr>
          <p:cNvSpPr txBox="1"/>
          <p:nvPr/>
        </p:nvSpPr>
        <p:spPr>
          <a:xfrm>
            <a:off x="827584" y="3324929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근로자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1E1BE0-079C-0025-A900-C29C5D447DA0}"/>
              </a:ext>
            </a:extLst>
          </p:cNvPr>
          <p:cNvCxnSpPr>
            <a:cxnSpLocks/>
          </p:cNvCxnSpPr>
          <p:nvPr/>
        </p:nvCxnSpPr>
        <p:spPr>
          <a:xfrm>
            <a:off x="3344929" y="2931790"/>
            <a:ext cx="434983" cy="0"/>
          </a:xfrm>
          <a:prstGeom prst="line">
            <a:avLst/>
          </a:prstGeom>
          <a:ln w="79375" cap="rnd">
            <a:solidFill>
              <a:srgbClr val="00747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4DC02C-EACD-9DA5-67CB-A21021EFA546}"/>
              </a:ext>
            </a:extLst>
          </p:cNvPr>
          <p:cNvSpPr/>
          <p:nvPr/>
        </p:nvSpPr>
        <p:spPr>
          <a:xfrm>
            <a:off x="4572000" y="1635646"/>
            <a:ext cx="3798168" cy="49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1.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기회비용 및 손실비용 절감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79FC71-AE87-F7F9-D6F8-B9C0217BDCE6}"/>
              </a:ext>
            </a:extLst>
          </p:cNvPr>
          <p:cNvSpPr/>
          <p:nvPr/>
        </p:nvSpPr>
        <p:spPr>
          <a:xfrm>
            <a:off x="4572000" y="2339894"/>
            <a:ext cx="3798168" cy="49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2.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맞춤형 일자리 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2410FD-DD06-B6C3-F1EA-D0B800FA2516}"/>
              </a:ext>
            </a:extLst>
          </p:cNvPr>
          <p:cNvSpPr/>
          <p:nvPr/>
        </p:nvSpPr>
        <p:spPr>
          <a:xfrm>
            <a:off x="4572000" y="3006298"/>
            <a:ext cx="3798168" cy="49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3.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임금체불 리스크 제거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59CEE7-A067-5CA8-7BC0-2E1D1FA3BFCB}"/>
              </a:ext>
            </a:extLst>
          </p:cNvPr>
          <p:cNvSpPr/>
          <p:nvPr/>
        </p:nvSpPr>
        <p:spPr>
          <a:xfrm>
            <a:off x="4572000" y="3707100"/>
            <a:ext cx="3798168" cy="49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4.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글로벌라이제이션</a:t>
            </a:r>
            <a:endParaRPr kumimoji="1" lang="ko-KR" altLang="en-US" dirty="0">
              <a:solidFill>
                <a:schemeClr val="tx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8C75FC-0B3C-2E15-6CB1-E291F45A1CBD}"/>
              </a:ext>
            </a:extLst>
          </p:cNvPr>
          <p:cNvSpPr/>
          <p:nvPr/>
        </p:nvSpPr>
        <p:spPr>
          <a:xfrm>
            <a:off x="3823403" y="2827258"/>
            <a:ext cx="216024" cy="209064"/>
          </a:xfrm>
          <a:prstGeom prst="ellipse">
            <a:avLst/>
          </a:prstGeom>
          <a:solidFill>
            <a:srgbClr val="007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BEAF28-F18A-EDE1-48A3-BC55A5462024}"/>
              </a:ext>
            </a:extLst>
          </p:cNvPr>
          <p:cNvSpPr/>
          <p:nvPr/>
        </p:nvSpPr>
        <p:spPr>
          <a:xfrm>
            <a:off x="4572000" y="4381242"/>
            <a:ext cx="3798168" cy="496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5.</a:t>
            </a:r>
            <a:r>
              <a:rPr kumimoji="1" lang="ko-KR" altLang="en-US" dirty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상호 평점 서비스</a:t>
            </a:r>
          </a:p>
        </p:txBody>
      </p:sp>
    </p:spTree>
    <p:extLst>
      <p:ext uri="{BB962C8B-B14F-4D97-AF65-F5344CB8AC3E}">
        <p14:creationId xmlns:p14="http://schemas.microsoft.com/office/powerpoint/2010/main" val="417231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347614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Solution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784164" y="762258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저희 제품 및 서비스가 제시하는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해결방안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  <a:cs typeface="+mn-cs"/>
              </a:rPr>
              <a:t> 기술 및 원리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는 이렇습니다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0B839-B3F7-5567-A35B-BC82AE61E399}"/>
              </a:ext>
            </a:extLst>
          </p:cNvPr>
          <p:cNvSpPr txBox="1"/>
          <p:nvPr/>
        </p:nvSpPr>
        <p:spPr>
          <a:xfrm>
            <a:off x="150996" y="3438970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dirty="0">
                <a:solidFill>
                  <a:prstClr val="black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20~25</a:t>
            </a:r>
            <a:r>
              <a:rPr kumimoji="1" lang="ko-KR" altLang="en-US" sz="2400" b="1" dirty="0">
                <a:solidFill>
                  <a:prstClr val="black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세 </a:t>
            </a:r>
            <a:endParaRPr kumimoji="1" lang="en-US" altLang="ko-KR" sz="2400" b="1" dirty="0">
              <a:solidFill>
                <a:prstClr val="black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취준생</a:t>
            </a:r>
            <a:r>
              <a:rPr kumimoji="1" lang="ko-KR" altLang="en-US" sz="2400" b="1" dirty="0">
                <a:solidFill>
                  <a:prstClr val="black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및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군휴학생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Bold" panose="02000000000000000000" pitchFamily="2" charset="-128"/>
              <a:ea typeface="Gmarket Sans Bold" panose="02000000000000000000" pitchFamily="2" charset="-128"/>
              <a:cs typeface="+mn-cs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1E1BE0-079C-0025-A900-C29C5D447DA0}"/>
              </a:ext>
            </a:extLst>
          </p:cNvPr>
          <p:cNvCxnSpPr>
            <a:cxnSpLocks/>
          </p:cNvCxnSpPr>
          <p:nvPr/>
        </p:nvCxnSpPr>
        <p:spPr>
          <a:xfrm>
            <a:off x="3344929" y="2931790"/>
            <a:ext cx="434983" cy="0"/>
          </a:xfrm>
          <a:prstGeom prst="line">
            <a:avLst/>
          </a:prstGeom>
          <a:ln w="79375" cap="rnd">
            <a:solidFill>
              <a:srgbClr val="00747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4DC02C-EACD-9DA5-67CB-A21021EFA546}"/>
              </a:ext>
            </a:extLst>
          </p:cNvPr>
          <p:cNvSpPr/>
          <p:nvPr/>
        </p:nvSpPr>
        <p:spPr>
          <a:xfrm>
            <a:off x="4572000" y="2097673"/>
            <a:ext cx="3798168" cy="90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1. </a:t>
            </a:r>
            <a:r>
              <a:rPr kumimoji="1" lang="ko-KR" altLang="en-US" dirty="0" err="1">
                <a:solidFill>
                  <a:prstClr val="black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워스밸</a:t>
            </a:r>
            <a:endParaRPr kumimoji="1" lang="en-US" altLang="ko-KR" dirty="0">
              <a:solidFill>
                <a:prstClr val="black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(work and study balance)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Medium" panose="02000000000000000000" pitchFamily="2" charset="-128"/>
              <a:ea typeface="Gmarket Sans Medium" panose="02000000000000000000" pitchFamily="2" charset="-128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79FC71-AE87-F7F9-D6F8-B9C0217BDCE6}"/>
              </a:ext>
            </a:extLst>
          </p:cNvPr>
          <p:cNvSpPr/>
          <p:nvPr/>
        </p:nvSpPr>
        <p:spPr>
          <a:xfrm>
            <a:off x="4572000" y="3219822"/>
            <a:ext cx="3798168" cy="9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cs typeface="+mn-cs"/>
              </a:rPr>
              <a:t>2.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cs typeface="+mn-cs"/>
              </a:rPr>
              <a:t> 경력에 </a:t>
            </a: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cs typeface="+mn-cs"/>
              </a:rPr>
              <a:t>구애받지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cs typeface="+mn-cs"/>
              </a:rPr>
              <a:t> 않는 일자리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8C75FC-0B3C-2E15-6CB1-E291F45A1CBD}"/>
              </a:ext>
            </a:extLst>
          </p:cNvPr>
          <p:cNvSpPr/>
          <p:nvPr/>
        </p:nvSpPr>
        <p:spPr>
          <a:xfrm>
            <a:off x="3823403" y="2827258"/>
            <a:ext cx="216024" cy="209064"/>
          </a:xfrm>
          <a:prstGeom prst="ellipse">
            <a:avLst/>
          </a:prstGeom>
          <a:solidFill>
            <a:srgbClr val="007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1EF497-6CC1-4706-158C-9825BB9C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6" y="2130221"/>
            <a:ext cx="1320231" cy="13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049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Market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저희가 </a:t>
            </a:r>
            <a:r>
              <a:rPr kumimoji="0" lang="ko-KR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</a:rPr>
              <a:t>목표하는 시장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은 아래와 같습니다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CC7B1C3-B19D-1255-FBEE-735EA7614EC0}"/>
              </a:ext>
            </a:extLst>
          </p:cNvPr>
          <p:cNvSpPr/>
          <p:nvPr/>
        </p:nvSpPr>
        <p:spPr>
          <a:xfrm>
            <a:off x="5004048" y="1419623"/>
            <a:ext cx="3672408" cy="3528392"/>
          </a:xfrm>
          <a:prstGeom prst="ellipse">
            <a:avLst/>
          </a:prstGeom>
          <a:solidFill>
            <a:srgbClr val="00C6D6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1B09B5-064A-7A51-2C49-7335B6198130}"/>
              </a:ext>
            </a:extLst>
          </p:cNvPr>
          <p:cNvSpPr/>
          <p:nvPr/>
        </p:nvSpPr>
        <p:spPr>
          <a:xfrm>
            <a:off x="5486445" y="2211710"/>
            <a:ext cx="2808312" cy="2632484"/>
          </a:xfrm>
          <a:prstGeom prst="ellipse">
            <a:avLst/>
          </a:prstGeom>
          <a:solidFill>
            <a:srgbClr val="08818B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41AD80-8CF6-BC23-E346-916BF12D6B00}"/>
              </a:ext>
            </a:extLst>
          </p:cNvPr>
          <p:cNvSpPr/>
          <p:nvPr/>
        </p:nvSpPr>
        <p:spPr>
          <a:xfrm>
            <a:off x="5868144" y="2859782"/>
            <a:ext cx="2052228" cy="1845176"/>
          </a:xfrm>
          <a:prstGeom prst="ellipse">
            <a:avLst/>
          </a:prstGeom>
          <a:solidFill>
            <a:srgbClr val="08343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3B0E6-C3E0-414C-CE40-FC9388C40212}"/>
              </a:ext>
            </a:extLst>
          </p:cNvPr>
          <p:cNvSpPr txBox="1"/>
          <p:nvPr/>
        </p:nvSpPr>
        <p:spPr>
          <a:xfrm>
            <a:off x="6270224" y="16670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전체 시장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CAD82-60E2-7FB0-D983-3C1AEAA3BD1F}"/>
              </a:ext>
            </a:extLst>
          </p:cNvPr>
          <p:cNvSpPr txBox="1"/>
          <p:nvPr/>
        </p:nvSpPr>
        <p:spPr>
          <a:xfrm>
            <a:off x="6270224" y="244371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유효 시장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D66C1-DF4E-0B1E-6192-6036FF0D9CC4}"/>
              </a:ext>
            </a:extLst>
          </p:cNvPr>
          <p:cNvSpPr txBox="1"/>
          <p:nvPr/>
        </p:nvSpPr>
        <p:spPr>
          <a:xfrm>
            <a:off x="6320573" y="362937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초기 시장</a:t>
            </a: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46CC6AD-5671-3BAA-0D2A-FE86A2A3E4B0}"/>
              </a:ext>
            </a:extLst>
          </p:cNvPr>
          <p:cNvCxnSpPr>
            <a:cxnSpLocks/>
          </p:cNvCxnSpPr>
          <p:nvPr/>
        </p:nvCxnSpPr>
        <p:spPr>
          <a:xfrm>
            <a:off x="3347864" y="1960553"/>
            <a:ext cx="2232248" cy="0"/>
          </a:xfrm>
          <a:prstGeom prst="line">
            <a:avLst/>
          </a:prstGeom>
          <a:ln w="31750">
            <a:solidFill>
              <a:srgbClr val="00747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67A0D3-D99E-06B8-3887-48938E283723}"/>
              </a:ext>
            </a:extLst>
          </p:cNvPr>
          <p:cNvSpPr txBox="1"/>
          <p:nvPr/>
        </p:nvSpPr>
        <p:spPr>
          <a:xfrm>
            <a:off x="1027866" y="1667209"/>
            <a:ext cx="210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일용직 근로자 및 단기일자리 구직자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3E76F-E3F7-3073-7FB0-7DCB7AED2611}"/>
              </a:ext>
            </a:extLst>
          </p:cNvPr>
          <p:cNvSpPr txBox="1"/>
          <p:nvPr/>
        </p:nvSpPr>
        <p:spPr>
          <a:xfrm>
            <a:off x="1450694" y="2565798"/>
            <a:ext cx="232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어플리케이션을 활용할 수 있는 </a:t>
            </a:r>
            <a:r>
              <a:rPr kumimoji="1" lang="en-US" altLang="ko-KR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20</a:t>
            </a:r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대 남성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5E95ECE-06D6-E4D8-5844-958696FF9465}"/>
              </a:ext>
            </a:extLst>
          </p:cNvPr>
          <p:cNvCxnSpPr>
            <a:cxnSpLocks/>
          </p:cNvCxnSpPr>
          <p:nvPr/>
        </p:nvCxnSpPr>
        <p:spPr>
          <a:xfrm>
            <a:off x="3995936" y="2824649"/>
            <a:ext cx="1872208" cy="0"/>
          </a:xfrm>
          <a:prstGeom prst="line">
            <a:avLst/>
          </a:prstGeom>
          <a:ln w="31750">
            <a:solidFill>
              <a:srgbClr val="00747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6659813-A122-7AF3-4335-EB771B9B923B}"/>
              </a:ext>
            </a:extLst>
          </p:cNvPr>
          <p:cNvCxnSpPr>
            <a:cxnSpLocks/>
          </p:cNvCxnSpPr>
          <p:nvPr/>
        </p:nvCxnSpPr>
        <p:spPr>
          <a:xfrm>
            <a:off x="3455876" y="3688745"/>
            <a:ext cx="2556284" cy="0"/>
          </a:xfrm>
          <a:prstGeom prst="line">
            <a:avLst/>
          </a:prstGeom>
          <a:ln w="31750">
            <a:solidFill>
              <a:srgbClr val="00747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5C43F1-948F-642C-5427-39904FB29D69}"/>
              </a:ext>
            </a:extLst>
          </p:cNvPr>
          <p:cNvSpPr txBox="1"/>
          <p:nvPr/>
        </p:nvSpPr>
        <p:spPr>
          <a:xfrm>
            <a:off x="1027866" y="3437587"/>
            <a:ext cx="210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20~25</a:t>
            </a:r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세 학생</a:t>
            </a:r>
            <a:r>
              <a:rPr kumimoji="1" lang="en-US" altLang="ko-KR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,</a:t>
            </a:r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</a:t>
            </a:r>
            <a:endParaRPr kumimoji="1" lang="en-US" altLang="ko-KR" b="1" dirty="0">
              <a:solidFill>
                <a:srgbClr val="083438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b="1" dirty="0" err="1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취준생</a:t>
            </a:r>
            <a:r>
              <a:rPr kumimoji="1" lang="ko-KR" altLang="en-US" b="1" dirty="0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및 </a:t>
            </a:r>
            <a:r>
              <a:rPr kumimoji="1" lang="ko-KR" altLang="en-US" b="1" dirty="0" err="1">
                <a:solidFill>
                  <a:srgbClr val="083438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군휴학생</a:t>
            </a:r>
            <a:endParaRPr kumimoji="1" lang="ko-KR" altLang="en-US" b="1" dirty="0">
              <a:solidFill>
                <a:srgbClr val="083438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9D3181D-157D-0D1E-27C4-C3038E158F8B}"/>
              </a:ext>
            </a:extLst>
          </p:cNvPr>
          <p:cNvSpPr/>
          <p:nvPr/>
        </p:nvSpPr>
        <p:spPr>
          <a:xfrm>
            <a:off x="323528" y="4371950"/>
            <a:ext cx="4824536" cy="400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453BA-8433-5BE5-1C50-D5F7EB38C619}"/>
              </a:ext>
            </a:extLst>
          </p:cNvPr>
          <p:cNvSpPr txBox="1"/>
          <p:nvPr/>
        </p:nvSpPr>
        <p:spPr>
          <a:xfrm>
            <a:off x="445316" y="4473635"/>
            <a:ext cx="1391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20</a:t>
            </a:r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 인원수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:</a:t>
            </a:r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7,031,016</a:t>
            </a:r>
            <a:endParaRPr kumimoji="1" lang="ko-KR" altLang="en-US" sz="9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61AD90-FC4C-4082-0F44-105CEF2CB8D7}"/>
              </a:ext>
            </a:extLst>
          </p:cNvPr>
          <p:cNvSpPr txBox="1"/>
          <p:nvPr/>
        </p:nvSpPr>
        <p:spPr>
          <a:xfrm>
            <a:off x="1763688" y="4473521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전국 휴학생 수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:</a:t>
            </a:r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399,908</a:t>
            </a:r>
            <a:endParaRPr kumimoji="1" lang="ko-KR" altLang="en-US" sz="9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7D1E-AE3F-1AF6-C888-AC55B0756207}"/>
              </a:ext>
            </a:extLst>
          </p:cNvPr>
          <p:cNvSpPr txBox="1"/>
          <p:nvPr/>
        </p:nvSpPr>
        <p:spPr>
          <a:xfrm>
            <a:off x="3200468" y="4466118"/>
            <a:ext cx="1947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충남 소재 남성 휴학생 수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:</a:t>
            </a:r>
            <a:r>
              <a:rPr kumimoji="1" lang="ko-KR" altLang="en-US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약 </a:t>
            </a:r>
            <a:r>
              <a:rPr kumimoji="1" lang="en-US" altLang="ko-KR" sz="9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6,500</a:t>
            </a:r>
            <a:endParaRPr kumimoji="1" lang="ko-KR" altLang="en-US" sz="9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09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203598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47B"/>
                </a:solidFill>
                <a:latin typeface="맑은 고딕"/>
                <a:ea typeface="맑은 고딕" panose="020B0503020000020004" pitchFamily="34" charset="-127"/>
              </a:rPr>
              <a:t>Competition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878890" y="618242"/>
            <a:ext cx="743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기존 시장에 존재하고 있는 </a:t>
            </a:r>
            <a:r>
              <a:rPr kumimoji="0" lang="ko-KR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2" charset="-128"/>
                <a:ea typeface="Gmarket Sans Bold" panose="02000000000000000000" pitchFamily="2" charset="-128"/>
              </a:rPr>
              <a:t>가장 핵심적인 경쟁사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Light" panose="02000000000000000000" pitchFamily="2" charset="-128"/>
                <a:ea typeface="Gmarket Sans Light" panose="02000000000000000000" pitchFamily="2" charset="-128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market Sans Light" panose="02000000000000000000" pitchFamily="2" charset="-128"/>
              <a:ea typeface="Gmarket Sans Light" panose="02000000000000000000" pitchFamily="2" charset="-128"/>
              <a:cs typeface="+mn-cs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330A756C-E9F1-6767-8EDA-812BDD54D4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704" y="1962150"/>
            <a:ext cx="2162175" cy="2162175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3124C1BF-39E3-5180-4CC0-3FB80089F3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5654" y="1962150"/>
            <a:ext cx="2152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75E84F-9965-BD5E-584E-0BE146F5073A}"/>
              </a:ext>
            </a:extLst>
          </p:cNvPr>
          <p:cNvSpPr/>
          <p:nvPr/>
        </p:nvSpPr>
        <p:spPr>
          <a:xfrm>
            <a:off x="4860032" y="1353500"/>
            <a:ext cx="1944216" cy="144016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D7E94-89B6-6AAC-7EF9-1223495562A4}"/>
              </a:ext>
            </a:extLst>
          </p:cNvPr>
          <p:cNvSpPr/>
          <p:nvPr/>
        </p:nvSpPr>
        <p:spPr>
          <a:xfrm>
            <a:off x="899592" y="1070295"/>
            <a:ext cx="2443014" cy="147465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E22A-C654-399C-F13F-5BECDF21446A}"/>
              </a:ext>
            </a:extLst>
          </p:cNvPr>
          <p:cNvSpPr/>
          <p:nvPr/>
        </p:nvSpPr>
        <p:spPr>
          <a:xfrm>
            <a:off x="7092280" y="843558"/>
            <a:ext cx="1277888" cy="144016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6DEFB-7F85-BA1F-E5E2-5BA9DE3CB7B5}"/>
              </a:ext>
            </a:extLst>
          </p:cNvPr>
          <p:cNvSpPr/>
          <p:nvPr/>
        </p:nvSpPr>
        <p:spPr>
          <a:xfrm>
            <a:off x="806882" y="843558"/>
            <a:ext cx="970324" cy="112657"/>
          </a:xfrm>
          <a:prstGeom prst="rect">
            <a:avLst/>
          </a:prstGeom>
          <a:solidFill>
            <a:srgbClr val="F9C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348093-664E-76A9-4CFA-AD34FDDA93D3}"/>
              </a:ext>
            </a:extLst>
          </p:cNvPr>
          <p:cNvCxnSpPr>
            <a:cxnSpLocks/>
          </p:cNvCxnSpPr>
          <p:nvPr/>
        </p:nvCxnSpPr>
        <p:spPr>
          <a:xfrm>
            <a:off x="773832" y="1707654"/>
            <a:ext cx="7596336" cy="0"/>
          </a:xfrm>
          <a:prstGeom prst="line">
            <a:avLst/>
          </a:prstGeom>
          <a:ln>
            <a:solidFill>
              <a:srgbClr val="00747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ED072D-0A45-92B1-F6B2-CA85DB3EAD93}"/>
              </a:ext>
            </a:extLst>
          </p:cNvPr>
          <p:cNvSpPr txBox="1"/>
          <p:nvPr/>
        </p:nvSpPr>
        <p:spPr>
          <a:xfrm>
            <a:off x="179512" y="12405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47B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Competition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47B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C990-E7BA-848F-E68D-D7E600FC315A}"/>
              </a:ext>
            </a:extLst>
          </p:cNvPr>
          <p:cNvSpPr txBox="1"/>
          <p:nvPr/>
        </p:nvSpPr>
        <p:spPr>
          <a:xfrm>
            <a:off x="755576" y="640308"/>
            <a:ext cx="772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경쟁업체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의 경우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,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건설 일자리만 해당하며 외국인 노동자를 위한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언어 변경 기능이 존재하지 않습니다</a:t>
            </a:r>
            <a:r>
              <a:rPr lang="en-US" altLang="ko-KR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.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또한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,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한 어플을 제외한 경우 중개일을 해줌에도 불구하고 인력 사무소를 이용하기 때문에 </a:t>
            </a:r>
            <a:r>
              <a:rPr lang="ko-KR" altLang="en-US" b="1" dirty="0">
                <a:solidFill>
                  <a:srgbClr val="595959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임금체불의 문제점</a:t>
            </a:r>
            <a:r>
              <a:rPr lang="ko-KR" altLang="en-US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이 존재합니다</a:t>
            </a:r>
            <a:r>
              <a:rPr lang="en-US" altLang="ko-KR" dirty="0">
                <a:solidFill>
                  <a:srgbClr val="595959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lang="ko-KR" altLang="en-US" dirty="0">
              <a:solidFill>
                <a:srgbClr val="595959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327AC532-F756-17DF-B149-87E44A936D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043" y="2211710"/>
            <a:ext cx="1323975" cy="2352675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07D3EF18-ABC6-53E3-A7D0-07C0A0843F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718" y="2221235"/>
            <a:ext cx="1323975" cy="2362200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B5847DFD-D03E-8ECD-2356-C733D7C6FBC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0393" y="2230760"/>
            <a:ext cx="13239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62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430</Words>
  <Application>Microsoft Macintosh PowerPoint</Application>
  <PresentationFormat>화면 슬라이드 쇼(16:9)</PresentationFormat>
  <Paragraphs>86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맑은 고딕</vt:lpstr>
      <vt:lpstr>Aharoni</vt:lpstr>
      <vt:lpstr>Gmarket Sans Medium</vt:lpstr>
      <vt:lpstr>Gmarket Sans Light</vt:lpstr>
      <vt:lpstr>a고딕15</vt:lpstr>
      <vt:lpstr>Gmarket Sans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강정훈</dc:creator>
  <cp:lastModifiedBy>김혜빈</cp:lastModifiedBy>
  <cp:revision>15</cp:revision>
  <dcterms:created xsi:type="dcterms:W3CDTF">2022-07-20T05:58:39Z</dcterms:created>
  <dcterms:modified xsi:type="dcterms:W3CDTF">2022-07-27T14:58:13Z</dcterms:modified>
</cp:coreProperties>
</file>