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  <p:sldMasterId id="2147483689" r:id="rId2"/>
    <p:sldMasterId id="2147483701" r:id="rId3"/>
    <p:sldMasterId id="2147483714" r:id="rId4"/>
  </p:sldMasterIdLst>
  <p:notesMasterIdLst>
    <p:notesMasterId r:id="rId17"/>
  </p:notesMasterIdLst>
  <p:handoutMasterIdLst>
    <p:handoutMasterId r:id="rId18"/>
  </p:handoutMasterIdLst>
  <p:sldIdLst>
    <p:sldId id="1816" r:id="rId5"/>
    <p:sldId id="2095" r:id="rId6"/>
    <p:sldId id="2055" r:id="rId7"/>
    <p:sldId id="2056" r:id="rId8"/>
    <p:sldId id="2150" r:id="rId9"/>
    <p:sldId id="2151" r:id="rId10"/>
    <p:sldId id="2109" r:id="rId11"/>
    <p:sldId id="2156" r:id="rId12"/>
    <p:sldId id="2157" r:id="rId13"/>
    <p:sldId id="2155" r:id="rId14"/>
    <p:sldId id="2149" r:id="rId15"/>
    <p:sldId id="2154" r:id="rId16"/>
  </p:sldIdLst>
  <p:sldSz cx="9144000" cy="6858000" type="screen4x3"/>
  <p:notesSz cx="6735763" cy="9866313"/>
  <p:embeddedFontLst>
    <p:embeddedFont>
      <p:font typeface="KoPubWorld돋움체 Medium" panose="020B0600000101010101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Corbel" panose="020B0503020204020204" pitchFamily="34" charset="0"/>
      <p:regular r:id="rId27"/>
      <p:bold r:id="rId28"/>
      <p:italic r:id="rId29"/>
      <p:boldItalic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KoPub돋움체 Medium" panose="02020603020101020101" pitchFamily="18" charset="-127"/>
      <p:regular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나눔고딕" panose="020D0604000000000000" pitchFamily="50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맑은 고딕 Semilight" panose="020B0502040204020203" pitchFamily="50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617D87B-6AD3-423E-9975-C89AB527FE1B}">
          <p14:sldIdLst>
            <p14:sldId id="1816"/>
            <p14:sldId id="2095"/>
            <p14:sldId id="2055"/>
            <p14:sldId id="2056"/>
            <p14:sldId id="2150"/>
            <p14:sldId id="2151"/>
            <p14:sldId id="2109"/>
            <p14:sldId id="2156"/>
            <p14:sldId id="2157"/>
            <p14:sldId id="2155"/>
          </p14:sldIdLst>
        </p14:section>
        <p14:section name="제목 없는 구역" id="{922EAF9A-DABF-46B9-B0B5-E8A5DFA254AB}">
          <p14:sldIdLst>
            <p14:sldId id="2149"/>
          </p14:sldIdLst>
        </p14:section>
        <p14:section name="Appendix" id="{2A40CABC-1C17-4319-8577-A6C043EDABAA}">
          <p14:sldIdLst>
            <p14:sldId id="2154"/>
          </p14:sldIdLst>
        </p14:section>
      </p14:sectionLst>
    </p:ex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20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gistered User" initials="RU" lastIdx="1" clrIdx="0"/>
  <p:cmAuthor id="2" name="jiyoon" initials="j" lastIdx="1" clrIdx="1">
    <p:extLst>
      <p:ext uri="{19B8F6BF-5375-455C-9EA6-DF929625EA0E}">
        <p15:presenceInfo xmlns:p15="http://schemas.microsoft.com/office/powerpoint/2012/main" userId="jiyoon" providerId="None"/>
      </p:ext>
    </p:extLst>
  </p:cmAuthor>
  <p:cmAuthor id="3" name="DMQA" initials="D" lastIdx="1" clrIdx="2">
    <p:extLst>
      <p:ext uri="{19B8F6BF-5375-455C-9EA6-DF929625EA0E}">
        <p15:presenceInfo xmlns:p15="http://schemas.microsoft.com/office/powerpoint/2012/main" userId="DMQA" providerId="None"/>
      </p:ext>
    </p:extLst>
  </p:cmAuthor>
  <p:cmAuthor id="4" name="JUNGINKIM" initials="J" lastIdx="1" clrIdx="3">
    <p:extLst>
      <p:ext uri="{19B8F6BF-5375-455C-9EA6-DF929625EA0E}">
        <p15:presenceInfo xmlns:p15="http://schemas.microsoft.com/office/powerpoint/2012/main" userId="3c6ef9759f3ae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ECC"/>
    <a:srgbClr val="D5E8D4"/>
    <a:srgbClr val="0000FF"/>
    <a:srgbClr val="FFF7D5"/>
    <a:srgbClr val="FFF6D1"/>
    <a:srgbClr val="FFF0AF"/>
    <a:srgbClr val="FFEA8F"/>
    <a:srgbClr val="E6E6E6"/>
    <a:srgbClr val="9DC3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1608" y="108"/>
      </p:cViewPr>
      <p:guideLst>
        <p:guide pos="2857"/>
        <p:guide orient="horz" pos="200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font" Target="fonts/font11.fntdata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presProps" Target="presProp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0746" tIns="45373" rIns="90746" bIns="45373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0746" tIns="45373" rIns="90746" bIns="45373" rtlCol="0"/>
          <a:lstStyle>
            <a:lvl1pPr algn="r">
              <a:defRPr sz="1200"/>
            </a:lvl1pPr>
          </a:lstStyle>
          <a:p>
            <a:fld id="{499A3AF4-C07E-4CA4-A623-EC52440DCAF3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2023-04-05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0746" tIns="45373" rIns="90746" bIns="45373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5" y="9371286"/>
            <a:ext cx="2918831" cy="493316"/>
          </a:xfrm>
          <a:prstGeom prst="rect">
            <a:avLst/>
          </a:prstGeom>
        </p:spPr>
        <p:txBody>
          <a:bodyPr vert="horz" lIns="90746" tIns="45373" rIns="90746" bIns="45373" rtlCol="0" anchor="b"/>
          <a:lstStyle>
            <a:lvl1pPr algn="r">
              <a:defRPr sz="1200"/>
            </a:lvl1pPr>
          </a:lstStyle>
          <a:p>
            <a:fld id="{F1622CF5-50BC-4E8C-9905-85088BE5E06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277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5029"/>
          </a:xfrm>
          <a:prstGeom prst="rect">
            <a:avLst/>
          </a:prstGeom>
        </p:spPr>
        <p:txBody>
          <a:bodyPr vert="horz" lIns="90746" tIns="45373" rIns="90746" bIns="4537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1" cy="495029"/>
          </a:xfrm>
          <a:prstGeom prst="rect">
            <a:avLst/>
          </a:prstGeom>
        </p:spPr>
        <p:txBody>
          <a:bodyPr vert="horz" lIns="90746" tIns="45373" rIns="90746" bIns="4537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97EAA17-1BB8-4315-B3F5-7BE9FC88FC21}" type="datetimeFigureOut">
              <a:rPr lang="ko-KR" altLang="en-US" smtClean="0"/>
              <a:pPr/>
              <a:t>2023-04-05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6" tIns="45373" rIns="90746" bIns="4537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0746" tIns="45373" rIns="90746" bIns="45373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0746" tIns="45373" rIns="90746" bIns="4537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7"/>
            <a:ext cx="2918831" cy="495028"/>
          </a:xfrm>
          <a:prstGeom prst="rect">
            <a:avLst/>
          </a:prstGeom>
        </p:spPr>
        <p:txBody>
          <a:bodyPr vert="horz" lIns="90746" tIns="45373" rIns="90746" bIns="4537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BF261F8-C3C5-403A-B589-3A7B8E4C1F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9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208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457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406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457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6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457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43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457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2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457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19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457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76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457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19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457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93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7457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61F8-C3C5-403A-B589-3A7B8E4C1FF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30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8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D97ADF-A940-4B7D-BF92-77C8E18A8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341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3679B8-EC88-4AA5-BD2A-2865C59A4A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34150"/>
            <a:ext cx="4114800" cy="4762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latin typeface="Arial" pitchFamily="34" charset="0"/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98EDB3-8D49-429C-8A09-7CDF362F05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E632476A-8309-442E-98BE-474BB78A77C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88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0CEF7B-AB13-470D-AB8B-E52621F04B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341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2EE488-D382-402F-96B0-70EDE2BC7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34150"/>
            <a:ext cx="4114800" cy="4762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latin typeface="Arial" pitchFamily="34" charset="0"/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CAFEDF-DFF6-4F18-B165-E0414E8815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31E91693-5B9C-43B9-80A7-7E178B22F5C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25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517396" y="1412776"/>
            <a:ext cx="8109209" cy="0"/>
          </a:xfrm>
          <a:prstGeom prst="line">
            <a:avLst/>
          </a:prstGeom>
          <a:ln>
            <a:solidFill>
              <a:srgbClr val="1E2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17396" y="3429000"/>
            <a:ext cx="8109209" cy="0"/>
          </a:xfrm>
          <a:prstGeom prst="line">
            <a:avLst/>
          </a:prstGeom>
          <a:ln w="38100">
            <a:solidFill>
              <a:srgbClr val="1E2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433130" y="3429000"/>
            <a:ext cx="2193474" cy="0"/>
          </a:xfrm>
          <a:prstGeom prst="line">
            <a:avLst/>
          </a:prstGeom>
          <a:ln w="38100">
            <a:solidFill>
              <a:srgbClr val="8F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297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515FE-0582-4363-B237-A731CDBC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fld id="{0BA0802A-A0E3-4B77-8207-325C0597369F}" type="datetimeFigureOut">
              <a:rPr lang="ko-KR" altLang="en-US" smtClean="0"/>
              <a:pPr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9632B-3D5B-44C2-A803-25F33C00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BD210-B85E-44A5-BCDA-FC1FCE8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fld id="{E80311A3-25C9-4BDB-A002-3BCE0002C7B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1B836C52-F7EC-41FB-AD29-D7B81BB5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0494"/>
            <a:ext cx="7886700" cy="5176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722B69A1-804B-404C-857D-F5FCBDE8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228707"/>
            <a:ext cx="78867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marL="0" lvl="0" algn="l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dirty="0"/>
              <a:t>제목을 입력하십시오</a:t>
            </a:r>
            <a:r>
              <a:rPr lang="en-US" altLang="ko-KR" dirty="0"/>
              <a:t>(Lev.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281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EE579D-A9FF-4B09-8FE0-18FDC60A18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41" y="6555623"/>
            <a:ext cx="1224283" cy="2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>
            <a:extLst>
              <a:ext uri="{FF2B5EF4-FFF2-40B4-BE49-F238E27FC236}">
                <a16:creationId xmlns:a16="http://schemas.microsoft.com/office/drawing/2014/main" id="{68CA613A-E6A6-43D3-B2F9-2B16D6ED7F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90700"/>
            <a:ext cx="9144000" cy="2070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defRPr/>
            </a:pPr>
            <a:endParaRPr kumimoji="0"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삼성전자에 대한 이미지 검색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9" b="22464"/>
          <a:stretch>
            <a:fillRect/>
          </a:stretch>
        </p:blipFill>
        <p:spPr bwMode="auto">
          <a:xfrm>
            <a:off x="6794500" y="76200"/>
            <a:ext cx="2263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64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260648"/>
            <a:ext cx="8786813" cy="480115"/>
          </a:xfrm>
        </p:spPr>
        <p:txBody>
          <a:bodyPr/>
          <a:lstStyle>
            <a:lvl1pPr>
              <a:defRPr sz="2800" b="1">
                <a:latin typeface="Corbel" panose="020B0503020204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4989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753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0752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4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FE50EF-DB9A-44C0-8BE7-A012DB356B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DBE689C1-A1E6-4738-B4D9-BA05978AE2E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3D00FB-F31D-469A-AD0B-0A9D2E2DE096}"/>
              </a:ext>
            </a:extLst>
          </p:cNvPr>
          <p:cNvCxnSpPr/>
          <p:nvPr userDrawn="1"/>
        </p:nvCxnSpPr>
        <p:spPr>
          <a:xfrm>
            <a:off x="270428" y="764704"/>
            <a:ext cx="8603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52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Corbel" panose="020B0503020204020204" pitchFamily="34" charset="0"/>
              </a:defRPr>
            </a:lvl3pPr>
            <a:lvl4pPr>
              <a:defRPr sz="1600">
                <a:latin typeface="Corbel" panose="020B0503020204020204" pitchFamily="34" charset="0"/>
              </a:defRPr>
            </a:lvl4pPr>
            <a:lvl5pPr>
              <a:defRPr sz="1600">
                <a:latin typeface="Corbel" panose="020B05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Corbel" panose="020B0503020204020204" pitchFamily="34" charset="0"/>
              </a:defRPr>
            </a:lvl3pPr>
            <a:lvl4pPr>
              <a:defRPr sz="1600">
                <a:latin typeface="Corbel" panose="020B0503020204020204" pitchFamily="34" charset="0"/>
              </a:defRPr>
            </a:lvl4pPr>
            <a:lvl5pPr>
              <a:defRPr sz="1600">
                <a:latin typeface="Corbel" panose="020B05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94054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3275647-60F8-4ECD-9BBC-48DD546784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07400" y="6599238"/>
            <a:ext cx="736600" cy="257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eaLnBrk="0" latinLnBrk="1" hangingPunct="0">
              <a:defRPr sz="1000" b="0" i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5AAC3BEA-948B-40B3-9F7B-5B37187FFA0C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/100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334" y="6593480"/>
            <a:ext cx="136157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0" i="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</a:rPr>
              <a:t>Seoung</a:t>
            </a:r>
            <a:r>
              <a:rPr lang="en-US" altLang="ko-KR" sz="1200" b="0" i="0" baseline="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</a:rPr>
              <a:t> Bum Kim</a:t>
            </a:r>
            <a:endParaRPr lang="ko-KR" altLang="en-US" sz="1200" b="0" i="0" dirty="0">
              <a:solidFill>
                <a:schemeClr val="tx1"/>
              </a:solidFill>
              <a:latin typeface="Gill Sans MT" panose="020B0502020104020203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147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E96757E-D42E-400D-BADF-5506EA905A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07400" y="6599238"/>
            <a:ext cx="736600" cy="257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eaLnBrk="0" latinLnBrk="1" hangingPunct="0">
              <a:defRPr sz="1000" b="0" i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4439DC44-C2C6-4D01-831D-790EF2C94E07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/100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2334" y="6593480"/>
            <a:ext cx="136157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1200" b="0" i="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</a:rPr>
              <a:t>Seoung</a:t>
            </a:r>
            <a:r>
              <a:rPr lang="en-US" altLang="ko-KR" sz="1200" b="0" i="0" baseline="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</a:rPr>
              <a:t> Bum Kim</a:t>
            </a:r>
            <a:endParaRPr lang="ko-KR" altLang="en-US" sz="1200" b="0" i="0" dirty="0">
              <a:solidFill>
                <a:schemeClr val="tx1"/>
              </a:solidFill>
              <a:latin typeface="Gill Sans MT" panose="020B0502020104020203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6195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>
                <a:latin typeface="Corbel" panose="020B0503020204020204" pitchFamily="34" charset="0"/>
              </a:defRPr>
            </a:lvl3pPr>
            <a:lvl4pPr>
              <a:defRPr sz="2000">
                <a:latin typeface="Corbel" panose="020B0503020204020204" pitchFamily="34" charset="0"/>
              </a:defRPr>
            </a:lvl4pPr>
            <a:lvl5pPr>
              <a:defRPr sz="2000">
                <a:latin typeface="Corbel" panose="020B05030202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5CFBD-9912-4CFF-B9ED-2E8D700A0D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07400" y="6599238"/>
            <a:ext cx="736600" cy="25717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fld id="{08374FEE-1B6E-4ABC-83F1-45945DA35A04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3091997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4FFFE-C21A-4CD6-9CB4-256C5381E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07400" y="6599238"/>
            <a:ext cx="736600" cy="25717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fld id="{58569B48-49D2-492E-AE25-3DAF7696F3CC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3856788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8EE3C-49C1-4F85-90F4-72132D4093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07400" y="6599238"/>
            <a:ext cx="736600" cy="257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eaLnBrk="0" latinLnBrk="1" hangingPunct="0">
              <a:defRPr sz="1000" b="0" i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18E35115-4D6A-47F4-BC95-B8820ABA1973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3264434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</p:spPr>
        <p:txBody>
          <a:bodyPr vert="eaVert"/>
          <a:lstStyle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01608-2340-4523-9A2A-3BC1141D1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07400" y="6599238"/>
            <a:ext cx="736600" cy="25717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fld id="{B72AA7C6-EC3F-4A8C-A030-73A9C12F5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2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>
            <a:extLst>
              <a:ext uri="{FF2B5EF4-FFF2-40B4-BE49-F238E27FC236}">
                <a16:creationId xmlns:a16="http://schemas.microsoft.com/office/drawing/2014/main" id="{0473D0C0-8346-4C7D-853E-2E5222ACB5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90700"/>
            <a:ext cx="9144000" cy="2070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defRPr/>
            </a:pPr>
            <a:endParaRPr kumimoji="0"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Picture 2" descr="삼성전자에 대한 이미지 검색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9" b="22464"/>
          <a:stretch>
            <a:fillRect/>
          </a:stretch>
        </p:blipFill>
        <p:spPr bwMode="auto">
          <a:xfrm>
            <a:off x="6794500" y="76200"/>
            <a:ext cx="2263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821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260648"/>
            <a:ext cx="8786813" cy="480115"/>
          </a:xfrm>
        </p:spPr>
        <p:txBody>
          <a:bodyPr/>
          <a:lstStyle>
            <a:lvl1pPr>
              <a:defRPr sz="2800" b="1">
                <a:latin typeface="Corbel" panose="020B0503020204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52569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5524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0B6201-7C01-4D20-AA16-C80D8CDE5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341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4E532D-54AA-470E-A684-3AE204928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34150"/>
            <a:ext cx="4114800" cy="4762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latin typeface="Arial" pitchFamily="34" charset="0"/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36EF4D-9A84-4B15-B94E-86FDD80A9C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222EB479-558F-4B67-922F-4A1D6EEF55B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2774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 sz="1800">
                <a:latin typeface="Corbel" panose="020B0503020204020204" pitchFamily="34" charset="0"/>
              </a:defRPr>
            </a:lvl4pPr>
            <a:lvl5pPr>
              <a:defRPr sz="1800">
                <a:latin typeface="Corbel" panose="020B05030202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45326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Corbel" panose="020B0503020204020204" pitchFamily="34" charset="0"/>
              </a:defRPr>
            </a:lvl3pPr>
            <a:lvl4pPr>
              <a:defRPr sz="1600">
                <a:latin typeface="Corbel" panose="020B0503020204020204" pitchFamily="34" charset="0"/>
              </a:defRPr>
            </a:lvl4pPr>
            <a:lvl5pPr>
              <a:defRPr sz="1600">
                <a:latin typeface="Corbel" panose="020B05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Corbel" panose="020B0503020204020204" pitchFamily="34" charset="0"/>
              </a:defRPr>
            </a:lvl3pPr>
            <a:lvl4pPr>
              <a:defRPr sz="1600">
                <a:latin typeface="Corbel" panose="020B0503020204020204" pitchFamily="34" charset="0"/>
              </a:defRPr>
            </a:lvl4pPr>
            <a:lvl5pPr>
              <a:defRPr sz="1600">
                <a:latin typeface="Corbel" panose="020B05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54218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0822A1B-43BC-44F3-B246-659FAB6AA6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07400" y="6599238"/>
            <a:ext cx="736600" cy="257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eaLnBrk="0" latinLnBrk="1" hangingPunct="0">
              <a:defRPr sz="1000" b="0" i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B9834034-6AE8-42AA-B112-CF8C003FFFEF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4140430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EA02C88-C41A-4A53-83C5-CEA55D8325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07400" y="6599238"/>
            <a:ext cx="736600" cy="257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eaLnBrk="0" latinLnBrk="1" hangingPunct="0">
              <a:defRPr sz="1000" b="0" i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5EDCF696-1920-44E0-A035-DF3B6EE93F34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/100</a:t>
            </a:r>
          </a:p>
        </p:txBody>
      </p:sp>
    </p:spTree>
    <p:extLst>
      <p:ext uri="{BB962C8B-B14F-4D97-AF65-F5344CB8AC3E}">
        <p14:creationId xmlns:p14="http://schemas.microsoft.com/office/powerpoint/2010/main" val="387959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>
                <a:latin typeface="Corbel" panose="020B0503020204020204" pitchFamily="34" charset="0"/>
              </a:defRPr>
            </a:lvl3pPr>
            <a:lvl4pPr>
              <a:defRPr sz="2000">
                <a:latin typeface="Corbel" panose="020B0503020204020204" pitchFamily="34" charset="0"/>
              </a:defRPr>
            </a:lvl4pPr>
            <a:lvl5pPr>
              <a:defRPr sz="2000">
                <a:latin typeface="Corbel" panose="020B05030202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B976E-B04E-4601-BA0E-F1B02CA0D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07400" y="6599238"/>
            <a:ext cx="736600" cy="25717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fld id="{F6A1CA20-576C-4B05-B69A-4444C788E682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747143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D1886-2EA4-402C-9477-22F1AEAA8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07400" y="6599238"/>
            <a:ext cx="736600" cy="25717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fld id="{BCC6F0E5-1F81-4B03-AEC4-27BCFE4B19D1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6502168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2BCBC-FFBE-4E84-AA4F-7221E541E1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407400" y="6599238"/>
            <a:ext cx="736600" cy="257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eaLnBrk="0" latinLnBrk="1" hangingPunct="0">
              <a:defRPr sz="1000" b="0" i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+mj-ea"/>
                <a:cs typeface="Times New Roman" pitchFamily="18" charset="0"/>
              </a:defRPr>
            </a:lvl1pPr>
          </a:lstStyle>
          <a:p>
            <a:pPr>
              <a:defRPr/>
            </a:pPr>
            <a:fld id="{CC2F2368-511E-4989-8845-E1B3C2388478}" type="slidenum">
              <a:rPr lang="ko-KR" altLang="en-US"/>
              <a:pPr>
                <a:defRPr/>
              </a:pPr>
              <a:t>‹#›</a:t>
            </a:fld>
            <a:r>
              <a:rPr lang="en-US" altLang="ko-KR" dirty="0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487525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</p:spPr>
        <p:txBody>
          <a:bodyPr vert="eaVert"/>
          <a:lstStyle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30F0F-D669-4AE8-B3E3-651EC42AD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07400" y="6599238"/>
            <a:ext cx="736600" cy="25717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>
              <a:defRPr/>
            </a:pPr>
            <a:fld id="{18954EC3-0E33-4BA1-B738-750A2F393E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466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260648"/>
            <a:ext cx="8786813" cy="480115"/>
          </a:xfrm>
        </p:spPr>
        <p:txBody>
          <a:bodyPr/>
          <a:lstStyle>
            <a:lvl1pPr>
              <a:defRPr sz="2800" b="1">
                <a:latin typeface="Corbel" panose="020B0503020204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1"/>
          </p:nvPr>
        </p:nvSpPr>
        <p:spPr>
          <a:xfrm>
            <a:off x="178831" y="980729"/>
            <a:ext cx="8786813" cy="5544616"/>
          </a:xfrm>
          <a:noFill/>
          <a:ln w="19050">
            <a:noFill/>
          </a:ln>
        </p:spPr>
        <p:txBody>
          <a:bodyPr anchor="t"/>
          <a:lstStyle>
            <a:lvl1pPr marL="179388" indent="-179388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v"/>
              <a:defRPr sz="2000" b="1">
                <a:latin typeface="Corbel" panose="020B0503020204020204" pitchFamily="34" charset="0"/>
                <a:ea typeface="+mn-ea"/>
              </a:defRPr>
            </a:lvl1pPr>
            <a:lvl2pPr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Corbel" panose="020B0503020204020204" pitchFamily="34" charset="0"/>
                <a:ea typeface="+mn-ea"/>
              </a:defRPr>
            </a:lvl2pPr>
            <a:lvl3pPr marL="900113" indent="-179388">
              <a:lnSpc>
                <a:spcPct val="150000"/>
              </a:lnSpc>
              <a:buClr>
                <a:schemeClr val="accent3"/>
              </a:buClr>
              <a:defRPr>
                <a:latin typeface="Corbel" panose="020B0503020204020204" pitchFamily="34" charset="0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ACA81974-D6FF-4301-A3B8-73748621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3888" y="6597650"/>
            <a:ext cx="900112" cy="258763"/>
          </a:xfrm>
          <a:prstGeom prst="rect">
            <a:avLst/>
          </a:prstGeom>
        </p:spPr>
        <p:txBody>
          <a:bodyPr/>
          <a:lstStyle>
            <a:lvl1pPr algn="r" eaLnBrk="1" latinLnBrk="1" hangingPunct="1">
              <a:defRPr sz="100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&lt;#/72&gt;</a:t>
            </a:r>
          </a:p>
        </p:txBody>
      </p:sp>
    </p:spTree>
    <p:extLst>
      <p:ext uri="{BB962C8B-B14F-4D97-AF65-F5344CB8AC3E}">
        <p14:creationId xmlns:p14="http://schemas.microsoft.com/office/powerpoint/2010/main" val="7151159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5066BA-33DF-E63A-BD4D-D70478FB81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41" y="6555623"/>
            <a:ext cx="1224283" cy="2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A079B-064E-4F59-975B-207FA71BE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341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59A88-C526-426B-BB14-927A8A7A7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34150"/>
            <a:ext cx="4114800" cy="4762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latin typeface="Arial" pitchFamily="34" charset="0"/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D87E6-EE14-4D4F-88D8-C3E7ED85E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506C7CFD-FBF0-4202-B7E9-557F30FF733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6463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76852" y="812330"/>
            <a:ext cx="8689823" cy="593991"/>
          </a:xfrm>
          <a:noFill/>
          <a:ln>
            <a:noFill/>
          </a:ln>
        </p:spPr>
        <p:txBody>
          <a:bodyPr wrap="square" lIns="95420" tIns="47710" rIns="95420" bIns="47710" rtlCol="0">
            <a:noAutofit/>
          </a:bodyPr>
          <a:lstStyle>
            <a:lvl1pPr marL="0" indent="0" algn="l" defTabSz="884167" latinLnBrk="0">
              <a:buNone/>
              <a:defRPr lang="ko-KR" altLang="en-US" sz="1477" b="0" spc="-88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  <a:lvl2pPr>
              <a:defRPr lang="ko-KR" altLang="en-US" sz="1765" dirty="0" smtClean="0"/>
            </a:lvl2pPr>
            <a:lvl3pPr>
              <a:defRPr lang="ko-KR" altLang="en-US" sz="1765" dirty="0" smtClean="0"/>
            </a:lvl3pPr>
            <a:lvl4pPr>
              <a:defRPr lang="ko-KR" altLang="en-US" sz="1765" dirty="0" smtClean="0"/>
            </a:lvl4pPr>
            <a:lvl5pPr>
              <a:defRPr lang="ko-KR" altLang="en-US" sz="1765" dirty="0"/>
            </a:lvl5pPr>
          </a:lstStyle>
          <a:p>
            <a:pPr marL="0" lvl="0" algn="just" defTabSz="884167" latinLnBrk="0"/>
            <a:r>
              <a:rPr lang="en-US" altLang="ko-KR" dirty="0"/>
              <a:t>Gov. (2</a:t>
            </a:r>
            <a:r>
              <a:rPr lang="ko-KR" altLang="en-US"/>
              <a:t>줄 이내 작성</a:t>
            </a:r>
            <a:r>
              <a:rPr lang="en-US" altLang="ko-KR" dirty="0"/>
              <a:t>)</a:t>
            </a:r>
          </a:p>
        </p:txBody>
      </p:sp>
      <p:cxnSp>
        <p:nvCxnSpPr>
          <p:cNvPr id="57" name="직선 연결선 56"/>
          <p:cNvCxnSpPr/>
          <p:nvPr userDrawn="1"/>
        </p:nvCxnSpPr>
        <p:spPr>
          <a:xfrm>
            <a:off x="270428" y="764704"/>
            <a:ext cx="8603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 userDrawn="1"/>
        </p:nvCxnSpPr>
        <p:spPr>
          <a:xfrm>
            <a:off x="270428" y="17008"/>
            <a:ext cx="778720" cy="0"/>
          </a:xfrm>
          <a:prstGeom prst="line">
            <a:avLst/>
          </a:prstGeom>
          <a:ln w="38100">
            <a:solidFill>
              <a:srgbClr val="8F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5635869" y="398709"/>
            <a:ext cx="3237703" cy="312738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92" b="0" kern="1200" spc="-88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0" lvl="0" indent="0" algn="r" defTabSz="844083" rtl="0" eaLnBrk="1" latinLnBrk="1" hangingPunct="1">
              <a:lnSpc>
                <a:spcPct val="90000"/>
              </a:lnSpc>
              <a:spcBef>
                <a:spcPts val="923"/>
              </a:spcBef>
              <a:buFontTx/>
              <a:buNone/>
            </a:pPr>
            <a:r>
              <a:rPr lang="ko-KR" altLang="en-US"/>
              <a:t>제목을 입력하십시오</a:t>
            </a:r>
            <a:r>
              <a:rPr lang="en-US" altLang="ko-KR" dirty="0"/>
              <a:t>(Lev. 1)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76851" y="267741"/>
            <a:ext cx="6546462" cy="4680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lang="ko-KR" altLang="en-US" sz="24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marL="0" lvl="0" algn="l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/>
              <a:t>제목을 입력하십시오</a:t>
            </a:r>
            <a:r>
              <a:rPr lang="en-US" altLang="ko-KR" dirty="0"/>
              <a:t>(Lev. 2)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69351B-1D5B-4034-B6F6-734BD35FE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t="35825" r="11019" b="37401"/>
          <a:stretch/>
        </p:blipFill>
        <p:spPr>
          <a:xfrm>
            <a:off x="8167527" y="6584310"/>
            <a:ext cx="955416" cy="246091"/>
          </a:xfrm>
          <a:prstGeom prst="rect">
            <a:avLst/>
          </a:prstGeom>
        </p:spPr>
      </p:pic>
      <p:pic>
        <p:nvPicPr>
          <p:cNvPr id="10" name="Picture 2" descr="LG전자 3Q 매출액 18조…&amp;#39;생활가전&amp;#39;덕 분기 최대 매출 달성-인베스트조선">
            <a:extLst>
              <a:ext uri="{FF2B5EF4-FFF2-40B4-BE49-F238E27FC236}">
                <a16:creationId xmlns:a16="http://schemas.microsoft.com/office/drawing/2014/main" id="{38A973DF-483E-4E27-A6F6-E7FBFFE6A0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30372" r="11597" b="23881"/>
          <a:stretch/>
        </p:blipFill>
        <p:spPr bwMode="auto">
          <a:xfrm>
            <a:off x="14750" y="6581830"/>
            <a:ext cx="891102" cy="2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7021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340822" y="841771"/>
            <a:ext cx="8395854" cy="1764565"/>
          </a:xfrm>
          <a:noFill/>
          <a:ln>
            <a:noFill/>
          </a:ln>
        </p:spPr>
        <p:txBody>
          <a:bodyPr wrap="square" lIns="95420" tIns="47710" rIns="95420" bIns="47710" rtlCol="0">
            <a:spAutoFit/>
          </a:bodyPr>
          <a:lstStyle>
            <a:lvl1pPr marL="0" indent="-400050" algn="just" defTabSz="884167" latinLnBrk="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896938" algn="l"/>
              </a:tabLst>
              <a:defRPr lang="ko-KR" altLang="en-US" sz="1800" b="1" i="0" kern="300" spc="-9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  <a:lvl2pPr marL="715963" indent="-258763">
              <a:lnSpc>
                <a:spcPct val="150000"/>
              </a:lnSpc>
              <a:buFont typeface="Arial" panose="020B0604020202020204" pitchFamily="34" charset="0"/>
              <a:buChar char="•"/>
              <a:defRPr lang="ko-KR" altLang="en-US" sz="2200" b="0" i="0" kern="300" spc="-9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28650" indent="0">
              <a:buNone/>
              <a:defRPr lang="ko-KR" altLang="en-US" sz="435" dirty="0" smtClean="0"/>
            </a:lvl3pPr>
            <a:lvl4pPr>
              <a:defRPr lang="ko-KR" altLang="en-US" sz="3130" kern="300" spc="-90" dirty="0" smtClean="0"/>
            </a:lvl4pPr>
            <a:lvl5pPr>
              <a:defRPr lang="ko-KR" altLang="en-US" sz="1765" dirty="0"/>
            </a:lvl5pPr>
          </a:lstStyle>
          <a:p>
            <a:pPr marL="0" lvl="0" algn="just" defTabSz="884167" latinLnBrk="0"/>
            <a:r>
              <a:rPr lang="en-US" altLang="ko-KR" dirty="0"/>
              <a:t>11Gov. (2</a:t>
            </a:r>
            <a:r>
              <a:rPr lang="ko-KR" altLang="en-US" dirty="0"/>
              <a:t>줄 이내 작성</a:t>
            </a:r>
            <a:r>
              <a:rPr lang="en-US" altLang="ko-KR" dirty="0"/>
              <a:t>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Second level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Second level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64" name="직선 연결선 63"/>
          <p:cNvCxnSpPr/>
          <p:nvPr userDrawn="1"/>
        </p:nvCxnSpPr>
        <p:spPr>
          <a:xfrm>
            <a:off x="270428" y="17008"/>
            <a:ext cx="778720" cy="0"/>
          </a:xfrm>
          <a:prstGeom prst="line">
            <a:avLst/>
          </a:prstGeom>
          <a:ln w="38100">
            <a:solidFill>
              <a:srgbClr val="8F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59026" y="112321"/>
            <a:ext cx="6546462" cy="468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ko-KR" altLang="en-US" sz="24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marL="0" lvl="0" algn="l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dirty="0"/>
              <a:t>제목을 입력하십시오</a:t>
            </a:r>
            <a:r>
              <a:rPr lang="en-US" altLang="ko-KR" dirty="0"/>
              <a:t>(Lev. 1)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B3BD0F-6B6D-4025-AAC3-BC3E93B8F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t="35825" r="11019" b="37401"/>
          <a:stretch/>
        </p:blipFill>
        <p:spPr>
          <a:xfrm>
            <a:off x="8167527" y="6584310"/>
            <a:ext cx="955416" cy="246091"/>
          </a:xfrm>
          <a:prstGeom prst="rect">
            <a:avLst/>
          </a:prstGeom>
        </p:spPr>
      </p:pic>
      <p:pic>
        <p:nvPicPr>
          <p:cNvPr id="12" name="Picture 2" descr="LG전자 3Q 매출액 18조…&amp;#39;생활가전&amp;#39;덕 분기 최대 매출 달성-인베스트조선">
            <a:extLst>
              <a:ext uri="{FF2B5EF4-FFF2-40B4-BE49-F238E27FC236}">
                <a16:creationId xmlns:a16="http://schemas.microsoft.com/office/drawing/2014/main" id="{4324F84A-39F7-4DA9-B99D-6C1A5210EC9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30372" r="11597" b="23881"/>
          <a:stretch/>
        </p:blipFill>
        <p:spPr bwMode="auto">
          <a:xfrm>
            <a:off x="14750" y="6581830"/>
            <a:ext cx="891102" cy="2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755CF0-4FD3-44EB-900E-F0B0A65AF4EC}"/>
              </a:ext>
            </a:extLst>
          </p:cNvPr>
          <p:cNvCxnSpPr/>
          <p:nvPr userDrawn="1"/>
        </p:nvCxnSpPr>
        <p:spPr>
          <a:xfrm>
            <a:off x="270428" y="764704"/>
            <a:ext cx="8603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505614D8-2091-4EBC-A7E0-6F78DBBF4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5869" y="398709"/>
            <a:ext cx="3237703" cy="312738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92" b="0" kern="1200" spc="-88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marL="0" lvl="0" indent="0" algn="r" defTabSz="844083" rtl="0" eaLnBrk="1" latinLnBrk="1" hangingPunct="1">
              <a:lnSpc>
                <a:spcPct val="90000"/>
              </a:lnSpc>
              <a:spcBef>
                <a:spcPts val="923"/>
              </a:spcBef>
              <a:buFontTx/>
              <a:buNone/>
            </a:pPr>
            <a:r>
              <a:rPr lang="ko-KR" altLang="en-US"/>
              <a:t>제목을 입력하십시오</a:t>
            </a:r>
            <a:r>
              <a:rPr lang="en-US" altLang="ko-KR" dirty="0"/>
              <a:t>(Lev.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20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BF0A03-EC4B-4288-9FAD-306B9AF7E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341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61A35C-6EFB-4070-B7A3-E65DFCDC4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34150"/>
            <a:ext cx="4114800" cy="4762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latin typeface="Arial" pitchFamily="34" charset="0"/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DA803D4-0EA7-43EC-A5C2-8B73015BA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ADEB5999-3A12-4BC9-998A-C5E476DC4F8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18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ECB6EC-BC5F-46C3-9B25-26D3F17EA4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AF52F081-99BC-4579-AF4B-C0A0E99C1F5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6DE349-7FD5-4EF7-97B4-1E1BAFE7182C}"/>
              </a:ext>
            </a:extLst>
          </p:cNvPr>
          <p:cNvCxnSpPr/>
          <p:nvPr userDrawn="1"/>
        </p:nvCxnSpPr>
        <p:spPr>
          <a:xfrm>
            <a:off x="270428" y="764704"/>
            <a:ext cx="8603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5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0E9DBC5-AD38-4C58-8AB5-714160C7FE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341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4BE584-5DD4-4B74-9B31-401735CB8B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129B499F-0651-4E6E-A22F-88E4844B7EC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27B142-2396-49C2-BC63-46D18DA60AA2}"/>
              </a:ext>
            </a:extLst>
          </p:cNvPr>
          <p:cNvCxnSpPr/>
          <p:nvPr userDrawn="1"/>
        </p:nvCxnSpPr>
        <p:spPr>
          <a:xfrm>
            <a:off x="270428" y="764704"/>
            <a:ext cx="8603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12C36-85F8-4776-85AC-8B1ABCEF75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341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8521E-4A5A-4B00-971F-4F6CB5156C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34150"/>
            <a:ext cx="4114800" cy="4762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latin typeface="Arial" pitchFamily="34" charset="0"/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CB16F-7DFF-4F1A-A3C6-8826352DC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7964ECA5-0469-40B8-B27B-CB1C032522F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04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2EACFE-00E0-429E-9269-CC70E5569A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341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F68F1-812F-42BA-A12E-5ED2FF065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34150"/>
            <a:ext cx="4114800" cy="476250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>
                <a:latin typeface="Arial" pitchFamily="34" charset="0"/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E3DA6-38DB-49D7-AEB7-71E177E65A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21336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KoPub돋움체 Medium" panose="00000600000000000000" pitchFamily="2" charset="-127"/>
              </a:defRPr>
            </a:lvl1pPr>
          </a:lstStyle>
          <a:p>
            <a:pPr>
              <a:defRPr/>
            </a:pPr>
            <a:fld id="{ABE67C8F-3ACE-45A3-BD85-71B48DE2308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46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9B25585-F99B-4C68-8072-CAE0D1EE42E9}"/>
              </a:ext>
            </a:extLst>
          </p:cNvPr>
          <p:cNvCxnSpPr/>
          <p:nvPr userDrawn="1"/>
        </p:nvCxnSpPr>
        <p:spPr>
          <a:xfrm>
            <a:off x="270428" y="17008"/>
            <a:ext cx="778720" cy="0"/>
          </a:xfrm>
          <a:prstGeom prst="line">
            <a:avLst/>
          </a:prstGeom>
          <a:ln w="38100">
            <a:solidFill>
              <a:srgbClr val="8F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20D16E-6360-4B26-8ED9-AA007D4550F1}"/>
              </a:ext>
            </a:extLst>
          </p:cNvPr>
          <p:cNvCxnSpPr/>
          <p:nvPr userDrawn="1"/>
        </p:nvCxnSpPr>
        <p:spPr>
          <a:xfrm>
            <a:off x="270428" y="764704"/>
            <a:ext cx="8603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ED7C540-54CB-223B-BDE3-EEB2CA66303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41" y="6555623"/>
            <a:ext cx="1224283" cy="2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7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19" r:id="rId12"/>
    <p:sldLayoutId id="2147483722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KoPub돋움체 Medium" panose="00000600000000000000" pitchFamily="2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KoPub돋움체 Medium" panose="00000600000000000000" pitchFamily="2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260350"/>
            <a:ext cx="87868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51F319-ED73-40C4-B525-BC891944EAC8}"/>
              </a:ext>
            </a:extLst>
          </p:cNvPr>
          <p:cNvCxnSpPr/>
          <p:nvPr userDrawn="1"/>
        </p:nvCxnSpPr>
        <p:spPr>
          <a:xfrm>
            <a:off x="270428" y="764704"/>
            <a:ext cx="8603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159017-EC01-44B1-983C-C4274E73DC0E}"/>
              </a:ext>
            </a:extLst>
          </p:cNvPr>
          <p:cNvCxnSpPr/>
          <p:nvPr userDrawn="1"/>
        </p:nvCxnSpPr>
        <p:spPr>
          <a:xfrm>
            <a:off x="270428" y="17008"/>
            <a:ext cx="778720" cy="0"/>
          </a:xfrm>
          <a:prstGeom prst="line">
            <a:avLst/>
          </a:prstGeom>
          <a:ln w="38100">
            <a:solidFill>
              <a:srgbClr val="8F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21F4CB1-5883-3137-7F1D-3DFBEDB13FC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41" y="6555623"/>
            <a:ext cx="1224283" cy="2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21" r:id="rId2"/>
    <p:sldLayoutId id="2147483691" r:id="rId3"/>
    <p:sldLayoutId id="2147483720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415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1231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j-lt"/>
          <a:ea typeface="+mj-ea"/>
        </a:defRPr>
      </a:lvl3pPr>
      <a:lvl4pPr marL="1639888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260350"/>
            <a:ext cx="87868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6D3D61C-A9E0-4CF0-952B-74D064A4ECC2}"/>
              </a:ext>
            </a:extLst>
          </p:cNvPr>
          <p:cNvCxnSpPr/>
          <p:nvPr userDrawn="1"/>
        </p:nvCxnSpPr>
        <p:spPr>
          <a:xfrm>
            <a:off x="270428" y="764704"/>
            <a:ext cx="8603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50D868-F01A-4C69-BF1F-2DDE174219EF}"/>
              </a:ext>
            </a:extLst>
          </p:cNvPr>
          <p:cNvCxnSpPr/>
          <p:nvPr userDrawn="1"/>
        </p:nvCxnSpPr>
        <p:spPr>
          <a:xfrm>
            <a:off x="270428" y="17008"/>
            <a:ext cx="778720" cy="0"/>
          </a:xfrm>
          <a:prstGeom prst="line">
            <a:avLst/>
          </a:prstGeom>
          <a:ln w="38100">
            <a:solidFill>
              <a:srgbClr val="8F2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0AD3367-FD7F-D4CE-2F18-611EFD3E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41" y="6555623"/>
            <a:ext cx="1224283" cy="26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415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1231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j-lt"/>
          <a:ea typeface="+mj-ea"/>
        </a:defRPr>
      </a:lvl3pPr>
      <a:lvl4pPr marL="1639888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9A89-7E2F-4741-B1CD-C9714B06A9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468A-6960-41F1-AD48-5E168A0D9D9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l" defTabSz="844083" rtl="0" eaLnBrk="1" latinLnBrk="1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1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7497" y="2134468"/>
            <a:ext cx="8310993" cy="5924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 latinLnBrk="0"/>
            <a:r>
              <a:rPr lang="en-US" altLang="ko-KR" sz="3200" b="1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A Survey of Meta-Reinforcement Learning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A4374C-4A10-CFC1-5ED4-EFC6E175C1B0}"/>
              </a:ext>
            </a:extLst>
          </p:cNvPr>
          <p:cNvSpPr/>
          <p:nvPr/>
        </p:nvSpPr>
        <p:spPr bwMode="auto">
          <a:xfrm>
            <a:off x="76199" y="257175"/>
            <a:ext cx="9067801" cy="8079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KoPub돋움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0CBFA-CED5-48AE-8C54-09803A97D738}"/>
              </a:ext>
            </a:extLst>
          </p:cNvPr>
          <p:cNvSpPr txBox="1"/>
          <p:nvPr/>
        </p:nvSpPr>
        <p:spPr>
          <a:xfrm>
            <a:off x="1" y="4131063"/>
            <a:ext cx="9143998" cy="4669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000" spc="-138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pPr>
              <a:spcAft>
                <a:spcPts val="277"/>
              </a:spcAft>
            </a:pPr>
            <a:r>
              <a:rPr lang="en-US" altLang="ko-KR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2023.</a:t>
            </a:r>
            <a:r>
              <a: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04.</a:t>
            </a:r>
            <a:r>
              <a:rPr lang="ko-KR" altLang="en-US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706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205AB0-6F0C-4A44-8912-478AD4A877A3}"/>
              </a:ext>
            </a:extLst>
          </p:cNvPr>
          <p:cNvSpPr txBox="1"/>
          <p:nvPr/>
        </p:nvSpPr>
        <p:spPr>
          <a:xfrm>
            <a:off x="275491" y="995128"/>
            <a:ext cx="8552625" cy="184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360363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sz="16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Problem Categories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에피소드</a:t>
            </a:r>
            <a:r>
              <a:rPr lang="en-US" altLang="ko-KR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(=</a:t>
            </a:r>
            <a:r>
              <a:rPr lang="ko-KR" altLang="en-US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샘플</a:t>
            </a:r>
            <a:r>
              <a:rPr lang="en-US" altLang="ko-KR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task</a:t>
            </a:r>
            <a:r>
              <a:rPr lang="ko-KR" altLang="en-US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의 수에 따라 </a:t>
            </a:r>
            <a:r>
              <a:rPr lang="en-US" altLang="ko-KR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3 </a:t>
            </a:r>
            <a:r>
              <a:rPr lang="ko-KR" altLang="en-US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개의 카테고리로 분류 </a:t>
            </a:r>
            <a:endParaRPr lang="en-US" altLang="ko-KR" sz="1400" b="1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257300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Few-shot multi-task: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적은 수의 에피소드를 사용해 새로운 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task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를 학습하는 것이 목표  </a:t>
            </a:r>
            <a:r>
              <a:rPr lang="ko-KR" altLang="en-US" sz="12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200" b="1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257300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Many-shot multi-task: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새로운 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task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를 학습하는데 있어서 표준 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RL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알고리즘보다 더 잘 하는 것이 목표 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257300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Many-shot single-task: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표준 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RL </a:t>
            </a:r>
            <a:r>
              <a:rPr lang="ko-KR" altLang="en-US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알고리즘 고도화</a:t>
            </a:r>
            <a:r>
              <a:rPr lang="en-US" altLang="ko-KR" sz="12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BB31995-6243-4AF2-B36D-463F41936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28707"/>
            <a:ext cx="78867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algn="ctr" defTabSz="844083">
              <a:lnSpc>
                <a:spcPct val="90000"/>
              </a:lnSpc>
              <a:spcBef>
                <a:spcPct val="0"/>
              </a:spcBef>
            </a:pPr>
            <a:r>
              <a:rPr lang="en-US" altLang="ko-KR" dirty="0"/>
              <a:t>Background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8C0F0D-4AB2-43CB-81BC-5478B14E76EF}"/>
              </a:ext>
            </a:extLst>
          </p:cNvPr>
          <p:cNvSpPr/>
          <p:nvPr/>
        </p:nvSpPr>
        <p:spPr bwMode="auto">
          <a:xfrm>
            <a:off x="7147420" y="1055708"/>
            <a:ext cx="847288" cy="192947"/>
          </a:xfrm>
          <a:prstGeom prst="roundRect">
            <a:avLst/>
          </a:prstGeom>
          <a:solidFill>
            <a:srgbClr val="D5E8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1D4991-29ED-45B9-9149-6E750FBE66E9}"/>
              </a:ext>
            </a:extLst>
          </p:cNvPr>
          <p:cNvSpPr/>
          <p:nvPr/>
        </p:nvSpPr>
        <p:spPr bwMode="auto">
          <a:xfrm>
            <a:off x="7147420" y="1282429"/>
            <a:ext cx="847288" cy="192947"/>
          </a:xfrm>
          <a:prstGeom prst="roundRect">
            <a:avLst/>
          </a:prstGeom>
          <a:solidFill>
            <a:srgbClr val="F8CE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B3806-FF6F-451B-B4BB-76ED06A66670}"/>
              </a:ext>
            </a:extLst>
          </p:cNvPr>
          <p:cNvSpPr txBox="1"/>
          <p:nvPr/>
        </p:nvSpPr>
        <p:spPr>
          <a:xfrm>
            <a:off x="7994708" y="1021376"/>
            <a:ext cx="84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Exploration</a:t>
            </a:r>
            <a:endParaRPr lang="ko-KR" altLang="en-US" sz="11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CB444-1556-457A-A0A5-34754355AF8F}"/>
              </a:ext>
            </a:extLst>
          </p:cNvPr>
          <p:cNvSpPr txBox="1"/>
          <p:nvPr/>
        </p:nvSpPr>
        <p:spPr>
          <a:xfrm>
            <a:off x="7994708" y="1248097"/>
            <a:ext cx="847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Evaluation</a:t>
            </a:r>
            <a:endParaRPr lang="ko-KR" altLang="en-US" sz="11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096C0D-9E4E-44EA-BDD3-33B899BB3F1D}"/>
              </a:ext>
            </a:extLst>
          </p:cNvPr>
          <p:cNvSpPr/>
          <p:nvPr/>
        </p:nvSpPr>
        <p:spPr bwMode="auto">
          <a:xfrm>
            <a:off x="-306551" y="5700153"/>
            <a:ext cx="1647646" cy="3446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Methods</a:t>
            </a:r>
            <a:endParaRPr lang="ko-KR" altLang="en-US" sz="1400" b="1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578496-930F-4FF6-BEF0-514BD02DB7BE}"/>
              </a:ext>
            </a:extLst>
          </p:cNvPr>
          <p:cNvGrpSpPr/>
          <p:nvPr/>
        </p:nvGrpSpPr>
        <p:grpSpPr>
          <a:xfrm>
            <a:off x="1063984" y="3066906"/>
            <a:ext cx="7469037" cy="3003032"/>
            <a:chOff x="1063282" y="3066906"/>
            <a:chExt cx="7469037" cy="300303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D7191E0-4D26-4FD7-A7D0-0C6F09FA6DA0}"/>
                </a:ext>
              </a:extLst>
            </p:cNvPr>
            <p:cNvGrpSpPr/>
            <p:nvPr/>
          </p:nvGrpSpPr>
          <p:grpSpPr>
            <a:xfrm>
              <a:off x="1063282" y="3084383"/>
              <a:ext cx="2003886" cy="2985555"/>
              <a:chOff x="803223" y="3084383"/>
              <a:chExt cx="2003886" cy="298555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D8F2DE97-288E-4088-82E9-83A11167E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223" y="3386359"/>
                <a:ext cx="2003886" cy="2244052"/>
              </a:xfrm>
              <a:prstGeom prst="rect">
                <a:avLst/>
              </a:prstGeom>
            </p:spPr>
          </p:pic>
          <p:sp>
            <p:nvSpPr>
              <p:cNvPr id="4" name="직사각형 3"/>
              <p:cNvSpPr/>
              <p:nvPr/>
            </p:nvSpPr>
            <p:spPr bwMode="auto">
              <a:xfrm>
                <a:off x="981949" y="3084383"/>
                <a:ext cx="1647646" cy="34461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Few-shot multi-task</a:t>
                </a:r>
                <a:endParaRPr lang="ko-KR" altLang="en-US" sz="14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29D32A8-F60B-4C7C-8CA8-9EA37F758EB7}"/>
                  </a:ext>
                </a:extLst>
              </p:cNvPr>
              <p:cNvSpPr/>
              <p:nvPr/>
            </p:nvSpPr>
            <p:spPr bwMode="auto">
              <a:xfrm>
                <a:off x="803224" y="5725320"/>
                <a:ext cx="2003885" cy="34461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1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L2RL(Zero-Shot), VariBAD(Zero-Shot),</a:t>
                </a:r>
                <a:br>
                  <a:rPr lang="en-US" altLang="ko-KR" sz="11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</a:br>
                <a:r>
                  <a:rPr lang="en-US" altLang="ko-KR" sz="11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MAML(Few-Shot), DREAM(Few-Shot)</a:t>
                </a:r>
                <a:endParaRPr lang="ko-KR" altLang="en-US" sz="11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2FF4994-FC21-4A59-A1EF-C79FA2B21934}"/>
                </a:ext>
              </a:extLst>
            </p:cNvPr>
            <p:cNvGrpSpPr/>
            <p:nvPr/>
          </p:nvGrpSpPr>
          <p:grpSpPr>
            <a:xfrm>
              <a:off x="3293775" y="3066906"/>
              <a:ext cx="2337316" cy="3003032"/>
              <a:chOff x="3427999" y="3066906"/>
              <a:chExt cx="2337316" cy="300303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A9DA06B-0DA8-440E-BFDE-0336570DA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7999" y="3671598"/>
                <a:ext cx="2337316" cy="1371598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1BE776-5301-421C-A933-B50334CF24B7}"/>
                  </a:ext>
                </a:extLst>
              </p:cNvPr>
              <p:cNvSpPr/>
              <p:nvPr/>
            </p:nvSpPr>
            <p:spPr bwMode="auto">
              <a:xfrm>
                <a:off x="3748177" y="3066906"/>
                <a:ext cx="1647646" cy="34461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Many-shot multi-task</a:t>
                </a:r>
                <a:endParaRPr lang="ko-KR" altLang="en-US" sz="14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F47D645-F6A2-4450-9E81-DA298D0D29DC}"/>
                  </a:ext>
                </a:extLst>
              </p:cNvPr>
              <p:cNvSpPr/>
              <p:nvPr/>
            </p:nvSpPr>
            <p:spPr bwMode="auto">
              <a:xfrm>
                <a:off x="3570056" y="5725320"/>
                <a:ext cx="2003885" cy="34461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1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LPG, MetaGenRL</a:t>
                </a:r>
                <a:endParaRPr lang="ko-KR" altLang="en-US" sz="11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C6D50CD-82E3-4F37-A2E1-BCF0656DAE54}"/>
                </a:ext>
              </a:extLst>
            </p:cNvPr>
            <p:cNvGrpSpPr/>
            <p:nvPr/>
          </p:nvGrpSpPr>
          <p:grpSpPr>
            <a:xfrm>
              <a:off x="5857699" y="3066906"/>
              <a:ext cx="2674620" cy="3003032"/>
              <a:chOff x="6050646" y="3066906"/>
              <a:chExt cx="2674620" cy="300303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812B34F-5048-43A3-A467-FF12A1C4E554}"/>
                  </a:ext>
                </a:extLst>
              </p:cNvPr>
              <p:cNvSpPr/>
              <p:nvPr/>
            </p:nvSpPr>
            <p:spPr bwMode="auto">
              <a:xfrm>
                <a:off x="6514405" y="3066906"/>
                <a:ext cx="1647646" cy="34461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Many-shot Single-task</a:t>
                </a:r>
                <a:endParaRPr lang="ko-KR" altLang="en-US" sz="14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DAA7F58-28B5-4A24-8C7F-1C9A0E002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0646" y="3671597"/>
                <a:ext cx="2674620" cy="1371600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59D161E-5C79-48B8-97CF-596A75E8934D}"/>
                  </a:ext>
                </a:extLst>
              </p:cNvPr>
              <p:cNvSpPr/>
              <p:nvPr/>
            </p:nvSpPr>
            <p:spPr bwMode="auto">
              <a:xfrm>
                <a:off x="6386013" y="5725320"/>
                <a:ext cx="2003885" cy="34461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1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STACX, FRODO</a:t>
                </a:r>
                <a:endParaRPr lang="ko-KR" altLang="en-US" sz="11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547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2">
            <a:extLst>
              <a:ext uri="{FF2B5EF4-FFF2-40B4-BE49-F238E27FC236}">
                <a16:creationId xmlns:a16="http://schemas.microsoft.com/office/drawing/2014/main" id="{2AE2DEF4-A8F8-4A8A-B601-2C8AB291AF15}"/>
              </a:ext>
            </a:extLst>
          </p:cNvPr>
          <p:cNvSpPr txBox="1">
            <a:spLocks/>
          </p:cNvSpPr>
          <p:nvPr/>
        </p:nvSpPr>
        <p:spPr>
          <a:xfrm>
            <a:off x="419899" y="3060403"/>
            <a:ext cx="8363647" cy="737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1021" indent="-211021" algn="l" defTabSz="844083" rtl="0" eaLnBrk="1" latinLnBrk="1" hangingPunct="1">
              <a:lnSpc>
                <a:spcPct val="90000"/>
              </a:lnSpc>
              <a:spcBef>
                <a:spcPts val="923"/>
              </a:spcBef>
              <a:buFont typeface="Arial" panose="020B0604020202020204" pitchFamily="34" charset="0"/>
              <a:buChar char="•"/>
              <a:defRPr sz="25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062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22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5103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8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45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86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27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defTabSz="844083" rtl="0" eaLnBrk="1" latinLnBrk="1" hangingPunct="1">
              <a:lnSpc>
                <a:spcPct val="90000"/>
              </a:lnSpc>
              <a:spcBef>
                <a:spcPts val="462"/>
              </a:spcBef>
              <a:buFont typeface="Arial" panose="020B0604020202020204" pitchFamily="34" charset="0"/>
              <a:buChar char="•"/>
              <a:defRPr sz="16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8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감사합니다</a:t>
            </a:r>
            <a:r>
              <a:rPr lang="en-US" altLang="ko-KR" sz="48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48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3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205AB0-6F0C-4A44-8912-478AD4A877A3}"/>
                  </a:ext>
                </a:extLst>
              </p:cNvPr>
              <p:cNvSpPr txBox="1"/>
              <p:nvPr/>
            </p:nvSpPr>
            <p:spPr>
              <a:xfrm>
                <a:off x="275491" y="995128"/>
                <a:ext cx="8552625" cy="158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363" lvl="1" indent="-360363">
                  <a:lnSpc>
                    <a:spcPct val="15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</a:pPr>
                <a:r>
                  <a:rPr lang="en-US" altLang="ko-KR" sz="1600" b="1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Example Algorithms</a:t>
                </a:r>
              </a:p>
              <a:p>
                <a:pPr marL="628650" lvl="2" indent="-171450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4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Meta-RL Objective</a:t>
                </a:r>
                <a:r>
                  <a:rPr lang="ko-KR" altLang="en-US" sz="14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를 최적화하기 위해 사용되는 표준 </a:t>
                </a:r>
                <a:r>
                  <a:rPr lang="en-US" altLang="ko-KR" sz="14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meta-RL </a:t>
                </a:r>
                <a:r>
                  <a:rPr lang="ko-KR" altLang="en-US" sz="14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알고리즘</a:t>
                </a:r>
                <a:endParaRPr lang="en-US" altLang="ko-KR" sz="14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endParaRPr>
              </a:p>
              <a:p>
                <a:pPr marL="1257300" lvl="3" indent="-342900">
                  <a:lnSpc>
                    <a:spcPct val="15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𝑀𝑜𝑑𝑒𝑙</m:t>
                    </m:r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 </m:t>
                    </m:r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𝐴𝑔𝑛𝑜𝑠𝑡𝑖𝑐</m:t>
                    </m:r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 </m:t>
                    </m:r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𝑀𝑒𝑡𝑎</m:t>
                    </m:r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−</m:t>
                    </m:r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𝐿𝑒𝑎𝑟𝑛𝑖𝑛𝑔</m:t>
                    </m:r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 (</m:t>
                    </m:r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𝑀𝐴𝑀𝐿</m:t>
                    </m:r>
                    <m:r>
                      <a:rPr lang="en-US" altLang="ko-KR" sz="1400" spc="-9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latin typeface="Cambria Math" panose="02040503050406030204" pitchFamily="18" charset="0"/>
                        <a:ea typeface="KoPub돋움체 Medium" panose="00000600000000000000" pitchFamily="2" charset="-127"/>
                        <a:cs typeface="KoPubWorld돋움체 Medium" panose="00000600000000000000" pitchFamily="2" charset="-127"/>
                      </a:rPr>
                      <m:t>)</m:t>
                    </m:r>
                  </m:oMath>
                </a14:m>
                <a:r>
                  <a:rPr lang="en-US" altLang="ko-KR" sz="1400" spc="-9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oPub돋움체 Medium" panose="00000600000000000000" pitchFamily="2" charset="-127"/>
                    <a:ea typeface="KoPub돋움체 Medium" panose="00000600000000000000" pitchFamily="2" charset="-127"/>
                    <a:cs typeface="KoPubWorld돋움체 Medium" panose="00000600000000000000" pitchFamily="2" charset="-127"/>
                  </a:rPr>
                  <a:t> 	</a:t>
                </a:r>
              </a:p>
              <a:p>
                <a:pPr marL="1257300" lvl="3" indent="-342900">
                  <a:lnSpc>
                    <a:spcPct val="15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pc="-9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  <a:cs typeface="KoPubWorld돋움체 Medium" panose="00000600000000000000" pitchFamily="2" charset="-127"/>
                          </a:rPr>
                        </m:ctrlPr>
                      </m:sSupPr>
                      <m:e>
                        <m:r>
                          <a:rPr lang="en-US" altLang="ko-KR" sz="1400" spc="-9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  <a:cs typeface="KoPubWorld돋움체 Medium" panose="00000600000000000000" pitchFamily="2" charset="-127"/>
                          </a:rPr>
                          <m:t>𝑅𝐿</m:t>
                        </m:r>
                      </m:e>
                      <m:sup>
                        <m:r>
                          <a:rPr lang="en-US" altLang="ko-KR" sz="1400" spc="-9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latin typeface="Cambria Math" panose="02040503050406030204" pitchFamily="18" charset="0"/>
                            <a:ea typeface="KoPub돋움체 Medium" panose="00000600000000000000" pitchFamily="2" charset="-127"/>
                            <a:cs typeface="KoPubWorld돋움체 Medium" panose="00000600000000000000" pitchFamily="2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205AB0-6F0C-4A44-8912-478AD4A87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1" y="995128"/>
                <a:ext cx="8552625" cy="1589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BB31995-6243-4AF2-B36D-463F41936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28707"/>
            <a:ext cx="78867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algn="ctr" defTabSz="844083">
              <a:lnSpc>
                <a:spcPct val="90000"/>
              </a:lnSpc>
              <a:spcBef>
                <a:spcPct val="0"/>
              </a:spcBef>
            </a:pPr>
            <a:r>
              <a:rPr lang="en-US" altLang="ko-KR" dirty="0"/>
              <a:t>Background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ADD8EB-A28C-4D05-91B3-733488C68094}"/>
              </a:ext>
            </a:extLst>
          </p:cNvPr>
          <p:cNvGrpSpPr/>
          <p:nvPr/>
        </p:nvGrpSpPr>
        <p:grpSpPr>
          <a:xfrm>
            <a:off x="718819" y="3347816"/>
            <a:ext cx="7706361" cy="2210007"/>
            <a:chOff x="718820" y="3406539"/>
            <a:chExt cx="7706361" cy="221000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DF28CF-6176-4B79-B859-C12D41FA2F19}"/>
                </a:ext>
              </a:extLst>
            </p:cNvPr>
            <p:cNvGrpSpPr/>
            <p:nvPr/>
          </p:nvGrpSpPr>
          <p:grpSpPr>
            <a:xfrm>
              <a:off x="718820" y="3406539"/>
              <a:ext cx="4318899" cy="2210007"/>
              <a:chOff x="628649" y="3406539"/>
              <a:chExt cx="4318899" cy="22100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649" y="3714316"/>
                <a:ext cx="4318899" cy="190223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직사각형 2"/>
                  <p:cNvSpPr/>
                  <p:nvPr/>
                </p:nvSpPr>
                <p:spPr>
                  <a:xfrm>
                    <a:off x="1178683" y="3406539"/>
                    <a:ext cx="3218830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𝑀𝑜𝑑𝑒𝑙</m:t>
                          </m:r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𝐴𝑔𝑛𝑜𝑠𝑡𝑖𝑐</m:t>
                          </m:r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 </m:t>
                          </m:r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𝑀𝑒𝑡𝑎</m:t>
                          </m:r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−</m:t>
                          </m:r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𝐿𝑒𝑎𝑟𝑛𝑖𝑛𝑔</m:t>
                          </m:r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 (</m:t>
                          </m:r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𝑀𝐴𝑀𝐿</m:t>
                          </m:r>
                          <m:r>
                            <a:rPr lang="en-US" altLang="ko-KR" sz="1400" spc="-9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ea typeface="+mj-ea"/>
                              <a:cs typeface="KoPubWorld돋움체 Medium" panose="00000600000000000000" pitchFamily="2" charset="-127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400" dirty="0"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3" name="직사각형 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8683" y="3406539"/>
                    <a:ext cx="321883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0F1CB99-C208-4754-BF05-4BF7E45D832E}"/>
                </a:ext>
              </a:extLst>
            </p:cNvPr>
            <p:cNvGrpSpPr/>
            <p:nvPr/>
          </p:nvGrpSpPr>
          <p:grpSpPr>
            <a:xfrm>
              <a:off x="5210248" y="3407253"/>
              <a:ext cx="3214933" cy="2208578"/>
              <a:chOff x="5120077" y="3406538"/>
              <a:chExt cx="3214933" cy="2208578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0077" y="3714316"/>
                <a:ext cx="3214933" cy="19008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직사각형 4"/>
                  <p:cNvSpPr/>
                  <p:nvPr/>
                </p:nvSpPr>
                <p:spPr>
                  <a:xfrm>
                    <a:off x="6484913" y="3406538"/>
                    <a:ext cx="48526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400" i="1" spc="-9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  <a:cs typeface="KoPubWorld돋움체 Medium" panose="00000600000000000000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spc="-9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  <a:cs typeface="KoPubWorld돋움체 Medium" panose="00000600000000000000" pitchFamily="2" charset="-127"/>
                                </a:rPr>
                                <m:t>𝑅𝐿</m:t>
                              </m:r>
                            </m:e>
                            <m:sup>
                              <m:r>
                                <a:rPr lang="en-US" altLang="ko-KR" sz="1400" spc="-9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  <a:ea typeface="KoPub돋움체 Medium" panose="00000600000000000000" pitchFamily="2" charset="-127"/>
                                  <a:cs typeface="KoPubWorld돋움체 Medium" panose="00000600000000000000" pitchFamily="2" charset="-127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4913" y="3406538"/>
                    <a:ext cx="48526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5716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BB31995-6243-4AF2-B36D-463F41936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28707"/>
            <a:ext cx="78867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algn="ctr" defTabSz="844083">
              <a:lnSpc>
                <a:spcPct val="90000"/>
              </a:lnSpc>
              <a:spcBef>
                <a:spcPct val="0"/>
              </a:spcBef>
            </a:pP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목차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470DD0-A0B5-484D-A60B-FF41021B33B6}"/>
              </a:ext>
            </a:extLst>
          </p:cNvPr>
          <p:cNvGrpSpPr/>
          <p:nvPr/>
        </p:nvGrpSpPr>
        <p:grpSpPr>
          <a:xfrm>
            <a:off x="628650" y="995128"/>
            <a:ext cx="7886700" cy="5538952"/>
            <a:chOff x="628649" y="995128"/>
            <a:chExt cx="7886700" cy="55389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205AB0-6F0C-4A44-8912-478AD4A877A3}"/>
                </a:ext>
              </a:extLst>
            </p:cNvPr>
            <p:cNvSpPr txBox="1"/>
            <p:nvPr/>
          </p:nvSpPr>
          <p:spPr>
            <a:xfrm>
              <a:off x="628649" y="995128"/>
              <a:ext cx="4002894" cy="553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1. Introduction  </a:t>
              </a:r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rPr>
                <a:t> 4/3</a:t>
              </a:r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			     	</a:t>
              </a:r>
              <a:endParaRPr kumimoji="0" lang="en-US" altLang="ko-KR" sz="140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0" lvl="1"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2. Background </a:t>
              </a:r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rPr>
                <a:t> 4/3</a:t>
              </a:r>
              <a:endParaRPr lang="en-US" altLang="ko-KR" sz="16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800100" lvl="2" indent="-34290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Reinforcement Learning X </a:t>
              </a:r>
            </a:p>
            <a:p>
              <a:pPr marL="800100" lvl="2" indent="-34290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Example algorithms </a:t>
              </a:r>
            </a:p>
            <a:p>
              <a:pPr marL="800100" lvl="2" indent="-34290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Meta-RL Definition</a:t>
              </a:r>
            </a:p>
            <a:p>
              <a:pPr marL="800100" lvl="2" indent="-34290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Problem Categories</a:t>
              </a:r>
            </a:p>
            <a:p>
              <a:pPr marL="0" lvl="1"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6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3. Few-Shot Meta-RL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Parameterized Policy Gradient Methods 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Black Box Methods 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Task Inference Methods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Exploration and Meta-Exploration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Bayes-Adaptive Optimality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Supervison</a:t>
              </a:r>
              <a:endParaRPr lang="en-US" altLang="ko-KR" sz="1400" spc="-9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CA81BF-FA91-4A24-AFA6-2C31510F84DC}"/>
                </a:ext>
              </a:extLst>
            </p:cNvPr>
            <p:cNvSpPr txBox="1"/>
            <p:nvPr/>
          </p:nvSpPr>
          <p:spPr>
            <a:xfrm>
              <a:off x="4512455" y="995128"/>
              <a:ext cx="4002894" cy="508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4. Many-Shot Meta-RL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Multi-Task Many-Shot Meta-RL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Single-Task Many-Shot Meta-RL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Many-Shot Meta-RL Methods  </a:t>
              </a:r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    	</a:t>
              </a:r>
              <a:endParaRPr kumimoji="0" lang="en-US" altLang="ko-KR" sz="1400" i="0" u="none" strike="noStrike" kern="1200" cap="none" spc="-9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0" lvl="1"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5. Application </a:t>
              </a:r>
            </a:p>
            <a:p>
              <a:pPr marL="800100" lvl="2" indent="-34290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Robotics</a:t>
              </a:r>
            </a:p>
            <a:p>
              <a:pPr marL="800100" lvl="2" indent="-34290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Multi-Agent RL </a:t>
              </a:r>
            </a:p>
            <a:p>
              <a:pPr marL="0" lvl="1"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600" b="1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6.</a:t>
              </a:r>
              <a:r>
                <a:rPr lang="en-US" altLang="ko-KR" sz="16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600" b="1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Open Problems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Few-Shot Meta-RL: Generalization to Broader Task Distributions</a:t>
              </a:r>
            </a:p>
            <a:p>
              <a:pPr marL="742950" lvl="2" indent="-285750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pPr>
              <a:r>
                <a:rPr lang="en-US" altLang="ko-KR" sz="1400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Many-Shot Meta-RL: Optimization Issues and Standard Benchmarks</a:t>
              </a:r>
            </a:p>
            <a:p>
              <a:pPr marL="0" lvl="1"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600" b="1" spc="-9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7. 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77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7497" y="2051593"/>
            <a:ext cx="8310993" cy="758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277"/>
              </a:spcAft>
            </a:pPr>
            <a:r>
              <a:rPr lang="en-US" altLang="ko-KR" sz="3200" b="1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Introduction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A4374C-4A10-CFC1-5ED4-EFC6E175C1B0}"/>
              </a:ext>
            </a:extLst>
          </p:cNvPr>
          <p:cNvSpPr/>
          <p:nvPr/>
        </p:nvSpPr>
        <p:spPr bwMode="auto">
          <a:xfrm>
            <a:off x="76199" y="257175"/>
            <a:ext cx="9067801" cy="8079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205AB0-6F0C-4A44-8912-478AD4A877A3}"/>
              </a:ext>
            </a:extLst>
          </p:cNvPr>
          <p:cNvSpPr txBox="1"/>
          <p:nvPr/>
        </p:nvSpPr>
        <p:spPr>
          <a:xfrm>
            <a:off x="275491" y="995128"/>
            <a:ext cx="8552625" cy="125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360363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sz="16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A Survey of Meta-Reinforcement Learning (2023, arXiv) </a:t>
            </a:r>
          </a:p>
          <a:p>
            <a:pPr marL="817563" lvl="2" indent="-360363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옥스포드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스탠포드 대학에서 작성되었으며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, 2023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년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arXiv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에 게재됨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817563" lvl="2" indent="-360363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김재훈 연구원과 함께 해당 논문에 관한 내용이 요약된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PPT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작성하면서 관심 연구 도메인 탐색 하려함 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BB31995-6243-4AF2-B36D-463F41936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28707"/>
            <a:ext cx="78867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algn="ctr" defTabSz="844083">
              <a:lnSpc>
                <a:spcPct val="90000"/>
              </a:lnSpc>
              <a:spcBef>
                <a:spcPct val="0"/>
              </a:spcBef>
            </a:pPr>
            <a:r>
              <a:rPr lang="en-US" altLang="ko-KR" dirty="0"/>
              <a:t>Introduction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549686-A859-4200-9587-3EB3D4DF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21" y="2525273"/>
            <a:ext cx="6206358" cy="3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3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205AB0-6F0C-4A44-8912-478AD4A877A3}"/>
              </a:ext>
            </a:extLst>
          </p:cNvPr>
          <p:cNvSpPr txBox="1"/>
          <p:nvPr/>
        </p:nvSpPr>
        <p:spPr>
          <a:xfrm>
            <a:off x="275491" y="995128"/>
            <a:ext cx="8552625" cy="197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360363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sz="16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Meta Learning</a:t>
            </a: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다른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task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를 위해 학습된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모델을 활용해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적은 데이터 셋을 가지는 다른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task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에도 잘 수행될 수 있도록 학습하는 방식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914400" lvl="3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400" b="1" u="sng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“Learning to learn”</a:t>
            </a:r>
            <a:r>
              <a:rPr lang="en-US" altLang="ko-KR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400" b="1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최근 각광받고 있는 대부분의 딥 러닝 모델은 많은 양의 데이터가 필요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914400" lvl="3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Transfer Learning, Meta-Learning, Multi-task Learning, Continual Learning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등장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BB31995-6243-4AF2-B36D-463F41936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28707"/>
            <a:ext cx="78867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algn="ctr" defTabSz="844083">
              <a:lnSpc>
                <a:spcPct val="90000"/>
              </a:lnSpc>
              <a:spcBef>
                <a:spcPct val="0"/>
              </a:spcBef>
            </a:pPr>
            <a:r>
              <a:rPr lang="en-US" altLang="ko-KR" dirty="0"/>
              <a:t>Introduction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1AE610-F4A5-452D-BBC4-CFE4CBADBDB1}"/>
              </a:ext>
            </a:extLst>
          </p:cNvPr>
          <p:cNvGrpSpPr/>
          <p:nvPr/>
        </p:nvGrpSpPr>
        <p:grpSpPr>
          <a:xfrm>
            <a:off x="468767" y="3258406"/>
            <a:ext cx="8206467" cy="3067109"/>
            <a:chOff x="560552" y="3073848"/>
            <a:chExt cx="8206467" cy="30671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62F2E00-E6F4-4B3B-8CA4-473B67577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287" y="3574555"/>
              <a:ext cx="3288486" cy="200747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65A9451-04FE-4D8C-8BC4-7F9F71C2E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575" y="3336362"/>
              <a:ext cx="3978444" cy="248385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91E90F-036F-4D7D-97CB-6F2BCD0A95FA}"/>
                </a:ext>
              </a:extLst>
            </p:cNvPr>
            <p:cNvSpPr/>
            <p:nvPr/>
          </p:nvSpPr>
          <p:spPr>
            <a:xfrm>
              <a:off x="6157403" y="3073848"/>
              <a:ext cx="12407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rPr>
                <a:t>Meta-Learning</a:t>
              </a:r>
              <a:endParaRPr lang="ko-KR" altLang="en-US" sz="1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2B9B5A-EBD3-44F9-8A45-58D934BECA7F}"/>
                </a:ext>
              </a:extLst>
            </p:cNvPr>
            <p:cNvSpPr/>
            <p:nvPr/>
          </p:nvSpPr>
          <p:spPr>
            <a:xfrm>
              <a:off x="1716606" y="3073848"/>
              <a:ext cx="15498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rPr>
                <a:t>Multi-task Learning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F6CBCF8-BC86-4340-A400-B1B0E288DAB1}"/>
                </a:ext>
              </a:extLst>
            </p:cNvPr>
            <p:cNvSpPr/>
            <p:nvPr/>
          </p:nvSpPr>
          <p:spPr>
            <a:xfrm>
              <a:off x="5125421" y="5879347"/>
              <a:ext cx="33047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효과적이고 빠르게 학습하는 방법을 학습하는 것에 초점을 맞춤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CF8561E-DE7E-4E59-AD95-7A126DF1D88D}"/>
                </a:ext>
              </a:extLst>
            </p:cNvPr>
            <p:cNvSpPr/>
            <p:nvPr/>
          </p:nvSpPr>
          <p:spPr>
            <a:xfrm>
              <a:off x="560552" y="5879347"/>
              <a:ext cx="386195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각 </a:t>
              </a:r>
              <a:r>
                <a:rPr lang="en-US" altLang="ko-KR" sz="11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task</a:t>
              </a:r>
              <a:r>
                <a:rPr lang="ko-KR" altLang="en-US" sz="11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에 성능 개선을 위해 동시에 여러 </a:t>
              </a:r>
              <a:r>
                <a:rPr lang="en-US" altLang="ko-KR" sz="11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task</a:t>
              </a:r>
              <a:r>
                <a:rPr lang="ko-KR" altLang="en-US" sz="1100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를 학습하는 것에 초점을 맞춤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09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205AB0-6F0C-4A44-8912-478AD4A877A3}"/>
              </a:ext>
            </a:extLst>
          </p:cNvPr>
          <p:cNvSpPr txBox="1"/>
          <p:nvPr/>
        </p:nvSpPr>
        <p:spPr>
          <a:xfrm>
            <a:off x="275491" y="995128"/>
            <a:ext cx="8552625" cy="1591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360363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sz="16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Meta Reinforcement Learning (Meta-RL) </a:t>
            </a: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학습된 알고리즘이 강화학습 알고리즘이라는 성질을 지닌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meta-learning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의 특별한 경우에 해당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강화학습이 지닌 한계점들 중 하나인 데이터 효율성 측면 개선 가능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및 다루기 힘든 문제에 관한 최적 해결책 제공 가능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BB31995-6243-4AF2-B36D-463F41936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28707"/>
            <a:ext cx="78867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algn="ctr" defTabSz="844083">
              <a:lnSpc>
                <a:spcPct val="90000"/>
              </a:lnSpc>
              <a:spcBef>
                <a:spcPct val="0"/>
              </a:spcBef>
            </a:pPr>
            <a:r>
              <a:rPr lang="en-US" altLang="ko-KR" dirty="0"/>
              <a:t>Introduction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8570DF-1D53-4D76-A0E9-2558D1F5051E}"/>
              </a:ext>
            </a:extLst>
          </p:cNvPr>
          <p:cNvSpPr/>
          <p:nvPr/>
        </p:nvSpPr>
        <p:spPr>
          <a:xfrm>
            <a:off x="1219094" y="5576475"/>
            <a:ext cx="6705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Learning to learn</a:t>
            </a:r>
            <a:r>
              <a:rPr lang="en-US" altLang="ko-KR" sz="2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  </a:t>
            </a:r>
            <a:r>
              <a:rPr lang="en-US" altLang="ko-KR" sz="2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F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Learning to Reinforcement learn</a:t>
            </a:r>
            <a:endParaRPr lang="ko-KR" altLang="en-US" sz="2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E7E57A-A366-48BF-A031-51FA0D697C7B}"/>
              </a:ext>
            </a:extLst>
          </p:cNvPr>
          <p:cNvGrpSpPr/>
          <p:nvPr/>
        </p:nvGrpSpPr>
        <p:grpSpPr>
          <a:xfrm>
            <a:off x="642808" y="2713839"/>
            <a:ext cx="7858384" cy="2464186"/>
            <a:chOff x="787648" y="2588004"/>
            <a:chExt cx="7858384" cy="24641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DC0FA2C-10CB-4529-87B1-F13D3F36F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648" y="2890934"/>
              <a:ext cx="3374208" cy="216125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304559-2A03-4A3A-BD7D-DEB1F7C3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2742" y="3154409"/>
              <a:ext cx="4023290" cy="15839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A6A92C-95E4-4705-8AA0-47CDDE303E7F}"/>
                </a:ext>
              </a:extLst>
            </p:cNvPr>
            <p:cNvSpPr txBox="1"/>
            <p:nvPr/>
          </p:nvSpPr>
          <p:spPr>
            <a:xfrm>
              <a:off x="1572936" y="2588004"/>
              <a:ext cx="1803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Meta-Training Tasks</a:t>
              </a:r>
              <a:endParaRPr lang="ko-KR" altLang="en-US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F98435-28E6-4742-A614-ADBF65BFB66F}"/>
                </a:ext>
              </a:extLst>
            </p:cNvPr>
            <p:cNvSpPr txBox="1"/>
            <p:nvPr/>
          </p:nvSpPr>
          <p:spPr>
            <a:xfrm>
              <a:off x="5637542" y="2588004"/>
              <a:ext cx="1993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</a:rPr>
                <a:t>Rollout at Meta-Test Time</a:t>
              </a:r>
              <a:endParaRPr lang="ko-KR" altLang="en-US" sz="14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97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2664" y="2051593"/>
            <a:ext cx="8310993" cy="758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277"/>
              </a:spcAft>
            </a:pPr>
            <a:r>
              <a:rPr lang="en-US" altLang="ko-KR" sz="3200" b="1" spc="-138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Background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A4374C-4A10-CFC1-5ED4-EFC6E175C1B0}"/>
              </a:ext>
            </a:extLst>
          </p:cNvPr>
          <p:cNvSpPr/>
          <p:nvPr/>
        </p:nvSpPr>
        <p:spPr bwMode="auto">
          <a:xfrm>
            <a:off x="76199" y="257175"/>
            <a:ext cx="9067801" cy="8079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10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205AB0-6F0C-4A44-8912-478AD4A877A3}"/>
              </a:ext>
            </a:extLst>
          </p:cNvPr>
          <p:cNvSpPr txBox="1"/>
          <p:nvPr/>
        </p:nvSpPr>
        <p:spPr>
          <a:xfrm>
            <a:off x="275491" y="995128"/>
            <a:ext cx="8552625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360363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sz="16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Example Algorithms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RL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은 최적 정책을 학습하고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Meta-RL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RL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을 학습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bi-level structure (outer loop &amp; inner loop) </a:t>
            </a:r>
          </a:p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Outer loop: Meta-training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과정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/ task distribution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에서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task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를 샘플링 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Inner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loop: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task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에 맞는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adaption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을 수행하는 과정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task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에 맞는 정책 최적화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BB31995-6243-4AF2-B36D-463F41936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28707"/>
            <a:ext cx="78867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algn="ctr" defTabSz="844083">
              <a:lnSpc>
                <a:spcPct val="90000"/>
              </a:lnSpc>
              <a:spcBef>
                <a:spcPct val="0"/>
              </a:spcBef>
            </a:pPr>
            <a:r>
              <a:rPr lang="en-US" altLang="ko-KR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83276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205AB0-6F0C-4A44-8912-478AD4A877A3}"/>
              </a:ext>
            </a:extLst>
          </p:cNvPr>
          <p:cNvSpPr txBox="1"/>
          <p:nvPr/>
        </p:nvSpPr>
        <p:spPr>
          <a:xfrm>
            <a:off x="275491" y="995128"/>
            <a:ext cx="8552625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360363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altLang="ko-KR" sz="1600" b="1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Meta-RL Definition </a:t>
            </a:r>
            <a:endParaRPr lang="en-US" altLang="ko-KR" sz="12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742950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RL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은 최적 정책을 학습하고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Meta-RL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RL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을 학습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bi-level structure (outer loop &amp; inner loop) </a:t>
            </a:r>
          </a:p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Outer loop: Meta-training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과정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/ task distribution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에서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task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를 샘플링 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  <a:sym typeface="Wingdings" panose="05000000000000000000" pitchFamily="2" charset="2"/>
            </a:endParaRPr>
          </a:p>
          <a:p>
            <a:pPr marL="12001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Inner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loop: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task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에 맞는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adaption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을 수행하는 과정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task</a:t>
            </a:r>
            <a:r>
              <a:rPr lang="ko-KR" altLang="en-US" sz="1400" spc="-9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  <a:cs typeface="KoPubWorld돋움체 Medium" panose="00000600000000000000" pitchFamily="2" charset="-127"/>
              </a:rPr>
              <a:t>에 맞는 정책 최적화</a:t>
            </a:r>
            <a:endParaRPr lang="en-US" altLang="ko-KR" sz="1400" spc="-90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BB31995-6243-4AF2-B36D-463F41936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228707"/>
            <a:ext cx="7886700" cy="468000"/>
          </a:xfrm>
        </p:spPr>
        <p:txBody>
          <a:bodyPr anchor="ctr">
            <a:noAutofit/>
          </a:bodyPr>
          <a:lstStyle>
            <a:lvl1pPr marL="0" indent="0" algn="r">
              <a:buFontTx/>
              <a:buNone/>
              <a:defRPr lang="ko-KR" altLang="en-US" sz="2800" b="1" kern="1200" spc="-132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22041" indent="0">
              <a:buFontTx/>
              <a:buNone/>
              <a:defRPr/>
            </a:lvl2pPr>
            <a:lvl3pPr marL="844083" indent="0">
              <a:buFontTx/>
              <a:buNone/>
              <a:defRPr/>
            </a:lvl3pPr>
            <a:lvl4pPr marL="1266124" indent="0">
              <a:buFontTx/>
              <a:buNone/>
              <a:defRPr/>
            </a:lvl4pPr>
            <a:lvl5pPr marL="1688165" indent="0">
              <a:buFontTx/>
              <a:buNone/>
              <a:defRPr/>
            </a:lvl5pPr>
          </a:lstStyle>
          <a:p>
            <a:pPr algn="ctr" defTabSz="844083">
              <a:lnSpc>
                <a:spcPct val="90000"/>
              </a:lnSpc>
              <a:spcBef>
                <a:spcPct val="0"/>
              </a:spcBef>
            </a:pPr>
            <a:r>
              <a:rPr lang="en-US" altLang="ko-KR" dirty="0"/>
              <a:t>Background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F4532E-47AD-4AAE-9EB1-5782D77F5CA5}"/>
              </a:ext>
            </a:extLst>
          </p:cNvPr>
          <p:cNvGrpSpPr/>
          <p:nvPr/>
        </p:nvGrpSpPr>
        <p:grpSpPr>
          <a:xfrm>
            <a:off x="770230" y="2765898"/>
            <a:ext cx="7603541" cy="2767560"/>
            <a:chOff x="770228" y="2765898"/>
            <a:chExt cx="7603541" cy="27675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228" y="3094087"/>
              <a:ext cx="7603541" cy="220957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 bwMode="auto">
            <a:xfrm>
              <a:off x="3768914" y="3094087"/>
              <a:ext cx="1647646" cy="37956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81988" y="2765898"/>
              <a:ext cx="1021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rPr>
                <a:t>Outer loop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850311" y="3643302"/>
              <a:ext cx="2771954" cy="1590134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50065" y="5194904"/>
              <a:ext cx="9724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0FF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rPr>
                <a:t>Inner loop</a:t>
              </a:r>
              <a:endParaRPr lang="ko-KR" alt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965329" y="3732440"/>
              <a:ext cx="595223" cy="215661"/>
            </a:xfrm>
            <a:prstGeom prst="rect">
              <a:avLst/>
            </a:prstGeom>
            <a:solidFill>
              <a:srgbClr val="0000FF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 bwMode="auto">
            <a:xfrm flipV="1">
              <a:off x="1262940" y="3361505"/>
              <a:ext cx="0" cy="3709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직사각형 13"/>
            <p:cNvSpPr/>
            <p:nvPr/>
          </p:nvSpPr>
          <p:spPr>
            <a:xfrm>
              <a:off x="990878" y="3064191"/>
              <a:ext cx="5441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rPr>
                <a:t>Task</a:t>
              </a:r>
              <a:endParaRPr lang="ko-KR" altLang="en-US" sz="1600" b="1" dirty="0"/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307511" y="4383204"/>
              <a:ext cx="595223" cy="215661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654855" y="4378361"/>
              <a:ext cx="595223" cy="215661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936283" y="5663652"/>
            <a:ext cx="5271434" cy="609685"/>
            <a:chOff x="1902734" y="5680394"/>
            <a:chExt cx="5271434" cy="6096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8952" y="5680394"/>
              <a:ext cx="3515216" cy="60968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902734" y="5850464"/>
              <a:ext cx="17711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pc="-9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  <a:cs typeface="KoPubWorld돋움체 Medium" panose="00000600000000000000" pitchFamily="2" charset="-127"/>
                  <a:sym typeface="Wingdings" panose="05000000000000000000" pitchFamily="2" charset="2"/>
                </a:rPr>
                <a:t>Meta-RL Objective: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2831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KoPub돋움체 Medium"/>
        <a:cs typeface=""/>
      </a:majorFont>
      <a:minorFont>
        <a:latin typeface="Arial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art I_템플릿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160099</TotalTime>
  <Words>512</Words>
  <Application>Microsoft Office PowerPoint</Application>
  <PresentationFormat>화면 슬라이드 쇼(4:3)</PresentationFormat>
  <Paragraphs>97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31" baseType="lpstr">
      <vt:lpstr>맑은 고딕</vt:lpstr>
      <vt:lpstr>Calibri Light</vt:lpstr>
      <vt:lpstr>Times New Roman</vt:lpstr>
      <vt:lpstr>나눔고딕</vt:lpstr>
      <vt:lpstr>Cambria Math</vt:lpstr>
      <vt:lpstr>굴림</vt:lpstr>
      <vt:lpstr>맑은 고딕 Semilight</vt:lpstr>
      <vt:lpstr>KoPubWorld돋움체 Medium</vt:lpstr>
      <vt:lpstr>Wingdings</vt:lpstr>
      <vt:lpstr>Calibri</vt:lpstr>
      <vt:lpstr>Gill Sans MT</vt:lpstr>
      <vt:lpstr>Trebuchet MS</vt:lpstr>
      <vt:lpstr>KoPub돋움체 Medium</vt:lpstr>
      <vt:lpstr>Corbel</vt:lpstr>
      <vt:lpstr>Arial</vt:lpstr>
      <vt:lpstr>Default Design</vt:lpstr>
      <vt:lpstr>Blank</vt:lpstr>
      <vt:lpstr>1_Blank</vt:lpstr>
      <vt:lpstr>Part I_템플릿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DMQA</dc:title>
  <dc:creator>DMQA</dc:creator>
  <cp:keywords/>
  <cp:lastModifiedBy>JUNGINKIM</cp:lastModifiedBy>
  <cp:revision>2329</cp:revision>
  <cp:lastPrinted>2022-03-21T04:41:02Z</cp:lastPrinted>
  <dcterms:created xsi:type="dcterms:W3CDTF">2013-07-29T11:21:26Z</dcterms:created>
  <dcterms:modified xsi:type="dcterms:W3CDTF">2023-04-05T11:48:24Z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C:\Users\hyungu\Downloads\2018_BIDM_RL_YJPark-5.pptx</vt:lpwstr>
  </property>
</Properties>
</file>