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5" r:id="rId3"/>
    <p:sldId id="278" r:id="rId4"/>
    <p:sldId id="286" r:id="rId5"/>
    <p:sldId id="279" r:id="rId6"/>
    <p:sldId id="289" r:id="rId7"/>
    <p:sldId id="280" r:id="rId8"/>
    <p:sldId id="263" r:id="rId9"/>
    <p:sldId id="304" r:id="rId10"/>
    <p:sldId id="292" r:id="rId11"/>
    <p:sldId id="295" r:id="rId12"/>
    <p:sldId id="281" r:id="rId13"/>
    <p:sldId id="297" r:id="rId14"/>
    <p:sldId id="299" r:id="rId15"/>
    <p:sldId id="306" r:id="rId16"/>
    <p:sldId id="298" r:id="rId17"/>
    <p:sldId id="300" r:id="rId18"/>
    <p:sldId id="301" r:id="rId19"/>
    <p:sldId id="303" r:id="rId20"/>
    <p:sldId id="28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37"/>
    <a:srgbClr val="D9D9D9"/>
    <a:srgbClr val="08121E"/>
    <a:srgbClr val="3366CC"/>
    <a:srgbClr val="0E2138"/>
    <a:srgbClr val="4FA7FF"/>
    <a:srgbClr val="183962"/>
    <a:srgbClr val="1872E1"/>
    <a:srgbClr val="58BBFE"/>
    <a:srgbClr val="8AC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" autoAdjust="0"/>
    <p:restoredTop sz="90378" autoAdjust="0"/>
  </p:normalViewPr>
  <p:slideViewPr>
    <p:cSldViewPr>
      <p:cViewPr varScale="1">
        <p:scale>
          <a:sx n="80" d="100"/>
          <a:sy n="80" d="100"/>
        </p:scale>
        <p:origin x="205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401F-5A93-4155-94A1-883DB5A0377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F352-6901-40F6-A412-D83723CD5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0F352-6901-40F6-A412-D83723CD56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7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7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2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2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25B8-81BC-4063-8087-B70693F965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F5AD-E08C-42E0-9DC6-C4DF563B8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ohMnOIcgv9uoYCEdtm2DJNIMhXPtxiP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open?id=1Bdmhk6ytLZ3TYVEuuDc0-xpLedlEvfx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1477" y="2780928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PROJECT </a:t>
            </a:r>
            <a:br>
              <a:rPr lang="en-US" altLang="ko-KR" sz="1400" b="1" dirty="0">
                <a:solidFill>
                  <a:schemeClr val="bg1"/>
                </a:solidFill>
              </a:rPr>
            </a:br>
            <a:r>
              <a:rPr lang="en-US" altLang="ko-KR" sz="1400" b="1" dirty="0">
                <a:solidFill>
                  <a:schemeClr val="bg1"/>
                </a:solidFill>
              </a:rPr>
              <a:t>(Mobile Information Communication Comprehensive Design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en-US" altLang="ko-KR" sz="1200" b="1" dirty="0" smtClean="0">
              <a:solidFill>
                <a:schemeClr val="bg1"/>
              </a:solidFill>
              <a:latin typeface="+mj-lt"/>
              <a:ea typeface="08서울남산체 B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3184" y="4005064"/>
            <a:ext cx="450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Arial Unicode MS" panose="020B0604020202020204" pitchFamily="50" charset="-127"/>
              </a:rPr>
              <a:t>가톨릭대학교 김정인</a:t>
            </a:r>
            <a:endParaRPr lang="en-US" altLang="ko-KR" sz="2000" b="1" dirty="0" smtClean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2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프로그램 운영 과정</a:t>
            </a:r>
            <a:endParaRPr lang="ko-KR" altLang="en-US" sz="1400" b="1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520" y="1268760"/>
            <a:ext cx="644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2.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K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를 이용한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RC4 Encrypt/Decrypt +P2P chat 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03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2307" y="1340768"/>
            <a:ext cx="871296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■ text</a:t>
            </a:r>
            <a:r>
              <a:rPr lang="ko-KR" altLang="en-US" sz="1400" dirty="0" smtClean="0"/>
              <a:t>를 전송하는 과정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801386" y="29199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18014"/>
            <a:ext cx="8168400" cy="367491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3556614"/>
            <a:ext cx="1368152" cy="1763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5980" y="3732983"/>
            <a:ext cx="3546140" cy="218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4546951"/>
            <a:ext cx="7070898" cy="1659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4904756"/>
            <a:ext cx="1909117" cy="1804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51421" y="5511218"/>
            <a:ext cx="7453027" cy="2220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4493" y="4355064"/>
            <a:ext cx="5563691" cy="1669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594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프로그램 운영 과정</a:t>
            </a:r>
            <a:endParaRPr lang="ko-KR" altLang="en-US" sz="1400" b="1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520" y="1268760"/>
            <a:ext cx="7021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2.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K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를 이용한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RC4 Encrypt/Decrypt + P2P chat 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03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340768"/>
            <a:ext cx="871296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■ </a:t>
            </a:r>
            <a:r>
              <a:rPr lang="en-US" altLang="ko-KR" sz="1400" dirty="0" smtClean="0">
                <a:latin typeface="+mj-lt"/>
              </a:rPr>
              <a:t>text</a:t>
            </a:r>
            <a:r>
              <a:rPr lang="ko-KR" altLang="en-US" sz="1400" dirty="0" smtClean="0">
                <a:latin typeface="+mj-lt"/>
              </a:rPr>
              <a:t>를 수신하는 과정</a:t>
            </a:r>
            <a:endParaRPr lang="en-US" altLang="ko-KR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03" y="2114216"/>
            <a:ext cx="8169417" cy="396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5302" y="3236670"/>
            <a:ext cx="7145049" cy="1405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5303" y="3592470"/>
            <a:ext cx="2896578" cy="1405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303" y="3894569"/>
            <a:ext cx="1960473" cy="1606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4078818"/>
            <a:ext cx="6310595" cy="151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8231" y="5236591"/>
            <a:ext cx="3633730" cy="136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59632" y="5914627"/>
            <a:ext cx="7505088" cy="1560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7402" y="4425130"/>
            <a:ext cx="4242629" cy="327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26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7133" y="3212976"/>
            <a:ext cx="385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4.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설계 프로그램 첨부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38964" y="2132856"/>
            <a:ext cx="1308754" cy="1080120"/>
            <a:chOff x="2735633" y="2492896"/>
            <a:chExt cx="2160240" cy="1728192"/>
          </a:xfrm>
          <a:solidFill>
            <a:schemeClr val="bg1">
              <a:lumMod val="75000"/>
            </a:schemeClr>
          </a:solidFill>
        </p:grpSpPr>
        <p:sp>
          <p:nvSpPr>
            <p:cNvPr id="36" name="모서리가 둥근 직사각형 35"/>
            <p:cNvSpPr/>
            <p:nvPr/>
          </p:nvSpPr>
          <p:spPr>
            <a:xfrm>
              <a:off x="2735633" y="249289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735633" y="285293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735633" y="321297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5633" y="357301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735633" y="393305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설계 프로그램 첨부</a:t>
            </a:r>
            <a:endParaRPr lang="ko-KR" altLang="en-US" sz="1400" b="1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04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078" y="1988840"/>
            <a:ext cx="871296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</a:p>
          <a:p>
            <a:r>
              <a:rPr lang="ko-KR" altLang="en-US" sz="2000" b="1" dirty="0" smtClean="0"/>
              <a:t>■</a:t>
            </a:r>
            <a:r>
              <a:rPr lang="en-US" altLang="ko-KR" sz="2000" dirty="0" smtClean="0"/>
              <a:t>server Main activity </a:t>
            </a:r>
            <a:r>
              <a:rPr lang="ko-KR" altLang="en-US" sz="2000" dirty="0" smtClean="0"/>
              <a:t>코드</a:t>
            </a:r>
            <a:endParaRPr lang="en-US" altLang="ko-KR" sz="2000" dirty="0"/>
          </a:p>
          <a:p>
            <a:r>
              <a:rPr lang="en-US" altLang="ko-KR" sz="1400" dirty="0">
                <a:hlinkClick r:id="rId3"/>
              </a:rPr>
              <a:t>https://drive.google.com/open?id=1ohMnOIcgv9uoYCEdtm2DJNIMhXPtxiP3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2000" b="1" dirty="0" smtClean="0"/>
              <a:t>■</a:t>
            </a:r>
            <a:r>
              <a:rPr lang="en-US" altLang="ko-KR" sz="2000" dirty="0" smtClean="0"/>
              <a:t>client Main activity </a:t>
            </a:r>
            <a:r>
              <a:rPr lang="ko-KR" altLang="en-US" sz="2000" dirty="0" smtClean="0"/>
              <a:t>코드</a:t>
            </a:r>
            <a:endParaRPr lang="en-US" altLang="ko-KR" sz="2000" dirty="0"/>
          </a:p>
          <a:p>
            <a:r>
              <a:rPr lang="en-US" altLang="ko-KR" sz="1400" dirty="0">
                <a:hlinkClick r:id="rId4"/>
              </a:rPr>
              <a:t>https://drive.google.com/open?id=1Bdmhk6ytLZ3TYVEuuDc0-xpLedlEvfxT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900" dirty="0"/>
              <a:t>&lt;</a:t>
            </a:r>
            <a:r>
              <a:rPr lang="ko-KR" altLang="en-US" sz="900" dirty="0"/>
              <a:t>코드가 너무 길어</a:t>
            </a:r>
            <a:r>
              <a:rPr lang="en-US" altLang="ko-KR" sz="900" dirty="0"/>
              <a:t>, M</a:t>
            </a:r>
            <a:r>
              <a:rPr lang="en-US" altLang="ko-KR" sz="900" dirty="0" smtClean="0"/>
              <a:t>ain activity </a:t>
            </a:r>
            <a:r>
              <a:rPr lang="ko-KR" altLang="en-US" sz="900" dirty="0" smtClean="0"/>
              <a:t>부분만 삽입하였고 관련 코드를 링크하였습니다</a:t>
            </a:r>
            <a:r>
              <a:rPr lang="en-US" altLang="ko-KR" sz="900" dirty="0" smtClean="0"/>
              <a:t>.&gt;</a:t>
            </a:r>
            <a:endParaRPr lang="en-US" altLang="ko-KR" sz="9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801386" y="29199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7133" y="3212976"/>
            <a:ext cx="407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5.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완성 과제 시연 화면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38964" y="2132856"/>
            <a:ext cx="1308754" cy="1080120"/>
            <a:chOff x="2735633" y="2492896"/>
            <a:chExt cx="2160240" cy="1728192"/>
          </a:xfrm>
          <a:solidFill>
            <a:schemeClr val="bg1">
              <a:lumMod val="75000"/>
            </a:schemeClr>
          </a:solidFill>
        </p:grpSpPr>
        <p:sp>
          <p:nvSpPr>
            <p:cNvPr id="36" name="모서리가 둥근 직사각형 35"/>
            <p:cNvSpPr/>
            <p:nvPr/>
          </p:nvSpPr>
          <p:spPr>
            <a:xfrm>
              <a:off x="2735633" y="249289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735633" y="285293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735633" y="321297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5633" y="357301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735633" y="393305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4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완성 과제 시연 화면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05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801386" y="29199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250406" cy="43128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83" y="1628800"/>
            <a:ext cx="3250406" cy="42979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직사각형 20"/>
          <p:cNvSpPr/>
          <p:nvPr/>
        </p:nvSpPr>
        <p:spPr>
          <a:xfrm>
            <a:off x="1050121" y="2489026"/>
            <a:ext cx="1001599" cy="2198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2390322"/>
            <a:ext cx="240283" cy="1745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60684" y="5085184"/>
            <a:ext cx="918178" cy="1953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51720" y="5301208"/>
            <a:ext cx="927142" cy="2198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60032" y="2420888"/>
            <a:ext cx="1001599" cy="2198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56176" y="2132856"/>
            <a:ext cx="648072" cy="2160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83" y="1634262"/>
            <a:ext cx="3250406" cy="42870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7" name="직사각형 26"/>
          <p:cNvSpPr/>
          <p:nvPr/>
        </p:nvSpPr>
        <p:spPr>
          <a:xfrm>
            <a:off x="6155483" y="2121979"/>
            <a:ext cx="885573" cy="29890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완성 과제 시연 화면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05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801386" y="29199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39" y="1700807"/>
            <a:ext cx="2062352" cy="43513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60" y="1700807"/>
            <a:ext cx="2053086" cy="43513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오른쪽 화살표 12"/>
          <p:cNvSpPr/>
          <p:nvPr/>
        </p:nvSpPr>
        <p:spPr>
          <a:xfrm rot="550155">
            <a:off x="3525222" y="3167999"/>
            <a:ext cx="1290103" cy="9756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1422501">
            <a:off x="3489832" y="3406343"/>
            <a:ext cx="1290103" cy="9756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27784" y="5666654"/>
            <a:ext cx="474478" cy="2106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95684" y="2766750"/>
            <a:ext cx="1560937" cy="2302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128" y="2132856"/>
            <a:ext cx="645015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92080" y="5517232"/>
            <a:ext cx="936104" cy="1494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76789" y="2996952"/>
            <a:ext cx="1579833" cy="2198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76789" y="3216783"/>
            <a:ext cx="1579833" cy="2198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07612" y="3219122"/>
            <a:ext cx="1579833" cy="2198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07612" y="3455126"/>
            <a:ext cx="1579833" cy="2198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11263" y="2982774"/>
            <a:ext cx="1560937" cy="2302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4" grpId="0" animBg="1"/>
      <p:bldP spid="23" grpId="0" animBg="1"/>
      <p:bldP spid="27" grpId="0" animBg="1"/>
      <p:bldP spid="10" grpId="0" animBg="1"/>
      <p:bldP spid="18" grpId="0" animBg="1"/>
      <p:bldP spid="15" grpId="0" animBg="1"/>
      <p:bldP spid="17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7133" y="3212976"/>
            <a:ext cx="385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6</a:t>
            </a:r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결론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38964" y="2132856"/>
            <a:ext cx="1308754" cy="1080120"/>
            <a:chOff x="2735633" y="2492896"/>
            <a:chExt cx="2160240" cy="1728192"/>
          </a:xfrm>
          <a:solidFill>
            <a:schemeClr val="bg1">
              <a:lumMod val="75000"/>
            </a:schemeClr>
          </a:solidFill>
        </p:grpSpPr>
        <p:sp>
          <p:nvSpPr>
            <p:cNvPr id="36" name="모서리가 둥근 직사각형 35"/>
            <p:cNvSpPr/>
            <p:nvPr/>
          </p:nvSpPr>
          <p:spPr>
            <a:xfrm>
              <a:off x="2735633" y="249289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735633" y="285293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735633" y="321297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5633" y="357301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735633" y="3933056"/>
              <a:ext cx="2160240" cy="2880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3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ko-KR" altLang="en-US" sz="1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</a:t>
            </a:r>
            <a:endParaRPr lang="en-US" altLang="ko-KR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297360"/>
            <a:ext cx="874846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⑴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문제 해결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■</a:t>
            </a:r>
            <a:r>
              <a:rPr lang="ko-KR" altLang="en-US" sz="1600" dirty="0"/>
              <a:t>처음에 공유된 비밀 </a:t>
            </a:r>
            <a:r>
              <a:rPr lang="en-US" altLang="ko-KR" sz="1600" dirty="0"/>
              <a:t>Key</a:t>
            </a:r>
            <a:r>
              <a:rPr lang="ko-KR" altLang="en-US" sz="1600" dirty="0"/>
              <a:t>를 이용해 암호화한 </a:t>
            </a:r>
            <a:r>
              <a:rPr lang="en-US" altLang="ko-KR" sz="1600" dirty="0"/>
              <a:t>text</a:t>
            </a:r>
            <a:r>
              <a:rPr lang="ko-KR" altLang="en-US" sz="1600" dirty="0"/>
              <a:t>를 서버로 전송하는 과정에서 </a:t>
            </a:r>
            <a:r>
              <a:rPr lang="en-US" altLang="ko-KR" sz="1600" dirty="0"/>
              <a:t>text </a:t>
            </a:r>
            <a:r>
              <a:rPr lang="ko-KR" altLang="en-US" sz="1600" dirty="0"/>
              <a:t>내용이 </a:t>
            </a:r>
            <a:r>
              <a:rPr lang="ko-KR" altLang="en-US" sz="1600" dirty="0" err="1"/>
              <a:t>짤리는</a:t>
            </a:r>
            <a:r>
              <a:rPr lang="ko-KR" altLang="en-US" sz="1600" dirty="0"/>
              <a:t> 문제가 발생했지만</a:t>
            </a:r>
            <a:r>
              <a:rPr lang="en-US" altLang="ko-KR" sz="1600" dirty="0"/>
              <a:t>, ‘Socket</a:t>
            </a:r>
            <a:r>
              <a:rPr lang="ko-KR" altLang="en-US" sz="1600" dirty="0"/>
              <a:t> 클래스의 </a:t>
            </a:r>
            <a:r>
              <a:rPr lang="en-US" altLang="ko-KR" sz="1600" dirty="0" err="1"/>
              <a:t>getOutputStream</a:t>
            </a:r>
            <a:r>
              <a:rPr lang="en-US" altLang="ko-KR" sz="1600" dirty="0"/>
              <a:t> method()’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DataOutputStream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writeInt</a:t>
            </a:r>
            <a:r>
              <a:rPr lang="en-US" altLang="ko-KR" sz="1600" dirty="0"/>
              <a:t> method()’,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DatagramPacket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클래스의 </a:t>
            </a:r>
            <a:r>
              <a:rPr lang="en-US" altLang="ko-KR" sz="1600" dirty="0"/>
              <a:t>send method()’</a:t>
            </a:r>
            <a:r>
              <a:rPr lang="ko-KR" altLang="en-US" sz="1600" dirty="0"/>
              <a:t>를 잘 활용하여 </a:t>
            </a:r>
            <a:r>
              <a:rPr lang="ko-KR" altLang="en-US" sz="1600" b="1" dirty="0">
                <a:solidFill>
                  <a:srgbClr val="C00000"/>
                </a:solidFill>
              </a:rPr>
              <a:t>문제를 해결</a:t>
            </a:r>
            <a:r>
              <a:rPr lang="ko-KR" altLang="en-US" sz="1600" dirty="0"/>
              <a:t>할 수 있었다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■ </a:t>
            </a:r>
            <a:r>
              <a:rPr lang="ko-KR" altLang="en-US" sz="1600" dirty="0"/>
              <a:t>위 문제가 해결되니</a:t>
            </a:r>
            <a:r>
              <a:rPr lang="en-US" altLang="ko-KR" sz="1600" dirty="0"/>
              <a:t> </a:t>
            </a:r>
            <a:r>
              <a:rPr lang="ko-KR" altLang="en-US" sz="1600" dirty="0"/>
              <a:t>서버에서 암호화된 </a:t>
            </a:r>
            <a:r>
              <a:rPr lang="en-US" altLang="ko-KR" sz="1600" b="1" dirty="0">
                <a:solidFill>
                  <a:srgbClr val="C00000"/>
                </a:solidFill>
              </a:rPr>
              <a:t>text</a:t>
            </a:r>
            <a:r>
              <a:rPr lang="ko-KR" altLang="en-US" sz="1600" b="1" dirty="0">
                <a:solidFill>
                  <a:srgbClr val="C00000"/>
                </a:solidFill>
              </a:rPr>
              <a:t>를 수신하고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복호화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하는 것은 쉽게 해결</a:t>
            </a:r>
            <a:r>
              <a:rPr lang="ko-KR" altLang="en-US" sz="1600" dirty="0"/>
              <a:t>할 수 있었다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⑵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향상된 보안 </a:t>
            </a:r>
            <a:endParaRPr lang="en-US" altLang="ko-K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■ DH KEY EXCHANGE</a:t>
            </a:r>
            <a:r>
              <a:rPr lang="ko-KR" altLang="en-US" sz="1600" dirty="0" smtClean="0"/>
              <a:t>를 통해 생성된 </a:t>
            </a:r>
            <a:r>
              <a:rPr lang="ko-KR" altLang="en-US" sz="1600" dirty="0" err="1" smtClean="0"/>
              <a:t>공유키를</a:t>
            </a:r>
            <a:r>
              <a:rPr lang="ko-KR" altLang="en-US" sz="1600" dirty="0" smtClean="0"/>
              <a:t> 이용하여 </a:t>
            </a:r>
            <a:r>
              <a:rPr lang="en-US" altLang="ko-KR" sz="1600" dirty="0" smtClean="0"/>
              <a:t>RC4 </a:t>
            </a:r>
            <a:r>
              <a:rPr lang="ko-KR" altLang="en-US" sz="1600" dirty="0" smtClean="0"/>
              <a:t>암호화를 하여 통신을 할 경우에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키 교환을 한 사용자들끼리만 내용을 확인할 수 있기 때문에 안전한 통신이 가능하다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03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" y="8844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ko-KR" altLang="en-US" sz="1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</a:t>
            </a:r>
            <a:endParaRPr lang="en-US" altLang="ko-KR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297360"/>
            <a:ext cx="8748464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⑶App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실행 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1600" b="1" dirty="0"/>
              <a:t>①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App</a:t>
            </a:r>
            <a:r>
              <a:rPr lang="ko-KR" altLang="en-US" sz="1600" dirty="0"/>
              <a:t>에서 </a:t>
            </a:r>
            <a:r>
              <a:rPr lang="en-US" altLang="ko-KR" sz="1600" dirty="0"/>
              <a:t>key size</a:t>
            </a:r>
            <a:r>
              <a:rPr lang="ko-KR" altLang="en-US" sz="1600" dirty="0"/>
              <a:t>를 입력하고 </a:t>
            </a:r>
            <a:r>
              <a:rPr lang="en-US" altLang="ko-KR" sz="1600" dirty="0"/>
              <a:t>‘SET UP’ </a:t>
            </a:r>
            <a:r>
              <a:rPr lang="ko-KR" altLang="en-US" sz="1600" dirty="0"/>
              <a:t>버튼을 누르면 서버가 </a:t>
            </a:r>
            <a:r>
              <a:rPr lang="en-US" altLang="ko-KR" sz="1600" dirty="0"/>
              <a:t>‘Ready’ </a:t>
            </a:r>
            <a:r>
              <a:rPr lang="ko-KR" altLang="en-US" sz="1600" dirty="0"/>
              <a:t>상태가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②</a:t>
            </a:r>
            <a:r>
              <a:rPr lang="ko-KR" altLang="en-US" sz="1600" dirty="0"/>
              <a:t>클라이언트에서 </a:t>
            </a:r>
            <a:r>
              <a:rPr lang="en-US" altLang="ko-KR" sz="1600" dirty="0"/>
              <a:t>‘DH KEY EXC’ </a:t>
            </a:r>
            <a:r>
              <a:rPr lang="ko-KR" altLang="en-US" sz="1600" dirty="0"/>
              <a:t>버튼을 눌러 서버와 공유키 </a:t>
            </a:r>
            <a:r>
              <a:rPr lang="en-US" altLang="ko-KR" sz="1600" dirty="0"/>
              <a:t>K</a:t>
            </a:r>
            <a:r>
              <a:rPr lang="ko-KR" altLang="en-US" sz="1600" dirty="0"/>
              <a:t>를 생성한다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서버에서는 공유키 생성이 완료되면 </a:t>
            </a:r>
            <a:r>
              <a:rPr lang="en-US" altLang="ko-KR" sz="1600" dirty="0"/>
              <a:t>‘DH READY’ </a:t>
            </a:r>
            <a:r>
              <a:rPr lang="ko-KR" altLang="en-US" sz="1600" dirty="0"/>
              <a:t>상태가 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③</a:t>
            </a:r>
            <a:r>
              <a:rPr lang="ko-KR" altLang="en-US" sz="1600" dirty="0"/>
              <a:t>클라이언트에서  전송하고 싶은 </a:t>
            </a:r>
            <a:r>
              <a:rPr lang="en-US" altLang="ko-KR" sz="1600" dirty="0"/>
              <a:t>text</a:t>
            </a:r>
            <a:r>
              <a:rPr lang="ko-KR" altLang="en-US" sz="1600" dirty="0"/>
              <a:t>를 입력한 후 </a:t>
            </a:r>
            <a:r>
              <a:rPr lang="en-US" altLang="ko-KR" sz="1600" dirty="0"/>
              <a:t>‘SEND’ </a:t>
            </a:r>
            <a:r>
              <a:rPr lang="ko-KR" altLang="en-US" sz="1600" dirty="0"/>
              <a:t>버튼을 누르게 되면</a:t>
            </a:r>
            <a:r>
              <a:rPr lang="en-US" altLang="ko-KR" sz="1600" dirty="0"/>
              <a:t> </a:t>
            </a:r>
            <a:r>
              <a:rPr lang="ko-KR" altLang="en-US" sz="1600" dirty="0"/>
              <a:t>클라이언트 화면에 입력시킨 </a:t>
            </a:r>
            <a:r>
              <a:rPr lang="en-US" altLang="ko-KR" sz="1600" dirty="0"/>
              <a:t>text</a:t>
            </a:r>
            <a:r>
              <a:rPr lang="ko-KR" altLang="en-US" sz="1600" dirty="0"/>
              <a:t>가 출력되고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 암호화하여 전송된다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④</a:t>
            </a:r>
            <a:r>
              <a:rPr lang="ko-KR" altLang="en-US" sz="1600" dirty="0"/>
              <a:t>서버 화면에는 복 호화 과정을 거쳐 클라이언트에서 전송한 </a:t>
            </a:r>
            <a:r>
              <a:rPr lang="en-US" altLang="ko-KR" sz="1600" dirty="0"/>
              <a:t>text</a:t>
            </a:r>
            <a:r>
              <a:rPr lang="ko-KR" altLang="en-US" sz="1600" dirty="0"/>
              <a:t>의 원래의 내용을 화면에 출력시킨다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(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서버 화면에 </a:t>
            </a:r>
            <a:r>
              <a:rPr lang="en-US" altLang="ko-KR" sz="1600" dirty="0"/>
              <a:t>‘DH READY’</a:t>
            </a:r>
            <a:r>
              <a:rPr lang="ko-KR" altLang="en-US" sz="1600" dirty="0"/>
              <a:t>가 </a:t>
            </a:r>
            <a:r>
              <a:rPr lang="en-US" altLang="ko-KR" sz="1600" dirty="0"/>
              <a:t>‘CHATTING’</a:t>
            </a:r>
            <a:r>
              <a:rPr lang="ko-KR" altLang="en-US" sz="1600" dirty="0"/>
              <a:t>상태로 변경된다</a:t>
            </a:r>
            <a:r>
              <a:rPr lang="en-US" altLang="ko-KR" sz="1600" dirty="0"/>
              <a:t>.)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⑤</a:t>
            </a:r>
            <a:r>
              <a:rPr lang="ko-KR" altLang="en-US" sz="1600" dirty="0"/>
              <a:t>서버에서도 전송하고 싶은 </a:t>
            </a:r>
            <a:r>
              <a:rPr lang="en-US" altLang="ko-KR" sz="1600" dirty="0"/>
              <a:t>text</a:t>
            </a:r>
            <a:r>
              <a:rPr lang="ko-KR" altLang="en-US" sz="1600" dirty="0"/>
              <a:t>를 입력한 후 </a:t>
            </a:r>
            <a:r>
              <a:rPr lang="en-US" altLang="ko-KR" sz="1600" dirty="0"/>
              <a:t>‘START P2P CHAT’ </a:t>
            </a:r>
            <a:r>
              <a:rPr lang="ko-KR" altLang="en-US" sz="1600" dirty="0"/>
              <a:t>버튼을 눌러 입력한 </a:t>
            </a:r>
            <a:r>
              <a:rPr lang="en-US" altLang="ko-KR" sz="1600" dirty="0"/>
              <a:t>text</a:t>
            </a:r>
            <a:r>
              <a:rPr lang="ko-KR" altLang="en-US" sz="1600" dirty="0"/>
              <a:t>를 화면에 출력시키고 클라이언트로 암호화한 </a:t>
            </a:r>
            <a:r>
              <a:rPr lang="en-US" altLang="ko-KR" sz="1600" dirty="0"/>
              <a:t>text</a:t>
            </a:r>
            <a:r>
              <a:rPr lang="ko-KR" altLang="en-US" sz="1600" dirty="0"/>
              <a:t>를 전송시키게 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⑷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결과 확인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600" dirty="0"/>
              <a:t>■ </a:t>
            </a:r>
            <a:r>
              <a:rPr lang="ko-KR" altLang="en-US" sz="1600" dirty="0" smtClean="0"/>
              <a:t>데모를 </a:t>
            </a:r>
            <a:r>
              <a:rPr lang="ko-KR" altLang="en-US" sz="1600" dirty="0"/>
              <a:t>통해 처음 </a:t>
            </a:r>
            <a:r>
              <a:rPr lang="ko-KR" altLang="en-US" sz="1600" b="1" dirty="0">
                <a:solidFill>
                  <a:srgbClr val="C00000"/>
                </a:solidFill>
              </a:rPr>
              <a:t>우리가 계획한 대로 진행</a:t>
            </a:r>
            <a:r>
              <a:rPr lang="ko-KR" altLang="en-US" sz="1600" dirty="0"/>
              <a:t> 되었다는 것을 알 수 있었다</a:t>
            </a:r>
            <a:r>
              <a:rPr lang="en-US" altLang="ko-KR" sz="1600" dirty="0"/>
              <a:t>. 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823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" y="3079"/>
            <a:ext cx="9142858" cy="6857143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2805608" y="570454"/>
            <a:ext cx="965004" cy="949384"/>
            <a:chOff x="3603452" y="1196752"/>
            <a:chExt cx="1112564" cy="1112564"/>
          </a:xfrm>
        </p:grpSpPr>
        <p:sp>
          <p:nvSpPr>
            <p:cNvPr id="15" name="타원 14"/>
            <p:cNvSpPr/>
            <p:nvPr/>
          </p:nvSpPr>
          <p:spPr>
            <a:xfrm>
              <a:off x="3603452" y="1196752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39124" y="1450152"/>
              <a:ext cx="659216" cy="542374"/>
              <a:chOff x="2256636" y="2617190"/>
              <a:chExt cx="875204" cy="720080"/>
            </a:xfrm>
            <a:solidFill>
              <a:schemeClr val="bg1">
                <a:lumMod val="65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2256636" y="2617190"/>
                <a:ext cx="83928" cy="7200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415813" y="2852936"/>
                <a:ext cx="83928" cy="4843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573556" y="2924944"/>
                <a:ext cx="83928" cy="4123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738850" y="2780927"/>
                <a:ext cx="83928" cy="556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0169" y="3095102"/>
                <a:ext cx="83928" cy="2421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047912" y="2924944"/>
                <a:ext cx="83928" cy="4123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cxnSp>
        <p:nvCxnSpPr>
          <p:cNvPr id="14" name="직선 화살표 연결선 13"/>
          <p:cNvCxnSpPr/>
          <p:nvPr/>
        </p:nvCxnSpPr>
        <p:spPr>
          <a:xfrm rot="5400000" flipV="1">
            <a:off x="2339661" y="764704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928198" y="746327"/>
            <a:ext cx="2707227" cy="523220"/>
            <a:chOff x="2179558" y="2587124"/>
            <a:chExt cx="1639684" cy="895856"/>
          </a:xfrm>
        </p:grpSpPr>
        <p:sp>
          <p:nvSpPr>
            <p:cNvPr id="21" name="TextBox 20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9082" y="2766208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고딕 ExtraBold" panose="020D0904000000000000" pitchFamily="50" charset="-127"/>
                </a:rPr>
                <a:t>과제 개요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36" name="직선 화살표 연결선 35"/>
          <p:cNvCxnSpPr/>
          <p:nvPr/>
        </p:nvCxnSpPr>
        <p:spPr>
          <a:xfrm rot="5400000" flipV="1">
            <a:off x="3262590" y="1686264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000061" y="1679348"/>
            <a:ext cx="2771677" cy="523220"/>
            <a:chOff x="2179558" y="2587124"/>
            <a:chExt cx="1678719" cy="895856"/>
          </a:xfrm>
        </p:grpSpPr>
        <p:sp>
          <p:nvSpPr>
            <p:cNvPr id="38" name="TextBox 37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18117" y="2765283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고딕 ExtraBold" panose="020D0904000000000000" pitchFamily="50" charset="-127"/>
                </a:rPr>
                <a:t>과제 설계도면 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 rot="5400000" flipV="1">
            <a:off x="3695211" y="2662535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5440582" y="2745696"/>
            <a:ext cx="2727640" cy="698882"/>
            <a:chOff x="2179558" y="2587124"/>
            <a:chExt cx="1652047" cy="1196624"/>
          </a:xfrm>
        </p:grpSpPr>
        <p:sp>
          <p:nvSpPr>
            <p:cNvPr id="52" name="TextBox 51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91445" y="2782498"/>
              <a:ext cx="1440160" cy="1001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고딕 ExtraBold" panose="020D0904000000000000" pitchFamily="50" charset="-127"/>
                </a:rPr>
                <a:t>설계도면에 입각한 과제 운영 과정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rot="5400000" flipV="1">
            <a:off x="3761040" y="3791622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000060" y="4967257"/>
            <a:ext cx="2682356" cy="523220"/>
            <a:chOff x="2175556" y="2595949"/>
            <a:chExt cx="1624620" cy="895856"/>
          </a:xfrm>
        </p:grpSpPr>
        <p:sp>
          <p:nvSpPr>
            <p:cNvPr id="66" name="TextBox 65"/>
            <p:cNvSpPr txBox="1"/>
            <p:nvPr/>
          </p:nvSpPr>
          <p:spPr>
            <a:xfrm>
              <a:off x="2175556" y="2595949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60016" y="2764739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고딕 ExtraBold" panose="020D0904000000000000" pitchFamily="50" charset="-127"/>
                </a:rPr>
                <a:t>완성 과제 시연 화면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3794287" y="1548888"/>
            <a:ext cx="927561" cy="964980"/>
            <a:chOff x="4271654" y="2564904"/>
            <a:chExt cx="1112564" cy="1112564"/>
          </a:xfrm>
        </p:grpSpPr>
        <p:sp>
          <p:nvSpPr>
            <p:cNvPr id="40" name="타원 39"/>
            <p:cNvSpPr/>
            <p:nvPr/>
          </p:nvSpPr>
          <p:spPr>
            <a:xfrm>
              <a:off x="4271654" y="2564904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498297" y="3002357"/>
              <a:ext cx="659277" cy="329634"/>
              <a:chOff x="1403648" y="1457265"/>
              <a:chExt cx="4752528" cy="1755711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1403648" y="1484784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2695983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3995936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436096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123728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416063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4716016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50" name="그룹 149"/>
          <p:cNvGrpSpPr/>
          <p:nvPr/>
        </p:nvGrpSpPr>
        <p:grpSpPr>
          <a:xfrm>
            <a:off x="4215012" y="2576725"/>
            <a:ext cx="962312" cy="922719"/>
            <a:chOff x="4416778" y="4077072"/>
            <a:chExt cx="1112564" cy="1112564"/>
          </a:xfrm>
        </p:grpSpPr>
        <p:sp>
          <p:nvSpPr>
            <p:cNvPr id="54" name="타원 53"/>
            <p:cNvSpPr/>
            <p:nvPr/>
          </p:nvSpPr>
          <p:spPr>
            <a:xfrm>
              <a:off x="4416778" y="4077072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4684668" y="4355679"/>
              <a:ext cx="607412" cy="553045"/>
              <a:chOff x="1414981" y="2119372"/>
              <a:chExt cx="4141635" cy="3013032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85" name="그룹 84"/>
              <p:cNvGrpSpPr/>
              <p:nvPr/>
            </p:nvGrpSpPr>
            <p:grpSpPr>
              <a:xfrm>
                <a:off x="1414981" y="2119372"/>
                <a:ext cx="912608" cy="3013032"/>
                <a:chOff x="1414981" y="2119372"/>
                <a:chExt cx="912608" cy="3013032"/>
              </a:xfrm>
              <a:grpFill/>
            </p:grpSpPr>
            <p:sp>
              <p:nvSpPr>
                <p:cNvPr id="101" name="직사각형 100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1414981" y="3174704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1414981" y="266170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1414981" y="211937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2483768" y="2661700"/>
                <a:ext cx="912608" cy="2470704"/>
                <a:chOff x="1414981" y="2661700"/>
                <a:chExt cx="912608" cy="2470704"/>
              </a:xfrm>
              <a:grpFill/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414981" y="3174704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14981" y="266170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563888" y="3678760"/>
                <a:ext cx="912608" cy="1453644"/>
                <a:chOff x="1414981" y="3678760"/>
                <a:chExt cx="912608" cy="1453644"/>
              </a:xfrm>
              <a:grpFill/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644008" y="3174704"/>
                <a:ext cx="912608" cy="1957700"/>
                <a:chOff x="1414981" y="3174704"/>
                <a:chExt cx="912608" cy="1957700"/>
              </a:xfrm>
              <a:grpFill/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1414981" y="4734092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1414981" y="4221088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414981" y="3678760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14981" y="3174704"/>
                  <a:ext cx="912608" cy="3983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</p:grpSp>
      <p:grpSp>
        <p:nvGrpSpPr>
          <p:cNvPr id="151" name="그룹 150"/>
          <p:cNvGrpSpPr/>
          <p:nvPr/>
        </p:nvGrpSpPr>
        <p:grpSpPr>
          <a:xfrm>
            <a:off x="4189260" y="3694491"/>
            <a:ext cx="905092" cy="957426"/>
            <a:chOff x="3819476" y="5517232"/>
            <a:chExt cx="1112564" cy="1112564"/>
          </a:xfrm>
        </p:grpSpPr>
        <p:sp>
          <p:nvSpPr>
            <p:cNvPr id="68" name="타원 67"/>
            <p:cNvSpPr/>
            <p:nvPr/>
          </p:nvSpPr>
          <p:spPr>
            <a:xfrm>
              <a:off x="3819476" y="5517232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067944" y="5824491"/>
              <a:ext cx="604019" cy="550746"/>
              <a:chOff x="2735633" y="2492896"/>
              <a:chExt cx="2160240" cy="1728192"/>
            </a:xfrm>
            <a:solidFill>
              <a:schemeClr val="bg1">
                <a:lumMod val="75000"/>
              </a:schemeClr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2735633" y="2492896"/>
                <a:ext cx="2160240" cy="288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2735633" y="2852936"/>
                <a:ext cx="2160240" cy="288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2735633" y="3212976"/>
                <a:ext cx="2160240" cy="288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2735633" y="3573016"/>
                <a:ext cx="2160240" cy="288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2735633" y="3933056"/>
                <a:ext cx="2160240" cy="288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sp>
        <p:nvSpPr>
          <p:cNvPr id="153" name="타원 152"/>
          <p:cNvSpPr/>
          <p:nvPr/>
        </p:nvSpPr>
        <p:spPr>
          <a:xfrm>
            <a:off x="1232514" y="829539"/>
            <a:ext cx="533963" cy="57965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1390060" y="1002445"/>
            <a:ext cx="218870" cy="2326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2101776" y="1684470"/>
            <a:ext cx="533963" cy="579653"/>
            <a:chOff x="2865422" y="2925827"/>
            <a:chExt cx="533963" cy="579653"/>
          </a:xfrm>
        </p:grpSpPr>
        <p:sp>
          <p:nvSpPr>
            <p:cNvPr id="155" name="타원 154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2723816" y="2660741"/>
            <a:ext cx="533963" cy="579653"/>
            <a:chOff x="2865422" y="2925827"/>
            <a:chExt cx="533963" cy="579653"/>
          </a:xfrm>
        </p:grpSpPr>
        <p:sp>
          <p:nvSpPr>
            <p:cNvPr id="163" name="타원 162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847034" y="3778363"/>
            <a:ext cx="533963" cy="579653"/>
            <a:chOff x="2865422" y="2925827"/>
            <a:chExt cx="533963" cy="579653"/>
          </a:xfrm>
        </p:grpSpPr>
        <p:sp>
          <p:nvSpPr>
            <p:cNvPr id="166" name="타원 165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530891" y="4870971"/>
            <a:ext cx="533963" cy="579653"/>
            <a:chOff x="2865422" y="2925827"/>
            <a:chExt cx="533963" cy="579653"/>
          </a:xfrm>
        </p:grpSpPr>
        <p:sp>
          <p:nvSpPr>
            <p:cNvPr id="114" name="타원 113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853585" y="5762176"/>
            <a:ext cx="533963" cy="579653"/>
            <a:chOff x="2865422" y="2925827"/>
            <a:chExt cx="533963" cy="579653"/>
          </a:xfrm>
        </p:grpSpPr>
        <p:sp>
          <p:nvSpPr>
            <p:cNvPr id="117" name="타원 116"/>
            <p:cNvSpPr/>
            <p:nvPr/>
          </p:nvSpPr>
          <p:spPr>
            <a:xfrm>
              <a:off x="2865422" y="2925827"/>
              <a:ext cx="533963" cy="579653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3022968" y="3099315"/>
              <a:ext cx="218870" cy="2326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19" name="직선 화살표 연결선 118"/>
          <p:cNvCxnSpPr/>
          <p:nvPr/>
        </p:nvCxnSpPr>
        <p:spPr>
          <a:xfrm rot="5400000" flipV="1">
            <a:off x="3451335" y="4871436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rot="5400000" flipV="1">
            <a:off x="2776822" y="5779212"/>
            <a:ext cx="0" cy="57606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3944191" y="4790620"/>
            <a:ext cx="927561" cy="964980"/>
            <a:chOff x="4271654" y="2564904"/>
            <a:chExt cx="1112564" cy="1112564"/>
          </a:xfrm>
        </p:grpSpPr>
        <p:sp>
          <p:nvSpPr>
            <p:cNvPr id="138" name="타원 137"/>
            <p:cNvSpPr/>
            <p:nvPr/>
          </p:nvSpPr>
          <p:spPr>
            <a:xfrm>
              <a:off x="4271654" y="2564904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4498297" y="3002357"/>
              <a:ext cx="659277" cy="329634"/>
              <a:chOff x="1403648" y="1457265"/>
              <a:chExt cx="4752528" cy="1755711"/>
            </a:xfrm>
          </p:grpSpPr>
          <p:sp>
            <p:nvSpPr>
              <p:cNvPr id="140" name="타원 139"/>
              <p:cNvSpPr/>
              <p:nvPr/>
            </p:nvSpPr>
            <p:spPr>
              <a:xfrm>
                <a:off x="1403648" y="1484784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695983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3995936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5436096" y="1457265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123728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3416063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4716016" y="2492896"/>
                <a:ext cx="720080" cy="7200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grpSp>
        <p:nvGrpSpPr>
          <p:cNvPr id="147" name="그룹 146"/>
          <p:cNvGrpSpPr/>
          <p:nvPr/>
        </p:nvGrpSpPr>
        <p:grpSpPr>
          <a:xfrm>
            <a:off x="4334390" y="5990210"/>
            <a:ext cx="2715129" cy="523220"/>
            <a:chOff x="2179558" y="2587124"/>
            <a:chExt cx="1644470" cy="895856"/>
          </a:xfrm>
        </p:grpSpPr>
        <p:sp>
          <p:nvSpPr>
            <p:cNvPr id="152" name="TextBox 151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383868" y="2725252"/>
              <a:ext cx="1440160" cy="57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고딕 ExtraBold" panose="020D0904000000000000" pitchFamily="50" charset="-127"/>
                </a:rPr>
                <a:t>결론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5296485" y="3879350"/>
            <a:ext cx="2773270" cy="672785"/>
            <a:chOff x="2179558" y="2587124"/>
            <a:chExt cx="1679684" cy="1151940"/>
          </a:xfrm>
        </p:grpSpPr>
        <p:sp>
          <p:nvSpPr>
            <p:cNvPr id="159" name="TextBox 158"/>
            <p:cNvSpPr txBox="1"/>
            <p:nvPr/>
          </p:nvSpPr>
          <p:spPr>
            <a:xfrm>
              <a:off x="2179558" y="2587124"/>
              <a:ext cx="328536" cy="89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19082" y="2737814"/>
              <a:ext cx="1440160" cy="1001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고딕 ExtraBold" panose="020D0904000000000000" pitchFamily="50" charset="-127"/>
                </a:rPr>
                <a:t>설계된 프로그램 첨부</a:t>
              </a:r>
              <a:endPara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endParaRPr>
            </a:p>
            <a:p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고딕 ExtraBold" panose="020D0904000000000000" pitchFamily="50" charset="-127"/>
                </a:rPr>
                <a:t>(Main Activity)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3284509" y="5731731"/>
            <a:ext cx="965004" cy="949384"/>
            <a:chOff x="3603452" y="1196752"/>
            <a:chExt cx="1112564" cy="1112564"/>
          </a:xfrm>
        </p:grpSpPr>
        <p:sp>
          <p:nvSpPr>
            <p:cNvPr id="170" name="타원 169"/>
            <p:cNvSpPr/>
            <p:nvPr/>
          </p:nvSpPr>
          <p:spPr>
            <a:xfrm>
              <a:off x="3603452" y="1196752"/>
              <a:ext cx="1112564" cy="111256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3839124" y="1450152"/>
              <a:ext cx="659216" cy="542374"/>
              <a:chOff x="2256636" y="2617190"/>
              <a:chExt cx="875204" cy="720080"/>
            </a:xfrm>
            <a:solidFill>
              <a:schemeClr val="bg1">
                <a:lumMod val="65000"/>
              </a:schemeClr>
            </a:solidFill>
          </p:grpSpPr>
          <p:sp>
            <p:nvSpPr>
              <p:cNvPr id="172" name="직사각형 171"/>
              <p:cNvSpPr/>
              <p:nvPr/>
            </p:nvSpPr>
            <p:spPr>
              <a:xfrm>
                <a:off x="2256636" y="2617190"/>
                <a:ext cx="83928" cy="7200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2415813" y="2852936"/>
                <a:ext cx="83928" cy="4843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2573556" y="2924944"/>
                <a:ext cx="83928" cy="4123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738850" y="2780927"/>
                <a:ext cx="83928" cy="5563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2890169" y="3095102"/>
                <a:ext cx="83928" cy="2421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3047912" y="2924944"/>
                <a:ext cx="83928" cy="4123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1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0325" y="2507767"/>
            <a:ext cx="641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감사합니다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sz="4000" b="1" dirty="0">
              <a:solidFill>
                <a:schemeClr val="bg1"/>
              </a:solidFill>
              <a:latin typeface="+mj-lt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4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28" y="0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7133" y="3212976"/>
            <a:ext cx="385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</a:t>
            </a:r>
            <a:r>
              <a:rPr lang="ko-KR" altLang="en-US" sz="4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과제 개요</a:t>
            </a:r>
            <a:endParaRPr lang="ko-KR" altLang="en-US" sz="4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38660" y="2031289"/>
            <a:ext cx="1282466" cy="1181687"/>
            <a:chOff x="2256636" y="2617190"/>
            <a:chExt cx="875204" cy="720080"/>
          </a:xfrm>
          <a:solidFill>
            <a:schemeClr val="bg1">
              <a:lumMod val="65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2256636" y="2617190"/>
              <a:ext cx="83928" cy="720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5813" y="2852936"/>
              <a:ext cx="83928" cy="4843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3556" y="2924944"/>
              <a:ext cx="83928" cy="4123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30992" y="2780928"/>
              <a:ext cx="83928" cy="5563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90169" y="3095102"/>
              <a:ext cx="83928" cy="2421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47912" y="2924944"/>
              <a:ext cx="83928" cy="4123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4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" y="-15627"/>
            <a:ext cx="9142858" cy="6857143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과제 개요</a:t>
            </a:r>
            <a:endParaRPr lang="ko-KR" altLang="en-US" sz="1400" b="1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01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4343" y="1340768"/>
            <a:ext cx="867645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◈ 과제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명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DH key Exchange + 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세션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이용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RC4 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암호화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ko-KR" altLang="ko-KR" b="1" dirty="0" err="1" smtClean="0">
                <a:solidFill>
                  <a:schemeClr val="tx2">
                    <a:lumMod val="75000"/>
                  </a:schemeClr>
                </a:solidFill>
              </a:rPr>
              <a:t>복호화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+ P2P </a:t>
            </a:r>
            <a:r>
              <a:rPr lang="ko-KR" altLang="ko-KR" b="1" dirty="0">
                <a:solidFill>
                  <a:schemeClr val="tx2">
                    <a:lumMod val="75000"/>
                  </a:schemeClr>
                </a:solidFill>
              </a:rPr>
              <a:t>통신 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■ </a:t>
            </a:r>
            <a:r>
              <a:rPr lang="ko-KR" altLang="en-US" sz="1600" dirty="0" smtClean="0"/>
              <a:t>본 </a:t>
            </a:r>
            <a:r>
              <a:rPr lang="ko-KR" altLang="en-US" sz="1600" dirty="0"/>
              <a:t>프로그램은 </a:t>
            </a:r>
            <a:r>
              <a:rPr lang="en-US" altLang="ko-KR" sz="1600" dirty="0"/>
              <a:t>TCP </a:t>
            </a:r>
            <a:r>
              <a:rPr lang="ko-KR" altLang="en-US" sz="1600" dirty="0"/>
              <a:t>기반으로 </a:t>
            </a:r>
            <a:r>
              <a:rPr lang="en-US" altLang="ko-KR" sz="1600" b="1" dirty="0">
                <a:solidFill>
                  <a:srgbClr val="C00000"/>
                </a:solidFill>
              </a:rPr>
              <a:t>DH </a:t>
            </a:r>
            <a:r>
              <a:rPr lang="ko-KR" altLang="en-US" sz="1600" b="1" dirty="0">
                <a:solidFill>
                  <a:srgbClr val="C00000"/>
                </a:solidFill>
              </a:rPr>
              <a:t>키 교환</a:t>
            </a:r>
            <a:r>
              <a:rPr lang="ko-KR" altLang="en-US" sz="1600" dirty="0"/>
              <a:t>을 통해 생성된 키를 이용하여 메시지를 </a:t>
            </a:r>
            <a:r>
              <a:rPr lang="en-US" altLang="ko-KR" sz="1600" b="1" dirty="0">
                <a:solidFill>
                  <a:srgbClr val="C00000"/>
                </a:solidFill>
              </a:rPr>
              <a:t>RC4</a:t>
            </a:r>
            <a:r>
              <a:rPr lang="ko-KR" altLang="en-US" sz="1600" b="1" dirty="0">
                <a:solidFill>
                  <a:srgbClr val="C00000"/>
                </a:solidFill>
              </a:rPr>
              <a:t> 암호화 </a:t>
            </a:r>
            <a:r>
              <a:rPr lang="en-US" altLang="ko-KR" sz="1600" b="1" dirty="0">
                <a:solidFill>
                  <a:srgbClr val="C00000"/>
                </a:solidFill>
              </a:rPr>
              <a:t>/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복호화</a:t>
            </a:r>
            <a:r>
              <a:rPr lang="ko-KR" altLang="en-US" sz="1600" b="1" dirty="0" smtClean="0"/>
              <a:t> </a:t>
            </a:r>
            <a:r>
              <a:rPr lang="ko-KR" altLang="en-US" sz="1600" dirty="0"/>
              <a:t>하여 보안이 한 층 강화된 </a:t>
            </a:r>
            <a:r>
              <a:rPr lang="en-US" altLang="ko-KR" sz="1600" b="1" dirty="0">
                <a:solidFill>
                  <a:srgbClr val="C00000"/>
                </a:solidFill>
              </a:rPr>
              <a:t>P2P </a:t>
            </a:r>
            <a:r>
              <a:rPr lang="ko-KR" altLang="en-US" sz="1600" b="1" dirty="0">
                <a:solidFill>
                  <a:srgbClr val="C00000"/>
                </a:solidFill>
              </a:rPr>
              <a:t>통신</a:t>
            </a:r>
            <a:r>
              <a:rPr lang="ko-KR" altLang="en-US" sz="1600" dirty="0"/>
              <a:t>이 가능하다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■ </a:t>
            </a:r>
            <a:r>
              <a:rPr lang="ko-KR" altLang="en-US" sz="1600" dirty="0"/>
              <a:t>일반적인 </a:t>
            </a:r>
            <a:r>
              <a:rPr lang="en-US" altLang="ko-KR" sz="1600" dirty="0"/>
              <a:t>P2P </a:t>
            </a:r>
            <a:r>
              <a:rPr lang="ko-KR" altLang="en-US" sz="1600" dirty="0"/>
              <a:t>통신에서는 각 단말들끼리 서로 동등하게 자료를 주고 받을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본 프로그램에서는 모든 단말들끼리 </a:t>
            </a:r>
            <a:r>
              <a:rPr lang="ko-KR" altLang="en-US" sz="1600" b="1" dirty="0">
                <a:solidFill>
                  <a:srgbClr val="C00000"/>
                </a:solidFill>
              </a:rPr>
              <a:t>자유로운 통신에서 발생할 수 있는 보안 문제</a:t>
            </a:r>
            <a:r>
              <a:rPr lang="ko-KR" altLang="en-US" sz="1600" dirty="0"/>
              <a:t>를 해결하기 위해 고안되었다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■ </a:t>
            </a:r>
            <a:r>
              <a:rPr lang="ko-KR" altLang="en-US" sz="1600" dirty="0" smtClean="0"/>
              <a:t>일반적인 </a:t>
            </a:r>
            <a:r>
              <a:rPr lang="en-US" altLang="ko-KR" sz="1600" b="1" dirty="0">
                <a:solidFill>
                  <a:srgbClr val="C00000"/>
                </a:solidFill>
              </a:rPr>
              <a:t>P2P </a:t>
            </a:r>
            <a:r>
              <a:rPr lang="ko-KR" altLang="en-US" sz="1600" b="1" dirty="0">
                <a:solidFill>
                  <a:srgbClr val="C00000"/>
                </a:solidFill>
              </a:rPr>
              <a:t>통신</a:t>
            </a:r>
            <a:r>
              <a:rPr lang="ko-KR" altLang="en-US" sz="1600" dirty="0"/>
              <a:t>은 한 프로그램으로 </a:t>
            </a:r>
            <a:r>
              <a:rPr lang="en-US" altLang="ko-KR" sz="1600" dirty="0"/>
              <a:t>peer to peer</a:t>
            </a:r>
            <a:r>
              <a:rPr lang="ko-KR" altLang="en-US" sz="1600" dirty="0"/>
              <a:t>가 이루어지지만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본 프로그램은 </a:t>
            </a:r>
            <a:r>
              <a:rPr lang="en-US" altLang="ko-KR" sz="1600" b="1" dirty="0">
                <a:solidFill>
                  <a:srgbClr val="C00000"/>
                </a:solidFill>
              </a:rPr>
              <a:t>DH </a:t>
            </a:r>
            <a:r>
              <a:rPr lang="ko-KR" altLang="en-US" sz="1600" b="1" dirty="0">
                <a:solidFill>
                  <a:srgbClr val="C00000"/>
                </a:solidFill>
              </a:rPr>
              <a:t>키 교환</a:t>
            </a:r>
            <a:r>
              <a:rPr lang="ko-KR" altLang="en-US" sz="1600" dirty="0"/>
              <a:t>을 하는데 있어서 </a:t>
            </a:r>
            <a:r>
              <a:rPr lang="ko-KR" altLang="en-US" sz="1600" dirty="0" smtClean="0"/>
              <a:t>하나의 </a:t>
            </a:r>
            <a:r>
              <a:rPr lang="ko-KR" altLang="en-US" sz="1600" dirty="0"/>
              <a:t>프로그램으로 진행하기에는 문제가 있다고 판단하여 </a:t>
            </a:r>
            <a:r>
              <a:rPr lang="ko-KR" altLang="en-US" sz="1600" b="1" dirty="0">
                <a:solidFill>
                  <a:srgbClr val="C00000"/>
                </a:solidFill>
              </a:rPr>
              <a:t>클라이언트</a:t>
            </a:r>
            <a:r>
              <a:rPr lang="en-US" altLang="ko-KR" sz="1600" b="1" dirty="0">
                <a:solidFill>
                  <a:srgbClr val="C00000"/>
                </a:solidFill>
              </a:rPr>
              <a:t> &amp; </a:t>
            </a:r>
            <a:r>
              <a:rPr lang="ko-KR" altLang="en-US" sz="1600" b="1" dirty="0">
                <a:solidFill>
                  <a:srgbClr val="C00000"/>
                </a:solidFill>
              </a:rPr>
              <a:t>서버</a:t>
            </a:r>
            <a:r>
              <a:rPr lang="ko-KR" altLang="en-US" sz="1600" dirty="0"/>
              <a:t>로 나누어서 진행하였다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180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96" y="857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7133" y="3212976"/>
            <a:ext cx="3852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2.</a:t>
            </a: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과제 설계도면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19666" y="2094781"/>
            <a:ext cx="1359083" cy="1133962"/>
            <a:chOff x="1414981" y="2119372"/>
            <a:chExt cx="4141635" cy="3013032"/>
          </a:xfrm>
          <a:solidFill>
            <a:schemeClr val="bg1">
              <a:lumMod val="65000"/>
            </a:schemeClr>
          </a:solidFill>
        </p:grpSpPr>
        <p:grpSp>
          <p:nvGrpSpPr>
            <p:cNvPr id="19" name="그룹 18"/>
            <p:cNvGrpSpPr/>
            <p:nvPr/>
          </p:nvGrpSpPr>
          <p:grpSpPr>
            <a:xfrm>
              <a:off x="1414981" y="2119372"/>
              <a:ext cx="912608" cy="3013032"/>
              <a:chOff x="1414981" y="2119372"/>
              <a:chExt cx="912608" cy="3013032"/>
            </a:xfrm>
            <a:grpFill/>
          </p:grpSpPr>
          <p:sp>
            <p:nvSpPr>
              <p:cNvPr id="42" name="직사각형 41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414981" y="3174704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414981" y="266170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414981" y="211937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483768" y="2661700"/>
              <a:ext cx="912608" cy="2470704"/>
              <a:chOff x="1414981" y="2661700"/>
              <a:chExt cx="912608" cy="2470704"/>
            </a:xfrm>
            <a:grpFill/>
          </p:grpSpPr>
          <p:sp>
            <p:nvSpPr>
              <p:cNvPr id="30" name="직사각형 29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14981" y="3174704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414981" y="266170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563888" y="3678760"/>
              <a:ext cx="912608" cy="1453644"/>
              <a:chOff x="1414981" y="3678760"/>
              <a:chExt cx="912608" cy="1453644"/>
            </a:xfrm>
            <a:grpFill/>
          </p:grpSpPr>
          <p:sp>
            <p:nvSpPr>
              <p:cNvPr id="27" name="직사각형 26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644008" y="3174704"/>
              <a:ext cx="912608" cy="1957700"/>
              <a:chOff x="1414981" y="3174704"/>
              <a:chExt cx="912608" cy="1957700"/>
            </a:xfrm>
            <a:grpFill/>
          </p:grpSpPr>
          <p:sp>
            <p:nvSpPr>
              <p:cNvPr id="23" name="직사각형 22"/>
              <p:cNvSpPr/>
              <p:nvPr/>
            </p:nvSpPr>
            <p:spPr>
              <a:xfrm>
                <a:off x="1414981" y="4734092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414981" y="4221088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414981" y="3678760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414981" y="3174704"/>
                <a:ext cx="912608" cy="3983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0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858" cy="6857143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838897" y="920230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과제 설계도면</a:t>
            </a:r>
            <a:endParaRPr lang="ko-KR" altLang="en-US" sz="1400" b="1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74514" y="91505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02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081" y="1585484"/>
            <a:ext cx="4677122" cy="4362961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4716016" y="606397"/>
            <a:ext cx="3932237" cy="44447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■ </a:t>
            </a:r>
            <a:r>
              <a:rPr lang="ko-KR" altLang="en-US" sz="1400" dirty="0" smtClean="0"/>
              <a:t>프로그램을 구성하기 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프로그램의 전반적인 설계도면을 작성하였다</a:t>
            </a:r>
            <a:r>
              <a:rPr lang="en-US" altLang="ko-KR" sz="1400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■ </a:t>
            </a:r>
            <a:r>
              <a:rPr lang="ko-KR" altLang="en-US" sz="1400" dirty="0" smtClean="0"/>
              <a:t>그림에서 볼 수 있듯이 클라이언트와 서버로 나누어서 진행하였고 어떤 코드가 순서대로 실행되었는지 확인할 수 있다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■ </a:t>
            </a:r>
            <a:r>
              <a:rPr lang="ko-KR" altLang="en-US" sz="1400" dirty="0" smtClean="0"/>
              <a:t>설계도면의 상단에는 클라이언트</a:t>
            </a:r>
            <a:r>
              <a:rPr lang="en-US" altLang="ko-KR" sz="1400" dirty="0" smtClean="0"/>
              <a:t> &amp; </a:t>
            </a:r>
            <a:r>
              <a:rPr lang="ko-KR" altLang="en-US" sz="1400" dirty="0" smtClean="0"/>
              <a:t>서버</a:t>
            </a:r>
            <a:r>
              <a:rPr lang="en-US" altLang="ko-KR" sz="1400" dirty="0" smtClean="0"/>
              <a:t> application</a:t>
            </a:r>
            <a:r>
              <a:rPr lang="ko-KR" altLang="en-US" sz="1400" dirty="0" smtClean="0"/>
              <a:t>을 실행시켰을 때 </a:t>
            </a:r>
            <a:r>
              <a:rPr lang="en-US" altLang="ko-KR" sz="1400" dirty="0" smtClean="0"/>
              <a:t>mobile</a:t>
            </a:r>
            <a:r>
              <a:rPr lang="ko-KR" altLang="en-US" sz="1400" dirty="0" smtClean="0"/>
              <a:t>에서 실행된 화면의 모습이다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4" y="188640"/>
            <a:ext cx="3585925" cy="56886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94" y="188640"/>
            <a:ext cx="3579823" cy="56886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5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57133" y="3212976"/>
            <a:ext cx="385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3.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프로그램 운영 과정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84050" y="1124744"/>
            <a:ext cx="1391687" cy="432048"/>
            <a:chOff x="0" y="0"/>
            <a:chExt cx="1367136" cy="42442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25152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8922" y="163778"/>
              <a:ext cx="251520" cy="2606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7808" y="0"/>
              <a:ext cx="25152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5840" y="130324"/>
              <a:ext cx="251520" cy="2606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5616" y="0"/>
              <a:ext cx="25152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635896" y="2348880"/>
            <a:ext cx="1808276" cy="803661"/>
            <a:chOff x="1403648" y="1457265"/>
            <a:chExt cx="4752528" cy="1755711"/>
          </a:xfrm>
        </p:grpSpPr>
        <p:sp>
          <p:nvSpPr>
            <p:cNvPr id="36" name="타원 35"/>
            <p:cNvSpPr/>
            <p:nvPr/>
          </p:nvSpPr>
          <p:spPr>
            <a:xfrm>
              <a:off x="1403648" y="1484784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2695983" y="1457265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995936" y="1457265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436096" y="1457265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123728" y="2492896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416063" y="2492896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716016" y="2492896"/>
              <a:ext cx="720080" cy="7200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7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프로그램 운영 과정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8393" y="124959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1</a:t>
            </a:r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세션 키 생성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 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03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393" y="1599178"/>
            <a:ext cx="871296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①</a:t>
            </a:r>
            <a:r>
              <a:rPr lang="ko-KR" altLang="en-US" sz="1600" dirty="0" smtClean="0"/>
              <a:t>서버와 </a:t>
            </a:r>
            <a:r>
              <a:rPr lang="ko-KR" altLang="en-US" sz="1600" dirty="0"/>
              <a:t>클라이언트간의 </a:t>
            </a:r>
            <a:r>
              <a:rPr lang="en-US" altLang="ko-KR" sz="1600" b="1" dirty="0">
                <a:solidFill>
                  <a:srgbClr val="C00000"/>
                </a:solidFill>
              </a:rPr>
              <a:t>TCP connection</a:t>
            </a:r>
            <a:r>
              <a:rPr lang="ko-KR" altLang="en-US" sz="1600" dirty="0"/>
              <a:t>을 이루기 위하여 클라이언트의 </a:t>
            </a:r>
            <a:r>
              <a:rPr lang="en-US" altLang="ko-KR" sz="1600" dirty="0"/>
              <a:t>Socket </a:t>
            </a:r>
            <a:r>
              <a:rPr lang="ko-KR" altLang="en-US" sz="1600" dirty="0"/>
              <a:t>과 서버의</a:t>
            </a:r>
            <a:r>
              <a:rPr lang="en-US" altLang="ko-KR" sz="1600" dirty="0"/>
              <a:t> Socket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생성한다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②</a:t>
            </a:r>
            <a:r>
              <a:rPr lang="ko-KR" altLang="en-US" sz="1600" dirty="0"/>
              <a:t>연결이 이루어지면 </a:t>
            </a:r>
            <a:r>
              <a:rPr lang="en-US" altLang="ko-KR" sz="1600" dirty="0"/>
              <a:t>DH Key Exchange</a:t>
            </a:r>
            <a:r>
              <a:rPr lang="ko-KR" altLang="en-US" sz="1600" dirty="0"/>
              <a:t>에서 필요한 </a:t>
            </a:r>
            <a:r>
              <a:rPr lang="en-US" altLang="ko-KR" sz="1600" dirty="0"/>
              <a:t>Prime Number(</a:t>
            </a:r>
            <a:r>
              <a:rPr lang="ko-KR" altLang="en-US" sz="1600" dirty="0"/>
              <a:t>소수</a:t>
            </a:r>
            <a:r>
              <a:rPr lang="en-US" altLang="ko-KR" sz="1600" dirty="0"/>
              <a:t>)</a:t>
            </a:r>
            <a:r>
              <a:rPr lang="ko-KR" altLang="en-US" sz="1600" dirty="0"/>
              <a:t>인 </a:t>
            </a:r>
            <a:r>
              <a:rPr lang="en-US" altLang="ko-KR" sz="1600" dirty="0"/>
              <a:t>q, Primitive root of q</a:t>
            </a:r>
            <a:r>
              <a:rPr lang="ko-KR" altLang="en-US" sz="1600" dirty="0"/>
              <a:t>인 ∂ 를 만들고 이 두 개의 값을 통해서 </a:t>
            </a:r>
            <a:r>
              <a:rPr lang="ko-KR" altLang="en-US" sz="1600" b="1" dirty="0">
                <a:solidFill>
                  <a:srgbClr val="C00000"/>
                </a:solidFill>
              </a:rPr>
              <a:t>비밀키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공개 키</a:t>
            </a:r>
            <a:r>
              <a:rPr lang="ko-KR" altLang="en-US" sz="1600" dirty="0"/>
              <a:t>를 만든다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③</a:t>
            </a:r>
            <a:r>
              <a:rPr lang="ko-KR" altLang="en-US" sz="1600" dirty="0"/>
              <a:t>클라이언트 쪽에서는 </a:t>
            </a:r>
            <a:r>
              <a:rPr lang="en-US" altLang="ko-KR" sz="1600" dirty="0"/>
              <a:t>q</a:t>
            </a:r>
            <a:r>
              <a:rPr lang="ko-KR" altLang="en-US" sz="1600" dirty="0"/>
              <a:t>와 ∂ 를 통해</a:t>
            </a:r>
            <a:r>
              <a:rPr lang="en-US" altLang="ko-KR" sz="1600" dirty="0"/>
              <a:t> </a:t>
            </a:r>
            <a:r>
              <a:rPr lang="ko-KR" altLang="en-US" sz="1600" dirty="0"/>
              <a:t>공개 키와 비밀 키를 </a:t>
            </a:r>
            <a:r>
              <a:rPr lang="ko-KR" altLang="en-US" sz="1600" dirty="0" smtClean="0"/>
              <a:t>만들고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서버에게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Type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형태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key size, </a:t>
            </a:r>
            <a:r>
              <a:rPr lang="en-US" altLang="ko-KR" sz="1600" b="1" dirty="0">
                <a:solidFill>
                  <a:srgbClr val="C00000"/>
                </a:solidFill>
              </a:rPr>
              <a:t>q, </a:t>
            </a:r>
            <a:r>
              <a:rPr lang="ko-KR" altLang="en-US" sz="1600" b="1" dirty="0">
                <a:solidFill>
                  <a:srgbClr val="C00000"/>
                </a:solidFill>
              </a:rPr>
              <a:t>∂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그리고 공개 키</a:t>
            </a:r>
            <a:r>
              <a:rPr lang="ko-KR" altLang="en-US" sz="1600" dirty="0"/>
              <a:t>를 보낸다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72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2"/>
            <a:ext cx="9142858" cy="68571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40039" y="904603"/>
            <a:ext cx="1839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프로그램 운영 과정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8393" y="124959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1</a:t>
            </a:r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.</a:t>
            </a: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세션 키 생성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나눔고딕 ExtraBold" panose="020D0904000000000000" pitchFamily="50" charset="-127"/>
              </a:rPr>
              <a:t> 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475656" y="899428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prstClr val="white"/>
                </a:solidFill>
                <a:latin typeface="+mj-lt"/>
                <a:ea typeface="나눔고딕 ExtraBold" panose="020D0904000000000000" pitchFamily="50" charset="-127"/>
              </a:rPr>
              <a:t>03</a:t>
            </a:r>
            <a:endParaRPr lang="en-US" altLang="ko-KR" b="1" dirty="0">
              <a:solidFill>
                <a:prstClr val="white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945" y="2098242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④</a:t>
            </a:r>
            <a:r>
              <a:rPr lang="ko-KR" altLang="en-US" sz="1600" dirty="0"/>
              <a:t>서버에서는 클라이언트로부터 받은 값들을 각각 추출한다</a:t>
            </a:r>
            <a:r>
              <a:rPr lang="en-US" altLang="ko-KR" sz="1600" dirty="0"/>
              <a:t>. </a:t>
            </a:r>
            <a:r>
              <a:rPr lang="ko-KR" altLang="en-US" sz="1600" dirty="0"/>
              <a:t>추출한 값을 통해 </a:t>
            </a:r>
            <a:r>
              <a:rPr lang="ko-KR" altLang="en-US" sz="1600" b="1" dirty="0">
                <a:solidFill>
                  <a:srgbClr val="C00000"/>
                </a:solidFill>
              </a:rPr>
              <a:t>서버 자체에서 비밀 키와 공개 키</a:t>
            </a:r>
            <a:r>
              <a:rPr lang="ko-KR" altLang="en-US" sz="1600" dirty="0"/>
              <a:t>를 만든다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⑤</a:t>
            </a:r>
            <a:r>
              <a:rPr lang="en-US" altLang="ko-KR" sz="1600" dirty="0"/>
              <a:t> </a:t>
            </a:r>
            <a:r>
              <a:rPr lang="ko-KR" altLang="en-US" sz="1600" dirty="0"/>
              <a:t>비밀 키와 공개 키를 만든 후 </a:t>
            </a:r>
            <a:r>
              <a:rPr lang="ko-KR" altLang="en-US" sz="1600" dirty="0" smtClean="0"/>
              <a:t>서버는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형태와 공개 키를 클라이언트에게 보낸다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이렇게 되면 클라이언트와 서버의 상태는 둘 다 공개 키를 교환한 상태가 되고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</a:t>
            </a:r>
            <a:r>
              <a:rPr lang="ko-KR" altLang="en-US" sz="1600" b="1" dirty="0">
                <a:solidFill>
                  <a:srgbClr val="C00000"/>
                </a:solidFill>
              </a:rPr>
              <a:t>가지게 된 키들을 이용하여 공유된 비밀 키</a:t>
            </a:r>
            <a:r>
              <a:rPr lang="en-US" altLang="ko-KR" sz="1600" b="1" dirty="0">
                <a:solidFill>
                  <a:srgbClr val="C00000"/>
                </a:solidFill>
              </a:rPr>
              <a:t>(K)</a:t>
            </a:r>
            <a:r>
              <a:rPr lang="ko-KR" altLang="en-US" sz="1600" b="1" dirty="0">
                <a:solidFill>
                  <a:srgbClr val="C00000"/>
                </a:solidFill>
              </a:rPr>
              <a:t>를 생성하게 되고 서로의 </a:t>
            </a:r>
            <a:r>
              <a:rPr lang="en-US" altLang="ko-KR" sz="1600" b="1" dirty="0">
                <a:solidFill>
                  <a:srgbClr val="C00000"/>
                </a:solidFill>
              </a:rPr>
              <a:t>K</a:t>
            </a:r>
            <a:r>
              <a:rPr lang="ko-KR" altLang="en-US" sz="1600" b="1" dirty="0">
                <a:solidFill>
                  <a:srgbClr val="C00000"/>
                </a:solidFill>
              </a:rPr>
              <a:t>값이 같다면 서로 잘 공유된 상태라고 볼 수 있다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5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729</Words>
  <Application>Microsoft Office PowerPoint</Application>
  <PresentationFormat>화면 슬라이드 쇼(4:3)</PresentationFormat>
  <Paragraphs>116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08서울남산체 B</vt:lpstr>
      <vt:lpstr>Arial Unicode MS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nkak's navy simple template</dc:title>
  <dc:creator>park</dc:creator>
  <cp:lastModifiedBy>wjddls1694@naver.com</cp:lastModifiedBy>
  <cp:revision>86</cp:revision>
  <dcterms:created xsi:type="dcterms:W3CDTF">2015-08-19T16:56:35Z</dcterms:created>
  <dcterms:modified xsi:type="dcterms:W3CDTF">2020-04-21T08:14:28Z</dcterms:modified>
</cp:coreProperties>
</file>