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7" r:id="rId3"/>
    <p:sldId id="265" r:id="rId4"/>
    <p:sldId id="257" r:id="rId5"/>
    <p:sldId id="258" r:id="rId6"/>
    <p:sldId id="259" r:id="rId7"/>
    <p:sldId id="260" r:id="rId8"/>
    <p:sldId id="261" r:id="rId9"/>
    <p:sldId id="268" r:id="rId10"/>
    <p:sldId id="264" r:id="rId11"/>
    <p:sldId id="266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F03"/>
    <a:srgbClr val="FF3305"/>
    <a:srgbClr val="F25C05"/>
    <a:srgbClr val="FFFFFF"/>
    <a:srgbClr val="333333"/>
    <a:srgbClr val="801903"/>
    <a:srgbClr val="BF9169"/>
    <a:srgbClr val="F28705"/>
    <a:srgbClr val="F23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성별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06-4D98-94F3-F85D339061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연령대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10대</c:v>
                </c:pt>
                <c:pt idx="1">
                  <c:v>20대</c:v>
                </c:pt>
                <c:pt idx="2">
                  <c:v>30대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40</c:v>
                </c:pt>
                <c:pt idx="2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D9-4A72-88C6-724EA75F58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Sheet1!$A$2:$A$7</c:f>
              <c:strCache>
                <c:ptCount val="6"/>
                <c:pt idx="0">
                  <c:v>서울</c:v>
                </c:pt>
                <c:pt idx="1">
                  <c:v>경기/인천</c:v>
                </c:pt>
                <c:pt idx="2">
                  <c:v>충청도</c:v>
                </c:pt>
                <c:pt idx="3">
                  <c:v>전라도</c:v>
                </c:pt>
                <c:pt idx="4">
                  <c:v>경상도</c:v>
                </c:pt>
                <c:pt idx="5">
                  <c:v>제주도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40</c:v>
                </c:pt>
                <c:pt idx="2">
                  <c:v>0</c:v>
                </c:pt>
                <c:pt idx="3">
                  <c:v>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AA-41B5-8DFE-C066B063A0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선호도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컵라면</c:v>
                </c:pt>
                <c:pt idx="1">
                  <c:v>봉지라면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C4-4CEB-9DE5-EEEC11906E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518C-B3C4-416F-A0B5-83CA529A8925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CBC6-5CF7-4D2B-805E-FA5F9630A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5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518C-B3C4-416F-A0B5-83CA529A8925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CBC6-5CF7-4D2B-805E-FA5F9630A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5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518C-B3C4-416F-A0B5-83CA529A8925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CBC6-5CF7-4D2B-805E-FA5F9630A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8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518C-B3C4-416F-A0B5-83CA529A8925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CBC6-5CF7-4D2B-805E-FA5F9630A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29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518C-B3C4-416F-A0B5-83CA529A8925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CBC6-5CF7-4D2B-805E-FA5F9630A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3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518C-B3C4-416F-A0B5-83CA529A8925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CBC6-5CF7-4D2B-805E-FA5F9630A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6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518C-B3C4-416F-A0B5-83CA529A8925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CBC6-5CF7-4D2B-805E-FA5F9630A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97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518C-B3C4-416F-A0B5-83CA529A8925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CBC6-5CF7-4D2B-805E-FA5F9630A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4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518C-B3C4-416F-A0B5-83CA529A8925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CBC6-5CF7-4D2B-805E-FA5F9630A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5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518C-B3C4-416F-A0B5-83CA529A8925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CBC6-5CF7-4D2B-805E-FA5F9630A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74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F518C-B3C4-416F-A0B5-83CA529A8925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CBC6-5CF7-4D2B-805E-FA5F9630A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00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chemeClr val="accent2">
                <a:lumMod val="40000"/>
                <a:lumOff val="60000"/>
              </a:schemeClr>
            </a:gs>
            <a:gs pos="57000">
              <a:schemeClr val="bg1"/>
            </a:gs>
            <a:gs pos="84000">
              <a:schemeClr val="accent2">
                <a:lumMod val="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F518C-B3C4-416F-A0B5-83CA529A8925}" type="datetimeFigureOut">
              <a:rPr lang="ko-KR" altLang="en-US" smtClean="0"/>
              <a:t>2021-07-19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FCBC6-5CF7-4D2B-805E-FA5F9630AD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0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-202584"/>
            <a:ext cx="9144000" cy="23876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스마트 콘텐츠 및 설계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-</a:t>
            </a:r>
            <a:r>
              <a:rPr lang="ko-KR" altLang="en-US" dirty="0" smtClean="0">
                <a:solidFill>
                  <a:srgbClr val="FF0000"/>
                </a:solidFill>
              </a:rPr>
              <a:t>라면</a:t>
            </a:r>
            <a:r>
              <a:rPr lang="en-US" altLang="ko-KR" dirty="0" smtClean="0">
                <a:solidFill>
                  <a:srgbClr val="FF0000"/>
                </a:solidFill>
              </a:rPr>
              <a:t>-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-59048" y="1230284"/>
            <a:ext cx="12192000" cy="463004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92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페르소나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99" y="1532313"/>
            <a:ext cx="2857500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90604" y="1532313"/>
            <a:ext cx="834234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박호이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성별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나이 </a:t>
            </a:r>
            <a:r>
              <a:rPr lang="en-US" altLang="ko-KR" dirty="0" smtClean="0"/>
              <a:t>: 38</a:t>
            </a:r>
            <a:r>
              <a:rPr lang="ko-KR" altLang="en-US" dirty="0" smtClean="0"/>
              <a:t>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직업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분식집 사장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정보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미식가이다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맛에 대해서 또한 손님들에게 맛있는 음식을 대접 하기 위해</a:t>
            </a:r>
            <a:endParaRPr lang="en-US" altLang="ko-KR" dirty="0" smtClean="0"/>
          </a:p>
          <a:p>
            <a:r>
              <a:rPr lang="ko-KR" altLang="en-US" dirty="0" smtClean="0"/>
              <a:t>매번 음식에 대해 최선을 다하는 사람이다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자기 음식에 대해 자부심을 느끼고</a:t>
            </a:r>
            <a:endParaRPr lang="en-US" altLang="ko-KR" dirty="0" smtClean="0"/>
          </a:p>
          <a:p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반면 손님들에게는 싹싹 하지만 평소에는 무뚝뚝하고 냉정한 사람이다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5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0" y="1230429"/>
            <a:ext cx="12192000" cy="463004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92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페르소나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90604" y="1532313"/>
            <a:ext cx="788068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이세로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성별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나이 </a:t>
            </a:r>
            <a:r>
              <a:rPr lang="en-US" altLang="ko-KR" dirty="0" smtClean="0"/>
              <a:t>: 21</a:t>
            </a:r>
            <a:r>
              <a:rPr lang="ko-KR" altLang="en-US" dirty="0" smtClean="0"/>
              <a:t>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직업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대학생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정보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자취를 하는 대학생이다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혼자 살다 보니 주로 라면을 </a:t>
            </a:r>
            <a:endParaRPr lang="en-US" altLang="ko-KR" dirty="0" smtClean="0"/>
          </a:p>
          <a:p>
            <a:r>
              <a:rPr lang="ko-KR" altLang="en-US" dirty="0" smtClean="0"/>
              <a:t>먹으며 거의 안 먹어본 라면이 없을 정도이다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주로 매운 라면을 좋아하며 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또한 국물 없는 </a:t>
            </a:r>
            <a:r>
              <a:rPr lang="ko-KR" altLang="en-US" dirty="0" err="1" smtClean="0"/>
              <a:t>비빔면을</a:t>
            </a:r>
            <a:r>
              <a:rPr lang="ko-KR" altLang="en-US" dirty="0"/>
              <a:t> </a:t>
            </a:r>
            <a:r>
              <a:rPr lang="ko-KR" altLang="en-US" dirty="0" smtClean="0"/>
              <a:t>좋아한다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22" y="1532313"/>
            <a:ext cx="2866852" cy="372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비쥬얼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무드보드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053542" y="1886990"/>
            <a:ext cx="6084916" cy="4838007"/>
          </a:xfrm>
          <a:prstGeom prst="roundRect">
            <a:avLst/>
          </a:prstGeom>
          <a:ln w="571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21134" y="1463516"/>
            <a:ext cx="2177935" cy="581891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01" y="2144608"/>
            <a:ext cx="2154289" cy="14373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548" y="2271720"/>
            <a:ext cx="2585719" cy="14544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28" y="4034548"/>
            <a:ext cx="3578723" cy="238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206" y="8897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 smtClean="0"/>
              <a:t>비쥬얼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무드보드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2508" y="2023032"/>
            <a:ext cx="4746568" cy="4838007"/>
          </a:xfrm>
          <a:prstGeom prst="roundRect">
            <a:avLst/>
          </a:prstGeom>
          <a:ln w="571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1616824" y="1569185"/>
            <a:ext cx="2177935" cy="581891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Color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831273" y="2261062"/>
            <a:ext cx="947650" cy="906088"/>
          </a:xfrm>
          <a:prstGeom prst="ellipse">
            <a:avLst/>
          </a:prstGeom>
          <a:solidFill>
            <a:srgbClr val="F23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31273" y="3413328"/>
            <a:ext cx="947650" cy="906088"/>
          </a:xfrm>
          <a:prstGeom prst="ellipse">
            <a:avLst/>
          </a:prstGeom>
          <a:solidFill>
            <a:srgbClr val="F25C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38200" y="4565594"/>
            <a:ext cx="947650" cy="906088"/>
          </a:xfrm>
          <a:prstGeom prst="ellipse">
            <a:avLst/>
          </a:prstGeom>
          <a:solidFill>
            <a:srgbClr val="BF91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31273" y="5670233"/>
            <a:ext cx="947650" cy="906088"/>
          </a:xfrm>
          <a:prstGeom prst="ellipse">
            <a:avLst/>
          </a:prstGeom>
          <a:solidFill>
            <a:srgbClr val="F287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64969" y="2446660"/>
            <a:ext cx="3657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23005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364969" y="3477836"/>
            <a:ext cx="3616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25C05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364969" y="4653849"/>
            <a:ext cx="34497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bf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9169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361454" y="5692471"/>
            <a:ext cx="20569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28705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67052" y="2023032"/>
            <a:ext cx="4746568" cy="4838007"/>
          </a:xfrm>
          <a:prstGeom prst="roundRect">
            <a:avLst/>
          </a:prstGeom>
          <a:ln w="571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0" name="직사각형 19"/>
          <p:cNvSpPr/>
          <p:nvPr/>
        </p:nvSpPr>
        <p:spPr>
          <a:xfrm>
            <a:off x="7851368" y="1639651"/>
            <a:ext cx="2177935" cy="581891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FONTS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01806" y="266210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230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라면</a:t>
            </a:r>
            <a:endParaRPr lang="ko-KR" altLang="en-US" dirty="0">
              <a:solidFill>
                <a:srgbClr val="F2300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01806" y="3108504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Ramen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658958" y="33649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2870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컵</a:t>
            </a:r>
            <a:endParaRPr lang="ko-KR" altLang="en-US" dirty="0">
              <a:solidFill>
                <a:srgbClr val="F2870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59636" y="266210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CUP</a:t>
            </a:r>
            <a:endPara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78731" y="39940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맛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313510" y="4149647"/>
            <a:ext cx="1106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BF9169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taste</a:t>
            </a:r>
            <a:endParaRPr lang="ko-KR" altLang="en-US" sz="3200" dirty="0">
              <a:solidFill>
                <a:srgbClr val="BF9169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70494" y="5079076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rgbClr val="F25C05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가격</a:t>
            </a:r>
            <a:endParaRPr lang="ko-KR" altLang="en-US" sz="2400" dirty="0">
              <a:solidFill>
                <a:srgbClr val="F25C05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26334" y="5276121"/>
            <a:ext cx="1093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Price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6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3206" y="8897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 smtClean="0"/>
              <a:t>비쥬얼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무드보드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332508" y="2023032"/>
            <a:ext cx="4746568" cy="4838007"/>
          </a:xfrm>
          <a:prstGeom prst="roundRect">
            <a:avLst/>
          </a:prstGeom>
          <a:ln w="571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1616824" y="1569185"/>
            <a:ext cx="2177935" cy="581891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 Color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831273" y="2443584"/>
            <a:ext cx="947650" cy="906088"/>
          </a:xfrm>
          <a:prstGeom prst="ellipse">
            <a:avLst/>
          </a:prstGeom>
          <a:solidFill>
            <a:srgbClr val="F23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31273" y="3770223"/>
            <a:ext cx="947650" cy="906088"/>
          </a:xfrm>
          <a:prstGeom prst="ellipse">
            <a:avLst/>
          </a:prstGeom>
          <a:solidFill>
            <a:srgbClr val="8019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31273" y="5137183"/>
            <a:ext cx="947650" cy="906088"/>
          </a:xfrm>
          <a:prstGeom prst="ellipse">
            <a:avLst/>
          </a:prstGeom>
          <a:solidFill>
            <a:srgbClr val="FF3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364969" y="2620991"/>
            <a:ext cx="3657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Courier New" panose="02070309020205020404" pitchFamily="49" charset="0"/>
              </a:rPr>
              <a:t>#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Courier New" panose="02070309020205020404" pitchFamily="49" charset="0"/>
              </a:rPr>
              <a:t>f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Courier New" panose="02070309020205020404" pitchFamily="49" charset="0"/>
              </a:rPr>
              <a:t>23005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385750" y="3959415"/>
            <a:ext cx="36160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Courier New" panose="02070309020205020404" pitchFamily="49" charset="0"/>
              </a:rPr>
              <a:t>#</a:t>
            </a:r>
            <a:r>
              <a:rPr lang="en-US" altLang="ko-KR" sz="3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Courier New" panose="02070309020205020404" pitchFamily="49" charset="0"/>
              </a:rPr>
              <a:t>801903</a:t>
            </a: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364969" y="5297839"/>
            <a:ext cx="34497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Courier New" panose="02070309020205020404" pitchFamily="49" charset="0"/>
              </a:rPr>
              <a:t>#</a:t>
            </a:r>
            <a:r>
              <a:rPr kumimoji="0" lang="en-US" altLang="ko-KR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Courier New" panose="02070309020205020404" pitchFamily="49" charset="0"/>
              </a:rPr>
              <a:t>ff3305</a:t>
            </a:r>
            <a:endParaRPr kumimoji="0" lang="ko-KR" altLang="ko-K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67052" y="2023032"/>
            <a:ext cx="4746568" cy="4838007"/>
          </a:xfrm>
          <a:prstGeom prst="roundRect">
            <a:avLst/>
          </a:prstGeom>
          <a:ln w="571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0" name="직사각형 19"/>
          <p:cNvSpPr/>
          <p:nvPr/>
        </p:nvSpPr>
        <p:spPr>
          <a:xfrm>
            <a:off x="7851368" y="1639651"/>
            <a:ext cx="2177935" cy="581891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Sub Color</a:t>
            </a: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7377543" y="2460334"/>
            <a:ext cx="947650" cy="906088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377543" y="3774799"/>
            <a:ext cx="947650" cy="906088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7377543" y="5064268"/>
            <a:ext cx="947650" cy="906088"/>
          </a:xfrm>
          <a:prstGeom prst="ellipse">
            <a:avLst/>
          </a:prstGeom>
          <a:solidFill>
            <a:srgbClr val="CADF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890458" y="2711962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#333333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940335" y="3985667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en-US" altLang="ko-KR" sz="32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ffffff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940335" y="52994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#cae903</a:t>
            </a:r>
            <a:endParaRPr lang="ko-KR" altLang="en-US" sz="3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86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조사하기</a:t>
            </a:r>
            <a:endParaRPr lang="en-US" altLang="ko-KR" dirty="0"/>
          </a:p>
          <a:p>
            <a:r>
              <a:rPr lang="ko-KR" altLang="en-US" dirty="0" smtClean="0"/>
              <a:t>설문조사 결과</a:t>
            </a:r>
            <a:endParaRPr lang="en-US" altLang="ko-KR" dirty="0" smtClean="0"/>
          </a:p>
          <a:p>
            <a:r>
              <a:rPr lang="ko-KR" altLang="en-US" dirty="0" smtClean="0"/>
              <a:t>경쟁사 분석</a:t>
            </a:r>
            <a:endParaRPr lang="en-US" altLang="ko-KR" dirty="0" smtClean="0"/>
          </a:p>
          <a:p>
            <a:r>
              <a:rPr lang="ko-KR" altLang="en-US" dirty="0" smtClean="0"/>
              <a:t>페르소나</a:t>
            </a:r>
            <a:endParaRPr lang="en-US" altLang="ko-KR" dirty="0" smtClean="0"/>
          </a:p>
          <a:p>
            <a:r>
              <a:rPr lang="ko-KR" altLang="en-US" dirty="0" err="1" smtClean="0"/>
              <a:t>무드보드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3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조사하기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389519"/>
              </p:ext>
            </p:extLst>
          </p:nvPr>
        </p:nvGraphicFramePr>
        <p:xfrm>
          <a:off x="838200" y="1825623"/>
          <a:ext cx="10515600" cy="4458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513">
                  <a:extLst>
                    <a:ext uri="{9D8B030D-6E8A-4147-A177-3AD203B41FA5}">
                      <a16:colId xmlns:a16="http://schemas.microsoft.com/office/drawing/2014/main" val="2739179098"/>
                    </a:ext>
                  </a:extLst>
                </a:gridCol>
                <a:gridCol w="8145087">
                  <a:extLst>
                    <a:ext uri="{9D8B030D-6E8A-4147-A177-3AD203B41FA5}">
                      <a16:colId xmlns:a16="http://schemas.microsoft.com/office/drawing/2014/main" val="1343382121"/>
                    </a:ext>
                  </a:extLst>
                </a:gridCol>
              </a:tblGrid>
              <a:tr h="7431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717964"/>
                  </a:ext>
                </a:extLst>
              </a:tr>
              <a:tr h="7431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라면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650960"/>
                  </a:ext>
                </a:extLst>
              </a:tr>
              <a:tr h="7431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젊은 고객층의 구매율을 현재 대비 </a:t>
                      </a:r>
                      <a:r>
                        <a:rPr lang="en-US" altLang="ko-KR" dirty="0" smtClean="0"/>
                        <a:t>20% </a:t>
                      </a:r>
                      <a:r>
                        <a:rPr lang="ko-KR" altLang="en-US" dirty="0" smtClean="0"/>
                        <a:t>향상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6582"/>
                  </a:ext>
                </a:extLst>
              </a:tr>
              <a:tr h="7431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회사 목표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2026</a:t>
                      </a:r>
                      <a:r>
                        <a:rPr lang="ko-KR" altLang="en-US" dirty="0" smtClean="0"/>
                        <a:t>년까지 국내 라면 브랜드 평판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위 목표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84431"/>
                  </a:ext>
                </a:extLst>
              </a:tr>
              <a:tr h="7431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클라이언트 요구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쉬운 구매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저렴한 가격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다양한 맛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00809"/>
                  </a:ext>
                </a:extLst>
              </a:tr>
              <a:tr h="7431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행동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구매율 </a:t>
                      </a:r>
                      <a:r>
                        <a:rPr lang="en-US" altLang="ko-KR" dirty="0" smtClean="0"/>
                        <a:t>15% </a:t>
                      </a:r>
                      <a:r>
                        <a:rPr lang="ko-KR" altLang="en-US" dirty="0" smtClean="0"/>
                        <a:t>달성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35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64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539" y="804273"/>
            <a:ext cx="3657600" cy="58767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7901" y="157942"/>
            <a:ext cx="348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설문조사 결과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3443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295" y="804273"/>
            <a:ext cx="3657600" cy="58767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7901" y="157942"/>
            <a:ext cx="348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설문조사 결과</a:t>
            </a:r>
            <a:endParaRPr lang="ko-KR" altLang="en-US" sz="3600" dirty="0"/>
          </a:p>
        </p:txBody>
      </p:sp>
      <p:sp>
        <p:nvSpPr>
          <p:cNvPr id="2" name="오른쪽 화살표 1"/>
          <p:cNvSpPr/>
          <p:nvPr/>
        </p:nvSpPr>
        <p:spPr>
          <a:xfrm>
            <a:off x="4057901" y="1654233"/>
            <a:ext cx="2302626" cy="33250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517178" y="1654233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당신의 성별은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3200192104"/>
              </p:ext>
            </p:extLst>
          </p:nvPr>
        </p:nvGraphicFramePr>
        <p:xfrm>
          <a:off x="4692073" y="1982002"/>
          <a:ext cx="6172152" cy="4114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765483" y="385472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60%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184553" y="367005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4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34" y="804273"/>
            <a:ext cx="3657600" cy="58767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7901" y="157942"/>
            <a:ext cx="348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설문조사 결과</a:t>
            </a:r>
            <a:endParaRPr lang="ko-KR" altLang="en-US" sz="3600" dirty="0"/>
          </a:p>
        </p:txBody>
      </p:sp>
      <p:sp>
        <p:nvSpPr>
          <p:cNvPr id="2" name="오른쪽 화살표 1"/>
          <p:cNvSpPr/>
          <p:nvPr/>
        </p:nvSpPr>
        <p:spPr>
          <a:xfrm>
            <a:off x="3458094" y="2385754"/>
            <a:ext cx="2219498" cy="30757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66063" y="253953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40%</a:t>
            </a:r>
            <a:endParaRPr lang="ko-KR" altLang="en-US" dirty="0"/>
          </a:p>
        </p:txBody>
      </p:sp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2200627902"/>
              </p:ext>
            </p:extLst>
          </p:nvPr>
        </p:nvGraphicFramePr>
        <p:xfrm>
          <a:off x="6966063" y="1262336"/>
          <a:ext cx="449349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534699" y="471331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40%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07793" y="282628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4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34" y="804273"/>
            <a:ext cx="3657600" cy="58767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7901" y="157942"/>
            <a:ext cx="348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설문조사 결과</a:t>
            </a:r>
            <a:endParaRPr lang="ko-KR" altLang="en-US" sz="3600" dirty="0"/>
          </a:p>
        </p:txBody>
      </p:sp>
      <p:sp>
        <p:nvSpPr>
          <p:cNvPr id="2" name="오른쪽 화살표 1"/>
          <p:cNvSpPr/>
          <p:nvPr/>
        </p:nvSpPr>
        <p:spPr>
          <a:xfrm>
            <a:off x="3441470" y="2994492"/>
            <a:ext cx="2826328" cy="4987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160301537"/>
              </p:ext>
            </p:extLst>
          </p:nvPr>
        </p:nvGraphicFramePr>
        <p:xfrm>
          <a:off x="5594466" y="1542151"/>
          <a:ext cx="5382220" cy="4151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423265" y="412311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40%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11737" y="320024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40%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23265" y="273714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40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34" y="804273"/>
            <a:ext cx="3657600" cy="58767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7901" y="157942"/>
            <a:ext cx="348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설문조사 결과</a:t>
            </a:r>
            <a:endParaRPr lang="ko-KR" altLang="en-US" sz="3600" dirty="0"/>
          </a:p>
        </p:txBody>
      </p:sp>
      <p:cxnSp>
        <p:nvCxnSpPr>
          <p:cNvPr id="5" name="꺾인 연결선 4"/>
          <p:cNvCxnSpPr/>
          <p:nvPr/>
        </p:nvCxnSpPr>
        <p:spPr>
          <a:xfrm flipV="1">
            <a:off x="3541222" y="1180407"/>
            <a:ext cx="2851265" cy="280970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차트 11"/>
          <p:cNvGraphicFramePr/>
          <p:nvPr>
            <p:extLst>
              <p:ext uri="{D42A27DB-BD31-4B8C-83A1-F6EECF244321}">
                <p14:modId xmlns:p14="http://schemas.microsoft.com/office/powerpoint/2010/main" val="2859444854"/>
              </p:ext>
            </p:extLst>
          </p:nvPr>
        </p:nvGraphicFramePr>
        <p:xfrm>
          <a:off x="5240713" y="0"/>
          <a:ext cx="5382953" cy="3611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540934" y="221592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80%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27013" y="78818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28211" y="4132424"/>
            <a:ext cx="598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설문조사 결과 컵라면 보단 봉지라면을 선호한다는 결과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623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3" y="897774"/>
            <a:ext cx="6494379" cy="485378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702532" y="905238"/>
            <a:ext cx="2011680" cy="49377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81149" y="881148"/>
            <a:ext cx="6833063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46582" y="5576991"/>
            <a:ext cx="6767630" cy="5320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-200039" y="881148"/>
            <a:ext cx="2011680" cy="52037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77762" y="164949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/>
              <a:t>경쟁사 분석</a:t>
            </a:r>
            <a:endParaRPr lang="ko-KR" alt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8163098" y="1147155"/>
            <a:ext cx="41520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25C05"/>
                </a:solidFill>
              </a:rPr>
              <a:t>장점</a:t>
            </a:r>
            <a:r>
              <a:rPr lang="en-US" altLang="ko-KR" dirty="0"/>
              <a:t> </a:t>
            </a:r>
            <a:r>
              <a:rPr lang="en-US" altLang="ko-KR" dirty="0" smtClean="0"/>
              <a:t>: 1. </a:t>
            </a:r>
            <a:r>
              <a:rPr lang="ko-KR" altLang="en-US" dirty="0" smtClean="0"/>
              <a:t>잘나가는 제품을 한눈에 볼 </a:t>
            </a:r>
            <a:endParaRPr lang="en-US" altLang="ko-KR" dirty="0" smtClean="0"/>
          </a:p>
          <a:p>
            <a:r>
              <a:rPr lang="ko-KR" altLang="en-US" dirty="0" smtClean="0"/>
              <a:t>수</a:t>
            </a:r>
            <a:r>
              <a:rPr lang="en-US" altLang="ko-KR" dirty="0"/>
              <a:t>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네비게이션을 통해 여러가지 컨텐츠</a:t>
            </a:r>
            <a:endParaRPr lang="en-US" altLang="ko-KR" dirty="0" smtClean="0"/>
          </a:p>
          <a:p>
            <a:r>
              <a:rPr lang="ko-KR" altLang="en-US" dirty="0" smtClean="0"/>
              <a:t>이동을 할 수 있도록 하였다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이벤트를 그림으로 표현해 딱딱한</a:t>
            </a:r>
            <a:endParaRPr lang="en-US" altLang="ko-KR" dirty="0" smtClean="0"/>
          </a:p>
          <a:p>
            <a:r>
              <a:rPr lang="ko-KR" altLang="en-US" dirty="0" smtClean="0"/>
              <a:t>느낌이 안 들게 하였다</a:t>
            </a:r>
            <a:r>
              <a:rPr lang="en-US" altLang="ko-KR" dirty="0" smtClean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1287" y="3566160"/>
            <a:ext cx="3964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25C05"/>
                </a:solidFill>
              </a:rPr>
              <a:t>단점</a:t>
            </a:r>
            <a:r>
              <a:rPr lang="en-US" altLang="ko-KR" dirty="0"/>
              <a:t> </a:t>
            </a:r>
            <a:r>
              <a:rPr lang="en-US" altLang="ko-KR" dirty="0" smtClean="0"/>
              <a:t>: 1. </a:t>
            </a:r>
            <a:r>
              <a:rPr lang="ko-KR" altLang="en-US" dirty="0" smtClean="0"/>
              <a:t>네비게이션</a:t>
            </a:r>
            <a:r>
              <a:rPr lang="en-US" altLang="ko-KR" dirty="0" smtClean="0"/>
              <a:t>(</a:t>
            </a:r>
            <a:r>
              <a:rPr lang="ko-KR" altLang="en-US" dirty="0" smtClean="0"/>
              <a:t>햄버거</a:t>
            </a:r>
            <a:r>
              <a:rPr lang="en-US" altLang="ko-KR" dirty="0" smtClean="0"/>
              <a:t>) </a:t>
            </a:r>
            <a:r>
              <a:rPr lang="ko-KR" altLang="en-US" dirty="0" smtClean="0"/>
              <a:t>한번 클</a:t>
            </a:r>
            <a:endParaRPr lang="en-US" altLang="ko-KR" dirty="0" smtClean="0"/>
          </a:p>
          <a:p>
            <a:r>
              <a:rPr lang="ko-KR" altLang="en-US" dirty="0" smtClean="0"/>
              <a:t>릭 하고 되돌아가기가 힘들다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색이 단조롭다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2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298</Words>
  <Application>Microsoft Office PowerPoint</Application>
  <PresentationFormat>와이드스크린</PresentationFormat>
  <Paragraphs>103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나눔고딕</vt:lpstr>
      <vt:lpstr>나눔고딕 ExtraBold</vt:lpstr>
      <vt:lpstr>나눔고딕 Light</vt:lpstr>
      <vt:lpstr>맑은 고딕</vt:lpstr>
      <vt:lpstr>Arial</vt:lpstr>
      <vt:lpstr>Courier New</vt:lpstr>
      <vt:lpstr>Office 테마</vt:lpstr>
      <vt:lpstr>스마트 콘텐츠 및 설계</vt:lpstr>
      <vt:lpstr>목차</vt:lpstr>
      <vt:lpstr>사용자 조사하기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페르소나</vt:lpstr>
      <vt:lpstr>페르소나</vt:lpstr>
      <vt:lpstr>비쥬얼 무드보드</vt:lpstr>
      <vt:lpstr>비쥬얼 무드보드</vt:lpstr>
      <vt:lpstr>비쥬얼 무드보드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17</cp:revision>
  <dcterms:created xsi:type="dcterms:W3CDTF">2021-07-19T00:52:03Z</dcterms:created>
  <dcterms:modified xsi:type="dcterms:W3CDTF">2021-07-19T03:16:56Z</dcterms:modified>
</cp:coreProperties>
</file>