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7" r:id="rId7"/>
    <p:sldId id="265" r:id="rId8"/>
    <p:sldId id="266" r:id="rId9"/>
    <p:sldId id="263" r:id="rId10"/>
    <p:sldId id="264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E9554-143C-1440-8090-94521439B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FFCB39-2A55-614F-8961-5AB54700F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BF346-5F7B-014E-8EB9-54019DA73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71E7-630F-DB4C-9392-A51040537934}" type="datetimeFigureOut">
              <a:rPr kumimoji="1" lang="ko-Kore-KR" altLang="en-US" smtClean="0"/>
              <a:t>12/01/2022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3292F-A3A4-7A4B-9DDF-0EB08E65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8E3093-0B04-9E48-BADC-391260CB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E36-29E2-B149-9D3B-B50508BA7A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210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AB638-A679-E946-A681-E25C4539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E1B24A-57F5-004E-BFB9-4F70AD59C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87942-7A6B-6946-84EE-1C094EA1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71E7-630F-DB4C-9392-A51040537934}" type="datetimeFigureOut">
              <a:rPr kumimoji="1" lang="ko-Kore-KR" altLang="en-US" smtClean="0"/>
              <a:t>12/01/2022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217819-3547-744B-B964-8BAEE23BD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28C17-A3D0-6E4F-A7A8-EF24C8BB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E36-29E2-B149-9D3B-B50508BA7A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74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D8C012-408A-4B46-A332-37212E3B3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ACCDB7-6098-DA44-BB76-9AED4A450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B38EE-2B83-9C45-B1CE-E7D1B3D6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71E7-630F-DB4C-9392-A51040537934}" type="datetimeFigureOut">
              <a:rPr kumimoji="1" lang="ko-Kore-KR" altLang="en-US" smtClean="0"/>
              <a:t>12/01/2022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172B9E-B18D-FA4A-84D5-18C565CC7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C9D52-AE5B-EA42-A886-B6966C87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E36-29E2-B149-9D3B-B50508BA7A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435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334A7-6B5C-2B47-9E44-6A31DBB0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D358CF-7296-4C47-8074-7A17DE34B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05D2AD-CACA-8B40-BC2D-BF8EB26D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71E7-630F-DB4C-9392-A51040537934}" type="datetimeFigureOut">
              <a:rPr kumimoji="1" lang="ko-Kore-KR" altLang="en-US" smtClean="0"/>
              <a:t>12/01/2022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3E00D-B8EF-7541-9B5D-39383E81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D81EC7-F6A6-F048-8E1D-83165A7F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E36-29E2-B149-9D3B-B50508BA7A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70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997DF-EC45-A846-A97E-251C2CB5A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C2CB8-A12B-0447-8AF2-97DDFE2D5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1BBB6-2B33-904D-8DC9-21223B6F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71E7-630F-DB4C-9392-A51040537934}" type="datetimeFigureOut">
              <a:rPr kumimoji="1" lang="ko-Kore-KR" altLang="en-US" smtClean="0"/>
              <a:t>12/01/2022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704F0-8A0C-2D47-BA43-03D66390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8830E0-1648-7744-B0C3-B3B13518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E36-29E2-B149-9D3B-B50508BA7A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047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4E488-7256-D447-9271-52EAF2BF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5D4F13-CB90-9E42-AEA6-726EBD4BB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877920-D85C-5642-9E7F-6C5875FA4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C07C3B-B8C2-A24B-8BDA-414E4188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71E7-630F-DB4C-9392-A51040537934}" type="datetimeFigureOut">
              <a:rPr kumimoji="1" lang="ko-Kore-KR" altLang="en-US" smtClean="0"/>
              <a:t>12/01/2022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F015B9-3E18-8B46-A91C-9273A5FF9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3D165A-428C-CC41-A132-4C77B7DF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E36-29E2-B149-9D3B-B50508BA7A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591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FAD08-4916-9A46-A099-55ACC4F0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6BFA36-9A52-B94D-98E8-E91C18E2E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6F2700-4BDC-CB44-BAAA-9CE49FD0B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F809E3-9316-934C-BE9A-AE01E18FD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F34B64-947E-F645-8084-852EC2BC2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639DBF-294F-5C48-8DEA-04CB4DE42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71E7-630F-DB4C-9392-A51040537934}" type="datetimeFigureOut">
              <a:rPr kumimoji="1" lang="ko-Kore-KR" altLang="en-US" smtClean="0"/>
              <a:t>12/01/2022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4541DB-EACA-8B40-B8E0-85B2BCB7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3A8424-42F7-3540-B266-A63813BA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E36-29E2-B149-9D3B-B50508BA7A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395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4BEF0-621C-4649-9D99-61424A6D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BCD438-92FE-9E4D-B5BA-569D68E9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71E7-630F-DB4C-9392-A51040537934}" type="datetimeFigureOut">
              <a:rPr kumimoji="1" lang="ko-Kore-KR" altLang="en-US" smtClean="0"/>
              <a:t>12/01/2022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36819D-61FB-A048-A096-78DEA7C0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0CF000-DDC6-1D4B-AB62-9C096CDB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E36-29E2-B149-9D3B-B50508BA7A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244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85B634-D535-A04F-8EFD-7DD79C64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71E7-630F-DB4C-9392-A51040537934}" type="datetimeFigureOut">
              <a:rPr kumimoji="1" lang="ko-Kore-KR" altLang="en-US" smtClean="0"/>
              <a:t>12/01/2022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CF8501-53B9-E34B-B23A-626A0C3B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0185F-39C6-1B4A-BAE7-011B56AD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E36-29E2-B149-9D3B-B50508BA7A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386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BE885-0129-CA4D-A4ED-BBFBEFD74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D1793-75A8-3F4F-A9BA-6D21759C2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FA524E-775E-BF49-A2FF-531EC8630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0AB3DE-F237-EB47-BCB6-12F9D005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71E7-630F-DB4C-9392-A51040537934}" type="datetimeFigureOut">
              <a:rPr kumimoji="1" lang="ko-Kore-KR" altLang="en-US" smtClean="0"/>
              <a:t>12/01/2022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0707EC-761C-734C-BDB8-DD6A02AC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A3BFB-FC50-AB48-8172-44B6077D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E36-29E2-B149-9D3B-B50508BA7A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967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95E2D-021B-264E-9125-7133A738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3DE34D-440A-7A4F-9A7B-D10E9B489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7A5D53-207A-F641-B43E-B300AEAFE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F93428-555A-D84D-98D3-0B5449E7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71E7-630F-DB4C-9392-A51040537934}" type="datetimeFigureOut">
              <a:rPr kumimoji="1" lang="ko-Kore-KR" altLang="en-US" smtClean="0"/>
              <a:t>12/01/2022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42D38E-BFFD-7F45-BE93-5184BFCF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15E4D-9610-F94F-A0B2-D79D1DCA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E36-29E2-B149-9D3B-B50508BA7A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201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CED880-E0C8-794F-913F-F30D1093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203BCA-8A21-344F-9F9F-FAA8B4740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70679-7447-D642-84EB-7E316A449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871E7-630F-DB4C-9392-A51040537934}" type="datetimeFigureOut">
              <a:rPr kumimoji="1" lang="ko-Kore-KR" altLang="en-US" smtClean="0"/>
              <a:t>12/01/2022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B0188A-758F-3E46-8FAB-165D69ED8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19093-3917-5045-8928-28EC83289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02E36-29E2-B149-9D3B-B50508BA7A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923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2.wdp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8381E-C521-924B-91D8-1D3821BE0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826D12-8E15-8149-A067-27D9916089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97377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026427-2A26-604D-A837-B2D2DFBE9CA1}"/>
              </a:ext>
            </a:extLst>
          </p:cNvPr>
          <p:cNvSpPr txBox="1"/>
          <p:nvPr/>
        </p:nvSpPr>
        <p:spPr>
          <a:xfrm>
            <a:off x="383059" y="259492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이펙터와 의사소통</a:t>
            </a:r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18084-1292-C248-B2DA-9F9D03069AC1}"/>
              </a:ext>
            </a:extLst>
          </p:cNvPr>
          <p:cNvSpPr txBox="1"/>
          <p:nvPr/>
        </p:nvSpPr>
        <p:spPr>
          <a:xfrm>
            <a:off x="727504" y="831378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3. </a:t>
            </a:r>
            <a:r>
              <a:rPr kumimoji="1" lang="ko-KR" altLang="en-US" dirty="0"/>
              <a:t>스킬 디자인 협의</a:t>
            </a:r>
            <a:endParaRPr kumimoji="1" lang="en-US" altLang="ko-Kore-KR" dirty="0"/>
          </a:p>
          <a:p>
            <a:r>
              <a:rPr kumimoji="1" lang="en-US" altLang="ko-Kore-KR" dirty="0"/>
              <a:t>-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03168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026427-2A26-604D-A837-B2D2DFBE9CA1}"/>
              </a:ext>
            </a:extLst>
          </p:cNvPr>
          <p:cNvSpPr txBox="1"/>
          <p:nvPr/>
        </p:nvSpPr>
        <p:spPr>
          <a:xfrm>
            <a:off x="383059" y="259492"/>
            <a:ext cx="431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의사소통을 위해 접근과 분석하는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9E74BF-4C11-6D40-81C5-D640B621AE5B}"/>
              </a:ext>
            </a:extLst>
          </p:cNvPr>
          <p:cNvSpPr txBox="1"/>
          <p:nvPr/>
        </p:nvSpPr>
        <p:spPr>
          <a:xfrm>
            <a:off x="727504" y="831378"/>
            <a:ext cx="2595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제작 목표</a:t>
            </a:r>
            <a:endParaRPr kumimoji="1" lang="en-US" altLang="ko-KR" dirty="0"/>
          </a:p>
          <a:p>
            <a:r>
              <a:rPr kumimoji="1" lang="en-US" altLang="ko-KR" dirty="0"/>
              <a:t>2.</a:t>
            </a:r>
            <a:r>
              <a:rPr kumimoji="1" lang="ko-KR" altLang="en-US" dirty="0"/>
              <a:t> 다양한 프로그램 활용</a:t>
            </a:r>
            <a:endParaRPr kumimoji="1" lang="en-US" altLang="ko-KR" dirty="0"/>
          </a:p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파티클</a:t>
            </a:r>
            <a:r>
              <a:rPr kumimoji="1" lang="ko-KR" altLang="en-US" dirty="0"/>
              <a:t> 시스템 이해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74067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026427-2A26-604D-A837-B2D2DFBE9CA1}"/>
              </a:ext>
            </a:extLst>
          </p:cNvPr>
          <p:cNvSpPr txBox="1"/>
          <p:nvPr/>
        </p:nvSpPr>
        <p:spPr>
          <a:xfrm>
            <a:off x="383059" y="259492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4.</a:t>
            </a:r>
            <a:r>
              <a:rPr kumimoji="1" lang="ko-KR" altLang="en-US" dirty="0"/>
              <a:t> 현재 포트폴리오 준비 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5F7549-2424-B04D-8730-D7655C0E3B7E}"/>
              </a:ext>
            </a:extLst>
          </p:cNvPr>
          <p:cNvSpPr txBox="1"/>
          <p:nvPr/>
        </p:nvSpPr>
        <p:spPr>
          <a:xfrm>
            <a:off x="727504" y="831378"/>
            <a:ext cx="4163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저는 위와 같은 분석 방식으로 이펙트 공부를 진행했습니다</a:t>
            </a:r>
            <a:r>
              <a:rPr kumimoji="1" lang="en-US" altLang="ko-KR" sz="1200" dirty="0"/>
              <a:t>.</a:t>
            </a:r>
          </a:p>
          <a:p>
            <a:r>
              <a:rPr kumimoji="1" lang="en-US" altLang="ko-KR" sz="1200" dirty="0"/>
              <a:t>1.</a:t>
            </a:r>
            <a:r>
              <a:rPr kumimoji="1" lang="ko-KR" altLang="en-US" sz="1200" dirty="0"/>
              <a:t> 제작 목표</a:t>
            </a:r>
            <a:endParaRPr kumimoji="1" lang="en-US" altLang="ko-KR" sz="1200" dirty="0"/>
          </a:p>
          <a:p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565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50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EE30F-3A67-4D4A-A36C-0C7918D4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83" y="243961"/>
            <a:ext cx="10515600" cy="6107412"/>
          </a:xfrm>
        </p:spPr>
        <p:txBody>
          <a:bodyPr>
            <a:noAutofit/>
          </a:bodyPr>
          <a:lstStyle/>
          <a:p>
            <a:r>
              <a:rPr kumimoji="1" lang="ko-KR" altLang="en-US" sz="1400" dirty="0"/>
              <a:t>발표 내용</a:t>
            </a:r>
          </a:p>
          <a:p>
            <a:r>
              <a:rPr kumimoji="1" lang="en-US" altLang="ko-KR" sz="1400" b="1" dirty="0"/>
              <a:t>1. </a:t>
            </a:r>
            <a:r>
              <a:rPr kumimoji="1" lang="ko-KR" altLang="en-US" sz="1400" b="1" dirty="0"/>
              <a:t>발표자 소개</a:t>
            </a:r>
          </a:p>
          <a:p>
            <a:r>
              <a:rPr kumimoji="1" lang="en-US" altLang="ko-KR" sz="1400" b="1" dirty="0"/>
              <a:t>- </a:t>
            </a:r>
            <a:r>
              <a:rPr kumimoji="1" lang="ko-KR" altLang="en-US" sz="1400" b="1" dirty="0"/>
              <a:t>현재 근무 상황</a:t>
            </a:r>
            <a:r>
              <a:rPr kumimoji="1" lang="en-US" altLang="ko-KR" sz="1400" b="1" dirty="0"/>
              <a:t>[</a:t>
            </a:r>
            <a:r>
              <a:rPr kumimoji="1" lang="ko-KR" altLang="en-US" sz="1400" b="1" dirty="0" err="1"/>
              <a:t>퍼니글루</a:t>
            </a:r>
            <a:r>
              <a:rPr kumimoji="1" lang="ko-KR" altLang="en-US" sz="1400" b="1" dirty="0"/>
              <a:t> 재직</a:t>
            </a:r>
            <a:r>
              <a:rPr kumimoji="1" lang="en-US" altLang="ko-KR" sz="1400" b="1" dirty="0"/>
              <a:t>(</a:t>
            </a:r>
            <a:r>
              <a:rPr kumimoji="1" lang="ko-KR" altLang="en-US" sz="1400" b="1" dirty="0"/>
              <a:t>병역특례</a:t>
            </a:r>
            <a:r>
              <a:rPr kumimoji="1" lang="en-US" altLang="ko-KR" sz="1400" b="1" dirty="0"/>
              <a:t>), </a:t>
            </a:r>
            <a:r>
              <a:rPr kumimoji="1" lang="ko-KR" altLang="en-US" sz="1400" b="1" dirty="0"/>
              <a:t>담당</a:t>
            </a:r>
            <a:r>
              <a:rPr kumimoji="1" lang="en-US" altLang="ko-KR" sz="1400" b="1" dirty="0"/>
              <a:t>, </a:t>
            </a:r>
            <a:r>
              <a:rPr kumimoji="1" lang="ko-KR" altLang="en-US" sz="1400" b="1" dirty="0"/>
              <a:t>프로젝트 소개</a:t>
            </a:r>
            <a:r>
              <a:rPr kumimoji="1" lang="en-US" altLang="ko-KR" sz="1400" b="1" dirty="0"/>
              <a:t>, </a:t>
            </a:r>
            <a:r>
              <a:rPr kumimoji="1" lang="ko-KR" altLang="en-US" sz="1400" b="1" dirty="0"/>
              <a:t>현재 준비 과정</a:t>
            </a:r>
            <a:r>
              <a:rPr kumimoji="1" lang="en-US" altLang="ko-KR" sz="1400" b="1" dirty="0"/>
              <a:t>]</a:t>
            </a:r>
          </a:p>
          <a:p>
            <a:r>
              <a:rPr kumimoji="1" lang="en-US" altLang="ko-KR" sz="1400" dirty="0"/>
              <a:t>2. </a:t>
            </a:r>
            <a:r>
              <a:rPr kumimoji="1" lang="ko-KR" altLang="en-US" sz="1400" dirty="0"/>
              <a:t>이펙터와 의사소통</a:t>
            </a:r>
          </a:p>
          <a:p>
            <a:r>
              <a:rPr kumimoji="1" lang="en-US" altLang="ko-KR" sz="1400" dirty="0"/>
              <a:t>- </a:t>
            </a:r>
            <a:r>
              <a:rPr kumimoji="1" lang="ko-KR" altLang="en-US" sz="1400" dirty="0"/>
              <a:t>이펙트 요청</a:t>
            </a:r>
            <a:r>
              <a:rPr kumimoji="1" lang="en-US" altLang="ko-KR" sz="1400" dirty="0"/>
              <a:t>[ </a:t>
            </a:r>
            <a:r>
              <a:rPr kumimoji="1" lang="ko-KR" altLang="en-US" sz="1400" dirty="0"/>
              <a:t>프로젝트 디자인 파악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몬스터 특징 파악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기획서 제작</a:t>
            </a:r>
            <a:r>
              <a:rPr kumimoji="1" lang="en-US" altLang="ko-KR" sz="1400" dirty="0"/>
              <a:t>]</a:t>
            </a:r>
          </a:p>
          <a:p>
            <a:r>
              <a:rPr kumimoji="1" lang="en-US" altLang="ko-KR" sz="1400" dirty="0"/>
              <a:t>- </a:t>
            </a:r>
            <a:r>
              <a:rPr kumimoji="1" lang="ko-KR" altLang="en-US" sz="1400" dirty="0"/>
              <a:t>이펙트 설명</a:t>
            </a:r>
            <a:r>
              <a:rPr kumimoji="1" lang="en-US" altLang="ko-KR" sz="1400" dirty="0"/>
              <a:t>[</a:t>
            </a:r>
            <a:r>
              <a:rPr kumimoji="1" lang="ko-KR" altLang="en-US" sz="1400" dirty="0"/>
              <a:t>자세한 특징 전달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강조되고 싶은 부분 전달</a:t>
            </a:r>
            <a:r>
              <a:rPr kumimoji="1" lang="en-US" altLang="ko-KR" sz="1400" dirty="0"/>
              <a:t>]</a:t>
            </a:r>
          </a:p>
          <a:p>
            <a:r>
              <a:rPr kumimoji="1" lang="en-US" altLang="ko-KR" sz="1400" dirty="0"/>
              <a:t>3. </a:t>
            </a:r>
            <a:r>
              <a:rPr kumimoji="1" lang="ko-KR" altLang="en-US" sz="1400" dirty="0" err="1"/>
              <a:t>기획자로써</a:t>
            </a:r>
            <a:r>
              <a:rPr kumimoji="1" lang="ko-KR" altLang="en-US" sz="1400" dirty="0"/>
              <a:t> 접근과 분석하는 방법</a:t>
            </a:r>
          </a:p>
          <a:p>
            <a:r>
              <a:rPr kumimoji="1" lang="en-US" altLang="ko-KR" sz="1400" dirty="0"/>
              <a:t>- </a:t>
            </a:r>
            <a:r>
              <a:rPr kumimoji="1" lang="ko-KR" altLang="en-US" sz="1400" dirty="0"/>
              <a:t>다양한 프로그램 활용</a:t>
            </a:r>
          </a:p>
          <a:p>
            <a:r>
              <a:rPr kumimoji="1" lang="en-US" altLang="ko-KR" sz="1400" dirty="0"/>
              <a:t>- </a:t>
            </a:r>
            <a:r>
              <a:rPr kumimoji="1" lang="ko-KR" altLang="en-US" sz="1400" dirty="0"/>
              <a:t>텍스처 파악</a:t>
            </a:r>
          </a:p>
          <a:p>
            <a:r>
              <a:rPr kumimoji="1" lang="en-US" altLang="ko-KR" sz="1400" dirty="0"/>
              <a:t>- </a:t>
            </a:r>
            <a:r>
              <a:rPr kumimoji="1" lang="ko-KR" altLang="en-US" sz="1400" dirty="0" err="1"/>
              <a:t>유니티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파티클</a:t>
            </a:r>
            <a:r>
              <a:rPr kumimoji="1" lang="ko-KR" altLang="en-US" sz="1400" dirty="0"/>
              <a:t> 시스템 이해</a:t>
            </a:r>
          </a:p>
          <a:p>
            <a:r>
              <a:rPr kumimoji="1" lang="en-US" altLang="ko-KR" sz="1400" dirty="0"/>
              <a:t>4. </a:t>
            </a:r>
            <a:r>
              <a:rPr kumimoji="1" lang="ko-KR" altLang="en-US" sz="1400" dirty="0"/>
              <a:t>현재 포트폴리오 준비 과정</a:t>
            </a:r>
          </a:p>
          <a:p>
            <a:r>
              <a:rPr kumimoji="1" lang="en-US" altLang="ko-KR" sz="1400" dirty="0"/>
              <a:t>- </a:t>
            </a:r>
            <a:r>
              <a:rPr kumimoji="1" lang="ko-KR" altLang="en-US" sz="1400" dirty="0"/>
              <a:t>과외 복습</a:t>
            </a:r>
          </a:p>
          <a:p>
            <a:r>
              <a:rPr kumimoji="1" lang="en-US" altLang="ko-KR" sz="1400" dirty="0"/>
              <a:t>- </a:t>
            </a:r>
            <a:r>
              <a:rPr kumimoji="1" lang="ko-KR" altLang="en-US" sz="1400" dirty="0"/>
              <a:t>텍스처 분석</a:t>
            </a:r>
          </a:p>
          <a:p>
            <a:r>
              <a:rPr kumimoji="1" lang="en-US" altLang="ko-KR" sz="1400" dirty="0"/>
              <a:t>- </a:t>
            </a:r>
            <a:r>
              <a:rPr kumimoji="1" lang="ko-KR" altLang="en-US" sz="1400" dirty="0" err="1"/>
              <a:t>메쉬</a:t>
            </a:r>
            <a:r>
              <a:rPr kumimoji="1" lang="ko-KR" altLang="en-US" sz="1400" dirty="0"/>
              <a:t> 분석</a:t>
            </a:r>
          </a:p>
          <a:p>
            <a:r>
              <a:rPr kumimoji="1" lang="en-US" altLang="ko-KR" sz="1400" dirty="0"/>
              <a:t>- </a:t>
            </a:r>
            <a:r>
              <a:rPr kumimoji="1" lang="ko-KR" altLang="en-US" sz="1400" dirty="0" err="1"/>
              <a:t>유니티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파티클</a:t>
            </a:r>
            <a:r>
              <a:rPr kumimoji="1" lang="ko-KR" altLang="en-US" sz="1400" dirty="0"/>
              <a:t> 시스템 인지</a:t>
            </a:r>
          </a:p>
          <a:p>
            <a:r>
              <a:rPr kumimoji="1" lang="en-US" altLang="ko-KR" sz="1400" dirty="0"/>
              <a:t>- </a:t>
            </a:r>
            <a:r>
              <a:rPr kumimoji="1" lang="ko-KR" altLang="en-US" sz="1400" dirty="0"/>
              <a:t>레퍼런스 항시 분석</a:t>
            </a:r>
          </a:p>
          <a:p>
            <a:r>
              <a:rPr kumimoji="1" lang="en-US" altLang="ko-KR" sz="1400" dirty="0"/>
              <a:t>- </a:t>
            </a:r>
            <a:r>
              <a:rPr kumimoji="1" lang="ko-KR" altLang="en-US" sz="1400" dirty="0"/>
              <a:t>현재 </a:t>
            </a:r>
            <a:r>
              <a:rPr kumimoji="1" lang="ko-KR" altLang="en-US" sz="1400" dirty="0" err="1"/>
              <a:t>포폴</a:t>
            </a:r>
            <a:r>
              <a:rPr kumimoji="1" lang="ko-KR" altLang="en-US" sz="1400" dirty="0"/>
              <a:t> 영상</a:t>
            </a:r>
          </a:p>
          <a:p>
            <a:r>
              <a:rPr kumimoji="1" lang="en-US" altLang="ko-KR" sz="1400" dirty="0"/>
              <a:t>5. </a:t>
            </a:r>
            <a:r>
              <a:rPr kumimoji="1" lang="ko-KR" altLang="en-US" sz="1400" dirty="0"/>
              <a:t>끝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7997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026427-2A26-604D-A837-B2D2DFBE9CA1}"/>
              </a:ext>
            </a:extLst>
          </p:cNvPr>
          <p:cNvSpPr txBox="1"/>
          <p:nvPr/>
        </p:nvSpPr>
        <p:spPr>
          <a:xfrm>
            <a:off x="5772834" y="1472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목차</a:t>
            </a:r>
            <a:endParaRPr kumimoji="1" lang="ko-Kore-KR" altLang="en-US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2D7B8368-3558-7D8E-50E0-3E98B317D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033" y="1462135"/>
            <a:ext cx="3911934" cy="16567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kumimoji="1" lang="en-US" altLang="ko-KR" sz="1400" b="1" dirty="0"/>
              <a:t>1. </a:t>
            </a:r>
            <a:r>
              <a:rPr kumimoji="1" lang="ko-KR" altLang="en-US" sz="1400" b="1" dirty="0"/>
              <a:t>발표자 소개</a:t>
            </a:r>
          </a:p>
          <a:p>
            <a:pPr marL="0" indent="0" algn="ctr">
              <a:buNone/>
            </a:pPr>
            <a:r>
              <a:rPr kumimoji="1" lang="en-US" altLang="ko-KR" sz="1400" dirty="0"/>
              <a:t>2. </a:t>
            </a:r>
            <a:r>
              <a:rPr kumimoji="1" lang="ko-KR" altLang="en-US" sz="1400" dirty="0"/>
              <a:t>실무</a:t>
            </a:r>
            <a:r>
              <a:rPr kumimoji="1" lang="en-US" altLang="ko-KR" sz="1400" dirty="0"/>
              <a:t>_</a:t>
            </a:r>
            <a:r>
              <a:rPr kumimoji="1" lang="ko-KR" altLang="en-US" sz="1400" dirty="0"/>
              <a:t>이펙터와 의사소통</a:t>
            </a:r>
          </a:p>
          <a:p>
            <a:pPr marL="0" indent="0" algn="ctr">
              <a:buNone/>
            </a:pPr>
            <a:r>
              <a:rPr kumimoji="1" lang="en-US" altLang="ko-KR" sz="1400" dirty="0"/>
              <a:t>3. </a:t>
            </a:r>
            <a:r>
              <a:rPr kumimoji="1" lang="ko-KR" altLang="en-US" sz="1400" dirty="0" err="1"/>
              <a:t>기획자로써</a:t>
            </a:r>
            <a:r>
              <a:rPr kumimoji="1" lang="ko-KR" altLang="en-US" sz="1400" dirty="0"/>
              <a:t> 접근과 분석하는 방법</a:t>
            </a:r>
          </a:p>
          <a:p>
            <a:pPr marL="0" indent="0" algn="ctr">
              <a:buNone/>
            </a:pPr>
            <a:r>
              <a:rPr kumimoji="1" lang="en-US" altLang="ko-KR" sz="1400" dirty="0"/>
              <a:t>4. </a:t>
            </a:r>
            <a:r>
              <a:rPr kumimoji="1" lang="ko-KR" altLang="en-US" sz="1400" dirty="0"/>
              <a:t>현재 포트폴리오 준비 과정</a:t>
            </a:r>
          </a:p>
          <a:p>
            <a:pPr marL="0" indent="0" algn="ctr">
              <a:buNone/>
            </a:pPr>
            <a:r>
              <a:rPr kumimoji="1" lang="en-US" altLang="ko-KR" sz="1400" dirty="0"/>
              <a:t>5. </a:t>
            </a:r>
            <a:r>
              <a:rPr kumimoji="1" lang="ko-KR" altLang="en-US" sz="1400" dirty="0"/>
              <a:t>현재 포폴 영상</a:t>
            </a:r>
          </a:p>
        </p:txBody>
      </p:sp>
    </p:spTree>
    <p:extLst>
      <p:ext uri="{BB962C8B-B14F-4D97-AF65-F5344CB8AC3E}">
        <p14:creationId xmlns:p14="http://schemas.microsoft.com/office/powerpoint/2010/main" val="1229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026427-2A26-604D-A837-B2D2DFBE9CA1}"/>
              </a:ext>
            </a:extLst>
          </p:cNvPr>
          <p:cNvSpPr txBox="1"/>
          <p:nvPr/>
        </p:nvSpPr>
        <p:spPr>
          <a:xfrm>
            <a:off x="383059" y="259492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1.</a:t>
            </a:r>
            <a:r>
              <a:rPr kumimoji="1" lang="ko-KR" altLang="en-US" dirty="0"/>
              <a:t>발표자 소개</a:t>
            </a:r>
            <a:endParaRPr kumimoji="1" lang="ko-Kore-KR" altLang="en-US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C4EBB3D-2C88-9945-88CC-B64D2776F590}"/>
              </a:ext>
            </a:extLst>
          </p:cNvPr>
          <p:cNvSpPr/>
          <p:nvPr/>
        </p:nvSpPr>
        <p:spPr>
          <a:xfrm>
            <a:off x="2125362" y="803191"/>
            <a:ext cx="2298357" cy="2625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내</a:t>
            </a:r>
            <a:r>
              <a:rPr kumimoji="1" lang="ko-KR" altLang="en-US" dirty="0"/>
              <a:t> 얼굴</a:t>
            </a:r>
            <a:endParaRPr kumimoji="1" lang="en-US" altLang="ko-KR" dirty="0"/>
          </a:p>
          <a:p>
            <a:pPr algn="ctr"/>
            <a:r>
              <a:rPr kumimoji="1" lang="ko-KR" altLang="en-US" dirty="0" err="1"/>
              <a:t>증사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51A50-B637-DA4E-AE70-00F07C0A8F83}"/>
              </a:ext>
            </a:extLst>
          </p:cNvPr>
          <p:cNvSpPr txBox="1"/>
          <p:nvPr/>
        </p:nvSpPr>
        <p:spPr>
          <a:xfrm>
            <a:off x="889686" y="4215028"/>
            <a:ext cx="9073318" cy="2540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재직 기간 </a:t>
            </a:r>
            <a:r>
              <a:rPr kumimoji="1" lang="en-US" altLang="ko-KR" dirty="0"/>
              <a:t>|</a:t>
            </a:r>
            <a:r>
              <a:rPr kumimoji="1" lang="ko-KR" altLang="en-US" dirty="0"/>
              <a:t> </a:t>
            </a:r>
            <a:r>
              <a:rPr kumimoji="1" lang="en-US" altLang="ko-KR" dirty="0"/>
              <a:t>2020.</a:t>
            </a:r>
            <a:r>
              <a:rPr kumimoji="1" lang="ko-KR" altLang="en-US" dirty="0"/>
              <a:t> </a:t>
            </a:r>
            <a:r>
              <a:rPr kumimoji="1" lang="en-US" altLang="ko-KR" dirty="0"/>
              <a:t>11.</a:t>
            </a:r>
            <a:r>
              <a:rPr kumimoji="1" lang="ko-KR" altLang="en-US" dirty="0"/>
              <a:t> </a:t>
            </a:r>
            <a:r>
              <a:rPr kumimoji="1" lang="en-US" altLang="ko-KR" dirty="0"/>
              <a:t>09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현재까지</a:t>
            </a:r>
            <a:r>
              <a:rPr kumimoji="1" lang="en-US" altLang="ko-KR" dirty="0"/>
              <a:t>[</a:t>
            </a:r>
            <a:r>
              <a:rPr kumimoji="1" lang="ko-KR" altLang="en-US" dirty="0"/>
              <a:t>병역특례</a:t>
            </a:r>
            <a:r>
              <a:rPr kumimoji="1" lang="en-US" altLang="ko-KR" dirty="0"/>
              <a:t>]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파트 담당 </a:t>
            </a:r>
            <a:r>
              <a:rPr kumimoji="1" lang="en-US" altLang="ko-KR" dirty="0"/>
              <a:t>|</a:t>
            </a:r>
            <a:r>
              <a:rPr kumimoji="1" lang="ko-KR" altLang="en-US" dirty="0"/>
              <a:t> 시스템 기획</a:t>
            </a:r>
            <a:r>
              <a:rPr kumimoji="1" lang="en-US" altLang="ko-KR" dirty="0"/>
              <a:t>,</a:t>
            </a:r>
            <a:r>
              <a:rPr kumimoji="1" lang="ko-KR" altLang="en-US" dirty="0"/>
              <a:t> 콘텐츠 기획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프로젝트  </a:t>
            </a:r>
            <a:r>
              <a:rPr kumimoji="1" lang="en-US" altLang="ko-KR" dirty="0"/>
              <a:t>|</a:t>
            </a:r>
            <a:r>
              <a:rPr kumimoji="1" lang="ko-KR" altLang="en-US" dirty="0"/>
              <a:t> 라그나로크</a:t>
            </a:r>
            <a:r>
              <a:rPr kumimoji="1" lang="en-US" altLang="ko-KR" dirty="0"/>
              <a:t> :</a:t>
            </a:r>
            <a:r>
              <a:rPr kumimoji="1" lang="ko-KR" altLang="en-US" dirty="0"/>
              <a:t> 라비린스 </a:t>
            </a:r>
            <a:r>
              <a:rPr kumimoji="1" lang="en-US" altLang="ko-KR" dirty="0"/>
              <a:t>[</a:t>
            </a:r>
            <a:r>
              <a:rPr kumimoji="1" lang="ko-KR" altLang="en-US" dirty="0"/>
              <a:t>라이브 서비스</a:t>
            </a:r>
            <a:r>
              <a:rPr kumimoji="1" lang="en-US" altLang="ko-KR" dirty="0"/>
              <a:t>]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                      캐치</a:t>
            </a:r>
            <a:r>
              <a:rPr kumimoji="1" lang="en-US" altLang="ko-KR" dirty="0"/>
              <a:t>!</a:t>
            </a:r>
            <a:r>
              <a:rPr kumimoji="1" lang="ko-KR" altLang="en-US" dirty="0"/>
              <a:t> 티니핑 숨은 그림 찾기 </a:t>
            </a:r>
            <a:r>
              <a:rPr kumimoji="1" lang="en-US" altLang="ko-KR" dirty="0"/>
              <a:t>[PM, </a:t>
            </a:r>
            <a:r>
              <a:rPr kumimoji="1" lang="ko-KR" altLang="en-US" dirty="0"/>
              <a:t>시스템 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 콘텐츠 기획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이펙트 및 연출 제작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                      모바일 </a:t>
            </a:r>
            <a:r>
              <a:rPr kumimoji="1" lang="en-US" altLang="ko-KR" dirty="0"/>
              <a:t>RPG </a:t>
            </a:r>
            <a:r>
              <a:rPr kumimoji="1" lang="ko-KR" altLang="en-US" dirty="0"/>
              <a:t>게임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시스템 기획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	</a:t>
            </a:r>
            <a:r>
              <a:rPr kumimoji="1" lang="ko-KR" altLang="en-US" dirty="0"/>
              <a:t>     퍼즐 게임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이펙트 제작 </a:t>
            </a:r>
            <a:endParaRPr kumimoji="1" lang="ko-Kore-KR" altLang="en-US" dirty="0"/>
          </a:p>
        </p:txBody>
      </p:sp>
      <p:pic>
        <p:nvPicPr>
          <p:cNvPr id="1026" name="Picture 2" descr="퍼니글루 - 게임메카">
            <a:extLst>
              <a:ext uri="{FF2B5EF4-FFF2-40B4-BE49-F238E27FC236}">
                <a16:creationId xmlns:a16="http://schemas.microsoft.com/office/drawing/2014/main" id="{57B67BA3-DAD6-7840-8225-365F41F44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528" y="518892"/>
            <a:ext cx="5214551" cy="352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D143A-3BA2-4B41-990A-03F8FFA514A7}"/>
              </a:ext>
            </a:extLst>
          </p:cNvPr>
          <p:cNvSpPr txBox="1"/>
          <p:nvPr/>
        </p:nvSpPr>
        <p:spPr>
          <a:xfrm>
            <a:off x="2125362" y="3433904"/>
            <a:ext cx="2393604" cy="462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&lt;</a:t>
            </a:r>
            <a:r>
              <a:rPr kumimoji="1" lang="ko-KR" altLang="en-US" dirty="0"/>
              <a:t> 정진영</a:t>
            </a:r>
            <a:r>
              <a:rPr kumimoji="1" lang="en-US" altLang="ko-KR" dirty="0"/>
              <a:t>[</a:t>
            </a:r>
            <a:r>
              <a:rPr kumimoji="1" lang="ko-KR" altLang="en-US" dirty="0"/>
              <a:t>기획</a:t>
            </a:r>
            <a:r>
              <a:rPr kumimoji="1" lang="en-US" altLang="ko-KR" dirty="0"/>
              <a:t>_</a:t>
            </a:r>
            <a:r>
              <a:rPr kumimoji="1" lang="ko-KR" altLang="en-US" dirty="0"/>
              <a:t>사원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54509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026427-2A26-604D-A837-B2D2DFBE9CA1}"/>
              </a:ext>
            </a:extLst>
          </p:cNvPr>
          <p:cNvSpPr txBox="1"/>
          <p:nvPr/>
        </p:nvSpPr>
        <p:spPr>
          <a:xfrm>
            <a:off x="383059" y="259492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이펙터와 의사소통</a:t>
            </a:r>
            <a:endParaRPr kumimoji="1" lang="ko-Kore-KR" altLang="en-US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6A0963BE-B601-BD07-0D6E-25A60C391E72}"/>
              </a:ext>
            </a:extLst>
          </p:cNvPr>
          <p:cNvSpPr/>
          <p:nvPr/>
        </p:nvSpPr>
        <p:spPr>
          <a:xfrm>
            <a:off x="383059" y="1038886"/>
            <a:ext cx="2239809" cy="434567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몬스터 디자인 및 컨셉 파악</a:t>
            </a: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9A4C4204-462B-62C2-AA16-6CFFCF11A46D}"/>
              </a:ext>
            </a:extLst>
          </p:cNvPr>
          <p:cNvSpPr/>
          <p:nvPr/>
        </p:nvSpPr>
        <p:spPr>
          <a:xfrm>
            <a:off x="2687278" y="1038886"/>
            <a:ext cx="2239809" cy="43456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디자인 요청 문서 제작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001E04D8-A0D5-0D72-D9B1-C5778B70E278}"/>
              </a:ext>
            </a:extLst>
          </p:cNvPr>
          <p:cNvSpPr/>
          <p:nvPr/>
        </p:nvSpPr>
        <p:spPr>
          <a:xfrm>
            <a:off x="4991497" y="1038886"/>
            <a:ext cx="2239809" cy="43456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이펙트 제작 협의</a:t>
            </a: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4D0AAC5D-1B62-718F-A641-7C21064D2DB6}"/>
              </a:ext>
            </a:extLst>
          </p:cNvPr>
          <p:cNvSpPr/>
          <p:nvPr/>
        </p:nvSpPr>
        <p:spPr>
          <a:xfrm>
            <a:off x="7295716" y="1038886"/>
            <a:ext cx="2239809" cy="43456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디자인 조정 및 협의</a:t>
            </a: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D121AE32-B8C1-D33F-6362-9F0294660094}"/>
              </a:ext>
            </a:extLst>
          </p:cNvPr>
          <p:cNvSpPr/>
          <p:nvPr/>
        </p:nvSpPr>
        <p:spPr>
          <a:xfrm>
            <a:off x="9599935" y="1038885"/>
            <a:ext cx="2239809" cy="43456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인게임 테스트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89040C1D-55F6-5210-527E-8C7D1B8CE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014" y="2530444"/>
            <a:ext cx="3911934" cy="16567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kumimoji="1" lang="ko-KR" altLang="en-US" sz="1400" b="1" dirty="0"/>
              <a:t>게임 이미지 채움</a:t>
            </a:r>
            <a:endParaRPr kumimoji="1" lang="en-US" altLang="ko-KR" sz="1400" b="1" dirty="0"/>
          </a:p>
          <a:p>
            <a:pPr marL="0" indent="0" algn="ctr">
              <a:buNone/>
            </a:pPr>
            <a:r>
              <a:rPr kumimoji="1" lang="ko-KR" altLang="en-US" sz="1400" b="1" dirty="0"/>
              <a:t>속성 관련 이야기</a:t>
            </a:r>
            <a:endParaRPr kumimoji="1" lang="en-US" altLang="ko-KR" sz="1400" b="1" dirty="0"/>
          </a:p>
          <a:p>
            <a:pPr marL="0" indent="0" algn="ctr">
              <a:buNone/>
            </a:pPr>
            <a:r>
              <a:rPr kumimoji="1" lang="ko-KR" altLang="en-US" sz="1400" b="1" dirty="0"/>
              <a:t>컨셉 관련 이야기 작성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516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026427-2A26-604D-A837-B2D2DFBE9CA1}"/>
              </a:ext>
            </a:extLst>
          </p:cNvPr>
          <p:cNvSpPr txBox="1"/>
          <p:nvPr/>
        </p:nvSpPr>
        <p:spPr>
          <a:xfrm>
            <a:off x="383059" y="259492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이펙터와 의사소통</a:t>
            </a:r>
            <a:r>
              <a:rPr kumimoji="1" lang="en-US" altLang="ko-KR" dirty="0"/>
              <a:t>_</a:t>
            </a:r>
            <a:r>
              <a:rPr kumimoji="1" lang="ko-KR" altLang="en-US" dirty="0"/>
              <a:t>기획 단계</a:t>
            </a:r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18084-1292-C248-B2DA-9F9D03069AC1}"/>
              </a:ext>
            </a:extLst>
          </p:cNvPr>
          <p:cNvSpPr txBox="1"/>
          <p:nvPr/>
        </p:nvSpPr>
        <p:spPr>
          <a:xfrm>
            <a:off x="6829540" y="2270797"/>
            <a:ext cx="42498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1.</a:t>
            </a:r>
            <a:r>
              <a:rPr kumimoji="1" lang="ko-KR" altLang="en-US" sz="1400" dirty="0"/>
              <a:t>이펙트 디자인 요청 문서 제작</a:t>
            </a:r>
            <a:endParaRPr kumimoji="1" lang="en-US" altLang="ko-KR" sz="1400" dirty="0"/>
          </a:p>
          <a:p>
            <a:r>
              <a:rPr kumimoji="1" lang="en-US" altLang="ko-KR" sz="1400" dirty="0"/>
              <a:t>-</a:t>
            </a:r>
            <a:r>
              <a:rPr kumimoji="1" lang="ko-KR" altLang="en-US" sz="1400" dirty="0"/>
              <a:t> 이펙트를 제작하기 앞서 몬스터 디자인을 파악하기</a:t>
            </a:r>
            <a:endParaRPr kumimoji="1" lang="en-US" altLang="ko-KR" sz="1400" dirty="0"/>
          </a:p>
          <a:p>
            <a:r>
              <a:rPr kumimoji="1" lang="en-US" altLang="ko-Kore-KR" sz="1400" dirty="0"/>
              <a:t>-</a:t>
            </a:r>
            <a:r>
              <a:rPr kumimoji="1" lang="ko-KR" altLang="en-US" sz="1400" dirty="0"/>
              <a:t> 몬스터의 특징과 속성에 대한 컨셉 잡기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ko-KR" altLang="en-US" sz="1400" dirty="0"/>
              <a:t>이펙트 제작 구현 여부 확인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endParaRPr kumimoji="1" lang="en-US" altLang="ko-KR" sz="1400" dirty="0"/>
          </a:p>
          <a:p>
            <a:pPr marL="285750" indent="-285750">
              <a:buFontTx/>
              <a:buChar char="-"/>
            </a:pPr>
            <a:endParaRPr kumimoji="1" lang="en-US" altLang="ko-KR" sz="1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668682C-BAF5-F7F1-2BC4-073E7054240F}"/>
              </a:ext>
            </a:extLst>
          </p:cNvPr>
          <p:cNvSpPr/>
          <p:nvPr/>
        </p:nvSpPr>
        <p:spPr>
          <a:xfrm>
            <a:off x="500851" y="2102371"/>
            <a:ext cx="4967539" cy="553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몬스터 디자인 파악</a:t>
            </a:r>
          </a:p>
        </p:txBody>
      </p:sp>
    </p:spTree>
    <p:extLst>
      <p:ext uri="{BB962C8B-B14F-4D97-AF65-F5344CB8AC3E}">
        <p14:creationId xmlns:p14="http://schemas.microsoft.com/office/powerpoint/2010/main" val="70282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F25C3B-A0C5-4104-A142-C165C9817950}"/>
              </a:ext>
            </a:extLst>
          </p:cNvPr>
          <p:cNvCxnSpPr/>
          <p:nvPr/>
        </p:nvCxnSpPr>
        <p:spPr>
          <a:xfrm>
            <a:off x="0" y="553673"/>
            <a:ext cx="2265028" cy="0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B28FFF-43B0-465D-9611-AD6D7CCFEF78}"/>
              </a:ext>
            </a:extLst>
          </p:cNvPr>
          <p:cNvSpPr txBox="1"/>
          <p:nvPr/>
        </p:nvSpPr>
        <p:spPr>
          <a:xfrm>
            <a:off x="604009" y="10905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몬스터 컨셉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9EEA292-5A32-44D9-8A66-BBBC125FA3E1}"/>
              </a:ext>
            </a:extLst>
          </p:cNvPr>
          <p:cNvGraphicFramePr>
            <a:graphicFrameLocks noGrp="1"/>
          </p:cNvGraphicFramePr>
          <p:nvPr/>
        </p:nvGraphicFramePr>
        <p:xfrm>
          <a:off x="5057862" y="877573"/>
          <a:ext cx="6838353" cy="112333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542991">
                  <a:extLst>
                    <a:ext uri="{9D8B030D-6E8A-4147-A177-3AD203B41FA5}">
                      <a16:colId xmlns:a16="http://schemas.microsoft.com/office/drawing/2014/main" val="1521537696"/>
                    </a:ext>
                  </a:extLst>
                </a:gridCol>
                <a:gridCol w="5295362">
                  <a:extLst>
                    <a:ext uri="{9D8B030D-6E8A-4147-A177-3AD203B41FA5}">
                      <a16:colId xmlns:a16="http://schemas.microsoft.com/office/drawing/2014/main" val="3600995040"/>
                    </a:ext>
                  </a:extLst>
                </a:gridCol>
              </a:tblGrid>
              <a:tr h="381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스킬 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_1</a:t>
                      </a: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스파크 슬래쉬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!</a:t>
                      </a: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88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동작 설명</a:t>
                      </a:r>
                      <a:endParaRPr lang="en-US" altLang="ko-KR" sz="12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스패너를 든 손을 위에서 아래로</a:t>
                      </a:r>
                      <a:r>
                        <a:rPr lang="en-US" altLang="ko-KR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</a:t>
                      </a:r>
                      <a:r>
                        <a:rPr lang="ko-KR" altLang="en-US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대각선을 그리며 빠르게 내려친다</a:t>
                      </a:r>
                      <a:r>
                        <a:rPr lang="en-US" altLang="ko-KR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r>
                        <a:rPr lang="ko-KR" altLang="en-US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</a:t>
                      </a:r>
                      <a:endParaRPr lang="en-US" altLang="ko-KR" sz="1000" b="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14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이펙트</a:t>
                      </a: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스패너를 내려칠 때 스파크와 검을 베는 듯한 효과를 나타낸다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41782"/>
                  </a:ext>
                </a:extLst>
              </a:tr>
            </a:tbl>
          </a:graphicData>
        </a:graphic>
      </p:graphicFrame>
      <p:sp>
        <p:nvSpPr>
          <p:cNvPr id="3" name="AutoShape 4">
            <a:extLst>
              <a:ext uri="{FF2B5EF4-FFF2-40B4-BE49-F238E27FC236}">
                <a16:creationId xmlns:a16="http://schemas.microsoft.com/office/drawing/2014/main" id="{D60483AC-B26E-4E64-8431-5AE0772A35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61386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E95A4F4-3E21-4D5A-967E-142AEC9FC108}"/>
              </a:ext>
            </a:extLst>
          </p:cNvPr>
          <p:cNvGraphicFramePr>
            <a:graphicFrameLocks noGrp="1"/>
          </p:cNvGraphicFramePr>
          <p:nvPr/>
        </p:nvGraphicFramePr>
        <p:xfrm>
          <a:off x="5175315" y="3574165"/>
          <a:ext cx="6720900" cy="11379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25538">
                  <a:extLst>
                    <a:ext uri="{9D8B030D-6E8A-4147-A177-3AD203B41FA5}">
                      <a16:colId xmlns:a16="http://schemas.microsoft.com/office/drawing/2014/main" val="720219434"/>
                    </a:ext>
                  </a:extLst>
                </a:gridCol>
                <a:gridCol w="5295362">
                  <a:extLst>
                    <a:ext uri="{9D8B030D-6E8A-4147-A177-3AD203B41FA5}">
                      <a16:colId xmlns:a16="http://schemas.microsoft.com/office/drawing/2014/main" val="1017770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스킬 명</a:t>
                      </a:r>
                      <a:r>
                        <a:rPr lang="en-US" altLang="ko-KR" sz="12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_2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스패너 샷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!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22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동작 설명</a:t>
                      </a:r>
                      <a:endParaRPr lang="en-US" altLang="ko-KR" sz="12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스패너를 든 손을 위로 들고 강하게 던진다</a:t>
                      </a:r>
                      <a:r>
                        <a:rPr lang="en-US" altLang="ko-KR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 </a:t>
                      </a:r>
                      <a:r>
                        <a:rPr lang="ko-KR" altLang="en-US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스킬이 끝나면 다시 스패너가 스폰 된다</a:t>
                      </a:r>
                      <a:r>
                        <a:rPr lang="en-US" altLang="ko-KR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86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이펙트</a:t>
                      </a: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1. </a:t>
                      </a:r>
                      <a:r>
                        <a:rPr lang="ko-KR" altLang="en-US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스패너는 빠른 속도로 회전하며 날아가며</a:t>
                      </a:r>
                      <a:r>
                        <a:rPr lang="en-US" altLang="ko-KR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강한 스파크가 일어난다</a:t>
                      </a:r>
                      <a:r>
                        <a:rPr lang="en-US" altLang="ko-KR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2. </a:t>
                      </a:r>
                      <a:r>
                        <a:rPr lang="ko-KR" altLang="en-US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스패너가 날아가는 효과를 푸른색으로 강조한다</a:t>
                      </a:r>
                      <a:r>
                        <a:rPr lang="en-US" altLang="ko-KR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604106"/>
                  </a:ext>
                </a:extLst>
              </a:tr>
            </a:tbl>
          </a:graphicData>
        </a:graphic>
      </p:graphicFrame>
      <p:pic>
        <p:nvPicPr>
          <p:cNvPr id="15" name="그림 14" descr="자동장치이(가) 표시된 사진&#10;&#10;자동 생성된 설명">
            <a:extLst>
              <a:ext uri="{FF2B5EF4-FFF2-40B4-BE49-F238E27FC236}">
                <a16:creationId xmlns:a16="http://schemas.microsoft.com/office/drawing/2014/main" id="{D6DDD658-798A-4B30-A0A3-CC4BA0FD1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309" y="112504"/>
            <a:ext cx="615269" cy="58076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559490-0925-404B-9406-D70BCF34DC55}"/>
              </a:ext>
            </a:extLst>
          </p:cNvPr>
          <p:cNvSpPr/>
          <p:nvPr/>
        </p:nvSpPr>
        <p:spPr>
          <a:xfrm>
            <a:off x="10466664" y="138789"/>
            <a:ext cx="1725336" cy="384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Page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3/5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02F51D-5299-4D0E-8F27-AB1620E6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09" y="877573"/>
            <a:ext cx="1202247" cy="1792239"/>
          </a:xfrm>
          <a:prstGeom prst="rect">
            <a:avLst/>
          </a:prstGeom>
        </p:spPr>
      </p:pic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E2D4253D-28FA-4C93-996F-412AB4CA9D86}"/>
              </a:ext>
            </a:extLst>
          </p:cNvPr>
          <p:cNvSpPr/>
          <p:nvPr/>
        </p:nvSpPr>
        <p:spPr>
          <a:xfrm>
            <a:off x="429853" y="1235295"/>
            <a:ext cx="348311" cy="1434517"/>
          </a:xfrm>
          <a:custGeom>
            <a:avLst/>
            <a:gdLst>
              <a:gd name="connsiteX0" fmla="*/ 348311 w 348311"/>
              <a:gd name="connsiteY0" fmla="*/ 1434517 h 1434517"/>
              <a:gd name="connsiteX1" fmla="*/ 4363 w 348311"/>
              <a:gd name="connsiteY1" fmla="*/ 788565 h 1434517"/>
              <a:gd name="connsiteX2" fmla="*/ 155365 w 348311"/>
              <a:gd name="connsiteY2" fmla="*/ 0 h 143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311" h="1434517">
                <a:moveTo>
                  <a:pt x="348311" y="1434517"/>
                </a:moveTo>
                <a:cubicBezTo>
                  <a:pt x="192416" y="1231084"/>
                  <a:pt x="36521" y="1027651"/>
                  <a:pt x="4363" y="788565"/>
                </a:cubicBezTo>
                <a:cubicBezTo>
                  <a:pt x="-27795" y="549479"/>
                  <a:pt x="127402" y="141215"/>
                  <a:pt x="155365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32AEB7-B896-4EB4-99AD-FB82775F7C7D}"/>
              </a:ext>
            </a:extLst>
          </p:cNvPr>
          <p:cNvSpPr txBox="1"/>
          <p:nvPr/>
        </p:nvSpPr>
        <p:spPr>
          <a:xfrm>
            <a:off x="306488" y="2747490"/>
            <a:ext cx="1540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 </a:t>
            </a:r>
            <a:r>
              <a:rPr lang="ko-KR" altLang="en-US" sz="1000" b="1" dirty="0"/>
              <a:t>스패너를 든 손 동작 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132FF30-97E9-4D89-94C7-F2874EABF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677" y="1101403"/>
            <a:ext cx="1340735" cy="15621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611A17-5737-4C6B-880F-3CB2ECB173B6}"/>
              </a:ext>
            </a:extLst>
          </p:cNvPr>
          <p:cNvSpPr txBox="1"/>
          <p:nvPr/>
        </p:nvSpPr>
        <p:spPr>
          <a:xfrm>
            <a:off x="1847294" y="2741222"/>
            <a:ext cx="1624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 </a:t>
            </a:r>
            <a:r>
              <a:rPr lang="ko-KR" altLang="en-US" sz="1000" b="1" dirty="0"/>
              <a:t>스패너를 내리는 동작 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D0270461-4198-4091-BE9D-5ED8F8D88E5C}"/>
              </a:ext>
            </a:extLst>
          </p:cNvPr>
          <p:cNvSpPr/>
          <p:nvPr/>
        </p:nvSpPr>
        <p:spPr>
          <a:xfrm rot="2008878" flipV="1">
            <a:off x="2106324" y="1177935"/>
            <a:ext cx="348311" cy="1043852"/>
          </a:xfrm>
          <a:custGeom>
            <a:avLst/>
            <a:gdLst>
              <a:gd name="connsiteX0" fmla="*/ 348311 w 348311"/>
              <a:gd name="connsiteY0" fmla="*/ 1434517 h 1434517"/>
              <a:gd name="connsiteX1" fmla="*/ 4363 w 348311"/>
              <a:gd name="connsiteY1" fmla="*/ 788565 h 1434517"/>
              <a:gd name="connsiteX2" fmla="*/ 155365 w 348311"/>
              <a:gd name="connsiteY2" fmla="*/ 0 h 143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311" h="1434517">
                <a:moveTo>
                  <a:pt x="348311" y="1434517"/>
                </a:moveTo>
                <a:cubicBezTo>
                  <a:pt x="192416" y="1231084"/>
                  <a:pt x="36521" y="1027651"/>
                  <a:pt x="4363" y="788565"/>
                </a:cubicBezTo>
                <a:cubicBezTo>
                  <a:pt x="-27795" y="549479"/>
                  <a:pt x="127402" y="141215"/>
                  <a:pt x="155365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4D5A574-6A9D-4B34-B327-00C1B867D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9882" y="1269943"/>
            <a:ext cx="1194260" cy="58775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EA24936-0A93-439A-937E-8375651C2A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4063751" y="1577496"/>
            <a:ext cx="406523" cy="144232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8EEB665-A544-4A17-A6D9-A8CFADAE6FBE}"/>
              </a:ext>
            </a:extLst>
          </p:cNvPr>
          <p:cNvSpPr txBox="1"/>
          <p:nvPr/>
        </p:nvSpPr>
        <p:spPr>
          <a:xfrm>
            <a:off x="4045293" y="177369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076EE3-DBD4-41F0-B3A2-E5575A8B689C}"/>
              </a:ext>
            </a:extLst>
          </p:cNvPr>
          <p:cNvSpPr txBox="1"/>
          <p:nvPr/>
        </p:nvSpPr>
        <p:spPr>
          <a:xfrm>
            <a:off x="3454930" y="2734954"/>
            <a:ext cx="1669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 </a:t>
            </a:r>
            <a:r>
              <a:rPr lang="ko-KR" altLang="en-US" sz="1000" b="1" dirty="0"/>
              <a:t>내려칠 때 이펙트 효과 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E0F8BC1-632E-44E9-A8A2-0C1EDE27B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58" y="3686760"/>
            <a:ext cx="1202247" cy="1792239"/>
          </a:xfrm>
          <a:prstGeom prst="rect">
            <a:avLst/>
          </a:prstGeom>
        </p:spPr>
      </p:pic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E38FA00A-D22E-4C1B-AF5B-3834F0F7701C}"/>
              </a:ext>
            </a:extLst>
          </p:cNvPr>
          <p:cNvSpPr/>
          <p:nvPr/>
        </p:nvSpPr>
        <p:spPr>
          <a:xfrm>
            <a:off x="316729" y="3865620"/>
            <a:ext cx="348311" cy="1434517"/>
          </a:xfrm>
          <a:custGeom>
            <a:avLst/>
            <a:gdLst>
              <a:gd name="connsiteX0" fmla="*/ 348311 w 348311"/>
              <a:gd name="connsiteY0" fmla="*/ 1434517 h 1434517"/>
              <a:gd name="connsiteX1" fmla="*/ 4363 w 348311"/>
              <a:gd name="connsiteY1" fmla="*/ 788565 h 1434517"/>
              <a:gd name="connsiteX2" fmla="*/ 155365 w 348311"/>
              <a:gd name="connsiteY2" fmla="*/ 0 h 143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311" h="1434517">
                <a:moveTo>
                  <a:pt x="348311" y="1434517"/>
                </a:moveTo>
                <a:cubicBezTo>
                  <a:pt x="192416" y="1231084"/>
                  <a:pt x="36521" y="1027651"/>
                  <a:pt x="4363" y="788565"/>
                </a:cubicBezTo>
                <a:cubicBezTo>
                  <a:pt x="-27795" y="549479"/>
                  <a:pt x="127402" y="141215"/>
                  <a:pt x="155365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F52E5A5-6F54-45D9-AD60-C42C1FB48523}"/>
              </a:ext>
            </a:extLst>
          </p:cNvPr>
          <p:cNvGrpSpPr/>
          <p:nvPr/>
        </p:nvGrpSpPr>
        <p:grpSpPr>
          <a:xfrm>
            <a:off x="1968131" y="3630081"/>
            <a:ext cx="1623375" cy="1670056"/>
            <a:chOff x="2141733" y="3448073"/>
            <a:chExt cx="1623375" cy="1670056"/>
          </a:xfrm>
        </p:grpSpPr>
        <p:pic>
          <p:nvPicPr>
            <p:cNvPr id="30" name="Picture 2" descr="스패너 이미지 검색결과">
              <a:extLst>
                <a:ext uri="{FF2B5EF4-FFF2-40B4-BE49-F238E27FC236}">
                  <a16:creationId xmlns:a16="http://schemas.microsoft.com/office/drawing/2014/main" id="{E66F82A0-DC8C-4621-8370-1DE663ED8C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alphaModFix amt="4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4400" r="94000">
                          <a14:foregroundMark x1="10000" y1="42800" x2="4400" y2="45600"/>
                          <a14:foregroundMark x1="88800" y1="42800" x2="91200" y2="44000"/>
                          <a14:foregroundMark x1="91200" y1="57200" x2="94000" y2="548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48910">
              <a:off x="2141734" y="3521158"/>
              <a:ext cx="1596971" cy="1596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950EB35-9FCA-426A-98AF-6DCC65976565}"/>
                </a:ext>
              </a:extLst>
            </p:cNvPr>
            <p:cNvGrpSpPr/>
            <p:nvPr/>
          </p:nvGrpSpPr>
          <p:grpSpPr>
            <a:xfrm>
              <a:off x="2141733" y="3448073"/>
              <a:ext cx="1623375" cy="1670055"/>
              <a:chOff x="2141733" y="3448073"/>
              <a:chExt cx="1623375" cy="1670055"/>
            </a:xfrm>
          </p:grpSpPr>
          <p:pic>
            <p:nvPicPr>
              <p:cNvPr id="29" name="Picture 2" descr="스패너 이미지 검색결과">
                <a:extLst>
                  <a:ext uri="{FF2B5EF4-FFF2-40B4-BE49-F238E27FC236}">
                    <a16:creationId xmlns:a16="http://schemas.microsoft.com/office/drawing/2014/main" id="{A62D0661-1ABE-4810-9F10-DD6184FABA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alphaModFix amt="40000"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4400" r="94000">
                            <a14:foregroundMark x1="10000" y1="42800" x2="4400" y2="45600"/>
                            <a14:foregroundMark x1="88800" y1="42800" x2="91200" y2="44000"/>
                            <a14:foregroundMark x1="91200" y1="57200" x2="94000" y2="548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2141733" y="3521157"/>
                <a:ext cx="1596971" cy="1596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스패너 이미지 검색결과">
                <a:extLst>
                  <a:ext uri="{FF2B5EF4-FFF2-40B4-BE49-F238E27FC236}">
                    <a16:creationId xmlns:a16="http://schemas.microsoft.com/office/drawing/2014/main" id="{75EABCB0-1650-4ABE-9078-6E96AC712C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alphaModFix amt="43000"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4400" r="94000">
                            <a14:foregroundMark x1="10000" y1="42800" x2="4400" y2="45600"/>
                            <a14:foregroundMark x1="88800" y1="42800" x2="91200" y2="44000"/>
                            <a14:foregroundMark x1="91200" y1="57200" x2="94000" y2="548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572552">
                <a:off x="2154271" y="3469490"/>
                <a:ext cx="1596971" cy="1596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0" name="Picture 2" descr="스패너 이미지 검색결과">
                <a:extLst>
                  <a:ext uri="{FF2B5EF4-FFF2-40B4-BE49-F238E27FC236}">
                    <a16:creationId xmlns:a16="http://schemas.microsoft.com/office/drawing/2014/main" id="{0FAB9D55-19A1-4948-8772-CE7E6CE04A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4400" r="94000">
                            <a14:foregroundMark x1="10000" y1="42800" x2="4400" y2="45600"/>
                            <a14:foregroundMark x1="88800" y1="42800" x2="91200" y2="44000"/>
                            <a14:foregroundMark x1="91200" y1="57200" x2="94000" y2="548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8137" y="3448073"/>
                <a:ext cx="1596971" cy="1596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0CBBE269-A4C9-4091-A558-E9A0C41F7946}"/>
              </a:ext>
            </a:extLst>
          </p:cNvPr>
          <p:cNvSpPr/>
          <p:nvPr/>
        </p:nvSpPr>
        <p:spPr>
          <a:xfrm rot="17013846">
            <a:off x="2604998" y="4521035"/>
            <a:ext cx="348311" cy="1099566"/>
          </a:xfrm>
          <a:custGeom>
            <a:avLst/>
            <a:gdLst>
              <a:gd name="connsiteX0" fmla="*/ 348311 w 348311"/>
              <a:gd name="connsiteY0" fmla="*/ 1434517 h 1434517"/>
              <a:gd name="connsiteX1" fmla="*/ 4363 w 348311"/>
              <a:gd name="connsiteY1" fmla="*/ 788565 h 1434517"/>
              <a:gd name="connsiteX2" fmla="*/ 155365 w 348311"/>
              <a:gd name="connsiteY2" fmla="*/ 0 h 143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311" h="1434517">
                <a:moveTo>
                  <a:pt x="348311" y="1434517"/>
                </a:moveTo>
                <a:cubicBezTo>
                  <a:pt x="192416" y="1231084"/>
                  <a:pt x="36521" y="1027651"/>
                  <a:pt x="4363" y="788565"/>
                </a:cubicBezTo>
                <a:cubicBezTo>
                  <a:pt x="-27795" y="549479"/>
                  <a:pt x="127402" y="141215"/>
                  <a:pt x="155365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AB48A121-06CA-49A8-B13A-3A71BE536DD0}"/>
              </a:ext>
            </a:extLst>
          </p:cNvPr>
          <p:cNvSpPr/>
          <p:nvPr/>
        </p:nvSpPr>
        <p:spPr>
          <a:xfrm rot="5904908">
            <a:off x="2625436" y="3179521"/>
            <a:ext cx="348311" cy="1219154"/>
          </a:xfrm>
          <a:custGeom>
            <a:avLst/>
            <a:gdLst>
              <a:gd name="connsiteX0" fmla="*/ 348311 w 348311"/>
              <a:gd name="connsiteY0" fmla="*/ 1434517 h 1434517"/>
              <a:gd name="connsiteX1" fmla="*/ 4363 w 348311"/>
              <a:gd name="connsiteY1" fmla="*/ 788565 h 1434517"/>
              <a:gd name="connsiteX2" fmla="*/ 155365 w 348311"/>
              <a:gd name="connsiteY2" fmla="*/ 0 h 143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311" h="1434517">
                <a:moveTo>
                  <a:pt x="348311" y="1434517"/>
                </a:moveTo>
                <a:cubicBezTo>
                  <a:pt x="192416" y="1231084"/>
                  <a:pt x="36521" y="1027651"/>
                  <a:pt x="4363" y="788565"/>
                </a:cubicBezTo>
                <a:cubicBezTo>
                  <a:pt x="-27795" y="549479"/>
                  <a:pt x="127402" y="141215"/>
                  <a:pt x="155365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1EE3348A-B2DE-4665-9DFA-4AD7400A47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4260907" y="4369760"/>
            <a:ext cx="406523" cy="144232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1496A58-0F6D-409A-9214-4FE6700A9B4B}"/>
              </a:ext>
            </a:extLst>
          </p:cNvPr>
          <p:cNvSpPr txBox="1"/>
          <p:nvPr/>
        </p:nvSpPr>
        <p:spPr>
          <a:xfrm>
            <a:off x="137209" y="5597525"/>
            <a:ext cx="1540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 </a:t>
            </a:r>
            <a:r>
              <a:rPr lang="ko-KR" altLang="en-US" sz="1000" b="1" dirty="0"/>
              <a:t>스패너를 든 손 동작 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E50D37-DB1E-41B0-8710-0FB1383E960B}"/>
              </a:ext>
            </a:extLst>
          </p:cNvPr>
          <p:cNvSpPr txBox="1"/>
          <p:nvPr/>
        </p:nvSpPr>
        <p:spPr>
          <a:xfrm>
            <a:off x="1859269" y="5587924"/>
            <a:ext cx="18806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 </a:t>
            </a:r>
            <a:r>
              <a:rPr lang="ko-KR" altLang="en-US" sz="1000" b="1" dirty="0"/>
              <a:t>회전하며 날아가는 스패너 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529AA7-80C6-4180-8C7F-6930D9F00B98}"/>
              </a:ext>
            </a:extLst>
          </p:cNvPr>
          <p:cNvSpPr txBox="1"/>
          <p:nvPr/>
        </p:nvSpPr>
        <p:spPr>
          <a:xfrm>
            <a:off x="3666618" y="5587924"/>
            <a:ext cx="2008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 </a:t>
            </a:r>
            <a:r>
              <a:rPr lang="ko-KR" altLang="en-US" sz="1000" b="1" dirty="0"/>
              <a:t>스패너에서 일어나는 스파크 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247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F25C3B-A0C5-4104-A142-C165C9817950}"/>
              </a:ext>
            </a:extLst>
          </p:cNvPr>
          <p:cNvCxnSpPr/>
          <p:nvPr/>
        </p:nvCxnSpPr>
        <p:spPr>
          <a:xfrm>
            <a:off x="0" y="553673"/>
            <a:ext cx="2265028" cy="0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B28FFF-43B0-465D-9611-AD6D7CCFEF78}"/>
              </a:ext>
            </a:extLst>
          </p:cNvPr>
          <p:cNvSpPr txBox="1"/>
          <p:nvPr/>
        </p:nvSpPr>
        <p:spPr>
          <a:xfrm>
            <a:off x="604009" y="10905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엘비아 스킬 디자인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9EEA292-5A32-44D9-8A66-BBBC125FA3E1}"/>
              </a:ext>
            </a:extLst>
          </p:cNvPr>
          <p:cNvGraphicFramePr>
            <a:graphicFrameLocks noGrp="1"/>
          </p:cNvGraphicFramePr>
          <p:nvPr/>
        </p:nvGraphicFramePr>
        <p:xfrm>
          <a:off x="5057862" y="877573"/>
          <a:ext cx="6838353" cy="112333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542991">
                  <a:extLst>
                    <a:ext uri="{9D8B030D-6E8A-4147-A177-3AD203B41FA5}">
                      <a16:colId xmlns:a16="http://schemas.microsoft.com/office/drawing/2014/main" val="1521537696"/>
                    </a:ext>
                  </a:extLst>
                </a:gridCol>
                <a:gridCol w="5295362">
                  <a:extLst>
                    <a:ext uri="{9D8B030D-6E8A-4147-A177-3AD203B41FA5}">
                      <a16:colId xmlns:a16="http://schemas.microsoft.com/office/drawing/2014/main" val="3600995040"/>
                    </a:ext>
                  </a:extLst>
                </a:gridCol>
              </a:tblGrid>
              <a:tr h="381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스킬 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_1</a:t>
                      </a: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쥬 피텔 썬더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88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동작 설명</a:t>
                      </a:r>
                      <a:endParaRPr lang="en-US" altLang="ko-KR" sz="12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제자리에서 점프를 여러 번 한다</a:t>
                      </a:r>
                      <a:r>
                        <a:rPr lang="en-US" altLang="ko-KR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14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이펙트</a:t>
                      </a: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타켓 중심으로 바닥에서 마법진이 나오고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푸른 빛의 폭발을 일으킨다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4178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E95A4F4-3E21-4D5A-967E-142AEC9FC108}"/>
              </a:ext>
            </a:extLst>
          </p:cNvPr>
          <p:cNvGraphicFramePr>
            <a:graphicFrameLocks noGrp="1"/>
          </p:cNvGraphicFramePr>
          <p:nvPr/>
        </p:nvGraphicFramePr>
        <p:xfrm>
          <a:off x="5057862" y="3985555"/>
          <a:ext cx="6838353" cy="1112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542991">
                  <a:extLst>
                    <a:ext uri="{9D8B030D-6E8A-4147-A177-3AD203B41FA5}">
                      <a16:colId xmlns:a16="http://schemas.microsoft.com/office/drawing/2014/main" val="720219434"/>
                    </a:ext>
                  </a:extLst>
                </a:gridCol>
                <a:gridCol w="5295362">
                  <a:extLst>
                    <a:ext uri="{9D8B030D-6E8A-4147-A177-3AD203B41FA5}">
                      <a16:colId xmlns:a16="http://schemas.microsoft.com/office/drawing/2014/main" val="1017770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스킬 명</a:t>
                      </a:r>
                      <a:r>
                        <a:rPr lang="en-US" altLang="ko-KR" sz="12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_2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사이퍼 배리어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22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동작 설명</a:t>
                      </a:r>
                      <a:endParaRPr lang="en-US" altLang="ko-KR" sz="12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우로 몸을 흔든다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86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이펙트</a:t>
                      </a: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링 메쉬를 이용하여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초록 빛의 베리어 효과를 나타낸다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604106"/>
                  </a:ext>
                </a:extLst>
              </a:tr>
            </a:tbl>
          </a:graphicData>
        </a:graphic>
      </p:graphicFrame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29D9260-D775-42C0-926D-1E7D62FD9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509" y="138789"/>
            <a:ext cx="446465" cy="574026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22EE4452-5306-422A-8A3D-3D783322BA46}"/>
              </a:ext>
            </a:extLst>
          </p:cNvPr>
          <p:cNvSpPr/>
          <p:nvPr/>
        </p:nvSpPr>
        <p:spPr>
          <a:xfrm>
            <a:off x="10466664" y="138789"/>
            <a:ext cx="1725336" cy="384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Page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5/5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9FB2B4-FE6E-4C7E-8BF3-24E9121ECDA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3750" l="2703" r="87838">
                        <a14:foregroundMark x1="2703" y1="35000" x2="12162" y2="77500"/>
                        <a14:foregroundMark x1="43243" y1="93750" x2="43243" y2="93750"/>
                        <a14:foregroundMark x1="59459" y1="17500" x2="59459" y2="17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664" y="1238911"/>
            <a:ext cx="704850" cy="762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62BBFAD-0A3C-4C43-B85E-69113D78945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3750" l="2703" r="87838">
                        <a14:foregroundMark x1="2703" y1="35000" x2="12162" y2="77500"/>
                        <a14:foregroundMark x1="43243" y1="93750" x2="43243" y2="93750"/>
                        <a14:foregroundMark x1="59459" y1="17500" x2="59459" y2="17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2514" y="1058242"/>
            <a:ext cx="704850" cy="762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2C7C7B-E742-45B5-8F6B-4475BA9DB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3750" l="2703" r="87838">
                        <a14:foregroundMark x1="2703" y1="35000" x2="12162" y2="77500"/>
                        <a14:foregroundMark x1="43243" y1="93750" x2="43243" y2="93750"/>
                        <a14:foregroundMark x1="59459" y1="17500" x2="59459" y2="17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0089" y="1439242"/>
            <a:ext cx="704850" cy="7620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A2270A0-74D0-480B-93AA-39C0072F82BB}"/>
              </a:ext>
            </a:extLst>
          </p:cNvPr>
          <p:cNvCxnSpPr>
            <a:cxnSpLocks/>
          </p:cNvCxnSpPr>
          <p:nvPr/>
        </p:nvCxnSpPr>
        <p:spPr>
          <a:xfrm flipV="1">
            <a:off x="1751052" y="994284"/>
            <a:ext cx="0" cy="4892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C5AC362-DCEB-47BD-99AE-A90BF7C7DFC4}"/>
              </a:ext>
            </a:extLst>
          </p:cNvPr>
          <p:cNvCxnSpPr>
            <a:cxnSpLocks/>
          </p:cNvCxnSpPr>
          <p:nvPr/>
        </p:nvCxnSpPr>
        <p:spPr>
          <a:xfrm flipV="1">
            <a:off x="455182" y="1511657"/>
            <a:ext cx="0" cy="4892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3F2C7068-E984-432A-BCBC-FCDF27AA6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2769" y="912201"/>
            <a:ext cx="1171027" cy="112333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0985D65-5778-47C4-834A-119AFF326C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9006" y="921869"/>
            <a:ext cx="1019080" cy="1104003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DF51E96-551A-466D-8A91-FA68452041D8}"/>
              </a:ext>
            </a:extLst>
          </p:cNvPr>
          <p:cNvCxnSpPr>
            <a:cxnSpLocks/>
          </p:cNvCxnSpPr>
          <p:nvPr/>
        </p:nvCxnSpPr>
        <p:spPr>
          <a:xfrm flipV="1">
            <a:off x="3361970" y="1483538"/>
            <a:ext cx="388863" cy="96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4B70847-DE68-4547-A1DD-FADDC0407301}"/>
              </a:ext>
            </a:extLst>
          </p:cNvPr>
          <p:cNvSpPr txBox="1"/>
          <p:nvPr/>
        </p:nvSpPr>
        <p:spPr>
          <a:xfrm>
            <a:off x="296122" y="2273657"/>
            <a:ext cx="1579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 </a:t>
            </a:r>
            <a:r>
              <a:rPr lang="ko-KR" altLang="en-US" sz="1000" b="1" dirty="0"/>
              <a:t>제자리에서 점프 모션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FCF3B1-DD6D-4D29-B96A-62056AAC211D}"/>
              </a:ext>
            </a:extLst>
          </p:cNvPr>
          <p:cNvSpPr txBox="1"/>
          <p:nvPr/>
        </p:nvSpPr>
        <p:spPr>
          <a:xfrm>
            <a:off x="2265028" y="2202799"/>
            <a:ext cx="24625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 </a:t>
            </a:r>
            <a:r>
              <a:rPr lang="ko-KR" altLang="en-US" sz="1000" b="1" dirty="0"/>
              <a:t>마법진 발동 </a:t>
            </a:r>
            <a:r>
              <a:rPr lang="en-US" altLang="ko-KR" sz="1000" b="1" dirty="0"/>
              <a:t>-&gt; </a:t>
            </a:r>
            <a:r>
              <a:rPr lang="ko-KR" altLang="en-US" sz="1000" b="1" dirty="0"/>
              <a:t>푸른 빛 폭발 이펙트 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0919C71-D23B-48E0-BBD5-17941116815D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9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84416" y1="73810" x2="80519" y2="261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354" y="4886031"/>
            <a:ext cx="733425" cy="8001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E8AC1E1-1223-4965-8135-7CA278A3F56F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41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84416" y1="73810" x2="80519" y2="261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531603" y="4886031"/>
            <a:ext cx="733425" cy="8001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FDFE9B0-51D3-4395-A122-9A84AF572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3750" l="2703" r="87838">
                        <a14:foregroundMark x1="2703" y1="35000" x2="12162" y2="77500"/>
                        <a14:foregroundMark x1="43243" y1="93750" x2="43243" y2="93750"/>
                        <a14:foregroundMark x1="59459" y1="17500" x2="59459" y2="17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5257" y="4905081"/>
            <a:ext cx="704850" cy="762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BE7902A-147B-46AE-A659-2B4689DA498D}"/>
              </a:ext>
            </a:extLst>
          </p:cNvPr>
          <p:cNvSpPr txBox="1"/>
          <p:nvPr/>
        </p:nvSpPr>
        <p:spPr>
          <a:xfrm>
            <a:off x="604009" y="5740605"/>
            <a:ext cx="15295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 </a:t>
            </a:r>
            <a:r>
              <a:rPr lang="ko-KR" altLang="en-US" sz="1000" b="1" dirty="0"/>
              <a:t>좌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우로 흔드는 모션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97A6CD0-B1BB-4674-81E3-140E335A80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33774" y="4069616"/>
            <a:ext cx="1560420" cy="145473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AC55043-0CA8-4D65-8CFE-A3341218521D}"/>
              </a:ext>
            </a:extLst>
          </p:cNvPr>
          <p:cNvSpPr txBox="1"/>
          <p:nvPr/>
        </p:nvSpPr>
        <p:spPr>
          <a:xfrm>
            <a:off x="2728960" y="5740605"/>
            <a:ext cx="17972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 </a:t>
            </a:r>
            <a:r>
              <a:rPr lang="ko-KR" altLang="en-US" sz="1000" b="1" dirty="0"/>
              <a:t>십자 형태의 배리어 효과 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87854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026427-2A26-604D-A837-B2D2DFBE9CA1}"/>
              </a:ext>
            </a:extLst>
          </p:cNvPr>
          <p:cNvSpPr txBox="1"/>
          <p:nvPr/>
        </p:nvSpPr>
        <p:spPr>
          <a:xfrm>
            <a:off x="383059" y="259492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이펙터와 의사소통</a:t>
            </a:r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18084-1292-C248-B2DA-9F9D03069AC1}"/>
              </a:ext>
            </a:extLst>
          </p:cNvPr>
          <p:cNvSpPr txBox="1"/>
          <p:nvPr/>
        </p:nvSpPr>
        <p:spPr>
          <a:xfrm>
            <a:off x="727504" y="831378"/>
            <a:ext cx="38042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1. </a:t>
            </a:r>
            <a:r>
              <a:rPr kumimoji="1" lang="ko-KR" altLang="en-US" dirty="0"/>
              <a:t>스킬에 대한 협의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제작 환경에 대한 디자인 가능 협의</a:t>
            </a:r>
            <a:endParaRPr kumimoji="1" lang="en-US" altLang="ko-KR" dirty="0"/>
          </a:p>
          <a:p>
            <a:r>
              <a:rPr kumimoji="1" lang="en-US" altLang="ko-Kore-KR" dirty="0"/>
              <a:t>-</a:t>
            </a:r>
            <a:r>
              <a:rPr kumimoji="1" lang="ko-KR" altLang="en-US" dirty="0"/>
              <a:t> 컨셉 상세 논의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13363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551</Words>
  <Application>Microsoft Office PowerPoint</Application>
  <PresentationFormat>와이드스크린</PresentationFormat>
  <Paragraphs>104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Microsoft GothicNeo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정진영</dc:creator>
  <cp:lastModifiedBy>정진영</cp:lastModifiedBy>
  <cp:revision>5</cp:revision>
  <dcterms:created xsi:type="dcterms:W3CDTF">2022-11-30T10:34:46Z</dcterms:created>
  <dcterms:modified xsi:type="dcterms:W3CDTF">2022-12-01T10:01:07Z</dcterms:modified>
</cp:coreProperties>
</file>