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0.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1.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heme/theme13.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3.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9.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1.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0" r:id="rId3"/>
    <p:sldMasterId id="2147483681" r:id="rId4"/>
    <p:sldMasterId id="2147483692" r:id="rId5"/>
    <p:sldMasterId id="2147483703" r:id="rId6"/>
    <p:sldMasterId id="2147483714" r:id="rId7"/>
    <p:sldMasterId id="2147483725" r:id="rId8"/>
    <p:sldMasterId id="2147483736" r:id="rId9"/>
    <p:sldMasterId id="2147483747" r:id="rId10"/>
    <p:sldMasterId id="2147483758" r:id="rId11"/>
    <p:sldMasterId id="2147483769" r:id="rId12"/>
  </p:sldMasterIdLst>
  <p:notesMasterIdLst>
    <p:notesMasterId r:id="rId45"/>
  </p:notesMasterIdLst>
  <p:sldIdLst>
    <p:sldId id="256" r:id="rId13"/>
    <p:sldId id="286" r:id="rId14"/>
    <p:sldId id="292" r:id="rId15"/>
    <p:sldId id="257" r:id="rId16"/>
    <p:sldId id="505" r:id="rId17"/>
    <p:sldId id="503" r:id="rId18"/>
    <p:sldId id="293" r:id="rId19"/>
    <p:sldId id="324" r:id="rId20"/>
    <p:sldId id="504" r:id="rId21"/>
    <p:sldId id="358" r:id="rId22"/>
    <p:sldId id="359" r:id="rId23"/>
    <p:sldId id="506" r:id="rId24"/>
    <p:sldId id="532" r:id="rId25"/>
    <p:sldId id="393" r:id="rId26"/>
    <p:sldId id="427" r:id="rId27"/>
    <p:sldId id="325" r:id="rId28"/>
    <p:sldId id="428" r:id="rId29"/>
    <p:sldId id="429" r:id="rId30"/>
    <p:sldId id="464" r:id="rId31"/>
    <p:sldId id="465" r:id="rId32"/>
    <p:sldId id="466" r:id="rId33"/>
    <p:sldId id="326" r:id="rId34"/>
    <p:sldId id="357" r:id="rId35"/>
    <p:sldId id="327" r:id="rId36"/>
    <p:sldId id="294" r:id="rId37"/>
    <p:sldId id="463" r:id="rId38"/>
    <p:sldId id="500" r:id="rId39"/>
    <p:sldId id="295" r:id="rId40"/>
    <p:sldId id="296" r:id="rId41"/>
    <p:sldId id="501" r:id="rId42"/>
    <p:sldId id="502" r:id="rId43"/>
    <p:sldId id="285" r:id="rId4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79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17/7/25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914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24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25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28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29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DD24DB7A-FD0C-404F-812F-86F5E43BFB72}" type="slidenum">
              <a:rPr lang="zh-CN" altLang="en-US" smtClean="0">
                <a:latin typeface="Calibri" panose="020F0502020204030204" charset="0"/>
                <a:ea typeface="宋体" panose="02010600030101010101" pitchFamily="2" charset="-122"/>
              </a:rPr>
              <a:t>32</a:t>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namespace</a:t>
            </a:r>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创建，注册监控，检测模型变化，观察模型是不是脏了，销毁（自动，手动，一般由</a:t>
            </a:r>
            <a:r>
              <a:rPr lang="en-US" altLang="zh-CN"/>
              <a:t>Angular</a:t>
            </a:r>
            <a:r>
              <a:rPr lang="zh-CN" altLang="en-US"/>
              <a:t>负责</a:t>
            </a:r>
            <a:r>
              <a:rPr lang="zh-CN" altLang="zh-CN"/>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17/7/25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t>‹#›</a:t>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1.xml"/><Relationship Id="rId13" Type="http://schemas.openxmlformats.org/officeDocument/2006/relationships/tags" Target="../tags/tag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theme" Target="../theme/theme10.xml"/><Relationship Id="rId12" Type="http://schemas.openxmlformats.org/officeDocument/2006/relationships/tags" Target="../tags/tag19.xml"/><Relationship Id="rId13" Type="http://schemas.openxmlformats.org/officeDocument/2006/relationships/tags" Target="../tags/tag20.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91.xml"/><Relationship Id="rId2" Type="http://schemas.openxmlformats.org/officeDocument/2006/relationships/slideLayout" Target="../slideLayouts/slideLayout92.xml"/><Relationship Id="rId3" Type="http://schemas.openxmlformats.org/officeDocument/2006/relationships/slideLayout" Target="../slideLayouts/slideLayout93.xml"/><Relationship Id="rId4" Type="http://schemas.openxmlformats.org/officeDocument/2006/relationships/slideLayout" Target="../slideLayouts/slideLayout94.xml"/><Relationship Id="rId5" Type="http://schemas.openxmlformats.org/officeDocument/2006/relationships/slideLayout" Target="../slideLayouts/slideLayout95.xml"/><Relationship Id="rId6" Type="http://schemas.openxmlformats.org/officeDocument/2006/relationships/slideLayout" Target="../slideLayouts/slideLayout96.xml"/><Relationship Id="rId7" Type="http://schemas.openxmlformats.org/officeDocument/2006/relationships/slideLayout" Target="../slideLayouts/slideLayout97.xml"/><Relationship Id="rId8" Type="http://schemas.openxmlformats.org/officeDocument/2006/relationships/slideLayout" Target="../slideLayouts/slideLayout98.xml"/><Relationship Id="rId9" Type="http://schemas.openxmlformats.org/officeDocument/2006/relationships/slideLayout" Target="../slideLayouts/slideLayout99.xml"/><Relationship Id="rId10"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11" Type="http://schemas.openxmlformats.org/officeDocument/2006/relationships/theme" Target="../theme/theme11.xml"/><Relationship Id="rId12" Type="http://schemas.openxmlformats.org/officeDocument/2006/relationships/tags" Target="../tags/tag21.xml"/><Relationship Id="rId13" Type="http://schemas.openxmlformats.org/officeDocument/2006/relationships/tags" Target="../tags/tag2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01.xml"/><Relationship Id="rId2" Type="http://schemas.openxmlformats.org/officeDocument/2006/relationships/slideLayout" Target="../slideLayouts/slideLayout102.xml"/><Relationship Id="rId3" Type="http://schemas.openxmlformats.org/officeDocument/2006/relationships/slideLayout" Target="../slideLayouts/slideLayout103.xml"/><Relationship Id="rId4" Type="http://schemas.openxmlformats.org/officeDocument/2006/relationships/slideLayout" Target="../slideLayouts/slideLayout104.xml"/><Relationship Id="rId5" Type="http://schemas.openxmlformats.org/officeDocument/2006/relationships/slideLayout" Target="../slideLayouts/slideLayout105.xml"/><Relationship Id="rId6" Type="http://schemas.openxmlformats.org/officeDocument/2006/relationships/slideLayout" Target="../slideLayouts/slideLayout106.xml"/><Relationship Id="rId7" Type="http://schemas.openxmlformats.org/officeDocument/2006/relationships/slideLayout" Target="../slideLayouts/slideLayout107.xml"/><Relationship Id="rId8" Type="http://schemas.openxmlformats.org/officeDocument/2006/relationships/slideLayout" Target="../slideLayouts/slideLayout108.xml"/><Relationship Id="rId9" Type="http://schemas.openxmlformats.org/officeDocument/2006/relationships/slideLayout" Target="../slideLayouts/slideLayout109.xml"/><Relationship Id="rId10" Type="http://schemas.openxmlformats.org/officeDocument/2006/relationships/slideLayout" Target="../slideLayouts/slideLayout110.xml"/></Relationships>
</file>

<file path=ppt/slideMasters/_rels/slideMaster12.xml.rels><?xml version="1.0" encoding="UTF-8" standalone="yes"?>
<Relationships xmlns="http://schemas.openxmlformats.org/package/2006/relationships"><Relationship Id="rId11" Type="http://schemas.openxmlformats.org/officeDocument/2006/relationships/theme" Target="../theme/theme12.xml"/><Relationship Id="rId12" Type="http://schemas.openxmlformats.org/officeDocument/2006/relationships/tags" Target="../tags/tag23.xml"/><Relationship Id="rId13" Type="http://schemas.openxmlformats.org/officeDocument/2006/relationships/tags" Target="../tags/tag24.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tags" Target="../tags/tag3.xml"/><Relationship Id="rId13" Type="http://schemas.openxmlformats.org/officeDocument/2006/relationships/tags" Target="../tags/tag4.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3.xml"/><Relationship Id="rId12" Type="http://schemas.openxmlformats.org/officeDocument/2006/relationships/tags" Target="../tags/tag5.xml"/><Relationship Id="rId13" Type="http://schemas.openxmlformats.org/officeDocument/2006/relationships/tags" Target="../tags/tag6.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theme" Target="../theme/theme4.xml"/><Relationship Id="rId12" Type="http://schemas.openxmlformats.org/officeDocument/2006/relationships/tags" Target="../tags/tag7.xml"/><Relationship Id="rId13" Type="http://schemas.openxmlformats.org/officeDocument/2006/relationships/tags" Target="../tags/tag8.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1" Type="http://schemas.openxmlformats.org/officeDocument/2006/relationships/theme" Target="../theme/theme5.xml"/><Relationship Id="rId12" Type="http://schemas.openxmlformats.org/officeDocument/2006/relationships/tags" Target="../tags/tag9.xml"/><Relationship Id="rId13" Type="http://schemas.openxmlformats.org/officeDocument/2006/relationships/tags" Target="../tags/tag10.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9" Type="http://schemas.openxmlformats.org/officeDocument/2006/relationships/slideLayout" Target="../slideLayouts/slideLayout49.xml"/><Relationship Id="rId10"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11" Type="http://schemas.openxmlformats.org/officeDocument/2006/relationships/theme" Target="../theme/theme6.xml"/><Relationship Id="rId12" Type="http://schemas.openxmlformats.org/officeDocument/2006/relationships/tags" Target="../tags/tag11.xml"/><Relationship Id="rId13" Type="http://schemas.openxmlformats.org/officeDocument/2006/relationships/tags" Target="../tags/tag1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5" Type="http://schemas.openxmlformats.org/officeDocument/2006/relationships/slideLayout" Target="../slideLayouts/slideLayout55.xml"/><Relationship Id="rId6" Type="http://schemas.openxmlformats.org/officeDocument/2006/relationships/slideLayout" Target="../slideLayouts/slideLayout56.xml"/><Relationship Id="rId7" Type="http://schemas.openxmlformats.org/officeDocument/2006/relationships/slideLayout" Target="../slideLayouts/slideLayout57.xml"/><Relationship Id="rId8" Type="http://schemas.openxmlformats.org/officeDocument/2006/relationships/slideLayout" Target="../slideLayouts/slideLayout58.xml"/><Relationship Id="rId9" Type="http://schemas.openxmlformats.org/officeDocument/2006/relationships/slideLayout" Target="../slideLayouts/slideLayout59.xml"/><Relationship Id="rId10"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11" Type="http://schemas.openxmlformats.org/officeDocument/2006/relationships/theme" Target="../theme/theme7.xml"/><Relationship Id="rId12" Type="http://schemas.openxmlformats.org/officeDocument/2006/relationships/tags" Target="../tags/tag13.xml"/><Relationship Id="rId13" Type="http://schemas.openxmlformats.org/officeDocument/2006/relationships/tags" Target="../tags/tag14.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 Id="rId9" Type="http://schemas.openxmlformats.org/officeDocument/2006/relationships/slideLayout" Target="../slideLayouts/slideLayout69.xml"/><Relationship Id="rId10" Type="http://schemas.openxmlformats.org/officeDocument/2006/relationships/slideLayout" Target="../slideLayouts/slideLayout70.xml"/></Relationships>
</file>

<file path=ppt/slideMasters/_rels/slideMaster8.xml.rels><?xml version="1.0" encoding="UTF-8" standalone="yes"?>
<Relationships xmlns="http://schemas.openxmlformats.org/package/2006/relationships"><Relationship Id="rId11" Type="http://schemas.openxmlformats.org/officeDocument/2006/relationships/theme" Target="../theme/theme8.xml"/><Relationship Id="rId12" Type="http://schemas.openxmlformats.org/officeDocument/2006/relationships/tags" Target="../tags/tag15.xml"/><Relationship Id="rId13" Type="http://schemas.openxmlformats.org/officeDocument/2006/relationships/tags" Target="../tags/tag16.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_rels/slideMaster9.xml.rels><?xml version="1.0" encoding="UTF-8" standalone="yes"?>
<Relationships xmlns="http://schemas.openxmlformats.org/package/2006/relationships"><Relationship Id="rId11" Type="http://schemas.openxmlformats.org/officeDocument/2006/relationships/theme" Target="../theme/theme9.xml"/><Relationship Id="rId12" Type="http://schemas.openxmlformats.org/officeDocument/2006/relationships/tags" Target="../tags/tag17.xml"/><Relationship Id="rId13" Type="http://schemas.openxmlformats.org/officeDocument/2006/relationships/tags" Target="../tags/tag18.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81.xml"/><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5" Type="http://schemas.openxmlformats.org/officeDocument/2006/relationships/slideLayout" Target="../slideLayouts/slideLayout85.xml"/><Relationship Id="rId6" Type="http://schemas.openxmlformats.org/officeDocument/2006/relationships/slideLayout" Target="../slideLayouts/slideLayout86.xml"/><Relationship Id="rId7" Type="http://schemas.openxmlformats.org/officeDocument/2006/relationships/slideLayout" Target="../slideLayouts/slideLayout87.xml"/><Relationship Id="rId8" Type="http://schemas.openxmlformats.org/officeDocument/2006/relationships/slideLayout" Target="../slideLayouts/slideLayout88.xml"/><Relationship Id="rId9" Type="http://schemas.openxmlformats.org/officeDocument/2006/relationships/slideLayout" Target="../slideLayouts/slideLayout89.xml"/><Relationship Id="rId10"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t>17/7/25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25.xml"/><Relationship Id="rId2" Type="http://schemas.openxmlformats.org/officeDocument/2006/relationships/tags" Target="../tags/tag26.xml"/></Relationships>
</file>

<file path=ppt/slides/_rels/slide10.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42.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3" Type="http://schemas.openxmlformats.org/officeDocument/2006/relationships/tags" Target="../tags/tag81.xml"/><Relationship Id="rId4" Type="http://schemas.openxmlformats.org/officeDocument/2006/relationships/slideLayout" Target="../slideLayouts/slideLayout52.xml"/><Relationship Id="rId5" Type="http://schemas.openxmlformats.org/officeDocument/2006/relationships/notesSlide" Target="../notesSlides/notesSlide7.xml"/><Relationship Id="rId1" Type="http://schemas.openxmlformats.org/officeDocument/2006/relationships/tags" Target="../tags/tag79.xml"/><Relationship Id="rId2" Type="http://schemas.openxmlformats.org/officeDocument/2006/relationships/tags" Target="../tags/tag8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0" Type="http://schemas.openxmlformats.org/officeDocument/2006/relationships/tags" Target="../tags/tag47.xml"/><Relationship Id="rId21" Type="http://schemas.openxmlformats.org/officeDocument/2006/relationships/tags" Target="../tags/tag48.xml"/><Relationship Id="rId22" Type="http://schemas.openxmlformats.org/officeDocument/2006/relationships/tags" Target="../tags/tag49.xml"/><Relationship Id="rId23" Type="http://schemas.openxmlformats.org/officeDocument/2006/relationships/tags" Target="../tags/tag50.xml"/><Relationship Id="rId24" Type="http://schemas.openxmlformats.org/officeDocument/2006/relationships/tags" Target="../tags/tag51.xml"/><Relationship Id="rId25" Type="http://schemas.openxmlformats.org/officeDocument/2006/relationships/tags" Target="../tags/tag52.xml"/><Relationship Id="rId26" Type="http://schemas.openxmlformats.org/officeDocument/2006/relationships/tags" Target="../tags/tag53.xml"/><Relationship Id="rId27" Type="http://schemas.openxmlformats.org/officeDocument/2006/relationships/tags" Target="../tags/tag54.xml"/><Relationship Id="rId28" Type="http://schemas.openxmlformats.org/officeDocument/2006/relationships/tags" Target="../tags/tag55.xml"/><Relationship Id="rId29" Type="http://schemas.openxmlformats.org/officeDocument/2006/relationships/tags" Target="../tags/tag56.xml"/><Relationship Id="rId1" Type="http://schemas.openxmlformats.org/officeDocument/2006/relationships/tags" Target="../tags/tag28.xml"/><Relationship Id="rId2" Type="http://schemas.openxmlformats.org/officeDocument/2006/relationships/tags" Target="../tags/tag29.xml"/><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30" Type="http://schemas.openxmlformats.org/officeDocument/2006/relationships/tags" Target="../tags/tag57.xml"/><Relationship Id="rId31" Type="http://schemas.openxmlformats.org/officeDocument/2006/relationships/tags" Target="../tags/tag58.xml"/><Relationship Id="rId32" Type="http://schemas.openxmlformats.org/officeDocument/2006/relationships/tags" Target="../tags/tag59.xml"/><Relationship Id="rId9" Type="http://schemas.openxmlformats.org/officeDocument/2006/relationships/tags" Target="../tags/tag36.xml"/><Relationship Id="rId6" Type="http://schemas.openxmlformats.org/officeDocument/2006/relationships/tags" Target="../tags/tag33.xml"/><Relationship Id="rId7" Type="http://schemas.openxmlformats.org/officeDocument/2006/relationships/tags" Target="../tags/tag34.xml"/><Relationship Id="rId8" Type="http://schemas.openxmlformats.org/officeDocument/2006/relationships/tags" Target="../tags/tag35.xml"/><Relationship Id="rId33" Type="http://schemas.openxmlformats.org/officeDocument/2006/relationships/tags" Target="../tags/tag60.xml"/><Relationship Id="rId34" Type="http://schemas.openxmlformats.org/officeDocument/2006/relationships/slideLayout" Target="../slideLayouts/slideLayout27.xml"/><Relationship Id="rId35" Type="http://schemas.openxmlformats.org/officeDocument/2006/relationships/notesSlide" Target="../notesSlides/notesSlide2.xml"/><Relationship Id="rId36" Type="http://schemas.openxmlformats.org/officeDocument/2006/relationships/image" Target="../media/image4.png"/><Relationship Id="rId10" Type="http://schemas.openxmlformats.org/officeDocument/2006/relationships/tags" Target="../tags/tag37.xml"/><Relationship Id="rId11" Type="http://schemas.openxmlformats.org/officeDocument/2006/relationships/tags" Target="../tags/tag38.xml"/><Relationship Id="rId12" Type="http://schemas.openxmlformats.org/officeDocument/2006/relationships/tags" Target="../tags/tag39.xml"/><Relationship Id="rId13" Type="http://schemas.openxmlformats.org/officeDocument/2006/relationships/tags" Target="../tags/tag40.xml"/><Relationship Id="rId14" Type="http://schemas.openxmlformats.org/officeDocument/2006/relationships/tags" Target="../tags/tag41.xml"/><Relationship Id="rId15" Type="http://schemas.openxmlformats.org/officeDocument/2006/relationships/tags" Target="../tags/tag42.xml"/><Relationship Id="rId16" Type="http://schemas.openxmlformats.org/officeDocument/2006/relationships/tags" Target="../tags/tag43.xml"/><Relationship Id="rId17" Type="http://schemas.openxmlformats.org/officeDocument/2006/relationships/tags" Target="../tags/tag44.xml"/><Relationship Id="rId18" Type="http://schemas.openxmlformats.org/officeDocument/2006/relationships/tags" Target="../tags/tag45.xml"/><Relationship Id="rId19" Type="http://schemas.openxmlformats.org/officeDocument/2006/relationships/tags" Target="../tags/tag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tags" Target="../tags/tag84.xml"/><Relationship Id="rId4" Type="http://schemas.openxmlformats.org/officeDocument/2006/relationships/slideLayout" Target="../slideLayouts/slideLayout62.xml"/><Relationship Id="rId5" Type="http://schemas.openxmlformats.org/officeDocument/2006/relationships/notesSlide" Target="../notesSlides/notesSlide9.xml"/><Relationship Id="rId1" Type="http://schemas.openxmlformats.org/officeDocument/2006/relationships/tags" Target="../tags/tag82.xml"/><Relationship Id="rId2" Type="http://schemas.openxmlformats.org/officeDocument/2006/relationships/tags" Target="../tags/tag83.xml"/></Relationships>
</file>

<file path=ppt/slides/_rels/slide23.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slideLayout" Target="../slideLayouts/slideLayout72.xml"/><Relationship Id="rId5" Type="http://schemas.openxmlformats.org/officeDocument/2006/relationships/notesSlide" Target="../notesSlides/notesSlide10.xml"/><Relationship Id="rId1" Type="http://schemas.openxmlformats.org/officeDocument/2006/relationships/tags" Target="../tags/tag86.xml"/><Relationship Id="rId2" Type="http://schemas.openxmlformats.org/officeDocument/2006/relationships/tags" Target="../tags/tag87.xml"/></Relationships>
</file>

<file path=ppt/slides/_rels/slide25.xml.rels><?xml version="1.0" encoding="UTF-8" standalone="yes"?>
<Relationships xmlns="http://schemas.openxmlformats.org/package/2006/relationships"><Relationship Id="rId3" Type="http://schemas.openxmlformats.org/officeDocument/2006/relationships/tags" Target="../tags/tag91.xml"/><Relationship Id="rId4" Type="http://schemas.openxmlformats.org/officeDocument/2006/relationships/slideLayout" Target="../slideLayouts/slideLayout13.xml"/><Relationship Id="rId5" Type="http://schemas.openxmlformats.org/officeDocument/2006/relationships/notesSlide" Target="../notesSlides/notesSlide11.xml"/><Relationship Id="rId1" Type="http://schemas.openxmlformats.org/officeDocument/2006/relationships/tags" Target="../tags/tag89.xml"/><Relationship Id="rId2" Type="http://schemas.openxmlformats.org/officeDocument/2006/relationships/tags" Target="../tags/tag90.xml"/></Relationships>
</file>

<file path=ppt/slides/_rels/slide26.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92.xml"/></Relationships>
</file>

<file path=ppt/slides/_rels/slide27.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92.xml"/></Relationships>
</file>

<file path=ppt/slides/_rels/slide28.xml.rels><?xml version="1.0" encoding="UTF-8" standalone="yes"?>
<Relationships xmlns="http://schemas.openxmlformats.org/package/2006/relationships"><Relationship Id="rId3" Type="http://schemas.openxmlformats.org/officeDocument/2006/relationships/tags" Target="../tags/tag96.xml"/><Relationship Id="rId4" Type="http://schemas.openxmlformats.org/officeDocument/2006/relationships/slideLayout" Target="../slideLayouts/slideLayout13.xml"/><Relationship Id="rId5" Type="http://schemas.openxmlformats.org/officeDocument/2006/relationships/notesSlide" Target="../notesSlides/notesSlide12.xml"/><Relationship Id="rId1" Type="http://schemas.openxmlformats.org/officeDocument/2006/relationships/tags" Target="../tags/tag94.xml"/><Relationship Id="rId2" Type="http://schemas.openxmlformats.org/officeDocument/2006/relationships/tags" Target="../tags/tag95.xml"/></Relationships>
</file>

<file path=ppt/slides/_rels/slide29.xml.rels><?xml version="1.0" encoding="UTF-8" standalone="yes"?>
<Relationships xmlns="http://schemas.openxmlformats.org/package/2006/relationships"><Relationship Id="rId3" Type="http://schemas.openxmlformats.org/officeDocument/2006/relationships/tags" Target="../tags/tag99.xml"/><Relationship Id="rId4" Type="http://schemas.openxmlformats.org/officeDocument/2006/relationships/slideLayout" Target="../slideLayouts/slideLayout13.xml"/><Relationship Id="rId5" Type="http://schemas.openxmlformats.org/officeDocument/2006/relationships/notesSlide" Target="../notesSlides/notesSlide13.xml"/><Relationship Id="rId1" Type="http://schemas.openxmlformats.org/officeDocument/2006/relationships/tags" Target="../tags/tag97.xml"/><Relationship Id="rId2" Type="http://schemas.openxmlformats.org/officeDocument/2006/relationships/tags" Target="../tags/tag98.xml"/></Relationships>
</file>

<file path=ppt/slides/_rels/slide3.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slideLayout" Target="../slideLayouts/slideLayout23.xml"/><Relationship Id="rId5" Type="http://schemas.openxmlformats.org/officeDocument/2006/relationships/notesSlide" Target="../notesSlides/notesSlide3.xml"/><Relationship Id="rId1" Type="http://schemas.openxmlformats.org/officeDocument/2006/relationships/tags" Target="../tags/tag61.xml"/><Relationship Id="rId2" Type="http://schemas.openxmlformats.org/officeDocument/2006/relationships/tags" Target="../tags/tag62.xml"/></Relationships>
</file>

<file path=ppt/slides/_rels/slide30.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102.xml"/></Relationships>
</file>

<file path=ppt/slides/_rels/slide31.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3" Type="http://schemas.openxmlformats.org/officeDocument/2006/relationships/tags" Target="../tags/tag104.xml"/><Relationship Id="rId4" Type="http://schemas.openxmlformats.org/officeDocument/2006/relationships/tags" Target="../tags/tag105.xml"/><Relationship Id="rId5" Type="http://schemas.openxmlformats.org/officeDocument/2006/relationships/tags" Target="../tags/tag106.xml"/><Relationship Id="rId6" Type="http://schemas.openxmlformats.org/officeDocument/2006/relationships/slideLayout" Target="../slideLayouts/slideLayout36.xml"/><Relationship Id="rId7" Type="http://schemas.openxmlformats.org/officeDocument/2006/relationships/notesSlide" Target="../notesSlides/notesSlide14.xml"/><Relationship Id="rId1" Type="http://schemas.openxmlformats.org/officeDocument/2006/relationships/tags" Target="../tags/tag102.xml"/><Relationship Id="rId2" Type="http://schemas.openxmlformats.org/officeDocument/2006/relationships/tags" Target="../tags/tag103.xml"/></Relationships>
</file>

<file path=ppt/slides/_rels/slide4.xml.rels><?xml version="1.0" encoding="UTF-8" standalone="yes"?>
<Relationships xmlns="http://schemas.openxmlformats.org/package/2006/relationships"><Relationship Id="rId3" Type="http://schemas.openxmlformats.org/officeDocument/2006/relationships/tags" Target="../tags/tag66.xml"/><Relationship Id="rId4" Type="http://schemas.openxmlformats.org/officeDocument/2006/relationships/slideLayout" Target="../slideLayouts/slideLayout12.xml"/><Relationship Id="rId5" Type="http://schemas.openxmlformats.org/officeDocument/2006/relationships/notesSlide" Target="../notesSlides/notesSlide4.xml"/><Relationship Id="rId6" Type="http://schemas.openxmlformats.org/officeDocument/2006/relationships/image" Target="../media/image5.jpeg"/><Relationship Id="rId1" Type="http://schemas.openxmlformats.org/officeDocument/2006/relationships/tags" Target="../tags/tag64.xml"/><Relationship Id="rId2" Type="http://schemas.openxmlformats.org/officeDocument/2006/relationships/tags" Target="../tags/tag65.xml"/></Relationships>
</file>

<file path=ppt/slides/_rels/slide5.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71.xml"/><Relationship Id="rId4" Type="http://schemas.openxmlformats.org/officeDocument/2006/relationships/slideLayout" Target="../slideLayouts/slideLayout13.xml"/><Relationship Id="rId5" Type="http://schemas.openxmlformats.org/officeDocument/2006/relationships/notesSlide" Target="../notesSlides/notesSlide5.xml"/><Relationship Id="rId1" Type="http://schemas.openxmlformats.org/officeDocument/2006/relationships/tags" Target="../tags/tag69.xml"/><Relationship Id="rId2" Type="http://schemas.openxmlformats.org/officeDocument/2006/relationships/tags" Target="../tags/tag7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2.xml"/><Relationship Id="rId4" Type="http://schemas.openxmlformats.org/officeDocument/2006/relationships/notesSlide" Target="../notesSlides/notesSlide6.xml"/><Relationship Id="rId1" Type="http://schemas.openxmlformats.org/officeDocument/2006/relationships/tags" Target="../tags/tag72.xml"/><Relationship Id="rId2" Type="http://schemas.openxmlformats.org/officeDocument/2006/relationships/tags" Target="../tags/tag73.xml"/></Relationships>
</file>

<file path=ppt/slides/_rels/slide9.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lstStyle/>
          <a:p>
            <a:r>
              <a:rPr lang="en-US" altLang="zh-CN" dirty="0"/>
              <a:t>Angular4 Introduction</a:t>
            </a:r>
          </a:p>
        </p:txBody>
      </p:sp>
      <p:sp>
        <p:nvSpPr>
          <p:cNvPr id="5" name="副标题 4"/>
          <p:cNvSpPr>
            <a:spLocks noGrp="1"/>
          </p:cNvSpPr>
          <p:nvPr>
            <p:ph type="subTitle" idx="1"/>
            <p:custDataLst>
              <p:tags r:id="rId3"/>
            </p:custDataLst>
          </p:nvPr>
        </p:nvSpPr>
        <p:spPr>
          <a:xfrm>
            <a:off x="1524000" y="3886835"/>
            <a:ext cx="9144000" cy="1031875"/>
          </a:xfrm>
        </p:spPr>
        <p:txBody>
          <a:bodyPr>
            <a:normAutofit/>
          </a:bodyPr>
          <a:lstStyle/>
          <a:p>
            <a:r>
              <a:rPr lang="en-US" altLang="zh-CN" dirty="0"/>
              <a:t>PS Zhang</a:t>
            </a:r>
          </a:p>
          <a:p>
            <a:r>
              <a:rPr lang="en-US" altLang="zh-CN" dirty="0"/>
              <a:t>Sr. Software Engineer</a:t>
            </a:r>
          </a:p>
          <a:p>
            <a:endParaRPr lang="en-US" altLang="zh-CN"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Component</a:t>
            </a:r>
          </a:p>
        </p:txBody>
      </p:sp>
      <p:sp>
        <p:nvSpPr>
          <p:cNvPr id="3" name="矩形 2"/>
          <p:cNvSpPr/>
          <p:nvPr/>
        </p:nvSpPr>
        <p:spPr>
          <a:xfrm>
            <a:off x="874395" y="2710815"/>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Component</a:t>
            </a:r>
          </a:p>
        </p:txBody>
      </p:sp>
      <p:sp>
        <p:nvSpPr>
          <p:cNvPr id="9" name="流程图: 可选过程 8"/>
          <p:cNvSpPr/>
          <p:nvPr/>
        </p:nvSpPr>
        <p:spPr>
          <a:xfrm>
            <a:off x="4083685" y="2513330"/>
            <a:ext cx="1417955" cy="6115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Javascript</a:t>
            </a:r>
          </a:p>
        </p:txBody>
      </p:sp>
      <p:sp>
        <p:nvSpPr>
          <p:cNvPr id="11" name="流程图: 可选过程 10"/>
          <p:cNvSpPr/>
          <p:nvPr/>
        </p:nvSpPr>
        <p:spPr>
          <a:xfrm>
            <a:off x="4083685" y="3462020"/>
            <a:ext cx="1417955" cy="6115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HTML</a:t>
            </a:r>
          </a:p>
        </p:txBody>
      </p:sp>
      <p:sp>
        <p:nvSpPr>
          <p:cNvPr id="13" name="流程图: 可选过程 12"/>
          <p:cNvSpPr/>
          <p:nvPr/>
        </p:nvSpPr>
        <p:spPr>
          <a:xfrm>
            <a:off x="4083685" y="4469765"/>
            <a:ext cx="1417955" cy="6115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CSS</a:t>
            </a:r>
          </a:p>
        </p:txBody>
      </p:sp>
      <p:sp>
        <p:nvSpPr>
          <p:cNvPr id="14" name="矩形 13"/>
          <p:cNvSpPr/>
          <p:nvPr/>
        </p:nvSpPr>
        <p:spPr>
          <a:xfrm>
            <a:off x="7882255" y="1915160"/>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Component</a:t>
            </a:r>
          </a:p>
        </p:txBody>
      </p:sp>
      <p:sp>
        <p:nvSpPr>
          <p:cNvPr id="15" name="矩形 14"/>
          <p:cNvSpPr/>
          <p:nvPr/>
        </p:nvSpPr>
        <p:spPr>
          <a:xfrm>
            <a:off x="7143750" y="3683635"/>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Sub</a:t>
            </a:r>
          </a:p>
          <a:p>
            <a:pPr algn="ctr"/>
            <a:r>
              <a:rPr lang="en-US" altLang="zh-CN"/>
              <a:t>Component</a:t>
            </a:r>
          </a:p>
        </p:txBody>
      </p:sp>
      <p:sp>
        <p:nvSpPr>
          <p:cNvPr id="16" name="矩形 15"/>
          <p:cNvSpPr/>
          <p:nvPr/>
        </p:nvSpPr>
        <p:spPr>
          <a:xfrm>
            <a:off x="9472295" y="3683635"/>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Sub</a:t>
            </a:r>
          </a:p>
          <a:p>
            <a:pPr algn="ctr"/>
            <a:r>
              <a:rPr lang="en-US" altLang="zh-CN"/>
              <a:t>Component</a:t>
            </a:r>
          </a:p>
        </p:txBody>
      </p:sp>
      <p:sp>
        <p:nvSpPr>
          <p:cNvPr id="17" name="左右箭头 16"/>
          <p:cNvSpPr/>
          <p:nvPr/>
        </p:nvSpPr>
        <p:spPr>
          <a:xfrm rot="12900000">
            <a:off x="9276080" y="3041015"/>
            <a:ext cx="1254760" cy="3282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右箭头 17"/>
          <p:cNvSpPr/>
          <p:nvPr/>
        </p:nvSpPr>
        <p:spPr>
          <a:xfrm rot="17340000">
            <a:off x="7733665" y="2995930"/>
            <a:ext cx="1254760" cy="3282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Component DEMO</a:t>
            </a:r>
          </a:p>
        </p:txBody>
      </p:sp>
      <p:pic>
        <p:nvPicPr>
          <p:cNvPr id="11" name="图片 10"/>
          <p:cNvPicPr>
            <a:picLocks noChangeAspect="1"/>
          </p:cNvPicPr>
          <p:nvPr/>
        </p:nvPicPr>
        <p:blipFill>
          <a:blip r:embed="rId3"/>
          <a:stretch>
            <a:fillRect/>
          </a:stretch>
        </p:blipFill>
        <p:spPr>
          <a:xfrm>
            <a:off x="1859915" y="1870075"/>
            <a:ext cx="6478270" cy="3478530"/>
          </a:xfrm>
          <a:prstGeom prst="rect">
            <a:avLst/>
          </a:prstGeom>
        </p:spPr>
      </p:pic>
      <p:sp>
        <p:nvSpPr>
          <p:cNvPr id="13" name="文本框 12"/>
          <p:cNvSpPr txBox="1"/>
          <p:nvPr/>
        </p:nvSpPr>
        <p:spPr>
          <a:xfrm>
            <a:off x="1883410" y="5788660"/>
            <a:ext cx="5367020" cy="368300"/>
          </a:xfrm>
          <a:prstGeom prst="rect">
            <a:avLst/>
          </a:prstGeom>
          <a:noFill/>
        </p:spPr>
        <p:txBody>
          <a:bodyPr wrap="square" rtlCol="0">
            <a:spAutoFit/>
          </a:bodyPr>
          <a:lstStyle/>
          <a:p>
            <a:r>
              <a:rPr lang="en-US" altLang="zh-CN"/>
              <a:t>Interpolation data binding: {{greeting}}</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binding</a:t>
            </a:r>
          </a:p>
        </p:txBody>
      </p:sp>
      <p:sp>
        <p:nvSpPr>
          <p:cNvPr id="3" name="内容占位符 2"/>
          <p:cNvSpPr>
            <a:spLocks noGrp="1"/>
          </p:cNvSpPr>
          <p:nvPr>
            <p:ph idx="1"/>
          </p:nvPr>
        </p:nvSpPr>
        <p:spPr/>
        <p:txBody>
          <a:bodyPr/>
          <a:lstStyle/>
          <a:p>
            <a:r>
              <a:rPr lang="en-US" altLang="zh-CN"/>
              <a:t>property binding:</a:t>
            </a:r>
          </a:p>
          <a:p>
            <a:r>
              <a:rPr lang="en-US" altLang="zh-CN"/>
              <a:t>&lt;input [value]=”mydata”&gt;</a:t>
            </a:r>
          </a:p>
          <a:p>
            <a:endParaRPr lang="en-US" altLang="zh-CN"/>
          </a:p>
          <a:p>
            <a:r>
              <a:rPr lang="en-US" altLang="zh-CN"/>
              <a:t>event binding:</a:t>
            </a:r>
          </a:p>
          <a:p>
            <a:r>
              <a:rPr lang="en-US" altLang="zh-CN"/>
              <a:t>&lt;input (keyup)=”handle($event)” /&gt;</a:t>
            </a:r>
          </a:p>
          <a:p>
            <a:endParaRPr lang="en-US" altLang="zh-CN"/>
          </a:p>
          <a:p>
            <a:endParaRPr lang="en-US" altLang="zh-CN"/>
          </a:p>
          <a:p>
            <a:r>
              <a:rPr lang="en-US" altLang="zh-CN"/>
              <a:t>bi-direction binding:</a:t>
            </a:r>
          </a:p>
          <a:p>
            <a:r>
              <a:rPr lang="en-US" altLang="zh-CN"/>
              <a:t>&lt;input [(ngModel)]=”mydata”/&gt;</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Directive</a:t>
            </a:r>
          </a:p>
        </p:txBody>
      </p:sp>
      <p:sp>
        <p:nvSpPr>
          <p:cNvPr id="4" name="Rectangle 3"/>
          <p:cNvSpPr/>
          <p:nvPr/>
        </p:nvSpPr>
        <p:spPr>
          <a:xfrm>
            <a:off x="1458595" y="2716530"/>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Directive</a:t>
            </a:r>
          </a:p>
        </p:txBody>
      </p:sp>
      <p:sp>
        <p:nvSpPr>
          <p:cNvPr id="5" name="Rectangle 4"/>
          <p:cNvSpPr/>
          <p:nvPr/>
        </p:nvSpPr>
        <p:spPr>
          <a:xfrm>
            <a:off x="1458595" y="4571365"/>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a:t>
            </a:r>
          </a:p>
        </p:txBody>
      </p:sp>
      <p:cxnSp>
        <p:nvCxnSpPr>
          <p:cNvPr id="6" name="Straight Arrow Connector 5"/>
          <p:cNvCxnSpPr>
            <a:stCxn id="5" idx="0"/>
            <a:endCxn id="4" idx="2"/>
          </p:cNvCxnSpPr>
          <p:nvPr/>
        </p:nvCxnSpPr>
        <p:spPr>
          <a:xfrm flipV="1">
            <a:off x="2591435" y="3196590"/>
            <a:ext cx="0" cy="1365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2668270" y="3686175"/>
            <a:ext cx="1104265" cy="365760"/>
          </a:xfrm>
          <a:prstGeom prst="rect">
            <a:avLst/>
          </a:prstGeom>
          <a:noFill/>
        </p:spPr>
        <p:txBody>
          <a:bodyPr wrap="square" rtlCol="0">
            <a:spAutoFit/>
          </a:bodyPr>
          <a:lstStyle/>
          <a:p>
            <a:r>
              <a:rPr lang="en-US"/>
              <a:t>Inherit</a:t>
            </a:r>
          </a:p>
        </p:txBody>
      </p:sp>
      <p:sp>
        <p:nvSpPr>
          <p:cNvPr id="8" name="Text Box 7"/>
          <p:cNvSpPr txBox="1"/>
          <p:nvPr/>
        </p:nvSpPr>
        <p:spPr>
          <a:xfrm>
            <a:off x="2236470" y="5158105"/>
            <a:ext cx="3560445" cy="640080"/>
          </a:xfrm>
          <a:prstGeom prst="rect">
            <a:avLst/>
          </a:prstGeom>
          <a:noFill/>
        </p:spPr>
        <p:txBody>
          <a:bodyPr wrap="square" rtlCol="0">
            <a:spAutoFit/>
          </a:bodyPr>
          <a:lstStyle/>
          <a:p>
            <a:r>
              <a:rPr lang="en-US"/>
              <a:t>Component is directive with template</a:t>
            </a:r>
          </a:p>
        </p:txBody>
      </p:sp>
      <p:sp>
        <p:nvSpPr>
          <p:cNvPr id="9" name="Rectangle 8"/>
          <p:cNvSpPr/>
          <p:nvPr/>
        </p:nvSpPr>
        <p:spPr>
          <a:xfrm>
            <a:off x="4369435" y="1787525"/>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Property Directive</a:t>
            </a:r>
          </a:p>
        </p:txBody>
      </p:sp>
      <p:sp>
        <p:nvSpPr>
          <p:cNvPr id="10" name="Rectangle 9"/>
          <p:cNvSpPr/>
          <p:nvPr/>
        </p:nvSpPr>
        <p:spPr>
          <a:xfrm>
            <a:off x="4369435" y="3562350"/>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Struture Directive</a:t>
            </a:r>
          </a:p>
        </p:txBody>
      </p:sp>
      <p:cxnSp>
        <p:nvCxnSpPr>
          <p:cNvPr id="11" name="Elbow Connector 10"/>
          <p:cNvCxnSpPr>
            <a:stCxn id="4" idx="3"/>
            <a:endCxn id="9" idx="1"/>
          </p:cNvCxnSpPr>
          <p:nvPr/>
        </p:nvCxnSpPr>
        <p:spPr>
          <a:xfrm flipV="1">
            <a:off x="3724275" y="2023110"/>
            <a:ext cx="645160" cy="9290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3"/>
            <a:endCxn id="10" idx="1"/>
          </p:cNvCxnSpPr>
          <p:nvPr/>
        </p:nvCxnSpPr>
        <p:spPr>
          <a:xfrm>
            <a:off x="3724275" y="2952115"/>
            <a:ext cx="645160" cy="8458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7199630" y="1767840"/>
            <a:ext cx="4147185" cy="640080"/>
          </a:xfrm>
          <a:prstGeom prst="rect">
            <a:avLst/>
          </a:prstGeom>
          <a:noFill/>
        </p:spPr>
        <p:txBody>
          <a:bodyPr wrap="square" rtlCol="0">
            <a:spAutoFit/>
          </a:bodyPr>
          <a:lstStyle/>
          <a:p>
            <a:r>
              <a:rPr lang="en-US"/>
              <a:t>Change style or action of component templates</a:t>
            </a:r>
          </a:p>
        </p:txBody>
      </p:sp>
      <p:sp>
        <p:nvSpPr>
          <p:cNvPr id="14" name="Text Box 13"/>
          <p:cNvSpPr txBox="1"/>
          <p:nvPr/>
        </p:nvSpPr>
        <p:spPr>
          <a:xfrm>
            <a:off x="7343775" y="3514725"/>
            <a:ext cx="3628390" cy="914400"/>
          </a:xfrm>
          <a:prstGeom prst="rect">
            <a:avLst/>
          </a:prstGeom>
          <a:noFill/>
        </p:spPr>
        <p:txBody>
          <a:bodyPr wrap="square" rtlCol="0">
            <a:spAutoFit/>
          </a:bodyPr>
          <a:lstStyle/>
          <a:p>
            <a:r>
              <a:rPr lang="en-US"/>
              <a:t>change the structure of DOM, such as ngIf to remove or insert DOM element.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Directive</a:t>
            </a:r>
          </a:p>
        </p:txBody>
      </p:sp>
      <p:sp>
        <p:nvSpPr>
          <p:cNvPr id="4" name="矩形 3"/>
          <p:cNvSpPr/>
          <p:nvPr/>
        </p:nvSpPr>
        <p:spPr>
          <a:xfrm>
            <a:off x="2650490" y="1614805"/>
            <a:ext cx="1478280" cy="678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View1</a:t>
            </a:r>
          </a:p>
        </p:txBody>
      </p:sp>
      <p:sp>
        <p:nvSpPr>
          <p:cNvPr id="5" name="矩形 4"/>
          <p:cNvSpPr/>
          <p:nvPr/>
        </p:nvSpPr>
        <p:spPr>
          <a:xfrm>
            <a:off x="5921375" y="1614805"/>
            <a:ext cx="1478280" cy="678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View2</a:t>
            </a:r>
          </a:p>
        </p:txBody>
      </p:sp>
      <p:sp>
        <p:nvSpPr>
          <p:cNvPr id="7" name="圆柱形 6"/>
          <p:cNvSpPr/>
          <p:nvPr/>
        </p:nvSpPr>
        <p:spPr>
          <a:xfrm>
            <a:off x="4542157" y="5360094"/>
            <a:ext cx="1259840" cy="14243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 Model</a:t>
            </a:r>
          </a:p>
        </p:txBody>
      </p:sp>
      <p:sp>
        <p:nvSpPr>
          <p:cNvPr id="8" name="菱形 7"/>
          <p:cNvSpPr/>
          <p:nvPr/>
        </p:nvSpPr>
        <p:spPr>
          <a:xfrm>
            <a:off x="2424430" y="3796841"/>
            <a:ext cx="1998345" cy="10687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Controller1</a:t>
            </a:r>
          </a:p>
        </p:txBody>
      </p:sp>
      <p:sp>
        <p:nvSpPr>
          <p:cNvPr id="6" name="菱形 5"/>
          <p:cNvSpPr/>
          <p:nvPr/>
        </p:nvSpPr>
        <p:spPr>
          <a:xfrm>
            <a:off x="5661025" y="3796841"/>
            <a:ext cx="1998345" cy="10687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Controller2</a:t>
            </a:r>
          </a:p>
        </p:txBody>
      </p:sp>
      <p:sp>
        <p:nvSpPr>
          <p:cNvPr id="3" name="Oval 2"/>
          <p:cNvSpPr/>
          <p:nvPr/>
        </p:nvSpPr>
        <p:spPr>
          <a:xfrm>
            <a:off x="4322445" y="2708911"/>
            <a:ext cx="1447800" cy="788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Service</a:t>
            </a:r>
          </a:p>
        </p:txBody>
      </p:sp>
      <p:cxnSp>
        <p:nvCxnSpPr>
          <p:cNvPr id="10" name="Straight Arrow Connector 9"/>
          <p:cNvCxnSpPr>
            <a:stCxn id="4" idx="2"/>
            <a:endCxn id="3" idx="0"/>
          </p:cNvCxnSpPr>
          <p:nvPr/>
        </p:nvCxnSpPr>
        <p:spPr>
          <a:xfrm>
            <a:off x="3389630" y="2293620"/>
            <a:ext cx="1656715" cy="415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0"/>
            <a:endCxn id="5" idx="2"/>
          </p:cNvCxnSpPr>
          <p:nvPr/>
        </p:nvCxnSpPr>
        <p:spPr>
          <a:xfrm flipV="1">
            <a:off x="5046345" y="2293620"/>
            <a:ext cx="1614170" cy="415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2"/>
            <a:endCxn id="8" idx="0"/>
          </p:cNvCxnSpPr>
          <p:nvPr/>
        </p:nvCxnSpPr>
        <p:spPr>
          <a:xfrm flipH="1">
            <a:off x="3423603" y="3103246"/>
            <a:ext cx="898842" cy="6935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6"/>
            <a:endCxn id="6" idx="0"/>
          </p:cNvCxnSpPr>
          <p:nvPr/>
        </p:nvCxnSpPr>
        <p:spPr>
          <a:xfrm>
            <a:off x="5770245" y="3103246"/>
            <a:ext cx="889953" cy="6935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7" idx="1"/>
          </p:cNvCxnSpPr>
          <p:nvPr/>
        </p:nvCxnSpPr>
        <p:spPr>
          <a:xfrm>
            <a:off x="3423603" y="4865546"/>
            <a:ext cx="1748474" cy="4945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1"/>
            <a:endCxn id="6" idx="2"/>
          </p:cNvCxnSpPr>
          <p:nvPr/>
        </p:nvCxnSpPr>
        <p:spPr>
          <a:xfrm flipV="1">
            <a:off x="5172077" y="4865546"/>
            <a:ext cx="1488121" cy="4945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Rules of Controller</a:t>
            </a:r>
          </a:p>
        </p:txBody>
      </p:sp>
      <p:sp>
        <p:nvSpPr>
          <p:cNvPr id="3" name="Content Placeholder 2"/>
          <p:cNvSpPr>
            <a:spLocks noGrp="1"/>
          </p:cNvSpPr>
          <p:nvPr>
            <p:ph idx="1"/>
          </p:nvPr>
        </p:nvSpPr>
        <p:spPr/>
        <p:txBody>
          <a:bodyPr/>
          <a:lstStyle/>
          <a:p>
            <a:r>
              <a:rPr lang="en-US"/>
              <a:t>1. One controller is responsible for an area of a page, don't try to re-use a controller.</a:t>
            </a:r>
          </a:p>
          <a:p>
            <a:r>
              <a:rPr lang="en-US"/>
              <a:t>2. Controller is not responsile for handling DOM, it's not controller's responsibility. Directive can do this.</a:t>
            </a:r>
          </a:p>
          <a:p>
            <a:r>
              <a:rPr lang="en-US"/>
              <a:t>3. Don't format data in controller, ng has many form control elements can do this.</a:t>
            </a:r>
          </a:p>
          <a:p>
            <a:r>
              <a:rPr lang="en-US"/>
              <a:t>4. don't filter data in Controller, $filter service can do this.</a:t>
            </a:r>
          </a:p>
          <a:p>
            <a:endParaRPr lang="en-US"/>
          </a:p>
          <a:p>
            <a:r>
              <a:rPr lang="en-US"/>
              <a:t>5. Controller don't call each other, do it via scopt or event.</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dirty="0"/>
              <a:t>Module</a:t>
            </a:r>
          </a:p>
        </p:txBody>
      </p:sp>
      <p:sp>
        <p:nvSpPr>
          <p:cNvPr id="4" name="内容占位符 3"/>
          <p:cNvSpPr>
            <a:spLocks noGrp="1"/>
          </p:cNvSpPr>
          <p:nvPr>
            <p:ph idx="1"/>
            <p:custDataLst>
              <p:tags r:id="rId3"/>
            </p:custDataLst>
          </p:nvPr>
        </p:nvSpPr>
        <p:spPr/>
        <p:txBody>
          <a:bodyPr/>
          <a:lstStyle/>
          <a:p>
            <a:pPr algn="ctr">
              <a:lnSpc>
                <a:spcPct val="150000"/>
              </a:lnSpc>
            </a:pPr>
            <a:r>
              <a:rPr lang="en-US" dirty="0"/>
              <a:t>Modules are containers</a:t>
            </a:r>
          </a:p>
          <a:p>
            <a:pPr algn="ctr">
              <a:lnSpc>
                <a:spcPct val="150000"/>
              </a:lnSpc>
            </a:pPr>
            <a:r>
              <a:rPr lang="en-US" dirty="0"/>
              <a:t>&lt;html ng-app=”moduleName”&gt;</a:t>
            </a:r>
          </a:p>
          <a:p>
            <a:pPr algn="ctr">
              <a:lnSpc>
                <a:spcPct val="150000"/>
              </a:lnSpc>
            </a:pPr>
            <a:endParaRPr lang="en-US" dirty="0"/>
          </a:p>
        </p:txBody>
      </p:sp>
      <p:sp>
        <p:nvSpPr>
          <p:cNvPr id="2" name="流程图: 过程 1"/>
          <p:cNvSpPr/>
          <p:nvPr/>
        </p:nvSpPr>
        <p:spPr>
          <a:xfrm>
            <a:off x="1303020" y="2902585"/>
            <a:ext cx="9255760" cy="602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Module</a:t>
            </a:r>
          </a:p>
        </p:txBody>
      </p:sp>
      <p:sp>
        <p:nvSpPr>
          <p:cNvPr id="5" name="流程图: 过程 4"/>
          <p:cNvSpPr/>
          <p:nvPr/>
        </p:nvSpPr>
        <p:spPr>
          <a:xfrm>
            <a:off x="130302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流程图: 过程 5"/>
          <p:cNvSpPr/>
          <p:nvPr/>
        </p:nvSpPr>
        <p:spPr>
          <a:xfrm>
            <a:off x="310261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Filter</a:t>
            </a:r>
          </a:p>
        </p:txBody>
      </p:sp>
      <p:sp>
        <p:nvSpPr>
          <p:cNvPr id="7" name="流程图: 过程 6"/>
          <p:cNvSpPr/>
          <p:nvPr/>
        </p:nvSpPr>
        <p:spPr>
          <a:xfrm>
            <a:off x="513207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Directive</a:t>
            </a:r>
          </a:p>
        </p:txBody>
      </p:sp>
      <p:sp>
        <p:nvSpPr>
          <p:cNvPr id="8" name="流程图: 过程 7"/>
          <p:cNvSpPr/>
          <p:nvPr/>
        </p:nvSpPr>
        <p:spPr>
          <a:xfrm>
            <a:off x="727583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Factory</a:t>
            </a:r>
          </a:p>
        </p:txBody>
      </p:sp>
      <p:sp>
        <p:nvSpPr>
          <p:cNvPr id="9" name="流程图: 过程 8"/>
          <p:cNvSpPr/>
          <p:nvPr/>
        </p:nvSpPr>
        <p:spPr>
          <a:xfrm>
            <a:off x="9353550" y="4026535"/>
            <a:ext cx="120523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Controller</a:t>
            </a:r>
          </a:p>
        </p:txBody>
      </p:sp>
      <p:sp>
        <p:nvSpPr>
          <p:cNvPr id="10" name="流程图: 过程 9"/>
          <p:cNvSpPr/>
          <p:nvPr/>
        </p:nvSpPr>
        <p:spPr>
          <a:xfrm>
            <a:off x="1303020" y="489648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Routes</a:t>
            </a:r>
          </a:p>
        </p:txBody>
      </p:sp>
      <p:sp>
        <p:nvSpPr>
          <p:cNvPr id="11" name="流程图: 过程 10"/>
          <p:cNvSpPr/>
          <p:nvPr/>
        </p:nvSpPr>
        <p:spPr>
          <a:xfrm>
            <a:off x="7275830" y="4678680"/>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Service</a:t>
            </a:r>
          </a:p>
        </p:txBody>
      </p:sp>
      <p:sp>
        <p:nvSpPr>
          <p:cNvPr id="12" name="流程图: 过程 11"/>
          <p:cNvSpPr/>
          <p:nvPr/>
        </p:nvSpPr>
        <p:spPr>
          <a:xfrm>
            <a:off x="7275830" y="5314950"/>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Provider</a:t>
            </a:r>
          </a:p>
        </p:txBody>
      </p:sp>
      <p:sp>
        <p:nvSpPr>
          <p:cNvPr id="13" name="流程图: 过程 12"/>
          <p:cNvSpPr/>
          <p:nvPr/>
        </p:nvSpPr>
        <p:spPr>
          <a:xfrm>
            <a:off x="7275830" y="592391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Value</a:t>
            </a:r>
          </a:p>
        </p:txBody>
      </p:sp>
      <p:sp>
        <p:nvSpPr>
          <p:cNvPr id="14" name="流程图: 过程 13"/>
          <p:cNvSpPr/>
          <p:nvPr/>
        </p:nvSpPr>
        <p:spPr>
          <a:xfrm>
            <a:off x="131699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Config</a:t>
            </a:r>
          </a:p>
        </p:txBody>
      </p:sp>
      <p:sp>
        <p:nvSpPr>
          <p:cNvPr id="15" name="流程图: 过程 14"/>
          <p:cNvSpPr/>
          <p:nvPr/>
        </p:nvSpPr>
        <p:spPr>
          <a:xfrm>
            <a:off x="311658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Filter</a:t>
            </a:r>
          </a:p>
        </p:txBody>
      </p:sp>
      <p:sp>
        <p:nvSpPr>
          <p:cNvPr id="16" name="流程图: 过程 15"/>
          <p:cNvSpPr/>
          <p:nvPr/>
        </p:nvSpPr>
        <p:spPr>
          <a:xfrm>
            <a:off x="514604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Directive</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a:t>
            </a:r>
          </a:p>
        </p:txBody>
      </p:sp>
      <p:sp>
        <p:nvSpPr>
          <p:cNvPr id="3" name="Content Placeholder 2"/>
          <p:cNvSpPr>
            <a:spLocks noGrp="1"/>
          </p:cNvSpPr>
          <p:nvPr>
            <p:ph idx="1"/>
          </p:nvPr>
        </p:nvSpPr>
        <p:spPr/>
        <p:txBody>
          <a:bodyPr/>
          <a:lstStyle/>
          <a:p>
            <a:r>
              <a:rPr lang="en-US"/>
              <a:t>data model binding with scope, we don't need to create it manually.</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a:t>
            </a:r>
          </a:p>
        </p:txBody>
      </p:sp>
      <p:sp>
        <p:nvSpPr>
          <p:cNvPr id="3" name="Content Placeholder 2"/>
          <p:cNvSpPr>
            <a:spLocks noGrp="1"/>
          </p:cNvSpPr>
          <p:nvPr>
            <p:ph idx="1"/>
          </p:nvPr>
        </p:nvSpPr>
        <p:spPr/>
        <p:txBody>
          <a:bodyPr/>
          <a:lstStyle/>
          <a:p>
            <a:r>
              <a:rPr lang="en-US"/>
              <a:t>Re-use views via Directive.</a:t>
            </a:r>
          </a:p>
          <a:p>
            <a:endParaRPr lang="en-US"/>
          </a:p>
          <a:p>
            <a:r>
              <a:rPr lang="en-US"/>
              <a:t>MVC of AngularJS is based on $scope.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Scope	</a:t>
            </a:r>
          </a:p>
        </p:txBody>
      </p:sp>
      <p:sp>
        <p:nvSpPr>
          <p:cNvPr id="3" name="内容占位符 2"/>
          <p:cNvSpPr>
            <a:spLocks noGrp="1"/>
          </p:cNvSpPr>
          <p:nvPr>
            <p:ph idx="1"/>
          </p:nvPr>
        </p:nvSpPr>
        <p:spPr/>
        <p:txBody>
          <a:bodyPr/>
          <a:lstStyle/>
          <a:p>
            <a:r>
              <a:rPr lang="en-US" altLang="zh-CN"/>
              <a:t>$scope is a POJO(plain old javascript object)</a:t>
            </a:r>
          </a:p>
          <a:p>
            <a:r>
              <a:rPr lang="en-US" altLang="zh-CN"/>
              <a:t>$scope provides $watch and $apply()</a:t>
            </a:r>
          </a:p>
          <a:p>
            <a:r>
              <a:rPr lang="en-US" altLang="zh-CN"/>
              <a:t>$scope is an running environment of expression.</a:t>
            </a:r>
          </a:p>
          <a:p>
            <a:r>
              <a:rPr lang="en-US" altLang="zh-CN"/>
              <a:t>$scope is a tree structure,parallel with DOM tags.</a:t>
            </a:r>
          </a:p>
          <a:p>
            <a:r>
              <a:rPr lang="en-US" altLang="zh-CN"/>
              <a:t>$scope inherit properties and methods from its parent $scope.</a:t>
            </a:r>
          </a:p>
          <a:p>
            <a:r>
              <a:rPr lang="en-US" altLang="zh-CN"/>
              <a:t>every Angular application has a $rootScope.</a:t>
            </a:r>
          </a:p>
          <a:p>
            <a:r>
              <a:rPr lang="en-US" altLang="zh-CN"/>
              <a:t>$scope can broadcast event, like DOM event , up or down.</a:t>
            </a:r>
          </a:p>
          <a:p>
            <a:r>
              <a:rPr lang="en-US" altLang="zh-CN"/>
              <a:t>$scope is a base of MVC and bi-direction data binding.</a:t>
            </a:r>
          </a:p>
          <a:p>
            <a:endParaRPr lang="en-US" altLang="zh-CN"/>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2327122" y="1481373"/>
            <a:ext cx="7537756" cy="1287419"/>
            <a:chOff x="803122" y="860049"/>
            <a:chExt cx="7537756" cy="1287419"/>
          </a:xfrm>
        </p:grpSpPr>
        <p:cxnSp>
          <p:nvCxnSpPr>
            <p:cNvPr id="37" name="直接连接符 36"/>
            <p:cNvCxnSpPr/>
            <p:nvPr>
              <p:custDataLst>
                <p:tags r:id="rId29"/>
              </p:custDataLst>
            </p:nvPr>
          </p:nvCxnSpPr>
          <p:spPr>
            <a:xfrm>
              <a:off x="1182316" y="18763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30"/>
              </p:custDataLst>
            </p:nvPr>
          </p:nvCxnSpPr>
          <p:spPr>
            <a:xfrm>
              <a:off x="1605647" y="14223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75" name="MH_Others_3"/>
            <p:cNvPicPr>
              <a:picLocks noChangeAspect="1" noChangeArrowheads="1"/>
            </p:cNvPicPr>
            <p:nvPr>
              <p:custDataLst>
                <p:tags r:id="rId31"/>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rot="18820608">
              <a:off x="583150" y="10800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76" name="MH_Number_1"/>
            <p:cNvSpPr txBox="1"/>
            <p:nvPr>
              <p:custDataLst>
                <p:tags r:id="rId32"/>
              </p:custDataLst>
            </p:nvPr>
          </p:nvSpPr>
          <p:spPr>
            <a:xfrm rot="18848767">
              <a:off x="852531" y="13258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01</a:t>
              </a:r>
              <a:endParaRPr lang="zh-CN" altLang="en-US" sz="2800" b="1" dirty="0">
                <a:solidFill>
                  <a:schemeClr val="accent2"/>
                </a:solidFill>
                <a:latin typeface="+mn-lt"/>
                <a:ea typeface="+mn-ea"/>
              </a:endParaRPr>
            </a:p>
          </p:txBody>
        </p:sp>
        <p:sp>
          <p:nvSpPr>
            <p:cNvPr id="38" name="文本框 37"/>
            <p:cNvSpPr txBox="1"/>
            <p:nvPr>
              <p:custDataLst>
                <p:tags r:id="rId33"/>
              </p:custDataLst>
            </p:nvPr>
          </p:nvSpPr>
          <p:spPr>
            <a:xfrm>
              <a:off x="1422593" y="14308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What is Angular</a:t>
              </a:r>
            </a:p>
          </p:txBody>
        </p:sp>
      </p:grpSp>
      <p:grpSp>
        <p:nvGrpSpPr>
          <p:cNvPr id="4" name="组合 3"/>
          <p:cNvGrpSpPr/>
          <p:nvPr>
            <p:custDataLst>
              <p:tags r:id="rId3"/>
            </p:custDataLst>
          </p:nvPr>
        </p:nvGrpSpPr>
        <p:grpSpPr>
          <a:xfrm>
            <a:off x="2327122" y="2380386"/>
            <a:ext cx="7537756" cy="1287419"/>
            <a:chOff x="803122" y="1850649"/>
            <a:chExt cx="7537756" cy="1287419"/>
          </a:xfrm>
        </p:grpSpPr>
        <p:cxnSp>
          <p:nvCxnSpPr>
            <p:cNvPr id="44" name="直接连接符 43"/>
            <p:cNvCxnSpPr/>
            <p:nvPr>
              <p:custDataLst>
                <p:tags r:id="rId24"/>
              </p:custDataLst>
            </p:nvPr>
          </p:nvCxnSpPr>
          <p:spPr>
            <a:xfrm>
              <a:off x="1182316" y="28669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25"/>
              </p:custDataLst>
            </p:nvPr>
          </p:nvCxnSpPr>
          <p:spPr>
            <a:xfrm>
              <a:off x="1605647" y="24129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47" name="MH_Others_3"/>
            <p:cNvPicPr>
              <a:picLocks noChangeAspect="1" noChangeArrowheads="1"/>
            </p:cNvPicPr>
            <p:nvPr>
              <p:custDataLst>
                <p:tags r:id="rId26"/>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rot="18820608">
              <a:off x="583150" y="20706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48" name="MH_Number_1"/>
            <p:cNvSpPr txBox="1"/>
            <p:nvPr>
              <p:custDataLst>
                <p:tags r:id="rId27"/>
              </p:custDataLst>
            </p:nvPr>
          </p:nvSpPr>
          <p:spPr>
            <a:xfrm rot="18848767">
              <a:off x="852531" y="23164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02</a:t>
              </a:r>
              <a:endParaRPr lang="zh-CN" altLang="en-US" sz="2800" b="1" dirty="0">
                <a:solidFill>
                  <a:schemeClr val="accent2"/>
                </a:solidFill>
                <a:latin typeface="+mn-lt"/>
                <a:ea typeface="+mn-ea"/>
              </a:endParaRPr>
            </a:p>
          </p:txBody>
        </p:sp>
        <p:sp>
          <p:nvSpPr>
            <p:cNvPr id="49" name="文本框 48"/>
            <p:cNvSpPr txBox="1"/>
            <p:nvPr>
              <p:custDataLst>
                <p:tags r:id="rId28"/>
              </p:custDataLst>
            </p:nvPr>
          </p:nvSpPr>
          <p:spPr>
            <a:xfrm>
              <a:off x="1422593" y="24214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Basic Concept</a:t>
              </a:r>
            </a:p>
          </p:txBody>
        </p:sp>
      </p:grpSp>
      <p:grpSp>
        <p:nvGrpSpPr>
          <p:cNvPr id="5" name="组合 4"/>
          <p:cNvGrpSpPr/>
          <p:nvPr>
            <p:custDataLst>
              <p:tags r:id="rId4"/>
            </p:custDataLst>
          </p:nvPr>
        </p:nvGrpSpPr>
        <p:grpSpPr>
          <a:xfrm>
            <a:off x="2327122" y="3279399"/>
            <a:ext cx="7537756" cy="1287419"/>
            <a:chOff x="803122" y="2841249"/>
            <a:chExt cx="7537756" cy="1287419"/>
          </a:xfrm>
        </p:grpSpPr>
        <p:cxnSp>
          <p:nvCxnSpPr>
            <p:cNvPr id="51" name="直接连接符 50"/>
            <p:cNvCxnSpPr/>
            <p:nvPr>
              <p:custDataLst>
                <p:tags r:id="rId19"/>
              </p:custDataLst>
            </p:nvPr>
          </p:nvCxnSpPr>
          <p:spPr>
            <a:xfrm>
              <a:off x="1182316" y="38575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20"/>
              </p:custDataLst>
            </p:nvPr>
          </p:nvCxnSpPr>
          <p:spPr>
            <a:xfrm>
              <a:off x="1605647" y="34035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54" name="MH_Others_3"/>
            <p:cNvPicPr>
              <a:picLocks noChangeAspect="1" noChangeArrowheads="1"/>
            </p:cNvPicPr>
            <p:nvPr>
              <p:custDataLst>
                <p:tags r:id="rId21"/>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rot="18820608">
              <a:off x="583150" y="30612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55" name="MH_Number_1"/>
            <p:cNvSpPr txBox="1"/>
            <p:nvPr>
              <p:custDataLst>
                <p:tags r:id="rId22"/>
              </p:custDataLst>
            </p:nvPr>
          </p:nvSpPr>
          <p:spPr>
            <a:xfrm rot="18848767">
              <a:off x="852531" y="33070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03</a:t>
              </a:r>
              <a:endParaRPr lang="zh-CN" altLang="en-US" sz="2800" b="1" dirty="0">
                <a:solidFill>
                  <a:schemeClr val="accent2"/>
                </a:solidFill>
                <a:latin typeface="+mn-lt"/>
                <a:ea typeface="+mn-ea"/>
              </a:endParaRPr>
            </a:p>
          </p:txBody>
        </p:sp>
        <p:sp>
          <p:nvSpPr>
            <p:cNvPr id="56" name="文本框 55"/>
            <p:cNvSpPr txBox="1"/>
            <p:nvPr>
              <p:custDataLst>
                <p:tags r:id="rId23"/>
              </p:custDataLst>
            </p:nvPr>
          </p:nvSpPr>
          <p:spPr>
            <a:xfrm>
              <a:off x="1422593" y="34120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Principle of AngularJS</a:t>
              </a:r>
            </a:p>
          </p:txBody>
        </p:sp>
      </p:grpSp>
      <p:grpSp>
        <p:nvGrpSpPr>
          <p:cNvPr id="6" name="组合 5"/>
          <p:cNvGrpSpPr/>
          <p:nvPr>
            <p:custDataLst>
              <p:tags r:id="rId5"/>
            </p:custDataLst>
          </p:nvPr>
        </p:nvGrpSpPr>
        <p:grpSpPr>
          <a:xfrm>
            <a:off x="2327122" y="4178412"/>
            <a:ext cx="7537756" cy="1287419"/>
            <a:chOff x="803122" y="3831849"/>
            <a:chExt cx="7537756" cy="1287419"/>
          </a:xfrm>
        </p:grpSpPr>
        <p:cxnSp>
          <p:nvCxnSpPr>
            <p:cNvPr id="58" name="直接连接符 57"/>
            <p:cNvCxnSpPr/>
            <p:nvPr>
              <p:custDataLst>
                <p:tags r:id="rId14"/>
              </p:custDataLst>
            </p:nvPr>
          </p:nvCxnSpPr>
          <p:spPr>
            <a:xfrm>
              <a:off x="1182316" y="48481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15"/>
              </p:custDataLst>
            </p:nvPr>
          </p:nvCxnSpPr>
          <p:spPr>
            <a:xfrm>
              <a:off x="1605647" y="43941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1" name="MH_Others_3"/>
            <p:cNvPicPr>
              <a:picLocks noChangeAspect="1" noChangeArrowheads="1"/>
            </p:cNvPicPr>
            <p:nvPr>
              <p:custDataLst>
                <p:tags r:id="rId16"/>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rot="18820608">
              <a:off x="583150" y="40518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62" name="MH_Number_1"/>
            <p:cNvSpPr txBox="1"/>
            <p:nvPr>
              <p:custDataLst>
                <p:tags r:id="rId17"/>
              </p:custDataLst>
            </p:nvPr>
          </p:nvSpPr>
          <p:spPr>
            <a:xfrm rot="18848767">
              <a:off x="852531" y="42976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04</a:t>
              </a:r>
              <a:endParaRPr lang="zh-CN" altLang="en-US" sz="2800" b="1" dirty="0">
                <a:solidFill>
                  <a:schemeClr val="accent2"/>
                </a:solidFill>
                <a:latin typeface="+mn-lt"/>
                <a:ea typeface="+mn-ea"/>
              </a:endParaRPr>
            </a:p>
          </p:txBody>
        </p:sp>
        <p:sp>
          <p:nvSpPr>
            <p:cNvPr id="63" name="文本框 62"/>
            <p:cNvSpPr txBox="1"/>
            <p:nvPr>
              <p:custDataLst>
                <p:tags r:id="rId18"/>
              </p:custDataLst>
            </p:nvPr>
          </p:nvSpPr>
          <p:spPr>
            <a:xfrm>
              <a:off x="1422593" y="44026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Widget</a:t>
              </a:r>
            </a:p>
          </p:txBody>
        </p:sp>
      </p:grpSp>
      <p:grpSp>
        <p:nvGrpSpPr>
          <p:cNvPr id="7" name="组合 6"/>
          <p:cNvGrpSpPr/>
          <p:nvPr>
            <p:custDataLst>
              <p:tags r:id="rId6"/>
            </p:custDataLst>
          </p:nvPr>
        </p:nvGrpSpPr>
        <p:grpSpPr>
          <a:xfrm>
            <a:off x="2327122" y="5077426"/>
            <a:ext cx="7537756" cy="1287419"/>
            <a:chOff x="803122" y="4822449"/>
            <a:chExt cx="7537756" cy="1287419"/>
          </a:xfrm>
        </p:grpSpPr>
        <p:cxnSp>
          <p:nvCxnSpPr>
            <p:cNvPr id="65" name="直接连接符 64"/>
            <p:cNvCxnSpPr/>
            <p:nvPr>
              <p:custDataLst>
                <p:tags r:id="rId9"/>
              </p:custDataLst>
            </p:nvPr>
          </p:nvCxnSpPr>
          <p:spPr>
            <a:xfrm>
              <a:off x="1182316" y="58387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10"/>
              </p:custDataLst>
            </p:nvPr>
          </p:nvCxnSpPr>
          <p:spPr>
            <a:xfrm>
              <a:off x="1605647" y="53847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8" name="MH_Others_3"/>
            <p:cNvPicPr>
              <a:picLocks noChangeAspect="1" noChangeArrowheads="1"/>
            </p:cNvPicPr>
            <p:nvPr>
              <p:custDataLst>
                <p:tags r:id="rId11"/>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rot="18820608">
              <a:off x="583150" y="50424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69" name="MH_Number_1"/>
            <p:cNvSpPr txBox="1"/>
            <p:nvPr>
              <p:custDataLst>
                <p:tags r:id="rId12"/>
              </p:custDataLst>
            </p:nvPr>
          </p:nvSpPr>
          <p:spPr>
            <a:xfrm rot="18848767">
              <a:off x="852531" y="52882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05</a:t>
              </a:r>
              <a:endParaRPr lang="zh-CN" altLang="en-US" sz="2800" b="1" dirty="0">
                <a:solidFill>
                  <a:schemeClr val="accent2"/>
                </a:solidFill>
                <a:latin typeface="+mn-lt"/>
                <a:ea typeface="+mn-ea"/>
              </a:endParaRPr>
            </a:p>
          </p:txBody>
        </p:sp>
        <p:sp>
          <p:nvSpPr>
            <p:cNvPr id="70" name="文本框 69"/>
            <p:cNvSpPr txBox="1"/>
            <p:nvPr>
              <p:custDataLst>
                <p:tags r:id="rId13"/>
              </p:custDataLst>
            </p:nvPr>
          </p:nvSpPr>
          <p:spPr>
            <a:xfrm>
              <a:off x="1422593" y="53932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G11N practice in Java project</a:t>
              </a:r>
            </a:p>
          </p:txBody>
        </p:sp>
      </p:grpSp>
      <p:sp>
        <p:nvSpPr>
          <p:cNvPr id="34" name="MH_Others_1"/>
          <p:cNvSpPr/>
          <p:nvPr>
            <p:custDataLst>
              <p:tags r:id="rId7"/>
            </p:custDataLst>
          </p:nvPr>
        </p:nvSpPr>
        <p:spPr bwMode="auto">
          <a:xfrm flipH="1">
            <a:off x="8949212" y="800034"/>
            <a:ext cx="3242788" cy="689553"/>
          </a:xfrm>
          <a:custGeom>
            <a:avLst/>
            <a:gdLst>
              <a:gd name="connsiteX0" fmla="*/ 2403474 w 2619398"/>
              <a:gd name="connsiteY0" fmla="*/ 0 h 556994"/>
              <a:gd name="connsiteX1" fmla="*/ 0 w 2619398"/>
              <a:gd name="connsiteY1" fmla="*/ 0 h 556994"/>
              <a:gd name="connsiteX2" fmla="*/ 0 w 2619398"/>
              <a:gd name="connsiteY2" fmla="*/ 556994 h 556994"/>
              <a:gd name="connsiteX3" fmla="*/ 2403474 w 2619398"/>
              <a:gd name="connsiteY3" fmla="*/ 556994 h 556994"/>
              <a:gd name="connsiteX4" fmla="*/ 2619398 w 2619398"/>
              <a:gd name="connsiteY4" fmla="*/ 260952 h 55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98" h="556994">
                <a:moveTo>
                  <a:pt x="2403474" y="0"/>
                </a:moveTo>
                <a:lnTo>
                  <a:pt x="0" y="0"/>
                </a:lnTo>
                <a:lnTo>
                  <a:pt x="0" y="556994"/>
                </a:lnTo>
                <a:lnTo>
                  <a:pt x="2403474" y="556994"/>
                </a:lnTo>
                <a:lnTo>
                  <a:pt x="2619398" y="260952"/>
                </a:lnTo>
                <a:close/>
              </a:path>
            </a:pathLst>
          </a:custGeom>
          <a:solidFill>
            <a:schemeClr val="accent2"/>
          </a:solidFill>
          <a:ln>
            <a:noFill/>
          </a:ln>
        </p:spPr>
        <p:txBody>
          <a:bodyPr vert="horz" wrap="square" lIns="216000" tIns="0" rIns="0" bIns="36000" numCol="1" anchor="ctr" anchorCtr="0" compatLnSpc="1">
            <a:normAutofit/>
          </a:bodyPr>
          <a:lstStyle/>
          <a:p>
            <a:pPr algn="ctr"/>
            <a:r>
              <a:rPr lang="en-US" altLang="zh-CN" sz="3200" spc="300" smtClean="0">
                <a:solidFill>
                  <a:srgbClr val="FFFFFF"/>
                </a:solidFill>
                <a:latin typeface="+mj-lt"/>
                <a:ea typeface="+mj-ea"/>
                <a:cs typeface="+mj-cs"/>
              </a:rPr>
              <a:t>CONTENTS</a:t>
            </a:r>
          </a:p>
        </p:txBody>
      </p:sp>
      <p:sp>
        <p:nvSpPr>
          <p:cNvPr id="35" name="MH_Others_2"/>
          <p:cNvSpPr/>
          <p:nvPr>
            <p:custDataLst>
              <p:tags r:id="rId8"/>
            </p:custDataLst>
          </p:nvPr>
        </p:nvSpPr>
        <p:spPr bwMode="auto">
          <a:xfrm flipH="1">
            <a:off x="8760542" y="800034"/>
            <a:ext cx="377369" cy="689553"/>
          </a:xfrm>
          <a:custGeom>
            <a:avLst/>
            <a:gdLst>
              <a:gd name="connsiteX0" fmla="*/ 88900 w 304824"/>
              <a:gd name="connsiteY0" fmla="*/ 0 h 556994"/>
              <a:gd name="connsiteX1" fmla="*/ 0 w 304824"/>
              <a:gd name="connsiteY1" fmla="*/ 0 h 556994"/>
              <a:gd name="connsiteX2" fmla="*/ 215924 w 304824"/>
              <a:gd name="connsiteY2" fmla="*/ 260952 h 556994"/>
              <a:gd name="connsiteX3" fmla="*/ 0 w 304824"/>
              <a:gd name="connsiteY3" fmla="*/ 556994 h 556994"/>
              <a:gd name="connsiteX4" fmla="*/ 88900 w 304824"/>
              <a:gd name="connsiteY4" fmla="*/ 556994 h 556994"/>
              <a:gd name="connsiteX5" fmla="*/ 304824 w 304824"/>
              <a:gd name="connsiteY5" fmla="*/ 260952 h 55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24" h="556994">
                <a:moveTo>
                  <a:pt x="88900" y="0"/>
                </a:moveTo>
                <a:lnTo>
                  <a:pt x="0" y="0"/>
                </a:lnTo>
                <a:lnTo>
                  <a:pt x="215924" y="260952"/>
                </a:lnTo>
                <a:lnTo>
                  <a:pt x="0" y="556994"/>
                </a:lnTo>
                <a:lnTo>
                  <a:pt x="88900" y="556994"/>
                </a:lnTo>
                <a:lnTo>
                  <a:pt x="304824" y="260952"/>
                </a:lnTo>
                <a:close/>
              </a:path>
            </a:pathLst>
          </a:custGeom>
          <a:solidFill>
            <a:schemeClr val="accent2"/>
          </a:solidFill>
          <a:ln>
            <a:noFill/>
          </a:ln>
        </p:spPr>
        <p:txBody>
          <a:bodyPr vert="horz" wrap="square" lIns="216000" tIns="0" rIns="0" bIns="36000" numCol="1" anchor="ctr" anchorCtr="0" compatLnSpc="1">
            <a:normAutofit/>
          </a:bodyPr>
          <a:lstStyle/>
          <a:p>
            <a:pPr algn="ctr"/>
            <a:endParaRPr lang="zh-CN" altLang="en-US" sz="2800" spc="300">
              <a:solidFill>
                <a:srgbClr val="FFFFFF"/>
              </a:solidFill>
              <a:latin typeface="+mn-lt"/>
              <a:ea typeface="+mn-ea"/>
            </a:endParaRP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$scope life cycle	</a:t>
            </a:r>
          </a:p>
        </p:txBody>
      </p:sp>
      <p:sp>
        <p:nvSpPr>
          <p:cNvPr id="3" name="内容占位符 2"/>
          <p:cNvSpPr>
            <a:spLocks noGrp="1"/>
          </p:cNvSpPr>
          <p:nvPr>
            <p:ph idx="1"/>
          </p:nvPr>
        </p:nvSpPr>
        <p:spPr/>
        <p:txBody>
          <a:bodyPr/>
          <a:lstStyle/>
          <a:p>
            <a:r>
              <a:rPr lang="en-US" altLang="zh-CN"/>
              <a:t>creation</a:t>
            </a:r>
          </a:p>
          <a:p>
            <a:r>
              <a:rPr lang="en-US" altLang="zh-CN"/>
              <a:t>watcher registration</a:t>
            </a:r>
          </a:p>
          <a:p>
            <a:r>
              <a:rPr lang="en-US" altLang="zh-CN"/>
              <a:t>model mutation</a:t>
            </a:r>
          </a:p>
          <a:p>
            <a:r>
              <a:rPr lang="en-US" altLang="zh-CN"/>
              <a:t>mutation observation</a:t>
            </a:r>
          </a:p>
          <a:p>
            <a:r>
              <a:rPr lang="en-US" altLang="zh-CN"/>
              <a:t>scope destruction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ngRoute</a:t>
            </a:r>
          </a:p>
        </p:txBody>
      </p:sp>
      <p:sp>
        <p:nvSpPr>
          <p:cNvPr id="3" name="内容占位符 2"/>
          <p:cNvSpPr>
            <a:spLocks noGrp="1"/>
          </p:cNvSpPr>
          <p:nvPr>
            <p:ph idx="1"/>
          </p:nvPr>
        </p:nvSpPr>
        <p:spPr>
          <a:xfrm>
            <a:off x="936625" y="6154420"/>
            <a:ext cx="10515600" cy="494030"/>
          </a:xfrm>
        </p:spPr>
        <p:txBody>
          <a:bodyPr/>
          <a:lstStyle/>
          <a:p>
            <a:r>
              <a:rPr lang="en-US" altLang="zh-CN"/>
              <a:t>DI</a:t>
            </a:r>
          </a:p>
        </p:txBody>
      </p:sp>
      <p:pic>
        <p:nvPicPr>
          <p:cNvPr id="4" name="图片 3" descr="8BZRP632PTFEYPXXI1YO95Q"/>
          <p:cNvPicPr>
            <a:picLocks noChangeAspect="1"/>
          </p:cNvPicPr>
          <p:nvPr/>
        </p:nvPicPr>
        <p:blipFill>
          <a:blip r:embed="rId2"/>
          <a:stretch>
            <a:fillRect/>
          </a:stretch>
        </p:blipFill>
        <p:spPr>
          <a:xfrm>
            <a:off x="2547620" y="1356360"/>
            <a:ext cx="7097395" cy="46983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dirty="0"/>
              <a:t>Directive</a:t>
            </a:r>
          </a:p>
        </p:txBody>
      </p:sp>
      <p:sp>
        <p:nvSpPr>
          <p:cNvPr id="4" name="内容占位符 3"/>
          <p:cNvSpPr>
            <a:spLocks noGrp="1"/>
          </p:cNvSpPr>
          <p:nvPr>
            <p:ph idx="1"/>
            <p:custDataLst>
              <p:tags r:id="rId3"/>
            </p:custDataLst>
          </p:nvPr>
        </p:nvSpPr>
        <p:spPr/>
        <p:txBody>
          <a:bodyPr/>
          <a:lstStyle/>
          <a:p>
            <a:pPr>
              <a:lnSpc>
                <a:spcPct val="150000"/>
              </a:lnSpc>
            </a:pPr>
            <a:r>
              <a:rPr lang="en-US" dirty="0"/>
              <a:t>Lorem ipsum dolor sit amet, consectetur adipisicing elit, 									   sed do eiusmod tempor incididunt ut labore et dolore magna aliqua. Ut enim ad minim veniam, 									   quis nostrud exercitation ullamco laboris nisi ut aliquip </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dirty="0"/>
              <a:t>Bi-Direction Data Binding</a:t>
            </a:r>
          </a:p>
        </p:txBody>
      </p:sp>
      <p:sp>
        <p:nvSpPr>
          <p:cNvPr id="4" name="内容占位符 3"/>
          <p:cNvSpPr>
            <a:spLocks noGrp="1"/>
          </p:cNvSpPr>
          <p:nvPr>
            <p:ph idx="1"/>
            <p:custDataLst>
              <p:tags r:id="rId3"/>
            </p:custDataLst>
          </p:nvPr>
        </p:nvSpPr>
        <p:spPr/>
        <p:txBody>
          <a:bodyPr/>
          <a:lstStyle/>
          <a:p>
            <a:pPr>
              <a:lnSpc>
                <a:spcPct val="150000"/>
              </a:lnSpc>
            </a:pPr>
            <a:r>
              <a:rPr lang="en-US" dirty="0"/>
              <a:t>Lorem ipsum dolor sit amet, consectetur adipisicing elit, 									   sed do eiusmod tempor incididunt ut labore et dolore magna aliqua. Ut enim ad minim veniam, 									   quis nostrud exercitation ullamco laboris nisi ut aliquip </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3</a:t>
            </a:r>
          </a:p>
        </p:txBody>
      </p:sp>
      <p:sp>
        <p:nvSpPr>
          <p:cNvPr id="3" name="标题 2"/>
          <p:cNvSpPr>
            <a:spLocks noGrp="1"/>
          </p:cNvSpPr>
          <p:nvPr>
            <p:ph type="title"/>
            <p:custDataLst>
              <p:tags r:id="rId3"/>
            </p:custDataLst>
          </p:nvPr>
        </p:nvSpPr>
        <p:spPr/>
        <p:txBody>
          <a:bodyPr>
            <a:normAutofit/>
          </a:bodyPr>
          <a:lstStyle/>
          <a:p>
            <a:r>
              <a:rPr lang="en-US" altLang="zh-CN" dirty="0"/>
              <a:t>Angular CLI</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Angular CLI install</a:t>
            </a:r>
          </a:p>
        </p:txBody>
      </p:sp>
      <p:sp>
        <p:nvSpPr>
          <p:cNvPr id="3" name="内容占位符 2"/>
          <p:cNvSpPr>
            <a:spLocks noGrp="1"/>
          </p:cNvSpPr>
          <p:nvPr>
            <p:ph idx="1"/>
          </p:nvPr>
        </p:nvSpPr>
        <p:spPr/>
        <p:txBody>
          <a:bodyPr/>
          <a:lstStyle/>
          <a:p>
            <a:r>
              <a:rPr lang="en-US" altLang="zh-CN"/>
              <a:t>npm install -g @angular/cli</a:t>
            </a:r>
          </a:p>
          <a:p>
            <a:endParaRPr lang="en-US" altLang="zh-CN"/>
          </a:p>
          <a:p>
            <a:r>
              <a:rPr lang="en-US" altLang="zh-CN"/>
              <a:t>on VCloud:</a:t>
            </a:r>
          </a:p>
          <a:p>
            <a:r>
              <a:rPr lang="en-US" altLang="zh-CN"/>
              <a:t>npm install cnpm --registry=https://registry.npm.taobao.org</a:t>
            </a:r>
          </a:p>
          <a:p>
            <a:endParaRPr lang="en-US" altLang="zh-CN"/>
          </a:p>
          <a:p>
            <a:r>
              <a:rPr lang="en-US" altLang="zh-CN"/>
              <a:t>cnpm install -g @angular/cli</a:t>
            </a:r>
          </a:p>
          <a:p>
            <a:r>
              <a:rPr lang="en-US" altLang="zh-CN"/>
              <a:t>ng set --global packageManager=cnpm</a:t>
            </a:r>
          </a:p>
          <a:p>
            <a:endParaRPr lang="en-US" altLang="zh-CN"/>
          </a:p>
          <a:p>
            <a:r>
              <a:rPr lang="en-US" altLang="zh-CN"/>
              <a:t>Check:</a:t>
            </a:r>
          </a:p>
          <a:p>
            <a:r>
              <a:rPr lang="en-US" altLang="zh-CN"/>
              <a:t>ng version</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4</a:t>
            </a:r>
          </a:p>
        </p:txBody>
      </p:sp>
      <p:sp>
        <p:nvSpPr>
          <p:cNvPr id="3" name="标题 2"/>
          <p:cNvSpPr>
            <a:spLocks noGrp="1"/>
          </p:cNvSpPr>
          <p:nvPr>
            <p:ph type="title"/>
            <p:custDataLst>
              <p:tags r:id="rId3"/>
            </p:custDataLst>
          </p:nvPr>
        </p:nvSpPr>
        <p:spPr/>
        <p:txBody>
          <a:bodyPr>
            <a:normAutofit/>
          </a:bodyPr>
          <a:lstStyle/>
          <a:p>
            <a:r>
              <a:rPr lang="en-US" altLang="zh-CN" dirty="0"/>
              <a:t>Locale</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5</a:t>
            </a:r>
          </a:p>
        </p:txBody>
      </p:sp>
      <p:sp>
        <p:nvSpPr>
          <p:cNvPr id="3" name="标题 2"/>
          <p:cNvSpPr>
            <a:spLocks noGrp="1"/>
          </p:cNvSpPr>
          <p:nvPr>
            <p:ph type="title"/>
            <p:custDataLst>
              <p:tags r:id="rId3"/>
            </p:custDataLst>
          </p:nvPr>
        </p:nvSpPr>
        <p:spPr/>
        <p:txBody>
          <a:bodyPr>
            <a:normAutofit/>
          </a:bodyPr>
          <a:lstStyle/>
          <a:p>
            <a:r>
              <a:rPr lang="en-US" altLang="zh-CN" dirty="0"/>
              <a:t>G11N practice in Java</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1</a:t>
            </a:r>
          </a:p>
        </p:txBody>
      </p:sp>
      <p:sp>
        <p:nvSpPr>
          <p:cNvPr id="3" name="标题 2"/>
          <p:cNvSpPr>
            <a:spLocks noGrp="1"/>
          </p:cNvSpPr>
          <p:nvPr>
            <p:ph type="title"/>
            <p:custDataLst>
              <p:tags r:id="rId3"/>
            </p:custDataLst>
          </p:nvPr>
        </p:nvSpPr>
        <p:spPr/>
        <p:txBody>
          <a:bodyPr>
            <a:normAutofit/>
          </a:bodyPr>
          <a:lstStyle/>
          <a:p>
            <a:r>
              <a:rPr lang="en-US" altLang="zh-CN" dirty="0"/>
              <a:t>What is Angular</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Resources</a:t>
            </a:r>
          </a:p>
        </p:txBody>
      </p:sp>
      <p:sp>
        <p:nvSpPr>
          <p:cNvPr id="3" name="内容占位符 2"/>
          <p:cNvSpPr>
            <a:spLocks noGrp="1"/>
          </p:cNvSpPr>
          <p:nvPr>
            <p:ph idx="1"/>
          </p:nvPr>
        </p:nvSpPr>
        <p:spPr/>
        <p:txBody>
          <a:bodyPr/>
          <a:lstStyle/>
          <a:p>
            <a:r>
              <a:rPr lang="zh-CN" altLang="en-US"/>
              <a:t>https://github.com/angular/angular/blob/master/CHANGELOG.md</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2"/>
            </p:custDataLst>
          </p:nvPr>
        </p:nvSpPr>
        <p:spPr>
          <a:xfrm rot="21197296">
            <a:off x="2899625" y="3014455"/>
            <a:ext cx="6509434" cy="114495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 name="矩形 3"/>
          <p:cNvSpPr/>
          <p:nvPr>
            <p:custDataLst>
              <p:tags r:id="rId3"/>
            </p:custDataLst>
          </p:nvPr>
        </p:nvSpPr>
        <p:spPr>
          <a:xfrm rot="21197296">
            <a:off x="4136799" y="3151319"/>
            <a:ext cx="4192044"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3" name="矩形 2"/>
          <p:cNvSpPr/>
          <p:nvPr>
            <p:custDataLst>
              <p:tags r:id="rId4"/>
            </p:custDataLst>
          </p:nvPr>
        </p:nvSpPr>
        <p:spPr>
          <a:xfrm rot="21197296">
            <a:off x="4050178" y="3031324"/>
            <a:ext cx="3992251"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eaLnBrk="1" hangingPunct="1">
              <a:spcBef>
                <a:spcPts val="0"/>
              </a:spcBef>
              <a:spcAft>
                <a:spcPts val="0"/>
              </a:spcAft>
              <a:defRPr/>
            </a:pPr>
            <a:endParaRPr lang="zh-CN" altLang="en-US" sz="4800" dirty="0">
              <a:solidFill>
                <a:srgbClr val="FFFFFF"/>
              </a:solidFill>
              <a:latin typeface="Verdana" panose="020B0604030504040204" pitchFamily="34" charset="0"/>
              <a:cs typeface="Verdana" panose="020B0604030504040204" pitchFamily="34" charset="0"/>
            </a:endParaRPr>
          </a:p>
        </p:txBody>
      </p:sp>
      <p:sp>
        <p:nvSpPr>
          <p:cNvPr id="2" name="标题 1"/>
          <p:cNvSpPr>
            <a:spLocks noGrp="1"/>
          </p:cNvSpPr>
          <p:nvPr>
            <p:ph type="title"/>
            <p:custDataLst>
              <p:tags r:id="rId5"/>
            </p:custDataLst>
          </p:nvPr>
        </p:nvSpPr>
        <p:spPr/>
        <p:txBody>
          <a:bodyPr/>
          <a:lstStyle/>
          <a:p>
            <a:r>
              <a:rPr lang="en-US" altLang="zh-CN" smtClean="0"/>
              <a:t>THANKS</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dirty="0" smtClean="0"/>
              <a:t>History of </a:t>
            </a:r>
            <a:r>
              <a:rPr lang="en-US" altLang="zh-CN" dirty="0" smtClean="0"/>
              <a:t>Angular</a:t>
            </a:r>
            <a:endParaRPr lang="en-US" altLang="zh-CN" dirty="0"/>
          </a:p>
        </p:txBody>
      </p:sp>
      <p:sp>
        <p:nvSpPr>
          <p:cNvPr id="4" name="内容占位符 3"/>
          <p:cNvSpPr>
            <a:spLocks noGrp="1"/>
          </p:cNvSpPr>
          <p:nvPr>
            <p:ph idx="1"/>
            <p:custDataLst>
              <p:tags r:id="rId3"/>
            </p:custDataLst>
          </p:nvPr>
        </p:nvSpPr>
        <p:spPr>
          <a:xfrm>
            <a:off x="838200" y="2508250"/>
            <a:ext cx="10515600" cy="4064635"/>
          </a:xfrm>
        </p:spPr>
        <p:txBody>
          <a:bodyPr/>
          <a:lstStyle/>
          <a:p>
            <a:pPr>
              <a:lnSpc>
                <a:spcPct val="150000"/>
              </a:lnSpc>
            </a:pPr>
            <a:r>
              <a:rPr lang="en-US" dirty="0" smtClean="0"/>
              <a:t>AngularJS is developed by Misko Hevery and Adam Abrons, bought by Google in 2009.</a:t>
            </a:r>
          </a:p>
          <a:p>
            <a:pPr>
              <a:lnSpc>
                <a:spcPct val="150000"/>
              </a:lnSpc>
            </a:pPr>
            <a:r>
              <a:rPr lang="en-US" dirty="0"/>
              <a:t>Sep 2016 Angular 2 released</a:t>
            </a:r>
          </a:p>
          <a:p>
            <a:pPr>
              <a:lnSpc>
                <a:spcPct val="150000"/>
              </a:lnSpc>
            </a:pPr>
            <a:r>
              <a:rPr lang="en-US" dirty="0"/>
              <a:t>Mar 2017 Angular 4 released</a:t>
            </a:r>
          </a:p>
          <a:p>
            <a:pPr>
              <a:lnSpc>
                <a:spcPct val="150000"/>
              </a:lnSpc>
            </a:pPr>
            <a:r>
              <a:rPr lang="en-US" dirty="0"/>
              <a:t>Currently version of Angular 4: V4.3.1 released on 07-19-2017</a:t>
            </a:r>
          </a:p>
          <a:p>
            <a:pPr>
              <a:lnSpc>
                <a:spcPct val="150000"/>
              </a:lnSpc>
            </a:pPr>
            <a:r>
              <a:rPr lang="en-US" dirty="0"/>
              <a:t>Angular 5 beta.0 since 07-19-2017</a:t>
            </a:r>
          </a:p>
        </p:txBody>
      </p:sp>
      <p:pic>
        <p:nvPicPr>
          <p:cNvPr id="5" name="图片 4" descr="14591YR2K1Z-11947"/>
          <p:cNvPicPr>
            <a:picLocks noChangeAspect="1"/>
          </p:cNvPicPr>
          <p:nvPr/>
        </p:nvPicPr>
        <p:blipFill>
          <a:blip r:embed="rId6"/>
          <a:stretch>
            <a:fillRect/>
          </a:stretch>
        </p:blipFill>
        <p:spPr>
          <a:xfrm>
            <a:off x="5387975" y="1234440"/>
            <a:ext cx="1273810" cy="1273810"/>
          </a:xfrm>
          <a:prstGeom prst="rect">
            <a:avLst/>
          </a:prstGeom>
        </p:spPr>
      </p:pic>
    </p:spTree>
    <p:custDataLst>
      <p:tags r:id="rId1"/>
    </p:custData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What is Angular</a:t>
            </a:r>
          </a:p>
        </p:txBody>
      </p:sp>
      <p:sp>
        <p:nvSpPr>
          <p:cNvPr id="3" name="内容占位符 2"/>
          <p:cNvSpPr>
            <a:spLocks noGrp="1"/>
          </p:cNvSpPr>
          <p:nvPr>
            <p:ph idx="1"/>
          </p:nvPr>
        </p:nvSpPr>
        <p:spPr/>
        <p:txBody>
          <a:bodyPr/>
          <a:lstStyle/>
          <a:p>
            <a:r>
              <a:rPr lang="en-US" altLang="zh-CN"/>
              <a:t>Frontend/Client side Javascript framework</a:t>
            </a:r>
          </a:p>
          <a:p>
            <a:endParaRPr lang="en-US" altLang="zh-CN"/>
          </a:p>
          <a:p>
            <a:r>
              <a:rPr lang="en-US" altLang="zh-CN"/>
              <a:t>created &amp; maintained by Google</a:t>
            </a:r>
          </a:p>
          <a:p>
            <a:endParaRPr lang="en-US" altLang="zh-CN"/>
          </a:p>
          <a:p>
            <a:r>
              <a:rPr lang="en-US" altLang="zh-CN"/>
              <a:t>Used to build powerful single page applications(SPAs)</a:t>
            </a:r>
          </a:p>
          <a:p>
            <a:endParaRPr lang="en-US" altLang="zh-CN"/>
          </a:p>
          <a:p>
            <a:r>
              <a:rPr lang="en-US" altLang="zh-CN"/>
              <a:t>Part of MEAN stack</a:t>
            </a:r>
          </a:p>
          <a:p>
            <a:endParaRPr lang="en-US" altLang="zh-CN"/>
          </a:p>
          <a:p>
            <a:r>
              <a:rPr lang="en-US" altLang="zh-CN"/>
              <a:t>what HTML would be if created for dynamic web applications</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New Features</a:t>
            </a:r>
          </a:p>
        </p:txBody>
      </p:sp>
      <p:sp>
        <p:nvSpPr>
          <p:cNvPr id="3" name="内容占位符 2"/>
          <p:cNvSpPr>
            <a:spLocks noGrp="1"/>
          </p:cNvSpPr>
          <p:nvPr>
            <p:ph idx="1"/>
          </p:nvPr>
        </p:nvSpPr>
        <p:spPr/>
        <p:txBody>
          <a:bodyPr/>
          <a:lstStyle/>
          <a:p>
            <a:r>
              <a:rPr lang="en-US" altLang="zh-CN"/>
              <a:t>Removed Controller +$scope</a:t>
            </a:r>
          </a:p>
          <a:p>
            <a:r>
              <a:rPr lang="en-US" altLang="zh-CN">
                <a:sym typeface="+mn-ea"/>
              </a:rPr>
              <a:t>Component development oriented</a:t>
            </a:r>
            <a:endParaRPr lang="en-US" altLang="zh-CN"/>
          </a:p>
          <a:p>
            <a:r>
              <a:rPr lang="en-US" altLang="zh-CN"/>
              <a:t>Better performance</a:t>
            </a:r>
          </a:p>
          <a:p>
            <a:r>
              <a:rPr lang="en-US" altLang="zh-CN"/>
              <a:t>Added Angular Mobile Toolkit</a:t>
            </a:r>
          </a:p>
          <a:p>
            <a:r>
              <a:rPr lang="en-US" altLang="zh-CN"/>
              <a:t>Follow ES6/7</a:t>
            </a:r>
          </a:p>
          <a:p>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2</a:t>
            </a:r>
          </a:p>
        </p:txBody>
      </p:sp>
      <p:sp>
        <p:nvSpPr>
          <p:cNvPr id="3" name="标题 2"/>
          <p:cNvSpPr>
            <a:spLocks noGrp="1"/>
          </p:cNvSpPr>
          <p:nvPr>
            <p:ph type="title"/>
            <p:custDataLst>
              <p:tags r:id="rId3"/>
            </p:custDataLst>
          </p:nvPr>
        </p:nvSpPr>
        <p:spPr/>
        <p:txBody>
          <a:bodyPr>
            <a:normAutofit/>
          </a:bodyPr>
          <a:lstStyle/>
          <a:p>
            <a:r>
              <a:rPr lang="en-US" altLang="zh-CN" dirty="0"/>
              <a:t>Core Concept</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dirty="0"/>
              <a:t>Angular Core Concept</a:t>
            </a:r>
          </a:p>
        </p:txBody>
      </p:sp>
      <p:sp>
        <p:nvSpPr>
          <p:cNvPr id="10" name="内容占位符 9"/>
          <p:cNvSpPr>
            <a:spLocks noGrp="1"/>
          </p:cNvSpPr>
          <p:nvPr>
            <p:ph idx="1"/>
          </p:nvPr>
        </p:nvSpPr>
        <p:spPr/>
        <p:txBody>
          <a:bodyPr/>
          <a:lstStyle/>
          <a:p>
            <a:r>
              <a:rPr lang="en-US" altLang="zh-CN" b="1">
                <a:solidFill>
                  <a:srgbClr val="FF0000"/>
                </a:solidFill>
                <a:sym typeface="+mn-ea"/>
              </a:rPr>
              <a:t>Components</a:t>
            </a:r>
          </a:p>
          <a:p>
            <a:r>
              <a:rPr lang="en-US" altLang="zh-CN"/>
              <a:t>Modules</a:t>
            </a:r>
          </a:p>
          <a:p>
            <a:r>
              <a:rPr lang="en-US" altLang="zh-CN"/>
              <a:t>Metadata</a:t>
            </a:r>
          </a:p>
          <a:p>
            <a:r>
              <a:rPr lang="en-US" altLang="zh-CN"/>
              <a:t>Templates</a:t>
            </a:r>
          </a:p>
          <a:p>
            <a:r>
              <a:rPr lang="en-US" altLang="zh-CN"/>
              <a:t>Data Binding</a:t>
            </a:r>
          </a:p>
          <a:p>
            <a:r>
              <a:rPr lang="en-US" altLang="zh-CN"/>
              <a:t>Services</a:t>
            </a:r>
          </a:p>
          <a:p>
            <a:r>
              <a:rPr lang="en-US" altLang="zh-CN"/>
              <a:t>Directives</a:t>
            </a:r>
          </a:p>
          <a:p>
            <a:r>
              <a:rPr lang="en-US" altLang="zh-CN"/>
              <a:t>Denpendency Injection</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Lifecycle</a:t>
            </a:r>
          </a:p>
        </p:txBody>
      </p:sp>
      <p:sp>
        <p:nvSpPr>
          <p:cNvPr id="3" name="内容占位符 2"/>
          <p:cNvSpPr>
            <a:spLocks noGrp="1"/>
          </p:cNvSpPr>
          <p:nvPr>
            <p:ph idx="1"/>
          </p:nvPr>
        </p:nvSpPr>
        <p:spPr/>
        <p:txBody>
          <a:bodyPr/>
          <a:lstStyle/>
          <a:p>
            <a:r>
              <a:rPr lang="en-US" altLang="zh-CN"/>
              <a:t>Constructor</a:t>
            </a:r>
          </a:p>
          <a:p>
            <a:r>
              <a:rPr lang="en-US" altLang="zh-CN"/>
              <a:t>onChanges: first time data changes inherited from parent component</a:t>
            </a:r>
          </a:p>
          <a:p>
            <a:r>
              <a:rPr lang="en-US" altLang="zh-CN"/>
              <a:t>onInit</a:t>
            </a:r>
          </a:p>
          <a:p>
            <a:r>
              <a:rPr lang="en-US" altLang="zh-CN"/>
              <a:t>onChanges</a:t>
            </a:r>
          </a:p>
          <a:p>
            <a:r>
              <a:rPr lang="en-US" altLang="zh-CN"/>
              <a:t>onDestroy</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30"/>
  <p:tag name="KSO_WM_SLIDE_INDEX" val="30"/>
  <p:tag name="KSO_WM_SLIDE_ITEM_CNT" val="1"/>
  <p:tag name="KSO_WM_SLIDE_LAYOUT" val="a"/>
  <p:tag name="KSO_WM_SLIDE_LAYOUT_CNT" val="1"/>
  <p:tag name="KSO_WM_SLIDE_TYPE" val="endPage"/>
  <p:tag name="KSO_WM_BEAUTIFY_FLAG" val="#wm#"/>
  <p:tag name="KSO_WM_TAG_VERSION" val="1.0"/>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70_30*i*0"/>
  <p:tag name="KSO_WM_TEMPLATE_CATEGORY" val="custom"/>
  <p:tag name="KSO_WM_TEMPLATE_INDEX" val="160470"/>
  <p:tag name="KSO_WM_UNIT_INDEX" val="0"/>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70_30*i*1"/>
  <p:tag name="KSO_WM_TEMPLATE_CATEGORY" val="custom"/>
  <p:tag name="KSO_WM_TEMPLATE_INDEX" val="160470"/>
  <p:tag name="KSO_WM_UNIT_INDEX" val="1"/>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70_30*i*2"/>
  <p:tag name="KSO_WM_TEMPLATE_CATEGORY" val="custom"/>
  <p:tag name="KSO_WM_TEMPLATE_INDEX" val="160470"/>
  <p:tag name="KSO_WM_UNIT_INDEX" val="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30*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25.xml><?xml version="1.0" encoding="utf-8"?>
<p:tagLst xmlns:a="http://schemas.openxmlformats.org/drawingml/2006/main" xmlns:r="http://schemas.openxmlformats.org/officeDocument/2006/relationships" xmlns:p="http://schemas.openxmlformats.org/presentationml/2006/main">
  <p:tag name="KSO_WM_TEMPLATE_THUMBS_INDEX" val="1、9、12、15、19、22、27、29、30"/>
  <p:tag name="KSO_WM_TEMPLATE_CATEGORY" val="custom"/>
  <p:tag name="KSO_WM_TEMPLATE_INDEX" val="160470"/>
  <p:tag name="KSO_WM_SLIDE_ID" val="custom16047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b"/>
  <p:tag name="KSO_WM_UNIT_INDEX" val="1"/>
  <p:tag name="KSO_WM_UNIT_ID" val="custom160470_1*b*1"/>
  <p:tag name="KSO_WM_UNIT_CLEAR" val="1"/>
  <p:tag name="KSO_WM_UNIT_LAYERLEVEL" val="1"/>
  <p:tag name="KSO_WM_UNIT_VALUE" val="70"/>
  <p:tag name="KSO_WM_UNIT_ISCONTENTSTITLE" val="0"/>
  <p:tag name="KSO_WM_UNIT_HIGHLIGHT" val="0"/>
  <p:tag name="KSO_WM_UNIT_COMPATIBLE" val="0"/>
  <p:tag name="KSO_WM_UNIT_PRESET_TEXT_INDEX" val="4"/>
  <p:tag name="KSO_WM_UNIT_PRESET_TEXT_LEN" val="57"/>
</p:tagLst>
</file>

<file path=ppt/tags/tag28.xml><?xml version="1.0" encoding="utf-8"?>
<p:tagLst xmlns:a="http://schemas.openxmlformats.org/drawingml/2006/main" xmlns:r="http://schemas.openxmlformats.org/officeDocument/2006/relationships" xmlns:p="http://schemas.openxmlformats.org/presentationml/2006/main">
  <p:tag name="MH" val="20150415141340"/>
  <p:tag name="MH_LIBRARY" val="CONTENTS"/>
  <p:tag name="MH_AUTOCOLOR" val="TRUE"/>
  <p:tag name="MH_TYPE" val="CONTENTS"/>
  <p:tag name="KSO_WM_TEMPLATE_CATEGORY" val="custom"/>
  <p:tag name="KSO_WM_TEMPLATE_INDEX" val="160470"/>
  <p:tag name="KSO_WM_SLIDE_ID" val="custom160470_10"/>
  <p:tag name="KSO_WM_SLIDE_INDEX" val="10"/>
  <p:tag name="KSO_WM_SLIDE_ITEM_CNT" val="5"/>
  <p:tag name="KSO_WM_SLIDE_LAYOUT" val="a_l"/>
  <p:tag name="KSO_WM_SLIDE_LAYOUT_CNT" val="1_1"/>
  <p:tag name="KSO_WM_SLIDE_TYPE" val="contents"/>
  <p:tag name="KSO_WM_BEAUTIFY_FLAG" val="#wm#"/>
  <p:tag name="KSO_WM_TAG_VERSION" val="1.0"/>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70_10*i*0"/>
  <p:tag name="KSO_WM_TEMPLATE_CATEGORY" val="custom"/>
  <p:tag name="KSO_WM_TEMPLATE_INDEX" val="160470"/>
  <p:tag name="KSO_WM_UNIT_INDEX" val="0"/>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70_10*i*11"/>
  <p:tag name="KSO_WM_TEMPLATE_CATEGORY" val="custom"/>
  <p:tag name="KSO_WM_TEMPLATE_INDEX" val="160470"/>
  <p:tag name="KSO_WM_UNIT_INDEX" va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70_10*i*22"/>
  <p:tag name="KSO_WM_TEMPLATE_CATEGORY" val="custom"/>
  <p:tag name="KSO_WM_TEMPLATE_INDEX" val="160470"/>
  <p:tag name="KSO_WM_UNIT_INDEX" val="22"/>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70_10*i*33"/>
  <p:tag name="KSO_WM_TEMPLATE_CATEGORY" val="custom"/>
  <p:tag name="KSO_WM_TEMPLATE_INDEX" val="160470"/>
  <p:tag name="KSO_WM_UNIT_INDEX" val="33"/>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70_10*i*44"/>
  <p:tag name="KSO_WM_TEMPLATE_CATEGORY" val="custom"/>
  <p:tag name="KSO_WM_TEMPLATE_INDEX" val="160470"/>
  <p:tag name="KSO_WM_UNIT_INDEX" val="4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a"/>
  <p:tag name="KSO_WM_UNIT_INDEX" val="1"/>
  <p:tag name="KSO_WM_UNIT_ID" val="custom160470_10*a*1"/>
  <p:tag name="KSO_WM_UNIT_CLEAR" val="1"/>
  <p:tag name="KSO_WM_UNIT_LAYERLEVEL" val="1"/>
  <p:tag name="KSO_WM_UNIT_VALUE" val="8"/>
  <p:tag name="KSO_WM_UNIT_ISCONTENTSTITLE" val="0"/>
  <p:tag name="KSO_WM_UNIT_HIGHLIGHT" val="0"/>
  <p:tag name="KSO_WM_UNIT_COMPATIBLE" val="0"/>
  <p:tag name="KSO_WM_UNIT_PRESET_TEXT" val="CONTENTS"/>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
  <p:tag name="KSO_WM_UNIT_ID" val="custom160470_10*l_i*1_1"/>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i"/>
  <p:tag name="KSO_WM_UNIT_INDEX" val="1_18"/>
  <p:tag name="KSO_WM_UNIT_ID" val="custom160470_10*l_i*1_18"/>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i"/>
  <p:tag name="KSO_WM_UNIT_INDEX" val="1_19"/>
  <p:tag name="KSO_WM_UNIT_ID" val="custom160470_10*l_i*1_19"/>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20"/>
  <p:tag name="KSO_WM_UNIT_ID" val="custom160470_10*l_i*1_20"/>
  <p:tag name="KSO_WM_UNIT_CLEAR" val="1"/>
  <p:tag name="KSO_WM_UNIT_LAYERLEVEL" val="1_1"/>
  <p:tag name="KSO_WM_DIAGRAM_GROUP_CODE" val="l1-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21"/>
  <p:tag name="KSO_WM_UNIT_ID" val="custom160470_10*l_i*1_21"/>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5_1"/>
  <p:tag name="KSO_WM_UNIT_ID" val="custom160470_10*l_h_f*1_5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i"/>
  <p:tag name="KSO_WM_UNIT_INDEX" val="1_14"/>
  <p:tag name="KSO_WM_UNIT_ID" val="custom160470_10*l_i*1_14"/>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i"/>
  <p:tag name="KSO_WM_UNIT_INDEX" val="1_15"/>
  <p:tag name="KSO_WM_UNIT_ID" val="custom160470_10*l_i*1_15"/>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6"/>
  <p:tag name="KSO_WM_UNIT_ID" val="custom160470_10*l_i*1_16"/>
  <p:tag name="KSO_WM_UNIT_CLEAR" val="1"/>
  <p:tag name="KSO_WM_UNIT_LAYERLEVEL" val="1_1"/>
  <p:tag name="KSO_WM_DIAGRAM_GROUP_CODE" val="l1-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7"/>
  <p:tag name="KSO_WM_UNIT_ID" val="custom160470_10*l_i*1_17"/>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4_1"/>
  <p:tag name="KSO_WM_UNIT_ID" val="custom160470_10*l_h_f*1_4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i"/>
  <p:tag name="KSO_WM_UNIT_INDEX" val="1_10"/>
  <p:tag name="KSO_WM_UNIT_ID" val="custom160470_10*l_i*1_10"/>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i"/>
  <p:tag name="KSO_WM_UNIT_INDEX" val="1_11"/>
  <p:tag name="KSO_WM_UNIT_ID" val="custom160470_10*l_i*1_1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2"/>
  <p:tag name="KSO_WM_UNIT_ID" val="custom160470_10*l_i*1_12"/>
  <p:tag name="KSO_WM_UNIT_CLEAR" val="1"/>
  <p:tag name="KSO_WM_UNIT_LAYERLEVEL" val="1_1"/>
  <p:tag name="KSO_WM_DIAGRAM_GROUP_CODE" val="l1-1"/>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3"/>
  <p:tag name="KSO_WM_UNIT_ID" val="custom160470_10*l_i*1_13"/>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3_1"/>
  <p:tag name="KSO_WM_UNIT_ID" val="custom160470_10*l_h_f*1_3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i"/>
  <p:tag name="KSO_WM_UNIT_INDEX" val="1_6"/>
  <p:tag name="KSO_WM_UNIT_ID" val="custom160470_10*l_i*1_6"/>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i"/>
  <p:tag name="KSO_WM_UNIT_INDEX" val="1_7"/>
  <p:tag name="KSO_WM_UNIT_ID" val="custom160470_10*l_i*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8"/>
  <p:tag name="KSO_WM_UNIT_ID" val="custom160470_10*l_i*1_8"/>
  <p:tag name="KSO_WM_UNIT_CLEAR" val="1"/>
  <p:tag name="KSO_WM_UNIT_LAYERLEVEL" val="1_1"/>
  <p:tag name="KSO_WM_DIAGRAM_GROUP_CODE" val="l1-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9"/>
  <p:tag name="KSO_WM_UNIT_ID" val="custom160470_10*l_i*1_9"/>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2_1"/>
  <p:tag name="KSO_WM_UNIT_ID" val="custom160470_10*l_h_f*1_2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i"/>
  <p:tag name="KSO_WM_UNIT_INDEX" val="1_2"/>
  <p:tag name="KSO_WM_UNIT_ID" val="custom160470_10*l_i*1_2"/>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i"/>
  <p:tag name="KSO_WM_UNIT_INDEX" val="1_3"/>
  <p:tag name="KSO_WM_UNIT_ID" val="custom160470_10*l_i*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4"/>
  <p:tag name="KSO_WM_UNIT_ID" val="custom160470_10*l_i*1_4"/>
  <p:tag name="KSO_WM_UNIT_CLEAR" val="1"/>
  <p:tag name="KSO_WM_UNIT_LAYERLEVEL" val="1_1"/>
  <p:tag name="KSO_WM_DIAGRAM_GROUP_CODE" val="l1-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5"/>
  <p:tag name="KSO_WM_UNIT_ID" val="custom160470_10*l_i*1_5"/>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1_1"/>
  <p:tag name="KSO_WM_UNIT_ID" val="custom160470_10*l_h_f*1_1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0"/>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0"/>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34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2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3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8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30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31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32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33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689</Words>
  <Application>Microsoft Macintosh PowerPoint</Application>
  <PresentationFormat>Custom</PresentationFormat>
  <Paragraphs>177</Paragraphs>
  <Slides>32</Slides>
  <Notes>14</Notes>
  <HiddenSlides>0</HiddenSlides>
  <MMClips>0</MMClips>
  <ScaleCrop>false</ScaleCrop>
  <HeadingPairs>
    <vt:vector size="4" baseType="variant">
      <vt:variant>
        <vt:lpstr>Theme</vt:lpstr>
      </vt:variant>
      <vt:variant>
        <vt:i4>12</vt:i4>
      </vt:variant>
      <vt:variant>
        <vt:lpstr>Slide Titles</vt:lpstr>
      </vt:variant>
      <vt:variant>
        <vt:i4>32</vt:i4>
      </vt:variant>
    </vt:vector>
  </HeadingPairs>
  <TitlesOfParts>
    <vt:vector size="44" baseType="lpstr">
      <vt:lpstr>A000120140530A99PPBG</vt:lpstr>
      <vt:lpstr>1_A000120140530A99PPBG</vt:lpstr>
      <vt:lpstr>8_A000120140530A99PPBG</vt:lpstr>
      <vt:lpstr>29_A000120140530A99PPBG</vt:lpstr>
      <vt:lpstr>9_A000120140530A99PPBG</vt:lpstr>
      <vt:lpstr>30_A000120140530A99PPBG</vt:lpstr>
      <vt:lpstr>31_A000120140530A99PPBG</vt:lpstr>
      <vt:lpstr>32_A000120140530A99PPBG</vt:lpstr>
      <vt:lpstr>33_A000120140530A99PPBG</vt:lpstr>
      <vt:lpstr>34_A000120140530A99PPBG</vt:lpstr>
      <vt:lpstr>2_A000120140530A99PPBG</vt:lpstr>
      <vt:lpstr>3_A000120140530A99PPBG</vt:lpstr>
      <vt:lpstr>Angular4 Introduction</vt:lpstr>
      <vt:lpstr>PowerPoint Presentation</vt:lpstr>
      <vt:lpstr>What is Angular</vt:lpstr>
      <vt:lpstr>History of Angular</vt:lpstr>
      <vt:lpstr>What is Angular</vt:lpstr>
      <vt:lpstr>New Features</vt:lpstr>
      <vt:lpstr>Core Concept</vt:lpstr>
      <vt:lpstr>Angular Core Concept</vt:lpstr>
      <vt:lpstr>Lifecycle</vt:lpstr>
      <vt:lpstr>Component</vt:lpstr>
      <vt:lpstr>Component DEMO</vt:lpstr>
      <vt:lpstr>Data binding</vt:lpstr>
      <vt:lpstr>Directive</vt:lpstr>
      <vt:lpstr>Directive</vt:lpstr>
      <vt:lpstr>Rules of Controller</vt:lpstr>
      <vt:lpstr>Module</vt:lpstr>
      <vt:lpstr>Model</vt:lpstr>
      <vt:lpstr>View</vt:lpstr>
      <vt:lpstr>Scope </vt:lpstr>
      <vt:lpstr>$scope life cycle </vt:lpstr>
      <vt:lpstr>ngRoute</vt:lpstr>
      <vt:lpstr>Directive</vt:lpstr>
      <vt:lpstr>PowerPoint Presentation</vt:lpstr>
      <vt:lpstr>Bi-Direction Data Binding</vt:lpstr>
      <vt:lpstr>Angular CLI</vt:lpstr>
      <vt:lpstr>Angular CLI install</vt:lpstr>
      <vt:lpstr>PowerPoint Presentation</vt:lpstr>
      <vt:lpstr>Locale</vt:lpstr>
      <vt:lpstr>G11N practice in Java</vt:lpstr>
      <vt:lpstr>Resources</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PS Zhang</cp:lastModifiedBy>
  <cp:revision>65</cp:revision>
  <dcterms:created xsi:type="dcterms:W3CDTF">2017-06-16T14:44:00Z</dcterms:created>
  <dcterms:modified xsi:type="dcterms:W3CDTF">2017-07-25T14:35:19Z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