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 id="2147483725" r:id="rId9"/>
    <p:sldMasterId id="2147483736" r:id="rId10"/>
    <p:sldMasterId id="2147483747" r:id="rId11"/>
    <p:sldMasterId id="2147483758" r:id="rId12"/>
    <p:sldMasterId id="2147483769" r:id="rId13"/>
  </p:sldMasterIdLst>
  <p:notesMasterIdLst>
    <p:notesMasterId r:id="rId15"/>
  </p:notesMasterIdLst>
  <p:sldIdLst>
    <p:sldId id="256" r:id="rId14"/>
    <p:sldId id="286" r:id="rId16"/>
    <p:sldId id="292" r:id="rId17"/>
    <p:sldId id="257" r:id="rId18"/>
    <p:sldId id="505" r:id="rId19"/>
    <p:sldId id="503" r:id="rId20"/>
    <p:sldId id="293" r:id="rId21"/>
    <p:sldId id="324" r:id="rId22"/>
    <p:sldId id="504" r:id="rId23"/>
    <p:sldId id="358" r:id="rId24"/>
    <p:sldId id="359" r:id="rId25"/>
    <p:sldId id="506" r:id="rId26"/>
    <p:sldId id="532" r:id="rId27"/>
    <p:sldId id="393" r:id="rId28"/>
    <p:sldId id="427" r:id="rId29"/>
    <p:sldId id="325" r:id="rId30"/>
    <p:sldId id="428" r:id="rId31"/>
    <p:sldId id="429" r:id="rId32"/>
    <p:sldId id="464" r:id="rId33"/>
    <p:sldId id="465" r:id="rId34"/>
    <p:sldId id="466" r:id="rId35"/>
    <p:sldId id="326" r:id="rId36"/>
    <p:sldId id="357" r:id="rId37"/>
    <p:sldId id="327" r:id="rId38"/>
    <p:sldId id="552" r:id="rId39"/>
    <p:sldId id="294" r:id="rId40"/>
    <p:sldId id="463" r:id="rId41"/>
    <p:sldId id="500" r:id="rId42"/>
    <p:sldId id="295" r:id="rId43"/>
    <p:sldId id="296" r:id="rId44"/>
    <p:sldId id="501" r:id="rId45"/>
    <p:sldId id="502" r:id="rId46"/>
    <p:sldId id="285"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79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p:spPr>
      </p:sp>
      <p:sp>
        <p:nvSpPr>
          <p:cNvPr id="409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namespace</a:t>
            </a:r>
            <a:endParaRPr lang="en-US" altLang="zh-CN"/>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创建，注册监控，检测模型变化，观察模型是不是脏了，销毁（自动，手动，一般由</a:t>
            </a:r>
            <a:r>
              <a:rPr lang="en-US" altLang="zh-CN"/>
              <a:t>Angular</a:t>
            </a:r>
            <a:r>
              <a:rPr lang="zh-CN" altLang="en-US"/>
              <a:t>负责</a:t>
            </a:r>
            <a:r>
              <a:rPr lang="zh-CN" altLang="zh-CN"/>
              <a:t>）</a:t>
            </a: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image" Target="../media/image2.png"/><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5" Type="http://schemas.openxmlformats.org/officeDocument/2006/relationships/theme" Target="../theme/theme11.xml"/><Relationship Id="rId14" Type="http://schemas.openxmlformats.org/officeDocument/2006/relationships/image" Target="../media/image3.png"/><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image" Target="../media/image2.png"/><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image" Target="../media/image2.png"/><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2.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image" Target="../media/image2.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2.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image" Target="../media/image2.png"/><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image" Target="../media/image2.png"/><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7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image" Target="../media/image4.png"/><Relationship Id="rId4" Type="http://schemas.openxmlformats.org/officeDocument/2006/relationships/tags" Target="../tags/tag31.xml"/><Relationship Id="rId36" Type="http://schemas.openxmlformats.org/officeDocument/2006/relationships/notesSlide" Target="../notesSlides/notesSlide2.xml"/><Relationship Id="rId35" Type="http://schemas.openxmlformats.org/officeDocument/2006/relationships/slideLayout" Target="../slideLayouts/slideLayout27.xml"/><Relationship Id="rId34" Type="http://schemas.openxmlformats.org/officeDocument/2006/relationships/tags" Target="../tags/tag60.xml"/><Relationship Id="rId33" Type="http://schemas.openxmlformats.org/officeDocument/2006/relationships/tags" Target="../tags/tag59.xml"/><Relationship Id="rId32" Type="http://schemas.openxmlformats.org/officeDocument/2006/relationships/tags" Target="../tags/tag58.xml"/><Relationship Id="rId31" Type="http://schemas.openxmlformats.org/officeDocument/2006/relationships/tags" Target="../tags/tag57.xml"/><Relationship Id="rId30" Type="http://schemas.openxmlformats.org/officeDocument/2006/relationships/tags" Target="../tags/tag56.xml"/><Relationship Id="rId3" Type="http://schemas.openxmlformats.org/officeDocument/2006/relationships/tags" Target="../tags/tag30.xml"/><Relationship Id="rId29" Type="http://schemas.openxmlformats.org/officeDocument/2006/relationships/tags" Target="../tags/tag55.xml"/><Relationship Id="rId28" Type="http://schemas.openxmlformats.org/officeDocument/2006/relationships/tags" Target="../tags/tag54.xml"/><Relationship Id="rId27" Type="http://schemas.openxmlformats.org/officeDocument/2006/relationships/tags" Target="../tags/tag53.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9.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2.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2.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2.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3.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2.xml"/><Relationship Id="rId1" Type="http://schemas.openxmlformats.org/officeDocument/2006/relationships/tags" Target="../tags/tag10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2.xml"/><Relationship Id="rId1" Type="http://schemas.openxmlformats.org/officeDocument/2006/relationships/tags" Target="../tags/tag102.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6.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66.xml"/><Relationship Id="rId3" Type="http://schemas.openxmlformats.org/officeDocument/2006/relationships/image" Target="../media/image5.jpeg"/><Relationship Id="rId2" Type="http://schemas.openxmlformats.org/officeDocument/2006/relationships/tags" Target="../tags/tag65.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2.xml"/><Relationship Id="rId2" Type="http://schemas.openxmlformats.org/officeDocument/2006/relationships/tags" Target="../tags/tag73.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en-US" altLang="zh-CN" dirty="0"/>
              <a:t>Angular4 Introduction</a:t>
            </a:r>
            <a:endParaRPr lang="en-US" altLang="zh-CN" dirty="0"/>
          </a:p>
        </p:txBody>
      </p:sp>
      <p:sp>
        <p:nvSpPr>
          <p:cNvPr id="5" name="副标题 4"/>
          <p:cNvSpPr>
            <a:spLocks noGrp="1"/>
          </p:cNvSpPr>
          <p:nvPr>
            <p:ph type="subTitle" idx="1"/>
            <p:custDataLst>
              <p:tags r:id="rId2"/>
            </p:custDataLst>
          </p:nvPr>
        </p:nvSpPr>
        <p:spPr>
          <a:xfrm>
            <a:off x="1524000" y="3886835"/>
            <a:ext cx="9144000" cy="1031875"/>
          </a:xfrm>
        </p:spPr>
        <p:txBody>
          <a:bodyPr>
            <a:normAutofit/>
          </a:bodyPr>
          <a:lstStyle/>
          <a:p>
            <a:r>
              <a:rPr lang="en-US" altLang="zh-CN" dirty="0"/>
              <a:t>PS Zhang</a:t>
            </a:r>
            <a:endParaRPr lang="en-US" altLang="zh-CN" dirty="0"/>
          </a:p>
          <a:p>
            <a:r>
              <a:rPr lang="en-US" altLang="zh-CN" dirty="0"/>
              <a:t>Sr. Software Engineer</a:t>
            </a:r>
            <a:endParaRPr lang="en-US" altLang="zh-CN" dirty="0"/>
          </a:p>
          <a:p>
            <a:endParaRPr lang="en-US" altLang="zh-CN"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Component</a:t>
            </a:r>
            <a:endParaRPr lang="en-US" altLang="zh-CN"/>
          </a:p>
        </p:txBody>
      </p:sp>
      <p:sp>
        <p:nvSpPr>
          <p:cNvPr id="3" name="矩形 2"/>
          <p:cNvSpPr/>
          <p:nvPr/>
        </p:nvSpPr>
        <p:spPr>
          <a:xfrm>
            <a:off x="874395" y="271081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Component</a:t>
            </a:r>
            <a:endParaRPr lang="en-US" altLang="zh-CN"/>
          </a:p>
        </p:txBody>
      </p:sp>
      <p:sp>
        <p:nvSpPr>
          <p:cNvPr id="9" name="流程图: 可选过程 8"/>
          <p:cNvSpPr/>
          <p:nvPr/>
        </p:nvSpPr>
        <p:spPr>
          <a:xfrm>
            <a:off x="4083685" y="2513330"/>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Javascript</a:t>
            </a:r>
            <a:endParaRPr lang="en-US" altLang="zh-CN"/>
          </a:p>
        </p:txBody>
      </p:sp>
      <p:sp>
        <p:nvSpPr>
          <p:cNvPr id="11" name="流程图: 可选过程 10"/>
          <p:cNvSpPr/>
          <p:nvPr/>
        </p:nvSpPr>
        <p:spPr>
          <a:xfrm>
            <a:off x="4083685" y="3462020"/>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HTML</a:t>
            </a:r>
            <a:endParaRPr lang="en-US" altLang="zh-CN"/>
          </a:p>
        </p:txBody>
      </p:sp>
      <p:sp>
        <p:nvSpPr>
          <p:cNvPr id="13" name="流程图: 可选过程 12"/>
          <p:cNvSpPr/>
          <p:nvPr/>
        </p:nvSpPr>
        <p:spPr>
          <a:xfrm>
            <a:off x="4083685" y="4469765"/>
            <a:ext cx="1417955" cy="6115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CSS</a:t>
            </a:r>
            <a:endParaRPr lang="en-US" altLang="zh-CN"/>
          </a:p>
        </p:txBody>
      </p:sp>
      <p:sp>
        <p:nvSpPr>
          <p:cNvPr id="14" name="矩形 13"/>
          <p:cNvSpPr/>
          <p:nvPr/>
        </p:nvSpPr>
        <p:spPr>
          <a:xfrm>
            <a:off x="7882255" y="1915160"/>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Component</a:t>
            </a:r>
            <a:endParaRPr lang="en-US" altLang="zh-CN"/>
          </a:p>
        </p:txBody>
      </p:sp>
      <p:sp>
        <p:nvSpPr>
          <p:cNvPr id="15" name="矩形 14"/>
          <p:cNvSpPr/>
          <p:nvPr/>
        </p:nvSpPr>
        <p:spPr>
          <a:xfrm>
            <a:off x="7143750" y="368363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Sub</a:t>
            </a:r>
            <a:endParaRPr lang="en-US" altLang="zh-CN"/>
          </a:p>
          <a:p>
            <a:pPr algn="ctr"/>
            <a:r>
              <a:rPr lang="en-US" altLang="zh-CN"/>
              <a:t>Component</a:t>
            </a:r>
            <a:endParaRPr lang="en-US" altLang="zh-CN"/>
          </a:p>
        </p:txBody>
      </p:sp>
      <p:sp>
        <p:nvSpPr>
          <p:cNvPr id="16" name="矩形 15"/>
          <p:cNvSpPr/>
          <p:nvPr/>
        </p:nvSpPr>
        <p:spPr>
          <a:xfrm>
            <a:off x="9472295" y="3683635"/>
            <a:ext cx="17246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Sub</a:t>
            </a:r>
            <a:endParaRPr lang="en-US" altLang="zh-CN"/>
          </a:p>
          <a:p>
            <a:pPr algn="ctr"/>
            <a:r>
              <a:rPr lang="en-US" altLang="zh-CN"/>
              <a:t>Component</a:t>
            </a:r>
            <a:endParaRPr lang="en-US" altLang="zh-CN"/>
          </a:p>
        </p:txBody>
      </p:sp>
      <p:sp>
        <p:nvSpPr>
          <p:cNvPr id="17" name="左右箭头 16"/>
          <p:cNvSpPr/>
          <p:nvPr/>
        </p:nvSpPr>
        <p:spPr>
          <a:xfrm rot="12900000">
            <a:off x="9276080" y="3041015"/>
            <a:ext cx="1254760" cy="328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右箭头 17"/>
          <p:cNvSpPr/>
          <p:nvPr/>
        </p:nvSpPr>
        <p:spPr>
          <a:xfrm rot="17340000">
            <a:off x="7733665" y="2995930"/>
            <a:ext cx="1254760" cy="328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Component DEMO</a:t>
            </a:r>
            <a:endParaRPr lang="en-US" altLang="zh-CN"/>
          </a:p>
        </p:txBody>
      </p:sp>
      <p:pic>
        <p:nvPicPr>
          <p:cNvPr id="11" name="图片 10"/>
          <p:cNvPicPr>
            <a:picLocks noChangeAspect="1"/>
          </p:cNvPicPr>
          <p:nvPr/>
        </p:nvPicPr>
        <p:blipFill>
          <a:blip r:embed="rId1"/>
          <a:stretch>
            <a:fillRect/>
          </a:stretch>
        </p:blipFill>
        <p:spPr>
          <a:xfrm>
            <a:off x="1859915" y="1870075"/>
            <a:ext cx="6478270" cy="3478530"/>
          </a:xfrm>
          <a:prstGeom prst="rect">
            <a:avLst/>
          </a:prstGeom>
        </p:spPr>
      </p:pic>
      <p:sp>
        <p:nvSpPr>
          <p:cNvPr id="13" name="文本框 12"/>
          <p:cNvSpPr txBox="1"/>
          <p:nvPr/>
        </p:nvSpPr>
        <p:spPr>
          <a:xfrm>
            <a:off x="1883410" y="5788660"/>
            <a:ext cx="5367020" cy="368300"/>
          </a:xfrm>
          <a:prstGeom prst="rect">
            <a:avLst/>
          </a:prstGeom>
          <a:noFill/>
        </p:spPr>
        <p:txBody>
          <a:bodyPr wrap="square" rtlCol="0">
            <a:spAutoFit/>
          </a:bodyPr>
          <a:lstStyle/>
          <a:p>
            <a:r>
              <a:rPr lang="en-US" altLang="zh-CN"/>
              <a:t>Interpolation data binding: {{greeting}}</a:t>
            </a:r>
            <a:endParaRPr lang="en-US" altLang="zh-CN"/>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 binding</a:t>
            </a:r>
            <a:endParaRPr lang="en-US" altLang="zh-CN"/>
          </a:p>
        </p:txBody>
      </p:sp>
      <p:sp>
        <p:nvSpPr>
          <p:cNvPr id="3" name="内容占位符 2"/>
          <p:cNvSpPr>
            <a:spLocks noGrp="1"/>
          </p:cNvSpPr>
          <p:nvPr>
            <p:ph idx="1"/>
          </p:nvPr>
        </p:nvSpPr>
        <p:spPr/>
        <p:txBody>
          <a:bodyPr/>
          <a:lstStyle/>
          <a:p>
            <a:r>
              <a:rPr lang="en-US" altLang="zh-CN"/>
              <a:t>property binding:</a:t>
            </a:r>
            <a:endParaRPr lang="en-US" altLang="zh-CN"/>
          </a:p>
          <a:p>
            <a:r>
              <a:rPr lang="en-US" altLang="zh-CN"/>
              <a:t>&lt;input [value]=”mydata”&gt;</a:t>
            </a:r>
            <a:endParaRPr lang="en-US" altLang="zh-CN"/>
          </a:p>
          <a:p>
            <a:endParaRPr lang="en-US" altLang="zh-CN"/>
          </a:p>
          <a:p>
            <a:r>
              <a:rPr lang="en-US" altLang="zh-CN"/>
              <a:t>event binding:</a:t>
            </a:r>
            <a:endParaRPr lang="en-US" altLang="zh-CN"/>
          </a:p>
          <a:p>
            <a:r>
              <a:rPr lang="en-US" altLang="zh-CN"/>
              <a:t>&lt;input (keyup)=”handle($event)” /&gt;</a:t>
            </a:r>
            <a:endParaRPr lang="en-US" altLang="zh-CN"/>
          </a:p>
          <a:p>
            <a:endParaRPr lang="en-US" altLang="zh-CN"/>
          </a:p>
          <a:p>
            <a:endParaRPr lang="en-US" altLang="zh-CN"/>
          </a:p>
          <a:p>
            <a:r>
              <a:rPr lang="en-US" altLang="zh-CN"/>
              <a:t>bi-direction binding:</a:t>
            </a:r>
            <a:endParaRPr lang="en-US" altLang="zh-CN"/>
          </a:p>
          <a:p>
            <a:r>
              <a:rPr lang="en-US" altLang="zh-CN"/>
              <a:t>&lt;input [(ngModel)]=”mydata”/&gt;</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Directive</a:t>
            </a:r>
            <a:endParaRPr lang="en-US"/>
          </a:p>
        </p:txBody>
      </p:sp>
      <p:sp>
        <p:nvSpPr>
          <p:cNvPr id="4" name="Rectangle 3"/>
          <p:cNvSpPr/>
          <p:nvPr/>
        </p:nvSpPr>
        <p:spPr>
          <a:xfrm>
            <a:off x="1458595" y="2716530"/>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Directive</a:t>
            </a:r>
            <a:endParaRPr lang="en-US"/>
          </a:p>
        </p:txBody>
      </p:sp>
      <p:sp>
        <p:nvSpPr>
          <p:cNvPr id="5" name="Rectangle 4"/>
          <p:cNvSpPr/>
          <p:nvPr/>
        </p:nvSpPr>
        <p:spPr>
          <a:xfrm>
            <a:off x="1458595" y="4571365"/>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a:t>
            </a:r>
            <a:endParaRPr lang="en-US"/>
          </a:p>
        </p:txBody>
      </p:sp>
      <p:cxnSp>
        <p:nvCxnSpPr>
          <p:cNvPr id="6" name="Straight Arrow Connector 5"/>
          <p:cNvCxnSpPr>
            <a:stCxn id="5" idx="0"/>
            <a:endCxn id="4" idx="2"/>
          </p:cNvCxnSpPr>
          <p:nvPr/>
        </p:nvCxnSpPr>
        <p:spPr>
          <a:xfrm flipV="1">
            <a:off x="2591435" y="3196590"/>
            <a:ext cx="0" cy="1365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2668270" y="3686175"/>
            <a:ext cx="1104265" cy="365760"/>
          </a:xfrm>
          <a:prstGeom prst="rect">
            <a:avLst/>
          </a:prstGeom>
          <a:noFill/>
        </p:spPr>
        <p:txBody>
          <a:bodyPr wrap="square" rtlCol="0">
            <a:spAutoFit/>
          </a:bodyPr>
          <a:lstStyle/>
          <a:p>
            <a:r>
              <a:rPr lang="en-US"/>
              <a:t>Inherit</a:t>
            </a:r>
            <a:endParaRPr lang="en-US"/>
          </a:p>
        </p:txBody>
      </p:sp>
      <p:sp>
        <p:nvSpPr>
          <p:cNvPr id="8" name="Text Box 7"/>
          <p:cNvSpPr txBox="1"/>
          <p:nvPr/>
        </p:nvSpPr>
        <p:spPr>
          <a:xfrm>
            <a:off x="2236470" y="5158105"/>
            <a:ext cx="3560445" cy="640080"/>
          </a:xfrm>
          <a:prstGeom prst="rect">
            <a:avLst/>
          </a:prstGeom>
          <a:noFill/>
        </p:spPr>
        <p:txBody>
          <a:bodyPr wrap="square" rtlCol="0">
            <a:spAutoFit/>
          </a:bodyPr>
          <a:lstStyle/>
          <a:p>
            <a:r>
              <a:rPr lang="en-US"/>
              <a:t>Component is directive with template</a:t>
            </a:r>
            <a:endParaRPr lang="en-US"/>
          </a:p>
        </p:txBody>
      </p:sp>
      <p:sp>
        <p:nvSpPr>
          <p:cNvPr id="9" name="Rectangle 8"/>
          <p:cNvSpPr/>
          <p:nvPr/>
        </p:nvSpPr>
        <p:spPr>
          <a:xfrm>
            <a:off x="4369435" y="1787525"/>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Property Directive</a:t>
            </a:r>
            <a:endParaRPr lang="en-US"/>
          </a:p>
        </p:txBody>
      </p:sp>
      <p:sp>
        <p:nvSpPr>
          <p:cNvPr id="10" name="Rectangle 9"/>
          <p:cNvSpPr/>
          <p:nvPr/>
        </p:nvSpPr>
        <p:spPr>
          <a:xfrm>
            <a:off x="4369435" y="3562350"/>
            <a:ext cx="2265680" cy="489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Struture Directive</a:t>
            </a:r>
            <a:endParaRPr lang="en-US"/>
          </a:p>
        </p:txBody>
      </p:sp>
      <p:cxnSp>
        <p:nvCxnSpPr>
          <p:cNvPr id="11" name="Elbow Connector 10"/>
          <p:cNvCxnSpPr>
            <a:stCxn id="4" idx="3"/>
            <a:endCxn id="9" idx="1"/>
          </p:cNvCxnSpPr>
          <p:nvPr/>
        </p:nvCxnSpPr>
        <p:spPr>
          <a:xfrm flipV="1">
            <a:off x="3724275" y="2023110"/>
            <a:ext cx="645160" cy="9290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a:endCxn id="10" idx="1"/>
          </p:cNvCxnSpPr>
          <p:nvPr/>
        </p:nvCxnSpPr>
        <p:spPr>
          <a:xfrm>
            <a:off x="3724275" y="2952115"/>
            <a:ext cx="645160" cy="8458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7199630" y="1767840"/>
            <a:ext cx="4147185" cy="640080"/>
          </a:xfrm>
          <a:prstGeom prst="rect">
            <a:avLst/>
          </a:prstGeom>
          <a:noFill/>
        </p:spPr>
        <p:txBody>
          <a:bodyPr wrap="square" rtlCol="0">
            <a:spAutoFit/>
          </a:bodyPr>
          <a:lstStyle/>
          <a:p>
            <a:r>
              <a:rPr lang="en-US"/>
              <a:t>Change style or action of component templates</a:t>
            </a:r>
            <a:endParaRPr lang="en-US"/>
          </a:p>
        </p:txBody>
      </p:sp>
      <p:sp>
        <p:nvSpPr>
          <p:cNvPr id="14" name="Text Box 13"/>
          <p:cNvSpPr txBox="1"/>
          <p:nvPr/>
        </p:nvSpPr>
        <p:spPr>
          <a:xfrm>
            <a:off x="7343775" y="3514725"/>
            <a:ext cx="3628390" cy="914400"/>
          </a:xfrm>
          <a:prstGeom prst="rect">
            <a:avLst/>
          </a:prstGeom>
          <a:noFill/>
        </p:spPr>
        <p:txBody>
          <a:bodyPr wrap="square" rtlCol="0">
            <a:spAutoFit/>
          </a:bodyPr>
          <a:lstStyle/>
          <a:p>
            <a:r>
              <a:rPr lang="en-US"/>
              <a:t>change the structure of DOM, such as ngIf to remove or insert DOM element.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Directive</a:t>
            </a:r>
            <a:endParaRPr lang="en-US" altLang="zh-CN"/>
          </a:p>
        </p:txBody>
      </p:sp>
      <p:sp>
        <p:nvSpPr>
          <p:cNvPr id="4" name="矩形 3"/>
          <p:cNvSpPr/>
          <p:nvPr/>
        </p:nvSpPr>
        <p:spPr>
          <a:xfrm>
            <a:off x="2650490" y="1614805"/>
            <a:ext cx="1478280" cy="67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View1</a:t>
            </a:r>
            <a:endParaRPr lang="en-US" altLang="zh-CN"/>
          </a:p>
        </p:txBody>
      </p:sp>
      <p:sp>
        <p:nvSpPr>
          <p:cNvPr id="5" name="矩形 4"/>
          <p:cNvSpPr/>
          <p:nvPr/>
        </p:nvSpPr>
        <p:spPr>
          <a:xfrm>
            <a:off x="5921375" y="1614805"/>
            <a:ext cx="1478280" cy="678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View2</a:t>
            </a:r>
            <a:endParaRPr lang="en-US" altLang="zh-CN"/>
          </a:p>
        </p:txBody>
      </p:sp>
      <p:sp>
        <p:nvSpPr>
          <p:cNvPr id="7" name="圆柱形 6"/>
          <p:cNvSpPr/>
          <p:nvPr/>
        </p:nvSpPr>
        <p:spPr>
          <a:xfrm>
            <a:off x="4542157" y="5360094"/>
            <a:ext cx="1259840" cy="14243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Data Model</a:t>
            </a:r>
            <a:endParaRPr lang="en-US" altLang="zh-CN"/>
          </a:p>
        </p:txBody>
      </p:sp>
      <p:sp>
        <p:nvSpPr>
          <p:cNvPr id="8" name="菱形 7"/>
          <p:cNvSpPr/>
          <p:nvPr/>
        </p:nvSpPr>
        <p:spPr>
          <a:xfrm>
            <a:off x="2424430" y="3796841"/>
            <a:ext cx="1998345" cy="1068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Controller1</a:t>
            </a:r>
            <a:endParaRPr lang="en-US" altLang="zh-CN" sz="1400"/>
          </a:p>
        </p:txBody>
      </p:sp>
      <p:sp>
        <p:nvSpPr>
          <p:cNvPr id="6" name="菱形 5"/>
          <p:cNvSpPr/>
          <p:nvPr/>
        </p:nvSpPr>
        <p:spPr>
          <a:xfrm>
            <a:off x="5661025" y="3796841"/>
            <a:ext cx="1998345" cy="1068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Controller2</a:t>
            </a:r>
            <a:endParaRPr lang="en-US" altLang="zh-CN" sz="1400"/>
          </a:p>
        </p:txBody>
      </p:sp>
      <p:sp>
        <p:nvSpPr>
          <p:cNvPr id="3" name="Oval 2"/>
          <p:cNvSpPr/>
          <p:nvPr/>
        </p:nvSpPr>
        <p:spPr>
          <a:xfrm>
            <a:off x="4322445" y="2708911"/>
            <a:ext cx="1447800" cy="788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a:t>
            </a:r>
            <a:endParaRPr lang="en-US"/>
          </a:p>
        </p:txBody>
      </p:sp>
      <p:cxnSp>
        <p:nvCxnSpPr>
          <p:cNvPr id="10" name="Straight Arrow Connector 9"/>
          <p:cNvCxnSpPr>
            <a:stCxn id="4" idx="2"/>
            <a:endCxn id="3" idx="0"/>
          </p:cNvCxnSpPr>
          <p:nvPr/>
        </p:nvCxnSpPr>
        <p:spPr>
          <a:xfrm>
            <a:off x="3389630" y="2293620"/>
            <a:ext cx="1656715" cy="41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0"/>
            <a:endCxn id="5" idx="2"/>
          </p:cNvCxnSpPr>
          <p:nvPr/>
        </p:nvCxnSpPr>
        <p:spPr>
          <a:xfrm flipV="1">
            <a:off x="5046345" y="2293620"/>
            <a:ext cx="1614170" cy="41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8" idx="0"/>
          </p:cNvCxnSpPr>
          <p:nvPr/>
        </p:nvCxnSpPr>
        <p:spPr>
          <a:xfrm flipH="1">
            <a:off x="3423603" y="3103246"/>
            <a:ext cx="898842" cy="693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6"/>
            <a:endCxn id="6" idx="0"/>
          </p:cNvCxnSpPr>
          <p:nvPr/>
        </p:nvCxnSpPr>
        <p:spPr>
          <a:xfrm>
            <a:off x="5770245" y="3103246"/>
            <a:ext cx="889953" cy="6935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7" idx="1"/>
          </p:cNvCxnSpPr>
          <p:nvPr/>
        </p:nvCxnSpPr>
        <p:spPr>
          <a:xfrm>
            <a:off x="3423603" y="4865546"/>
            <a:ext cx="1748474" cy="494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1"/>
            <a:endCxn id="6" idx="2"/>
          </p:cNvCxnSpPr>
          <p:nvPr/>
        </p:nvCxnSpPr>
        <p:spPr>
          <a:xfrm flipV="1">
            <a:off x="5172077" y="4865546"/>
            <a:ext cx="1488121" cy="4945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Rules of Controller</a:t>
            </a:r>
            <a:endParaRPr lang="en-US"/>
          </a:p>
        </p:txBody>
      </p:sp>
      <p:sp>
        <p:nvSpPr>
          <p:cNvPr id="3" name="Content Placeholder 2"/>
          <p:cNvSpPr>
            <a:spLocks noGrp="1"/>
          </p:cNvSpPr>
          <p:nvPr>
            <p:ph idx="1"/>
          </p:nvPr>
        </p:nvSpPr>
        <p:spPr/>
        <p:txBody>
          <a:bodyPr/>
          <a:lstStyle/>
          <a:p>
            <a:r>
              <a:rPr lang="en-US"/>
              <a:t>1. One controller is responsible for an area of a page, don't try to re-use a controller.</a:t>
            </a:r>
            <a:endParaRPr lang="en-US"/>
          </a:p>
          <a:p>
            <a:r>
              <a:rPr lang="en-US"/>
              <a:t>2. Controller is not responsile for handling DOM, it's not controller's responsibility. Directive can do this.</a:t>
            </a:r>
            <a:endParaRPr lang="en-US"/>
          </a:p>
          <a:p>
            <a:r>
              <a:rPr lang="en-US"/>
              <a:t>3. Don't format data in controller, ng has many form control elements can do this.</a:t>
            </a:r>
            <a:endParaRPr lang="en-US"/>
          </a:p>
          <a:p>
            <a:r>
              <a:rPr lang="en-US"/>
              <a:t>4. don't filter data in Controller, $filter service can do this.</a:t>
            </a:r>
            <a:endParaRPr lang="en-US"/>
          </a:p>
          <a:p>
            <a:endParaRPr lang="en-US"/>
          </a:p>
          <a:p>
            <a:r>
              <a:rPr lang="en-US"/>
              <a:t>5. Controller don't call each other, do it via scopt or event.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Module</a:t>
            </a:r>
            <a:endParaRPr lang="en-US" altLang="zh-CN" dirty="0"/>
          </a:p>
        </p:txBody>
      </p:sp>
      <p:sp>
        <p:nvSpPr>
          <p:cNvPr id="4" name="内容占位符 3"/>
          <p:cNvSpPr>
            <a:spLocks noGrp="1"/>
          </p:cNvSpPr>
          <p:nvPr>
            <p:ph idx="1"/>
            <p:custDataLst>
              <p:tags r:id="rId2"/>
            </p:custDataLst>
          </p:nvPr>
        </p:nvSpPr>
        <p:spPr/>
        <p:txBody>
          <a:bodyPr/>
          <a:lstStyle/>
          <a:p>
            <a:pPr algn="ctr">
              <a:lnSpc>
                <a:spcPct val="150000"/>
              </a:lnSpc>
            </a:pPr>
            <a:r>
              <a:rPr lang="en-US" dirty="0"/>
              <a:t>Modules are containers</a:t>
            </a:r>
            <a:endParaRPr lang="en-US" dirty="0"/>
          </a:p>
          <a:p>
            <a:pPr algn="ctr">
              <a:lnSpc>
                <a:spcPct val="150000"/>
              </a:lnSpc>
            </a:pPr>
            <a:r>
              <a:rPr lang="en-US" dirty="0"/>
              <a:t>&lt;html ng-app=”moduleName”&gt;</a:t>
            </a:r>
            <a:endParaRPr lang="en-US" dirty="0"/>
          </a:p>
          <a:p>
            <a:pPr algn="ctr">
              <a:lnSpc>
                <a:spcPct val="150000"/>
              </a:lnSpc>
            </a:pPr>
            <a:endParaRPr lang="en-US" dirty="0"/>
          </a:p>
        </p:txBody>
      </p:sp>
      <p:sp>
        <p:nvSpPr>
          <p:cNvPr id="2" name="流程图: 过程 1"/>
          <p:cNvSpPr/>
          <p:nvPr/>
        </p:nvSpPr>
        <p:spPr>
          <a:xfrm>
            <a:off x="1303020" y="2902585"/>
            <a:ext cx="9255760" cy="6026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Module</a:t>
            </a:r>
            <a:endParaRPr lang="en-US" altLang="zh-CN"/>
          </a:p>
        </p:txBody>
      </p:sp>
      <p:sp>
        <p:nvSpPr>
          <p:cNvPr id="5" name="流程图: 过程 4"/>
          <p:cNvSpPr/>
          <p:nvPr/>
        </p:nvSpPr>
        <p:spPr>
          <a:xfrm>
            <a:off x="130302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流程图: 过程 5"/>
          <p:cNvSpPr/>
          <p:nvPr/>
        </p:nvSpPr>
        <p:spPr>
          <a:xfrm>
            <a:off x="310261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a:t>
            </a:r>
            <a:endParaRPr lang="en-US" altLang="zh-CN"/>
          </a:p>
        </p:txBody>
      </p:sp>
      <p:sp>
        <p:nvSpPr>
          <p:cNvPr id="7" name="流程图: 过程 6"/>
          <p:cNvSpPr/>
          <p:nvPr/>
        </p:nvSpPr>
        <p:spPr>
          <a:xfrm>
            <a:off x="513207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Directive</a:t>
            </a:r>
            <a:endParaRPr lang="en-US" altLang="zh-CN"/>
          </a:p>
        </p:txBody>
      </p:sp>
      <p:sp>
        <p:nvSpPr>
          <p:cNvPr id="8" name="流程图: 过程 7"/>
          <p:cNvSpPr/>
          <p:nvPr/>
        </p:nvSpPr>
        <p:spPr>
          <a:xfrm>
            <a:off x="727583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Factory</a:t>
            </a:r>
            <a:endParaRPr lang="en-US" altLang="zh-CN"/>
          </a:p>
        </p:txBody>
      </p:sp>
      <p:sp>
        <p:nvSpPr>
          <p:cNvPr id="9" name="流程图: 过程 8"/>
          <p:cNvSpPr/>
          <p:nvPr/>
        </p:nvSpPr>
        <p:spPr>
          <a:xfrm>
            <a:off x="9353550" y="4026535"/>
            <a:ext cx="120523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Controller</a:t>
            </a:r>
            <a:endParaRPr lang="en-US" altLang="zh-CN"/>
          </a:p>
        </p:txBody>
      </p:sp>
      <p:sp>
        <p:nvSpPr>
          <p:cNvPr id="10" name="流程图: 过程 9"/>
          <p:cNvSpPr/>
          <p:nvPr/>
        </p:nvSpPr>
        <p:spPr>
          <a:xfrm>
            <a:off x="1303020" y="489648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Routes</a:t>
            </a:r>
            <a:endParaRPr lang="en-US" altLang="zh-CN"/>
          </a:p>
        </p:txBody>
      </p:sp>
      <p:sp>
        <p:nvSpPr>
          <p:cNvPr id="11" name="流程图: 过程 10"/>
          <p:cNvSpPr/>
          <p:nvPr/>
        </p:nvSpPr>
        <p:spPr>
          <a:xfrm>
            <a:off x="7275830" y="4678680"/>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Service</a:t>
            </a:r>
            <a:endParaRPr lang="en-US" altLang="zh-CN"/>
          </a:p>
        </p:txBody>
      </p:sp>
      <p:sp>
        <p:nvSpPr>
          <p:cNvPr id="12" name="流程图: 过程 11"/>
          <p:cNvSpPr/>
          <p:nvPr/>
        </p:nvSpPr>
        <p:spPr>
          <a:xfrm>
            <a:off x="7275830" y="5314950"/>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Provider</a:t>
            </a:r>
            <a:endParaRPr lang="en-US" altLang="zh-CN"/>
          </a:p>
        </p:txBody>
      </p:sp>
      <p:sp>
        <p:nvSpPr>
          <p:cNvPr id="13" name="流程图: 过程 12"/>
          <p:cNvSpPr/>
          <p:nvPr/>
        </p:nvSpPr>
        <p:spPr>
          <a:xfrm>
            <a:off x="7275830" y="592391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Value</a:t>
            </a:r>
            <a:endParaRPr lang="en-US" altLang="zh-CN"/>
          </a:p>
        </p:txBody>
      </p:sp>
      <p:sp>
        <p:nvSpPr>
          <p:cNvPr id="14" name="流程图: 过程 13"/>
          <p:cNvSpPr/>
          <p:nvPr/>
        </p:nvSpPr>
        <p:spPr>
          <a:xfrm>
            <a:off x="131699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Config</a:t>
            </a:r>
            <a:endParaRPr lang="en-US"/>
          </a:p>
        </p:txBody>
      </p:sp>
      <p:sp>
        <p:nvSpPr>
          <p:cNvPr id="15" name="流程图: 过程 14"/>
          <p:cNvSpPr/>
          <p:nvPr/>
        </p:nvSpPr>
        <p:spPr>
          <a:xfrm>
            <a:off x="311658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Filter</a:t>
            </a:r>
            <a:endParaRPr lang="en-US" altLang="zh-CN"/>
          </a:p>
        </p:txBody>
      </p:sp>
      <p:sp>
        <p:nvSpPr>
          <p:cNvPr id="16" name="流程图: 过程 15"/>
          <p:cNvSpPr/>
          <p:nvPr/>
        </p:nvSpPr>
        <p:spPr>
          <a:xfrm>
            <a:off x="5146040" y="4026535"/>
            <a:ext cx="1139190" cy="5143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Directive</a:t>
            </a:r>
            <a:endParaRPr lang="en-US" altLang="zh-CN"/>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a:t>
            </a:r>
            <a:endParaRPr lang="en-US"/>
          </a:p>
        </p:txBody>
      </p:sp>
      <p:sp>
        <p:nvSpPr>
          <p:cNvPr id="3" name="Content Placeholder 2"/>
          <p:cNvSpPr>
            <a:spLocks noGrp="1"/>
          </p:cNvSpPr>
          <p:nvPr>
            <p:ph idx="1"/>
          </p:nvPr>
        </p:nvSpPr>
        <p:spPr/>
        <p:txBody>
          <a:bodyPr/>
          <a:lstStyle/>
          <a:p>
            <a:r>
              <a:rPr lang="en-US"/>
              <a:t>data model binding with scope, we don't need to create it manually.</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a:t>
            </a:r>
            <a:endParaRPr lang="en-US"/>
          </a:p>
        </p:txBody>
      </p:sp>
      <p:sp>
        <p:nvSpPr>
          <p:cNvPr id="3" name="Content Placeholder 2"/>
          <p:cNvSpPr>
            <a:spLocks noGrp="1"/>
          </p:cNvSpPr>
          <p:nvPr>
            <p:ph idx="1"/>
          </p:nvPr>
        </p:nvSpPr>
        <p:spPr/>
        <p:txBody>
          <a:bodyPr/>
          <a:lstStyle/>
          <a:p>
            <a:r>
              <a:rPr lang="en-US"/>
              <a:t>Re-use views via Directive.</a:t>
            </a:r>
            <a:endParaRPr lang="en-US"/>
          </a:p>
          <a:p>
            <a:endParaRPr lang="en-US"/>
          </a:p>
          <a:p>
            <a:r>
              <a:rPr lang="en-US"/>
              <a:t>MVC of AngularJS is based on $scope.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Scope	</a:t>
            </a:r>
            <a:endParaRPr lang="en-US" altLang="zh-CN"/>
          </a:p>
        </p:txBody>
      </p:sp>
      <p:sp>
        <p:nvSpPr>
          <p:cNvPr id="3" name="内容占位符 2"/>
          <p:cNvSpPr>
            <a:spLocks noGrp="1"/>
          </p:cNvSpPr>
          <p:nvPr>
            <p:ph idx="1"/>
          </p:nvPr>
        </p:nvSpPr>
        <p:spPr/>
        <p:txBody>
          <a:bodyPr/>
          <a:lstStyle/>
          <a:p>
            <a:r>
              <a:rPr lang="en-US" altLang="zh-CN"/>
              <a:t>$scope is a POJO(plain old javascript object)</a:t>
            </a:r>
            <a:endParaRPr lang="en-US" altLang="zh-CN"/>
          </a:p>
          <a:p>
            <a:r>
              <a:rPr lang="en-US" altLang="zh-CN"/>
              <a:t>$scope provides $watch and $apply()</a:t>
            </a:r>
            <a:endParaRPr lang="en-US" altLang="zh-CN"/>
          </a:p>
          <a:p>
            <a:r>
              <a:rPr lang="en-US" altLang="zh-CN"/>
              <a:t>$scope is an running environment of expression.</a:t>
            </a:r>
            <a:endParaRPr lang="en-US" altLang="zh-CN"/>
          </a:p>
          <a:p>
            <a:r>
              <a:rPr lang="en-US" altLang="zh-CN"/>
              <a:t>$scope is a tree structure,parallel with DOM tags.</a:t>
            </a:r>
            <a:endParaRPr lang="en-US" altLang="zh-CN"/>
          </a:p>
          <a:p>
            <a:r>
              <a:rPr lang="en-US" altLang="zh-CN"/>
              <a:t>$scope inherit properties and methods from its parent $scope.</a:t>
            </a:r>
            <a:endParaRPr lang="en-US" altLang="zh-CN"/>
          </a:p>
          <a:p>
            <a:r>
              <a:rPr lang="en-US" altLang="zh-CN"/>
              <a:t>every Angular application has a $rootScope.</a:t>
            </a:r>
            <a:endParaRPr lang="en-US" altLang="zh-CN"/>
          </a:p>
          <a:p>
            <a:r>
              <a:rPr lang="en-US" altLang="zh-CN"/>
              <a:t>$scope can broadcast event, like DOM event , up or down.</a:t>
            </a:r>
            <a:endParaRPr lang="en-US" altLang="zh-CN"/>
          </a:p>
          <a:p>
            <a:r>
              <a:rPr lang="en-US" altLang="zh-CN"/>
              <a:t>$scope is a base of MVC and bi-direction data binding.</a:t>
            </a:r>
            <a:endParaRPr lang="en-US" altLang="zh-CN"/>
          </a:p>
          <a:p>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27122" y="1481373"/>
            <a:ext cx="7537756" cy="1287419"/>
            <a:chOff x="803122" y="860049"/>
            <a:chExt cx="7537756" cy="1287419"/>
          </a:xfrm>
        </p:grpSpPr>
        <p:cxnSp>
          <p:nvCxnSpPr>
            <p:cNvPr id="37" name="直接连接符 36"/>
            <p:cNvCxnSpPr/>
            <p:nvPr>
              <p:custDataLst>
                <p:tags r:id="rId2"/>
              </p:custDataLst>
            </p:nvPr>
          </p:nvCxnSpPr>
          <p:spPr>
            <a:xfrm>
              <a:off x="1182316" y="18763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
              </p:custDataLst>
            </p:nvPr>
          </p:nvCxnSpPr>
          <p:spPr>
            <a:xfrm>
              <a:off x="1605647" y="14223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75" name="MH_Others_3"/>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1080021"/>
              <a:ext cx="1287419" cy="847476"/>
            </a:xfrm>
            <a:prstGeom prst="rect">
              <a:avLst/>
            </a:prstGeom>
            <a:noFill/>
          </p:spPr>
        </p:pic>
        <p:sp>
          <p:nvSpPr>
            <p:cNvPr id="76" name="MH_Number_1"/>
            <p:cNvSpPr txBox="1"/>
            <p:nvPr>
              <p:custDataLst>
                <p:tags r:id="rId6"/>
              </p:custDataLst>
            </p:nvPr>
          </p:nvSpPr>
          <p:spPr>
            <a:xfrm rot="18848767">
              <a:off x="852531" y="13258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01</a:t>
              </a:r>
              <a:endParaRPr lang="zh-CN" altLang="en-US" sz="2800" b="1" dirty="0">
                <a:solidFill>
                  <a:schemeClr val="accent2"/>
                </a:solidFill>
                <a:latin typeface="+mn-lt"/>
                <a:ea typeface="+mn-ea"/>
              </a:endParaRPr>
            </a:p>
          </p:txBody>
        </p:sp>
        <p:sp>
          <p:nvSpPr>
            <p:cNvPr id="38" name="文本框 37"/>
            <p:cNvSpPr txBox="1"/>
            <p:nvPr>
              <p:custDataLst>
                <p:tags r:id="rId7"/>
              </p:custDataLst>
            </p:nvPr>
          </p:nvSpPr>
          <p:spPr>
            <a:xfrm>
              <a:off x="1422593" y="14308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What is Angular</a:t>
              </a:r>
              <a:endParaRPr lang="en-US" altLang="zh-CN" dirty="0" smtClean="0">
                <a:latin typeface="+mn-lt"/>
                <a:ea typeface="+mn-ea"/>
              </a:endParaRPr>
            </a:p>
          </p:txBody>
        </p:sp>
      </p:grpSp>
      <p:grpSp>
        <p:nvGrpSpPr>
          <p:cNvPr id="4" name="组合 3"/>
          <p:cNvGrpSpPr/>
          <p:nvPr>
            <p:custDataLst>
              <p:tags r:id="rId8"/>
            </p:custDataLst>
          </p:nvPr>
        </p:nvGrpSpPr>
        <p:grpSpPr>
          <a:xfrm>
            <a:off x="2327122" y="2380386"/>
            <a:ext cx="7537756" cy="1287419"/>
            <a:chOff x="803122" y="1850649"/>
            <a:chExt cx="7537756" cy="1287419"/>
          </a:xfrm>
        </p:grpSpPr>
        <p:cxnSp>
          <p:nvCxnSpPr>
            <p:cNvPr id="44" name="直接连接符 43"/>
            <p:cNvCxnSpPr/>
            <p:nvPr>
              <p:custDataLst>
                <p:tags r:id="rId9"/>
              </p:custDataLst>
            </p:nvPr>
          </p:nvCxnSpPr>
          <p:spPr>
            <a:xfrm>
              <a:off x="1182316" y="28669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0"/>
              </p:custDataLst>
            </p:nvPr>
          </p:nvCxnSpPr>
          <p:spPr>
            <a:xfrm>
              <a:off x="1605647" y="24129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47" name="MH_Others_3"/>
            <p:cNvPicPr>
              <a:picLocks noChangeAspect="1" noChangeArrowheads="1"/>
            </p:cNvPicPr>
            <p:nvPr>
              <p:custDataLst>
                <p:tags r:id="rId1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2070621"/>
              <a:ext cx="1287419" cy="847476"/>
            </a:xfrm>
            <a:prstGeom prst="rect">
              <a:avLst/>
            </a:prstGeom>
            <a:noFill/>
          </p:spPr>
        </p:pic>
        <p:sp>
          <p:nvSpPr>
            <p:cNvPr id="48" name="MH_Number_1"/>
            <p:cNvSpPr txBox="1"/>
            <p:nvPr>
              <p:custDataLst>
                <p:tags r:id="rId12"/>
              </p:custDataLst>
            </p:nvPr>
          </p:nvSpPr>
          <p:spPr>
            <a:xfrm rot="18848767">
              <a:off x="852531" y="23164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02</a:t>
              </a:r>
              <a:endParaRPr lang="zh-CN" altLang="en-US" sz="2800" b="1" dirty="0">
                <a:solidFill>
                  <a:schemeClr val="accent2"/>
                </a:solidFill>
                <a:latin typeface="+mn-lt"/>
                <a:ea typeface="+mn-ea"/>
              </a:endParaRPr>
            </a:p>
          </p:txBody>
        </p:sp>
        <p:sp>
          <p:nvSpPr>
            <p:cNvPr id="49" name="文本框 48"/>
            <p:cNvSpPr txBox="1"/>
            <p:nvPr>
              <p:custDataLst>
                <p:tags r:id="rId13"/>
              </p:custDataLst>
            </p:nvPr>
          </p:nvSpPr>
          <p:spPr>
            <a:xfrm>
              <a:off x="1422593" y="24214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Basic Concept</a:t>
              </a:r>
              <a:endParaRPr lang="en-US" altLang="zh-CN" dirty="0" smtClean="0">
                <a:latin typeface="+mn-lt"/>
                <a:ea typeface="+mn-ea"/>
              </a:endParaRPr>
            </a:p>
          </p:txBody>
        </p:sp>
      </p:grpSp>
      <p:grpSp>
        <p:nvGrpSpPr>
          <p:cNvPr id="5" name="组合 4"/>
          <p:cNvGrpSpPr/>
          <p:nvPr>
            <p:custDataLst>
              <p:tags r:id="rId14"/>
            </p:custDataLst>
          </p:nvPr>
        </p:nvGrpSpPr>
        <p:grpSpPr>
          <a:xfrm>
            <a:off x="2327122" y="3279399"/>
            <a:ext cx="7537756" cy="1287419"/>
            <a:chOff x="803122" y="2841249"/>
            <a:chExt cx="7537756" cy="1287419"/>
          </a:xfrm>
        </p:grpSpPr>
        <p:cxnSp>
          <p:nvCxnSpPr>
            <p:cNvPr id="51" name="直接连接符 50"/>
            <p:cNvCxnSpPr/>
            <p:nvPr>
              <p:custDataLst>
                <p:tags r:id="rId15"/>
              </p:custDataLst>
            </p:nvPr>
          </p:nvCxnSpPr>
          <p:spPr>
            <a:xfrm>
              <a:off x="1182316" y="38575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16"/>
              </p:custDataLst>
            </p:nvPr>
          </p:nvCxnSpPr>
          <p:spPr>
            <a:xfrm>
              <a:off x="1605647" y="34035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54" name="MH_Others_3"/>
            <p:cNvPicPr>
              <a:picLocks noChangeAspect="1" noChangeArrowheads="1"/>
            </p:cNvPicPr>
            <p:nvPr>
              <p:custDataLst>
                <p:tags r:id="rId17"/>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3061221"/>
              <a:ext cx="1287419" cy="847476"/>
            </a:xfrm>
            <a:prstGeom prst="rect">
              <a:avLst/>
            </a:prstGeom>
            <a:noFill/>
          </p:spPr>
        </p:pic>
        <p:sp>
          <p:nvSpPr>
            <p:cNvPr id="55" name="MH_Number_1"/>
            <p:cNvSpPr txBox="1"/>
            <p:nvPr>
              <p:custDataLst>
                <p:tags r:id="rId18"/>
              </p:custDataLst>
            </p:nvPr>
          </p:nvSpPr>
          <p:spPr>
            <a:xfrm rot="18848767">
              <a:off x="852531" y="33070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03</a:t>
              </a:r>
              <a:endParaRPr lang="zh-CN" altLang="en-US" sz="2800" b="1" dirty="0">
                <a:solidFill>
                  <a:schemeClr val="accent2"/>
                </a:solidFill>
                <a:latin typeface="+mn-lt"/>
                <a:ea typeface="+mn-ea"/>
              </a:endParaRPr>
            </a:p>
          </p:txBody>
        </p:sp>
        <p:sp>
          <p:nvSpPr>
            <p:cNvPr id="56" name="文本框 55"/>
            <p:cNvSpPr txBox="1"/>
            <p:nvPr>
              <p:custDataLst>
                <p:tags r:id="rId19"/>
              </p:custDataLst>
            </p:nvPr>
          </p:nvSpPr>
          <p:spPr>
            <a:xfrm>
              <a:off x="1422593" y="34120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Principle of AngularJS</a:t>
              </a:r>
              <a:endParaRPr lang="en-US" altLang="zh-CN" dirty="0" smtClean="0">
                <a:latin typeface="+mn-lt"/>
                <a:ea typeface="+mn-ea"/>
              </a:endParaRPr>
            </a:p>
          </p:txBody>
        </p:sp>
      </p:grpSp>
      <p:grpSp>
        <p:nvGrpSpPr>
          <p:cNvPr id="6" name="组合 5"/>
          <p:cNvGrpSpPr/>
          <p:nvPr>
            <p:custDataLst>
              <p:tags r:id="rId20"/>
            </p:custDataLst>
          </p:nvPr>
        </p:nvGrpSpPr>
        <p:grpSpPr>
          <a:xfrm>
            <a:off x="2327122" y="4178412"/>
            <a:ext cx="7537756" cy="1287419"/>
            <a:chOff x="803122" y="3831849"/>
            <a:chExt cx="7537756" cy="1287419"/>
          </a:xfrm>
        </p:grpSpPr>
        <p:cxnSp>
          <p:nvCxnSpPr>
            <p:cNvPr id="58" name="直接连接符 57"/>
            <p:cNvCxnSpPr/>
            <p:nvPr>
              <p:custDataLst>
                <p:tags r:id="rId21"/>
              </p:custDataLst>
            </p:nvPr>
          </p:nvCxnSpPr>
          <p:spPr>
            <a:xfrm>
              <a:off x="1182316" y="48481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22"/>
              </p:custDataLst>
            </p:nvPr>
          </p:nvCxnSpPr>
          <p:spPr>
            <a:xfrm>
              <a:off x="1605647" y="43941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1" name="MH_Others_3"/>
            <p:cNvPicPr>
              <a:picLocks noChangeAspect="1" noChangeArrowheads="1"/>
            </p:cNvPicPr>
            <p:nvPr>
              <p:custDataLst>
                <p:tags r:id="rId2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4051821"/>
              <a:ext cx="1287419" cy="847476"/>
            </a:xfrm>
            <a:prstGeom prst="rect">
              <a:avLst/>
            </a:prstGeom>
            <a:noFill/>
          </p:spPr>
        </p:pic>
        <p:sp>
          <p:nvSpPr>
            <p:cNvPr id="62" name="MH_Number_1"/>
            <p:cNvSpPr txBox="1"/>
            <p:nvPr>
              <p:custDataLst>
                <p:tags r:id="rId24"/>
              </p:custDataLst>
            </p:nvPr>
          </p:nvSpPr>
          <p:spPr>
            <a:xfrm rot="18848767">
              <a:off x="852531" y="42976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04</a:t>
              </a:r>
              <a:endParaRPr lang="zh-CN" altLang="en-US" sz="2800" b="1" dirty="0">
                <a:solidFill>
                  <a:schemeClr val="accent2"/>
                </a:solidFill>
                <a:latin typeface="+mn-lt"/>
                <a:ea typeface="+mn-ea"/>
              </a:endParaRPr>
            </a:p>
          </p:txBody>
        </p:sp>
        <p:sp>
          <p:nvSpPr>
            <p:cNvPr id="63" name="文本框 62"/>
            <p:cNvSpPr txBox="1"/>
            <p:nvPr>
              <p:custDataLst>
                <p:tags r:id="rId25"/>
              </p:custDataLst>
            </p:nvPr>
          </p:nvSpPr>
          <p:spPr>
            <a:xfrm>
              <a:off x="1422593" y="44026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Widget</a:t>
              </a:r>
              <a:endParaRPr lang="en-US" altLang="zh-CN" dirty="0" smtClean="0">
                <a:latin typeface="+mn-lt"/>
                <a:ea typeface="+mn-ea"/>
              </a:endParaRPr>
            </a:p>
          </p:txBody>
        </p:sp>
      </p:grpSp>
      <p:grpSp>
        <p:nvGrpSpPr>
          <p:cNvPr id="7" name="组合 6"/>
          <p:cNvGrpSpPr/>
          <p:nvPr>
            <p:custDataLst>
              <p:tags r:id="rId26"/>
            </p:custDataLst>
          </p:nvPr>
        </p:nvGrpSpPr>
        <p:grpSpPr>
          <a:xfrm>
            <a:off x="2327122" y="5077426"/>
            <a:ext cx="7537756" cy="1287419"/>
            <a:chOff x="803122" y="4822449"/>
            <a:chExt cx="7537756" cy="1287419"/>
          </a:xfrm>
        </p:grpSpPr>
        <p:cxnSp>
          <p:nvCxnSpPr>
            <p:cNvPr id="65" name="直接连接符 64"/>
            <p:cNvCxnSpPr/>
            <p:nvPr>
              <p:custDataLst>
                <p:tags r:id="rId27"/>
              </p:custDataLst>
            </p:nvPr>
          </p:nvCxnSpPr>
          <p:spPr>
            <a:xfrm>
              <a:off x="1182316" y="58387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28"/>
              </p:custDataLst>
            </p:nvPr>
          </p:nvCxnSpPr>
          <p:spPr>
            <a:xfrm>
              <a:off x="1605647" y="53847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8" name="MH_Others_3"/>
            <p:cNvPicPr>
              <a:picLocks noChangeAspect="1" noChangeArrowheads="1"/>
            </p:cNvPicPr>
            <p:nvPr>
              <p:custDataLst>
                <p:tags r:id="rId29"/>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5042421"/>
              <a:ext cx="1287419" cy="847476"/>
            </a:xfrm>
            <a:prstGeom prst="rect">
              <a:avLst/>
            </a:prstGeom>
            <a:noFill/>
          </p:spPr>
        </p:pic>
        <p:sp>
          <p:nvSpPr>
            <p:cNvPr id="69" name="MH_Number_1"/>
            <p:cNvSpPr txBox="1"/>
            <p:nvPr>
              <p:custDataLst>
                <p:tags r:id="rId30"/>
              </p:custDataLst>
            </p:nvPr>
          </p:nvSpPr>
          <p:spPr>
            <a:xfrm rot="18848767">
              <a:off x="852531" y="52882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05</a:t>
              </a:r>
              <a:endParaRPr lang="zh-CN" altLang="en-US" sz="2800" b="1" dirty="0">
                <a:solidFill>
                  <a:schemeClr val="accent2"/>
                </a:solidFill>
                <a:latin typeface="+mn-lt"/>
                <a:ea typeface="+mn-ea"/>
              </a:endParaRPr>
            </a:p>
          </p:txBody>
        </p:sp>
        <p:sp>
          <p:nvSpPr>
            <p:cNvPr id="70" name="文本框 69"/>
            <p:cNvSpPr txBox="1"/>
            <p:nvPr>
              <p:custDataLst>
                <p:tags r:id="rId31"/>
              </p:custDataLst>
            </p:nvPr>
          </p:nvSpPr>
          <p:spPr>
            <a:xfrm>
              <a:off x="1422593" y="5393260"/>
              <a:ext cx="6596547" cy="452432"/>
            </a:xfrm>
            <a:prstGeom prst="rect">
              <a:avLst/>
            </a:prstGeom>
            <a:noFill/>
          </p:spPr>
          <p:txBody>
            <a:bodyPr wrap="square" lIns="270000" rtlCol="0">
              <a:normAutofit/>
            </a:bodyPr>
            <a:lstStyle/>
            <a:p>
              <a:pPr>
                <a:lnSpc>
                  <a:spcPct val="130000"/>
                </a:lnSpc>
              </a:pPr>
              <a:r>
                <a:rPr lang="en-US" altLang="zh-CN" dirty="0" smtClean="0">
                  <a:latin typeface="+mn-lt"/>
                  <a:ea typeface="+mn-ea"/>
                </a:rPr>
                <a:t>G11N practice in Java project</a:t>
              </a:r>
              <a:endParaRPr lang="en-US" altLang="zh-CN" dirty="0" smtClean="0">
                <a:latin typeface="+mn-lt"/>
                <a:ea typeface="+mn-ea"/>
              </a:endParaRPr>
            </a:p>
          </p:txBody>
        </p:sp>
      </p:grpSp>
      <p:sp>
        <p:nvSpPr>
          <p:cNvPr id="34" name="MH_Others_1"/>
          <p:cNvSpPr/>
          <p:nvPr>
            <p:custDataLst>
              <p:tags r:id="rId32"/>
            </p:custDataLst>
          </p:nvPr>
        </p:nvSpPr>
        <p:spPr bwMode="auto">
          <a:xfrm flipH="1">
            <a:off x="8949212" y="800034"/>
            <a:ext cx="3242788" cy="689553"/>
          </a:xfrm>
          <a:custGeom>
            <a:avLst/>
            <a:gdLst>
              <a:gd name="connsiteX0" fmla="*/ 2403474 w 2619398"/>
              <a:gd name="connsiteY0" fmla="*/ 0 h 556994"/>
              <a:gd name="connsiteX1" fmla="*/ 0 w 2619398"/>
              <a:gd name="connsiteY1" fmla="*/ 0 h 556994"/>
              <a:gd name="connsiteX2" fmla="*/ 0 w 2619398"/>
              <a:gd name="connsiteY2" fmla="*/ 556994 h 556994"/>
              <a:gd name="connsiteX3" fmla="*/ 2403474 w 2619398"/>
              <a:gd name="connsiteY3" fmla="*/ 556994 h 556994"/>
              <a:gd name="connsiteX4" fmla="*/ 2619398 w 2619398"/>
              <a:gd name="connsiteY4" fmla="*/ 260952 h 55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98" h="556994">
                <a:moveTo>
                  <a:pt x="2403474" y="0"/>
                </a:moveTo>
                <a:lnTo>
                  <a:pt x="0" y="0"/>
                </a:lnTo>
                <a:lnTo>
                  <a:pt x="0" y="556994"/>
                </a:lnTo>
                <a:lnTo>
                  <a:pt x="2403474" y="556994"/>
                </a:lnTo>
                <a:lnTo>
                  <a:pt x="2619398" y="260952"/>
                </a:lnTo>
                <a:close/>
              </a:path>
            </a:pathLst>
          </a:custGeom>
          <a:solidFill>
            <a:schemeClr val="accent2"/>
          </a:solidFill>
          <a:ln>
            <a:noFill/>
          </a:ln>
        </p:spPr>
        <p:txBody>
          <a:bodyPr vert="horz" wrap="square" lIns="216000" tIns="0" rIns="0" bIns="36000" numCol="1" anchor="ctr" anchorCtr="0" compatLnSpc="1">
            <a:normAutofit/>
          </a:bodyPr>
          <a:lstStyle/>
          <a:p>
            <a:pPr algn="ctr"/>
            <a:r>
              <a:rPr lang="en-US" altLang="zh-CN" sz="3200" spc="300" smtClean="0">
                <a:solidFill>
                  <a:srgbClr val="FFFFFF"/>
                </a:solidFill>
                <a:latin typeface="+mj-lt"/>
                <a:ea typeface="+mj-ea"/>
                <a:cs typeface="+mj-cs"/>
              </a:rPr>
              <a:t>CONTENTS</a:t>
            </a:r>
            <a:endParaRPr lang="en-US" altLang="zh-CN" sz="3200" spc="300" smtClean="0">
              <a:solidFill>
                <a:srgbClr val="FFFFFF"/>
              </a:solidFill>
              <a:latin typeface="+mj-lt"/>
              <a:ea typeface="+mj-ea"/>
              <a:cs typeface="+mj-cs"/>
            </a:endParaRPr>
          </a:p>
        </p:txBody>
      </p:sp>
      <p:sp>
        <p:nvSpPr>
          <p:cNvPr id="35" name="MH_Others_2"/>
          <p:cNvSpPr/>
          <p:nvPr>
            <p:custDataLst>
              <p:tags r:id="rId33"/>
            </p:custDataLst>
          </p:nvPr>
        </p:nvSpPr>
        <p:spPr bwMode="auto">
          <a:xfrm flipH="1">
            <a:off x="8760542" y="800034"/>
            <a:ext cx="377369" cy="689553"/>
          </a:xfrm>
          <a:custGeom>
            <a:avLst/>
            <a:gdLst>
              <a:gd name="connsiteX0" fmla="*/ 88900 w 304824"/>
              <a:gd name="connsiteY0" fmla="*/ 0 h 556994"/>
              <a:gd name="connsiteX1" fmla="*/ 0 w 304824"/>
              <a:gd name="connsiteY1" fmla="*/ 0 h 556994"/>
              <a:gd name="connsiteX2" fmla="*/ 215924 w 304824"/>
              <a:gd name="connsiteY2" fmla="*/ 260952 h 556994"/>
              <a:gd name="connsiteX3" fmla="*/ 0 w 304824"/>
              <a:gd name="connsiteY3" fmla="*/ 556994 h 556994"/>
              <a:gd name="connsiteX4" fmla="*/ 88900 w 304824"/>
              <a:gd name="connsiteY4" fmla="*/ 556994 h 556994"/>
              <a:gd name="connsiteX5" fmla="*/ 304824 w 304824"/>
              <a:gd name="connsiteY5" fmla="*/ 260952 h 55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24" h="556994">
                <a:moveTo>
                  <a:pt x="88900" y="0"/>
                </a:moveTo>
                <a:lnTo>
                  <a:pt x="0" y="0"/>
                </a:lnTo>
                <a:lnTo>
                  <a:pt x="215924" y="260952"/>
                </a:lnTo>
                <a:lnTo>
                  <a:pt x="0" y="556994"/>
                </a:lnTo>
                <a:lnTo>
                  <a:pt x="88900" y="556994"/>
                </a:lnTo>
                <a:lnTo>
                  <a:pt x="304824" y="260952"/>
                </a:lnTo>
                <a:close/>
              </a:path>
            </a:pathLst>
          </a:custGeom>
          <a:solidFill>
            <a:schemeClr val="accent2"/>
          </a:solidFill>
          <a:ln>
            <a:noFill/>
          </a:ln>
        </p:spPr>
        <p:txBody>
          <a:bodyPr vert="horz" wrap="square" lIns="216000" tIns="0" rIns="0" bIns="36000" numCol="1" anchor="ctr" anchorCtr="0" compatLnSpc="1">
            <a:normAutofit/>
          </a:bodyPr>
          <a:lstStyle/>
          <a:p>
            <a:pPr algn="ctr"/>
            <a:endParaRPr lang="zh-CN" altLang="en-US" sz="2800" spc="300">
              <a:solidFill>
                <a:srgbClr val="FFFFFF"/>
              </a:solidFill>
              <a:latin typeface="+mn-lt"/>
              <a:ea typeface="+mn-ea"/>
            </a:endParaRPr>
          </a:p>
        </p:txBody>
      </p:sp>
    </p:spTree>
    <p:custDataLst>
      <p:tags r:id="rId3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$scope life cycle	</a:t>
            </a:r>
            <a:endParaRPr lang="en-US" altLang="zh-CN"/>
          </a:p>
        </p:txBody>
      </p:sp>
      <p:sp>
        <p:nvSpPr>
          <p:cNvPr id="3" name="内容占位符 2"/>
          <p:cNvSpPr>
            <a:spLocks noGrp="1"/>
          </p:cNvSpPr>
          <p:nvPr>
            <p:ph idx="1"/>
          </p:nvPr>
        </p:nvSpPr>
        <p:spPr/>
        <p:txBody>
          <a:bodyPr/>
          <a:lstStyle/>
          <a:p>
            <a:r>
              <a:rPr lang="en-US" altLang="zh-CN"/>
              <a:t>creation</a:t>
            </a:r>
            <a:endParaRPr lang="en-US" altLang="zh-CN"/>
          </a:p>
          <a:p>
            <a:r>
              <a:rPr lang="en-US" altLang="zh-CN"/>
              <a:t>watcher registration</a:t>
            </a:r>
            <a:endParaRPr lang="en-US" altLang="zh-CN"/>
          </a:p>
          <a:p>
            <a:r>
              <a:rPr lang="en-US" altLang="zh-CN"/>
              <a:t>model mutation</a:t>
            </a:r>
            <a:endParaRPr lang="en-US" altLang="zh-CN"/>
          </a:p>
          <a:p>
            <a:r>
              <a:rPr lang="en-US" altLang="zh-CN"/>
              <a:t>mutation observation</a:t>
            </a:r>
            <a:endParaRPr lang="en-US" altLang="zh-CN"/>
          </a:p>
          <a:p>
            <a:r>
              <a:rPr lang="en-US" altLang="zh-CN"/>
              <a:t>scope destruction</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ngRoute</a:t>
            </a:r>
            <a:endParaRPr lang="en-US" altLang="zh-CN"/>
          </a:p>
        </p:txBody>
      </p:sp>
      <p:sp>
        <p:nvSpPr>
          <p:cNvPr id="3" name="内容占位符 2"/>
          <p:cNvSpPr>
            <a:spLocks noGrp="1"/>
          </p:cNvSpPr>
          <p:nvPr>
            <p:ph idx="1"/>
          </p:nvPr>
        </p:nvSpPr>
        <p:spPr>
          <a:xfrm>
            <a:off x="936625" y="6154420"/>
            <a:ext cx="10515600" cy="494030"/>
          </a:xfrm>
        </p:spPr>
        <p:txBody>
          <a:bodyPr/>
          <a:lstStyle/>
          <a:p>
            <a:r>
              <a:rPr lang="en-US" altLang="zh-CN"/>
              <a:t>DI</a:t>
            </a:r>
            <a:endParaRPr lang="en-US" altLang="zh-CN"/>
          </a:p>
        </p:txBody>
      </p:sp>
      <p:pic>
        <p:nvPicPr>
          <p:cNvPr id="4" name="图片 3" descr="8BZRP632PTFEYPXXI1YO95Q"/>
          <p:cNvPicPr>
            <a:picLocks noChangeAspect="1"/>
          </p:cNvPicPr>
          <p:nvPr/>
        </p:nvPicPr>
        <p:blipFill>
          <a:blip r:embed="rId1"/>
          <a:stretch>
            <a:fillRect/>
          </a:stretch>
        </p:blipFill>
        <p:spPr>
          <a:xfrm>
            <a:off x="2547620" y="1356360"/>
            <a:ext cx="7097395" cy="46983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Directive</a:t>
            </a:r>
            <a:endParaRPr lang="en-US" altLang="zh-CN" dirty="0"/>
          </a:p>
        </p:txBody>
      </p:sp>
      <p:sp>
        <p:nvSpPr>
          <p:cNvPr id="4" name="内容占位符 3"/>
          <p:cNvSpPr>
            <a:spLocks noGrp="1"/>
          </p:cNvSpPr>
          <p:nvPr>
            <p:ph idx="1"/>
            <p:custDataLst>
              <p:tags r:id="rId2"/>
            </p:custDataLst>
          </p:nvPr>
        </p:nvSpPr>
        <p:spPr/>
        <p:txBody>
          <a:bodyPr/>
          <a:lstStyle/>
          <a:p>
            <a:pPr>
              <a:lnSpc>
                <a:spcPct val="150000"/>
              </a:lnSpc>
            </a:pPr>
            <a:r>
              <a:rPr lang="en-US" dirty="0"/>
              <a:t>Lorem ipsum dolor sit amet, consectetur adipisicing elit, 									   sed do eiusmod tempor incididunt ut labore et dolore magna aliqua. Ut enim ad minim veniam, 									   quis nostrud exercitation ullamco laboris nisi ut aliquip </a:t>
            </a:r>
            <a:endParaRPr lang="en-US" dirty="0"/>
          </a:p>
        </p:txBody>
      </p:sp>
    </p:spTree>
    <p:custDataLst>
      <p:tags r:id="rId3"/>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Bi-Direction Data Binding</a:t>
            </a:r>
            <a:endParaRPr lang="en-US" altLang="zh-CN" dirty="0"/>
          </a:p>
        </p:txBody>
      </p:sp>
      <p:sp>
        <p:nvSpPr>
          <p:cNvPr id="4" name="内容占位符 3"/>
          <p:cNvSpPr>
            <a:spLocks noGrp="1"/>
          </p:cNvSpPr>
          <p:nvPr>
            <p:ph idx="1"/>
            <p:custDataLst>
              <p:tags r:id="rId2"/>
            </p:custDataLst>
          </p:nvPr>
        </p:nvSpPr>
        <p:spPr/>
        <p:txBody>
          <a:bodyPr/>
          <a:lstStyle/>
          <a:p>
            <a:pPr>
              <a:lnSpc>
                <a:spcPct val="150000"/>
              </a:lnSpc>
            </a:pPr>
            <a:r>
              <a:rPr lang="en-US" dirty="0"/>
              <a:t>Lorem ipsum dolor sit amet, consectetur adipisicing elit, 									   sed do eiusmod tempor incididunt ut labore et dolore magna aliqua. Ut enim ad minim veniam, 									   quis nostrud exercitation ullamco laboris nisi ut aliquip </a:t>
            </a:r>
            <a:endParaRPr lang="en-US" dirty="0"/>
          </a:p>
        </p:txBody>
      </p: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Pipes</a:t>
            </a:r>
            <a:endParaRPr lang="en-US" altLang="zh-CN"/>
          </a:p>
        </p:txBody>
      </p:sp>
      <p:sp>
        <p:nvSpPr>
          <p:cNvPr id="3" name="内容占位符 2"/>
          <p:cNvSpPr>
            <a:spLocks noGrp="1"/>
          </p:cNvSpPr>
          <p:nvPr>
            <p:ph idx="1"/>
          </p:nvPr>
        </p:nvSpPr>
        <p:spPr/>
        <p:txBody>
          <a:bodyPr/>
          <a:p>
            <a:r>
              <a:rPr lang="zh-CN" altLang="en-US"/>
              <a:t>Pipes are a good way to format strings, currency amounts, dates and other display data. Angular ships with several built-in pipes and you can create your own.</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3</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Angular CLI</a:t>
            </a:r>
            <a:endParaRPr lang="en-US" altLang="zh-CN" dirty="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Angular CLI install</a:t>
            </a:r>
            <a:endParaRPr lang="en-US" altLang="zh-CN"/>
          </a:p>
        </p:txBody>
      </p:sp>
      <p:sp>
        <p:nvSpPr>
          <p:cNvPr id="3" name="内容占位符 2"/>
          <p:cNvSpPr>
            <a:spLocks noGrp="1"/>
          </p:cNvSpPr>
          <p:nvPr>
            <p:ph idx="1"/>
          </p:nvPr>
        </p:nvSpPr>
        <p:spPr/>
        <p:txBody>
          <a:bodyPr/>
          <a:lstStyle/>
          <a:p>
            <a:r>
              <a:rPr lang="en-US" altLang="zh-CN"/>
              <a:t>npm install -g @angular/cli</a:t>
            </a:r>
            <a:endParaRPr lang="en-US" altLang="zh-CN"/>
          </a:p>
          <a:p>
            <a:endParaRPr lang="en-US" altLang="zh-CN"/>
          </a:p>
          <a:p>
            <a:r>
              <a:rPr lang="en-US" altLang="zh-CN"/>
              <a:t>on VCloud:</a:t>
            </a:r>
            <a:endParaRPr lang="en-US" altLang="zh-CN"/>
          </a:p>
          <a:p>
            <a:r>
              <a:rPr lang="en-US" altLang="zh-CN"/>
              <a:t>npm install cnpm --registry=https://registry.npm.taobao.org</a:t>
            </a:r>
            <a:endParaRPr lang="en-US" altLang="zh-CN"/>
          </a:p>
          <a:p>
            <a:endParaRPr lang="en-US" altLang="zh-CN"/>
          </a:p>
          <a:p>
            <a:r>
              <a:rPr lang="en-US" altLang="zh-CN"/>
              <a:t>cnpm install -g @angular/cli</a:t>
            </a:r>
            <a:endParaRPr lang="en-US" altLang="zh-CN"/>
          </a:p>
          <a:p>
            <a:r>
              <a:rPr lang="en-US" altLang="zh-CN"/>
              <a:t>ng set --global packageManager=cnpm</a:t>
            </a:r>
            <a:endParaRPr lang="en-US" altLang="zh-CN"/>
          </a:p>
          <a:p>
            <a:endParaRPr lang="en-US" altLang="zh-CN"/>
          </a:p>
          <a:p>
            <a:r>
              <a:rPr lang="en-US" altLang="zh-CN"/>
              <a:t>Check:</a:t>
            </a:r>
            <a:endParaRPr lang="en-US" altLang="zh-CN"/>
          </a:p>
          <a:p>
            <a:r>
              <a:rPr lang="en-US" altLang="zh-CN"/>
              <a:t>ng version</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4</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Locale</a:t>
            </a:r>
            <a:endParaRPr lang="en-US" altLang="zh-CN" dirty="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1</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What is Angular</a:t>
            </a:r>
            <a:endParaRPr lang="en-US" altLang="zh-CN" dirty="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5</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G11N practice in Java</a:t>
            </a:r>
            <a:endParaRPr lang="en-US" altLang="zh-CN" dirty="0"/>
          </a:p>
        </p:txBody>
      </p:sp>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Resources</a:t>
            </a:r>
            <a:endParaRPr lang="en-US" altLang="zh-CN"/>
          </a:p>
        </p:txBody>
      </p:sp>
      <p:sp>
        <p:nvSpPr>
          <p:cNvPr id="3" name="内容占位符 2"/>
          <p:cNvSpPr>
            <a:spLocks noGrp="1"/>
          </p:cNvSpPr>
          <p:nvPr>
            <p:ph idx="1"/>
          </p:nvPr>
        </p:nvSpPr>
        <p:spPr/>
        <p:txBody>
          <a:bodyPr/>
          <a:lstStyle/>
          <a:p>
            <a:r>
              <a:rPr lang="zh-CN" altLang="en-US"/>
              <a:t>https://github.com/angular/angular/blob/master/CHANGELOG.md</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2899625" y="301445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 name="矩形 3"/>
          <p:cNvSpPr/>
          <p:nvPr>
            <p:custDataLst>
              <p:tags r:id="rId2"/>
            </p:custDataLst>
          </p:nvPr>
        </p:nvSpPr>
        <p:spPr>
          <a:xfrm rot="21197296">
            <a:off x="4136799" y="3151319"/>
            <a:ext cx="4192044"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3" name="矩形 2"/>
          <p:cNvSpPr/>
          <p:nvPr>
            <p:custDataLst>
              <p:tags r:id="rId3"/>
            </p:custDataLst>
          </p:nvPr>
        </p:nvSpPr>
        <p:spPr>
          <a:xfrm rot="21197296">
            <a:off x="4050178" y="3031324"/>
            <a:ext cx="3992251"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eaLnBrk="1" hangingPunct="1">
              <a:spcBef>
                <a:spcPts val="0"/>
              </a:spcBef>
              <a:spcAft>
                <a:spcPts val="0"/>
              </a:spcAft>
              <a:defRPr/>
            </a:pPr>
            <a:endParaRPr lang="zh-CN" altLang="en-US" sz="4800" dirty="0">
              <a:solidFill>
                <a:srgbClr val="FFFFFF"/>
              </a:solidFill>
              <a:latin typeface="Verdana" panose="020B0604030504040204" pitchFamily="34" charset="0"/>
              <a:cs typeface="Verdana" panose="020B0604030504040204" pitchFamily="34" charset="0"/>
            </a:endParaRPr>
          </a:p>
        </p:txBody>
      </p:sp>
      <p:sp>
        <p:nvSpPr>
          <p:cNvPr id="2" name="标题 1"/>
          <p:cNvSpPr>
            <a:spLocks noGrp="1"/>
          </p:cNvSpPr>
          <p:nvPr>
            <p:ph type="title"/>
            <p:custDataLst>
              <p:tags r:id="rId4"/>
            </p:custDataLst>
          </p:nvPr>
        </p:nvSpPr>
        <p:spPr/>
        <p:txBody>
          <a:bodyPr/>
          <a:lstStyle/>
          <a:p>
            <a:r>
              <a:rPr lang="en-US" altLang="zh-CN" smtClean="0"/>
              <a:t>THANKS</a:t>
            </a:r>
            <a:endParaRPr lang="en-US" altLang="zh-CN" smtClean="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smtClean="0"/>
              <a:t>History of Angular</a:t>
            </a:r>
            <a:endParaRPr lang="en-US" altLang="zh-CN" dirty="0"/>
          </a:p>
        </p:txBody>
      </p:sp>
      <p:sp>
        <p:nvSpPr>
          <p:cNvPr id="4" name="内容占位符 3"/>
          <p:cNvSpPr>
            <a:spLocks noGrp="1"/>
          </p:cNvSpPr>
          <p:nvPr>
            <p:ph idx="1"/>
            <p:custDataLst>
              <p:tags r:id="rId2"/>
            </p:custDataLst>
          </p:nvPr>
        </p:nvSpPr>
        <p:spPr>
          <a:xfrm>
            <a:off x="838200" y="2508250"/>
            <a:ext cx="10515600" cy="4064635"/>
          </a:xfrm>
        </p:spPr>
        <p:txBody>
          <a:bodyPr/>
          <a:lstStyle/>
          <a:p>
            <a:pPr>
              <a:lnSpc>
                <a:spcPct val="150000"/>
              </a:lnSpc>
            </a:pPr>
            <a:r>
              <a:rPr lang="en-US" dirty="0" smtClean="0"/>
              <a:t>AngularJS is developed by Misko Hevery and Adam Abrons, bought by Google in 2009.</a:t>
            </a:r>
            <a:endParaRPr lang="en-US" dirty="0" smtClean="0"/>
          </a:p>
          <a:p>
            <a:pPr>
              <a:lnSpc>
                <a:spcPct val="150000"/>
              </a:lnSpc>
            </a:pPr>
            <a:r>
              <a:rPr lang="en-US" dirty="0"/>
              <a:t>Sep 2016 Angular 2 released</a:t>
            </a:r>
            <a:endParaRPr lang="en-US" dirty="0"/>
          </a:p>
          <a:p>
            <a:pPr>
              <a:lnSpc>
                <a:spcPct val="150000"/>
              </a:lnSpc>
            </a:pPr>
            <a:r>
              <a:rPr lang="en-US" dirty="0"/>
              <a:t>Mar 2017 Angular 4 released</a:t>
            </a:r>
            <a:endParaRPr lang="en-US" dirty="0"/>
          </a:p>
          <a:p>
            <a:pPr>
              <a:lnSpc>
                <a:spcPct val="150000"/>
              </a:lnSpc>
            </a:pPr>
            <a:r>
              <a:rPr lang="en-US" dirty="0"/>
              <a:t>Currently version of Angular 4: V4.3.1 released on 07-19-2017</a:t>
            </a:r>
            <a:endParaRPr lang="en-US" dirty="0"/>
          </a:p>
          <a:p>
            <a:pPr>
              <a:lnSpc>
                <a:spcPct val="150000"/>
              </a:lnSpc>
            </a:pPr>
            <a:r>
              <a:rPr lang="en-US" dirty="0"/>
              <a:t>Angular 5 beta.0 since 07-19-2017</a:t>
            </a:r>
            <a:endParaRPr lang="en-US" dirty="0"/>
          </a:p>
        </p:txBody>
      </p:sp>
      <p:pic>
        <p:nvPicPr>
          <p:cNvPr id="5" name="图片 4" descr="14591YR2K1Z-11947"/>
          <p:cNvPicPr>
            <a:picLocks noChangeAspect="1"/>
          </p:cNvPicPr>
          <p:nvPr/>
        </p:nvPicPr>
        <p:blipFill>
          <a:blip r:embed="rId3"/>
          <a:stretch>
            <a:fillRect/>
          </a:stretch>
        </p:blipFill>
        <p:spPr>
          <a:xfrm>
            <a:off x="5387975" y="1234440"/>
            <a:ext cx="1273810" cy="1273810"/>
          </a:xfrm>
          <a:prstGeom prst="rect">
            <a:avLst/>
          </a:prstGeom>
        </p:spPr>
      </p:pic>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Angular</a:t>
            </a:r>
            <a:endParaRPr lang="en-US" altLang="zh-CN"/>
          </a:p>
        </p:txBody>
      </p:sp>
      <p:sp>
        <p:nvSpPr>
          <p:cNvPr id="3" name="内容占位符 2"/>
          <p:cNvSpPr>
            <a:spLocks noGrp="1"/>
          </p:cNvSpPr>
          <p:nvPr>
            <p:ph idx="1"/>
          </p:nvPr>
        </p:nvSpPr>
        <p:spPr/>
        <p:txBody>
          <a:bodyPr/>
          <a:lstStyle/>
          <a:p>
            <a:r>
              <a:rPr lang="en-US" altLang="zh-CN"/>
              <a:t>Frontend/Client side Javascript framework</a:t>
            </a:r>
            <a:endParaRPr lang="en-US" altLang="zh-CN"/>
          </a:p>
          <a:p>
            <a:endParaRPr lang="en-US" altLang="zh-CN"/>
          </a:p>
          <a:p>
            <a:r>
              <a:rPr lang="en-US" altLang="zh-CN"/>
              <a:t>created &amp; maintained by Google</a:t>
            </a:r>
            <a:endParaRPr lang="en-US" altLang="zh-CN"/>
          </a:p>
          <a:p>
            <a:endParaRPr lang="en-US" altLang="zh-CN"/>
          </a:p>
          <a:p>
            <a:r>
              <a:rPr lang="en-US" altLang="zh-CN"/>
              <a:t>Used to build powerful single page applications(SPAs)</a:t>
            </a:r>
            <a:endParaRPr lang="en-US" altLang="zh-CN"/>
          </a:p>
          <a:p>
            <a:endParaRPr lang="en-US" altLang="zh-CN"/>
          </a:p>
          <a:p>
            <a:r>
              <a:rPr lang="en-US" altLang="zh-CN"/>
              <a:t>Part of MEAN stack</a:t>
            </a:r>
            <a:endParaRPr lang="en-US" altLang="zh-CN"/>
          </a:p>
          <a:p>
            <a:endParaRPr lang="en-US" altLang="zh-CN"/>
          </a:p>
          <a:p>
            <a:r>
              <a:rPr lang="en-US" altLang="zh-CN"/>
              <a:t>what HTML would be if created for dynamic web applications</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New Features</a:t>
            </a:r>
            <a:endParaRPr lang="en-US" altLang="zh-CN"/>
          </a:p>
        </p:txBody>
      </p:sp>
      <p:sp>
        <p:nvSpPr>
          <p:cNvPr id="3" name="内容占位符 2"/>
          <p:cNvSpPr>
            <a:spLocks noGrp="1"/>
          </p:cNvSpPr>
          <p:nvPr>
            <p:ph idx="1"/>
          </p:nvPr>
        </p:nvSpPr>
        <p:spPr/>
        <p:txBody>
          <a:bodyPr/>
          <a:lstStyle/>
          <a:p>
            <a:r>
              <a:rPr lang="en-US" altLang="zh-CN"/>
              <a:t>Removed Controller +$scope</a:t>
            </a:r>
            <a:endParaRPr lang="en-US" altLang="zh-CN"/>
          </a:p>
          <a:p>
            <a:r>
              <a:rPr lang="en-US" altLang="zh-CN">
                <a:sym typeface="+mn-ea"/>
              </a:rPr>
              <a:t>Component development oriented</a:t>
            </a:r>
            <a:endParaRPr lang="en-US" altLang="zh-CN"/>
          </a:p>
          <a:p>
            <a:r>
              <a:rPr lang="en-US" altLang="zh-CN"/>
              <a:t>Better performance</a:t>
            </a:r>
            <a:endParaRPr lang="en-US" altLang="zh-CN"/>
          </a:p>
          <a:p>
            <a:r>
              <a:rPr lang="en-US" altLang="zh-CN"/>
              <a:t>Added Angular Mobile Toolkit</a:t>
            </a:r>
            <a:endParaRPr lang="en-US" altLang="zh-CN"/>
          </a:p>
          <a:p>
            <a:r>
              <a:rPr lang="en-US" altLang="zh-CN"/>
              <a:t>Follow ES6/7</a:t>
            </a:r>
            <a:endParaRPr lang="en-US" altLang="zh-CN"/>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7585365" y="1683326"/>
            <a:ext cx="1641762" cy="2589371"/>
          </a:xfrm>
          <a:prstGeom prst="rect">
            <a:avLst/>
          </a:prstGeom>
          <a:noFill/>
        </p:spPr>
        <p:txBody>
          <a:bodyPr wrap="square">
            <a:noAutofit/>
          </a:bodyPr>
          <a:lstStyle/>
          <a:p>
            <a:pPr eaLnBrk="1" hangingPunct="1">
              <a:spcBef>
                <a:spcPts val="0"/>
              </a:spcBef>
              <a:spcAft>
                <a:spcPts val="0"/>
              </a:spcAft>
              <a:defRPr/>
            </a:pPr>
            <a:r>
              <a:rPr lang="en-US" altLang="zh-CN" sz="19900" kern="0" spc="400" smtClean="0">
                <a:solidFill>
                  <a:schemeClr val="accent1"/>
                </a:solidFill>
                <a:latin typeface="+mn-lt"/>
                <a:ea typeface="+mn-ea"/>
              </a:rPr>
              <a:t>2</a:t>
            </a:r>
            <a:endParaRPr lang="en-US" altLang="zh-CN" sz="19900" kern="0" spc="400" smtClean="0">
              <a:solidFill>
                <a:schemeClr val="accent1"/>
              </a:solidFill>
              <a:latin typeface="+mn-lt"/>
              <a:ea typeface="+mn-ea"/>
            </a:endParaRPr>
          </a:p>
        </p:txBody>
      </p:sp>
      <p:sp>
        <p:nvSpPr>
          <p:cNvPr id="3" name="标题 2"/>
          <p:cNvSpPr>
            <a:spLocks noGrp="1"/>
          </p:cNvSpPr>
          <p:nvPr>
            <p:ph type="title"/>
            <p:custDataLst>
              <p:tags r:id="rId2"/>
            </p:custDataLst>
          </p:nvPr>
        </p:nvSpPr>
        <p:spPr/>
        <p:txBody>
          <a:bodyPr>
            <a:normAutofit/>
          </a:bodyPr>
          <a:lstStyle/>
          <a:p>
            <a:r>
              <a:rPr lang="en-US" altLang="zh-CN" dirty="0"/>
              <a:t>Core Concept</a:t>
            </a:r>
            <a:endParaRPr lang="en-US" altLang="zh-CN" dirty="0"/>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dirty="0"/>
              <a:t>Angular Core Concept</a:t>
            </a:r>
            <a:endParaRPr lang="en-US" altLang="zh-CN" dirty="0"/>
          </a:p>
        </p:txBody>
      </p:sp>
      <p:sp>
        <p:nvSpPr>
          <p:cNvPr id="10" name="内容占位符 9"/>
          <p:cNvSpPr>
            <a:spLocks noGrp="1"/>
          </p:cNvSpPr>
          <p:nvPr>
            <p:ph idx="1"/>
          </p:nvPr>
        </p:nvSpPr>
        <p:spPr/>
        <p:txBody>
          <a:bodyPr/>
          <a:lstStyle/>
          <a:p>
            <a:r>
              <a:rPr lang="en-US" altLang="zh-CN" b="1">
                <a:solidFill>
                  <a:srgbClr val="FF0000"/>
                </a:solidFill>
                <a:sym typeface="+mn-ea"/>
              </a:rPr>
              <a:t>Components</a:t>
            </a:r>
            <a:endParaRPr lang="en-US" altLang="zh-CN" b="1">
              <a:solidFill>
                <a:srgbClr val="FF0000"/>
              </a:solidFill>
              <a:sym typeface="+mn-ea"/>
            </a:endParaRPr>
          </a:p>
          <a:p>
            <a:r>
              <a:rPr lang="en-US" altLang="zh-CN"/>
              <a:t>Modules</a:t>
            </a:r>
            <a:endParaRPr lang="en-US" altLang="zh-CN"/>
          </a:p>
          <a:p>
            <a:r>
              <a:rPr lang="en-US" altLang="zh-CN"/>
              <a:t>Metadata</a:t>
            </a:r>
            <a:endParaRPr lang="en-US" altLang="zh-CN"/>
          </a:p>
          <a:p>
            <a:r>
              <a:rPr lang="en-US" altLang="zh-CN"/>
              <a:t>Templates</a:t>
            </a:r>
            <a:endParaRPr lang="en-US" altLang="zh-CN"/>
          </a:p>
          <a:p>
            <a:r>
              <a:rPr lang="en-US" altLang="zh-CN"/>
              <a:t>Data Binding</a:t>
            </a:r>
            <a:endParaRPr lang="en-US" altLang="zh-CN"/>
          </a:p>
          <a:p>
            <a:r>
              <a:rPr lang="en-US" altLang="zh-CN"/>
              <a:t>Services</a:t>
            </a:r>
            <a:endParaRPr lang="en-US" altLang="zh-CN"/>
          </a:p>
          <a:p>
            <a:r>
              <a:rPr lang="en-US" altLang="zh-CN"/>
              <a:t>Directives</a:t>
            </a:r>
            <a:endParaRPr lang="en-US" altLang="zh-CN"/>
          </a:p>
          <a:p>
            <a:r>
              <a:rPr lang="en-US" altLang="zh-CN"/>
              <a:t>Denpendency Injection</a:t>
            </a:r>
            <a:endParaRPr lang="en-US" altLang="zh-CN"/>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Lifecycle</a:t>
            </a:r>
            <a:endParaRPr lang="en-US" altLang="zh-CN"/>
          </a:p>
        </p:txBody>
      </p:sp>
      <p:sp>
        <p:nvSpPr>
          <p:cNvPr id="3" name="内容占位符 2"/>
          <p:cNvSpPr>
            <a:spLocks noGrp="1"/>
          </p:cNvSpPr>
          <p:nvPr>
            <p:ph idx="1"/>
          </p:nvPr>
        </p:nvSpPr>
        <p:spPr/>
        <p:txBody>
          <a:bodyPr/>
          <a:lstStyle/>
          <a:p>
            <a:r>
              <a:rPr lang="en-US" altLang="zh-CN"/>
              <a:t>Constructor</a:t>
            </a:r>
            <a:endParaRPr lang="en-US" altLang="zh-CN"/>
          </a:p>
          <a:p>
            <a:r>
              <a:rPr lang="en-US" altLang="zh-CN"/>
              <a:t>onChanges: first time data changes inherited from parent component</a:t>
            </a:r>
            <a:endParaRPr lang="en-US" altLang="zh-CN"/>
          </a:p>
          <a:p>
            <a:r>
              <a:rPr lang="en-US" altLang="zh-CN"/>
              <a:t>onInit</a:t>
            </a:r>
            <a:endParaRPr lang="en-US" altLang="zh-CN"/>
          </a:p>
          <a:p>
            <a:r>
              <a:rPr lang="en-US" altLang="zh-CN"/>
              <a:t>onChanges</a:t>
            </a:r>
            <a:endParaRPr lang="en-US" altLang="zh-CN"/>
          </a:p>
          <a:p>
            <a:r>
              <a:rPr lang="en-US" altLang="zh-CN"/>
              <a:t>onDestroy</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70"/>
</p:tagLst>
</file>

<file path=ppt/tags/tag10.xml><?xml version="1.0" encoding="utf-8"?>
<p:tagLst xmlns:p="http://schemas.openxmlformats.org/presentationml/2006/main">
  <p:tag name="KSO_WM_TAG_VERSION" val="1.0"/>
  <p:tag name="KSO_WM_TEMPLATE_CATEGORY" val="custom"/>
  <p:tag name="KSO_WM_TEMPLATE_INDEX" val="160470"/>
</p:tagLst>
</file>

<file path=ppt/tags/tag100.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101.xml><?xml version="1.0" encoding="utf-8"?>
<p:tagLst xmlns:p="http://schemas.openxmlformats.org/presentationml/2006/main">
  <p:tag name="KSO_WM_BEAUTIFY_FLAG" val="#wm#"/>
  <p:tag name="KSO_WM_TEMPLATE_CATEGORY" val="custom"/>
  <p:tag name="KSO_WM_TEMPLATE_INDEX" val="160470"/>
</p:tagLst>
</file>

<file path=ppt/tags/tag102.xml><?xml version="1.0" encoding="utf-8"?>
<p:tagLst xmlns:p="http://schemas.openxmlformats.org/presentationml/2006/main">
  <p:tag name="KSO_WM_BEAUTIFY_FLAG" val="#wm#"/>
  <p:tag name="KSO_WM_TEMPLATE_CATEGORY" val="custom"/>
  <p:tag name="KSO_WM_TEMPLATE_INDEX" val="160470"/>
</p:tagLst>
</file>

<file path=ppt/tags/tag103.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104.xml><?xml version="1.0" encoding="utf-8"?>
<p:tagLst xmlns:p="http://schemas.openxmlformats.org/presentationml/2006/main">
  <p:tag name="KSO_WM_TAG_VERSION" val="1.0"/>
  <p:tag name="KSO_WM_BEAUTIFY_FLAG" val="#wm#"/>
  <p:tag name="KSO_WM_UNIT_TYPE" val="i"/>
  <p:tag name="KSO_WM_UNIT_ID" val="custom160470_30*i*1"/>
  <p:tag name="KSO_WM_TEMPLATE_CATEGORY" val="custom"/>
  <p:tag name="KSO_WM_TEMPLATE_INDEX" val="160470"/>
  <p:tag name="KSO_WM_UNIT_INDEX" val="1"/>
</p:tagLst>
</file>

<file path=ppt/tags/tag105.xml><?xml version="1.0" encoding="utf-8"?>
<p:tagLst xmlns:p="http://schemas.openxmlformats.org/presentationml/2006/main">
  <p:tag name="KSO_WM_TAG_VERSION" val="1.0"/>
  <p:tag name="KSO_WM_BEAUTIFY_FLAG" val="#wm#"/>
  <p:tag name="KSO_WM_UNIT_TYPE" val="i"/>
  <p:tag name="KSO_WM_UNIT_ID" val="custom160470_30*i*2"/>
  <p:tag name="KSO_WM_TEMPLATE_CATEGORY" val="custom"/>
  <p:tag name="KSO_WM_TEMPLATE_INDEX" val="160470"/>
  <p:tag name="KSO_WM_UNIT_INDEX" val="2"/>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107.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ags/tag11.xml><?xml version="1.0" encoding="utf-8"?>
<p:tagLst xmlns:p="http://schemas.openxmlformats.org/presentationml/2006/main">
  <p:tag name="KSO_WM_TAG_VERSION" val="1.0"/>
  <p:tag name="KSO_WM_TEMPLATE_CATEGORY" val="custom"/>
  <p:tag name="KSO_WM_TEMPLATE_INDEX" val="160470"/>
</p:tagLst>
</file>

<file path=ppt/tags/tag12.xml><?xml version="1.0" encoding="utf-8"?>
<p:tagLst xmlns:p="http://schemas.openxmlformats.org/presentationml/2006/main">
  <p:tag name="KSO_WM_TAG_VERSION" val="1.0"/>
  <p:tag name="KSO_WM_TEMPLATE_CATEGORY" val="custom"/>
  <p:tag name="KSO_WM_TEMPLATE_INDEX" val="160470"/>
</p:tagLst>
</file>

<file path=ppt/tags/tag13.xml><?xml version="1.0" encoding="utf-8"?>
<p:tagLst xmlns:p="http://schemas.openxmlformats.org/presentationml/2006/main">
  <p:tag name="KSO_WM_TAG_VERSION" val="1.0"/>
  <p:tag name="KSO_WM_TEMPLATE_CATEGORY" val="custom"/>
  <p:tag name="KSO_WM_TEMPLATE_INDEX" val="160470"/>
</p:tagLst>
</file>

<file path=ppt/tags/tag14.xml><?xml version="1.0" encoding="utf-8"?>
<p:tagLst xmlns:p="http://schemas.openxmlformats.org/presentationml/2006/main">
  <p:tag name="KSO_WM_TAG_VERSION" val="1.0"/>
  <p:tag name="KSO_WM_TEMPLATE_CATEGORY" val="custom"/>
  <p:tag name="KSO_WM_TEMPLATE_INDEX" val="160470"/>
</p:tagLst>
</file>

<file path=ppt/tags/tag15.xml><?xml version="1.0" encoding="utf-8"?>
<p:tagLst xmlns:p="http://schemas.openxmlformats.org/presentationml/2006/main">
  <p:tag name="KSO_WM_TAG_VERSION" val="1.0"/>
  <p:tag name="KSO_WM_TEMPLATE_CATEGORY" val="custom"/>
  <p:tag name="KSO_WM_TEMPLATE_INDEX" val="160470"/>
</p:tagLst>
</file>

<file path=ppt/tags/tag16.xml><?xml version="1.0" encoding="utf-8"?>
<p:tagLst xmlns:p="http://schemas.openxmlformats.org/presentationml/2006/main">
  <p:tag name="KSO_WM_TAG_VERSION" val="1.0"/>
  <p:tag name="KSO_WM_TEMPLATE_CATEGORY" val="custom"/>
  <p:tag name="KSO_WM_TEMPLATE_INDEX" val="160470"/>
</p:tagLst>
</file>

<file path=ppt/tags/tag17.xml><?xml version="1.0" encoding="utf-8"?>
<p:tagLst xmlns:p="http://schemas.openxmlformats.org/presentationml/2006/main">
  <p:tag name="KSO_WM_TAG_VERSION" val="1.0"/>
  <p:tag name="KSO_WM_TEMPLATE_CATEGORY" val="custom"/>
  <p:tag name="KSO_WM_TEMPLATE_INDEX" val="160470"/>
</p:tagLst>
</file>

<file path=ppt/tags/tag18.xml><?xml version="1.0" encoding="utf-8"?>
<p:tagLst xmlns:p="http://schemas.openxmlformats.org/presentationml/2006/main">
  <p:tag name="KSO_WM_TAG_VERSION" val="1.0"/>
  <p:tag name="KSO_WM_TEMPLATE_CATEGORY" val="custom"/>
  <p:tag name="KSO_WM_TEMPLATE_INDEX" val="160470"/>
</p:tagLst>
</file>

<file path=ppt/tags/tag19.xml><?xml version="1.0" encoding="utf-8"?>
<p:tagLst xmlns:p="http://schemas.openxmlformats.org/presentationml/2006/main">
  <p:tag name="KSO_WM_TAG_VERSION" val="1.0"/>
  <p:tag name="KSO_WM_TEMPLATE_CATEGORY" val="custom"/>
  <p:tag name="KSO_WM_TEMPLATE_INDEX" val="160470"/>
</p:tagLst>
</file>

<file path=ppt/tags/tag2.xml><?xml version="1.0" encoding="utf-8"?>
<p:tagLst xmlns:p="http://schemas.openxmlformats.org/presentationml/2006/main">
  <p:tag name="KSO_WM_TAG_VERSION" val="1.0"/>
  <p:tag name="KSO_WM_TEMPLATE_CATEGORY" val="custom"/>
  <p:tag name="KSO_WM_TEMPLATE_INDEX" val="160470"/>
</p:tagLst>
</file>

<file path=ppt/tags/tag20.xml><?xml version="1.0" encoding="utf-8"?>
<p:tagLst xmlns:p="http://schemas.openxmlformats.org/presentationml/2006/main">
  <p:tag name="KSO_WM_TAG_VERSION" val="1.0"/>
  <p:tag name="KSO_WM_TEMPLATE_CATEGORY" val="custom"/>
  <p:tag name="KSO_WM_TEMPLATE_INDEX" val="160470"/>
</p:tagLst>
</file>

<file path=ppt/tags/tag21.xml><?xml version="1.0" encoding="utf-8"?>
<p:tagLst xmlns:p="http://schemas.openxmlformats.org/presentationml/2006/main">
  <p:tag name="KSO_WM_TAG_VERSION" val="1.0"/>
  <p:tag name="KSO_WM_TEMPLATE_CATEGORY" val="custom"/>
  <p:tag name="KSO_WM_TEMPLATE_INDEX" val="160470"/>
</p:tagLst>
</file>

<file path=ppt/tags/tag22.xml><?xml version="1.0" encoding="utf-8"?>
<p:tagLst xmlns:p="http://schemas.openxmlformats.org/presentationml/2006/main">
  <p:tag name="KSO_WM_TAG_VERSION" val="1.0"/>
  <p:tag name="KSO_WM_TEMPLATE_CATEGORY" val="custom"/>
  <p:tag name="KSO_WM_TEMPLATE_INDEX" val="160470"/>
</p:tagLst>
</file>

<file path=ppt/tags/tag23.xml><?xml version="1.0" encoding="utf-8"?>
<p:tagLst xmlns:p="http://schemas.openxmlformats.org/presentationml/2006/main">
  <p:tag name="KSO_WM_TAG_VERSION" val="1.0"/>
  <p:tag name="KSO_WM_TEMPLATE_CATEGORY" val="custom"/>
  <p:tag name="KSO_WM_TEMPLATE_INDEX" val="160470"/>
</p:tagLst>
</file>

<file path=ppt/tags/tag24.xml><?xml version="1.0" encoding="utf-8"?>
<p:tagLst xmlns:p="http://schemas.openxmlformats.org/presentationml/2006/main">
  <p:tag name="KSO_WM_TAG_VERSION" val="1.0"/>
  <p:tag name="KSO_WM_TEMPLATE_CATEGORY" val="custom"/>
  <p:tag name="KSO_WM_TEMPLATE_INDEX" val="160470"/>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b"/>
  <p:tag name="KSO_WM_UNIT_INDEX" val="1"/>
  <p:tag name="KSO_WM_UNIT_ID" val="custom160470_1*b*1"/>
  <p:tag name="KSO_WM_UNIT_CLEAR" val="1"/>
  <p:tag name="KSO_WM_UNIT_LAYERLEVEL" val="1"/>
  <p:tag name="KSO_WM_UNIT_VALUE" val="70"/>
  <p:tag name="KSO_WM_UNIT_ISCONTENTSTITLE" val="0"/>
  <p:tag name="KSO_WM_UNIT_HIGHLIGHT" val="0"/>
  <p:tag name="KSO_WM_UNIT_COMPATIBLE" val="0"/>
  <p:tag name="KSO_WM_UNIT_PRESET_TEXT_INDEX" val="4"/>
  <p:tag name="KSO_WM_UNIT_PRESET_TEXT_LEN" val="57"/>
</p:tagLst>
</file>

<file path=ppt/tags/tag27.xml><?xml version="1.0" encoding="utf-8"?>
<p:tagLst xmlns:p="http://schemas.openxmlformats.org/presentationml/2006/main">
  <p:tag name="KSO_WM_TEMPLATE_THUMBS_INDEX" val="1、9、12、15、19、22、27、29、30"/>
  <p:tag name="KSO_WM_TEMPLATE_CATEGORY" val="custom"/>
  <p:tag name="KSO_WM_TEMPLATE_INDEX" val="160470"/>
  <p:tag name="KSO_WM_SLIDE_ID" val="custom16047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28.xml><?xml version="1.0" encoding="utf-8"?>
<p:tagLst xmlns:p="http://schemas.openxmlformats.org/presentationml/2006/main">
  <p:tag name="KSO_WM_TAG_VERSION" val="1.0"/>
  <p:tag name="KSO_WM_BEAUTIFY_FLAG" val="#wm#"/>
  <p:tag name="KSO_WM_UNIT_TYPE" val="i"/>
  <p:tag name="KSO_WM_UNIT_ID" val="custom160470_10*i*0"/>
  <p:tag name="KSO_WM_TEMPLATE_CATEGORY" val="custom"/>
  <p:tag name="KSO_WM_TEMPLATE_INDEX" val="160470"/>
  <p:tag name="KSO_WM_UNIT_INDEX" val="0"/>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2"/>
  <p:tag name="KSO_WM_UNIT_ID" val="custom160470_10*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1604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3"/>
  <p:tag name="KSO_WM_UNIT_ID" val="custom160470_10*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4"/>
  <p:tag name="KSO_WM_UNIT_ID" val="custom160470_10*l_i*1_4"/>
  <p:tag name="KSO_WM_UNIT_CLEAR" val="1"/>
  <p:tag name="KSO_WM_UNIT_LAYERLEVEL" val="1_1"/>
  <p:tag name="KSO_WM_DIAGRAM_GROUP_CODE" val="l1-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5"/>
  <p:tag name="KSO_WM_UNIT_ID" val="custom160470_10*l_i*1_5"/>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1_1"/>
  <p:tag name="KSO_WM_UNIT_ID" val="custom160470_10*l_h_f*1_1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TAG_VERSION" val="1.0"/>
  <p:tag name="KSO_WM_BEAUTIFY_FLAG" val="#wm#"/>
  <p:tag name="KSO_WM_UNIT_TYPE" val="i"/>
  <p:tag name="KSO_WM_UNIT_ID" val="custom160470_10*i*11"/>
  <p:tag name="KSO_WM_TEMPLATE_CATEGORY" val="custom"/>
  <p:tag name="KSO_WM_TEMPLATE_INDEX" val="160470"/>
  <p:tag name="KSO_WM_UNIT_INDEX" va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6"/>
  <p:tag name="KSO_WM_UNIT_ID" val="custom160470_10*l_i*1_6"/>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7"/>
  <p:tag name="KSO_WM_UNIT_ID" val="custom160470_10*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8"/>
  <p:tag name="KSO_WM_UNIT_ID" val="custom160470_10*l_i*1_8"/>
  <p:tag name="KSO_WM_UNIT_CLEAR" val="1"/>
  <p:tag name="KSO_WM_UNIT_LAYERLEVEL" val="1_1"/>
  <p:tag name="KSO_WM_DIAGRAM_GROUP_CODE" val="l1-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9"/>
  <p:tag name="KSO_WM_UNIT_ID" val="custom160470_10*l_i*1_9"/>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2_1"/>
  <p:tag name="KSO_WM_UNIT_ID" val="custom160470_10*l_h_f*1_2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TEMPLATE_CATEGORY" val="custom"/>
  <p:tag name="KSO_WM_TEMPLATE_INDEX" val="160470"/>
</p:tagLst>
</file>

<file path=ppt/tags/tag40.xml><?xml version="1.0" encoding="utf-8"?>
<p:tagLst xmlns:p="http://schemas.openxmlformats.org/presentationml/2006/main">
  <p:tag name="KSO_WM_TAG_VERSION" val="1.0"/>
  <p:tag name="KSO_WM_BEAUTIFY_FLAG" val="#wm#"/>
  <p:tag name="KSO_WM_UNIT_TYPE" val="i"/>
  <p:tag name="KSO_WM_UNIT_ID" val="custom160470_10*i*22"/>
  <p:tag name="KSO_WM_TEMPLATE_CATEGORY" val="custom"/>
  <p:tag name="KSO_WM_TEMPLATE_INDEX" val="160470"/>
  <p:tag name="KSO_WM_UNIT_INDEX" val="2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0"/>
  <p:tag name="KSO_WM_UNIT_ID" val="custom160470_10*l_i*1_10"/>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1"/>
  <p:tag name="KSO_WM_UNIT_ID" val="custom160470_10*l_i*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2"/>
  <p:tag name="KSO_WM_UNIT_ID" val="custom160470_10*l_i*1_12"/>
  <p:tag name="KSO_WM_UNIT_CLEAR" val="1"/>
  <p:tag name="KSO_WM_UNIT_LAYERLEVEL" val="1_1"/>
  <p:tag name="KSO_WM_DIAGRAM_GROUP_CODE" val="l1-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3"/>
  <p:tag name="KSO_WM_UNIT_ID" val="custom160470_10*l_i*1_13"/>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3_1"/>
  <p:tag name="KSO_WM_UNIT_ID" val="custom160470_10*l_h_f*1_3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UNIT_TYPE" val="i"/>
  <p:tag name="KSO_WM_UNIT_ID" val="custom160470_10*i*33"/>
  <p:tag name="KSO_WM_TEMPLATE_CATEGORY" val="custom"/>
  <p:tag name="KSO_WM_TEMPLATE_INDEX" val="160470"/>
  <p:tag name="KSO_WM_UNIT_INDEX" val="3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4"/>
  <p:tag name="KSO_WM_UNIT_ID" val="custom160470_10*l_i*1_14"/>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5"/>
  <p:tag name="KSO_WM_UNIT_ID" val="custom160470_10*l_i*1_1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6"/>
  <p:tag name="KSO_WM_UNIT_ID" val="custom160470_10*l_i*1_16"/>
  <p:tag name="KSO_WM_UNIT_CLEAR" val="1"/>
  <p:tag name="KSO_WM_UNIT_LAYERLEVEL" val="1_1"/>
  <p:tag name="KSO_WM_DIAGRAM_GROUP_CODE" val="l1-1"/>
  <p:tag name="KSO_WM_UNIT_USESOURCEFORMAT_APPLY" val="1"/>
</p:tagLst>
</file>

<file path=ppt/tags/tag5.xml><?xml version="1.0" encoding="utf-8"?>
<p:tagLst xmlns:p="http://schemas.openxmlformats.org/presentationml/2006/main">
  <p:tag name="KSO_WM_TAG_VERSION" val="1.0"/>
  <p:tag name="KSO_WM_TEMPLATE_CATEGORY" val="custom"/>
  <p:tag name="KSO_WM_TEMPLATE_INDEX" val="16047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7"/>
  <p:tag name="KSO_WM_UNIT_ID" val="custom160470_10*l_i*1_17"/>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4_1"/>
  <p:tag name="KSO_WM_UNIT_ID" val="custom160470_10*l_h_f*1_4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UNIT_TYPE" val="i"/>
  <p:tag name="KSO_WM_UNIT_ID" val="custom160470_10*i*44"/>
  <p:tag name="KSO_WM_TEMPLATE_CATEGORY" val="custom"/>
  <p:tag name="KSO_WM_TEMPLATE_INDEX" val="160470"/>
  <p:tag name="KSO_WM_UNIT_INDEX" val="4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8"/>
  <p:tag name="KSO_WM_UNIT_ID" val="custom160470_10*l_i*1_18"/>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9"/>
  <p:tag name="KSO_WM_UNIT_ID" val="custom160470_10*l_i*1_1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20"/>
  <p:tag name="KSO_WM_UNIT_ID" val="custom160470_10*l_i*1_20"/>
  <p:tag name="KSO_WM_UNIT_CLEAR" val="1"/>
  <p:tag name="KSO_WM_UNIT_LAYERLEVEL" val="1_1"/>
  <p:tag name="KSO_WM_DIAGRAM_GROUP_CODE" val="l1-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21"/>
  <p:tag name="KSO_WM_UNIT_ID" val="custom160470_10*l_i*1_21"/>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5_1"/>
  <p:tag name="KSO_WM_UNIT_ID" val="custom160470_10*l_h_f*1_5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a"/>
  <p:tag name="KSO_WM_UNIT_INDEX" val="1"/>
  <p:tag name="KSO_WM_UNIT_ID" val="custom160470_10*a*1"/>
  <p:tag name="KSO_WM_UNIT_CLEAR" val="1"/>
  <p:tag name="KSO_WM_UNIT_LAYERLEVEL" val="1"/>
  <p:tag name="KSO_WM_UNIT_VALUE" val="8"/>
  <p:tag name="KSO_WM_UNIT_ISCONTENTSTITLE" val="0"/>
  <p:tag name="KSO_WM_UNIT_HIGHLIGHT" val="0"/>
  <p:tag name="KSO_WM_UNIT_COMPATIBLE" val="0"/>
  <p:tag name="KSO_WM_UNIT_PRESET_TEXT" val="CONTENTS"/>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
  <p:tag name="KSO_WM_UNIT_ID" val="custom160470_10*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6.xml><?xml version="1.0" encoding="utf-8"?>
<p:tagLst xmlns:p="http://schemas.openxmlformats.org/presentationml/2006/main">
  <p:tag name="KSO_WM_TAG_VERSION" val="1.0"/>
  <p:tag name="KSO_WM_TEMPLATE_CATEGORY" val="custom"/>
  <p:tag name="KSO_WM_TEMPLATE_INDEX" val="160470"/>
</p:tagLst>
</file>

<file path=ppt/tags/tag6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70"/>
  <p:tag name="KSO_WM_SLIDE_ID" val="custom160470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67.xml><?xml version="1.0" encoding="utf-8"?>
<p:tagLst xmlns:p="http://schemas.openxmlformats.org/presentationml/2006/main">
  <p:tag name="KSO_WM_BEAUTIFY_FLAG" val="#wm#"/>
  <p:tag name="KSO_WM_TEMPLATE_CATEGORY" val="custom"/>
  <p:tag name="KSO_WM_TEMPLATE_INDEX" val="160470"/>
</p:tagLst>
</file>

<file path=ppt/tags/tag68.xml><?xml version="1.0" encoding="utf-8"?>
<p:tagLst xmlns:p="http://schemas.openxmlformats.org/presentationml/2006/main">
  <p:tag name="KSO_WM_BEAUTIFY_FLAG" val="#wm#"/>
  <p:tag name="KSO_WM_TEMPLATE_CATEGORY" val="custom"/>
  <p:tag name="KSO_WM_TEMPLATE_INDEX" val="160470"/>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7.xml><?xml version="1.0" encoding="utf-8"?>
<p:tagLst xmlns:p="http://schemas.openxmlformats.org/presentationml/2006/main">
  <p:tag name="KSO_WM_TAG_VERSION" val="1.0"/>
  <p:tag name="KSO_WM_TEMPLATE_CATEGORY" val="custom"/>
  <p:tag name="KSO_WM_TEMPLATE_INDEX" val="16047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74.xml><?xml version="1.0" encoding="utf-8"?>
<p:tagLst xmlns:p="http://schemas.openxmlformats.org/presentationml/2006/main">
  <p:tag name="KSO_WM_BEAUTIFY_FLAG" val="#wm#"/>
  <p:tag name="KSO_WM_TEMPLATE_CATEGORY" val="custom"/>
  <p:tag name="KSO_WM_TEMPLATE_INDEX" val="160470"/>
</p:tagLst>
</file>

<file path=ppt/tags/tag75.xml><?xml version="1.0" encoding="utf-8"?>
<p:tagLst xmlns:p="http://schemas.openxmlformats.org/presentationml/2006/main">
  <p:tag name="KSO_WM_BEAUTIFY_FLAG" val="#wm#"/>
  <p:tag name="KSO_WM_TEMPLATE_CATEGORY" val="custom"/>
  <p:tag name="KSO_WM_TEMPLATE_INDEX" val="160470"/>
</p:tagLst>
</file>

<file path=ppt/tags/tag76.xml><?xml version="1.0" encoding="utf-8"?>
<p:tagLst xmlns:p="http://schemas.openxmlformats.org/presentationml/2006/main">
  <p:tag name="KSO_WM_BEAUTIFY_FLAG" val="#wm#"/>
  <p:tag name="KSO_WM_TEMPLATE_CATEGORY" val="custom"/>
  <p:tag name="KSO_WM_TEMPLATE_INDEX" val="160470"/>
</p:tagLst>
</file>

<file path=ppt/tags/tag77.xml><?xml version="1.0" encoding="utf-8"?>
<p:tagLst xmlns:p="http://schemas.openxmlformats.org/presentationml/2006/main">
  <p:tag name="KSO_WM_BEAUTIFY_FLAG" val="#wm#"/>
  <p:tag name="KSO_WM_TEMPLATE_CATEGORY" val="custom"/>
  <p:tag name="KSO_WM_TEMPLATE_INDEX" val="160470"/>
</p:tagLst>
</file>

<file path=ppt/tags/tag78.xml><?xml version="1.0" encoding="utf-8"?>
<p:tagLst xmlns:p="http://schemas.openxmlformats.org/presentationml/2006/main">
  <p:tag name="KSO_WM_BEAUTIFY_FLAG" val="#wm#"/>
  <p:tag name="KSO_WM_TEMPLATE_CATEGORY" val="custom"/>
  <p:tag name="KSO_WM_TEMPLATE_INDEX" val="160470"/>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TEMPLATE_CATEGORY" val="custom"/>
  <p:tag name="KSO_WM_TEMPLATE_INDEX" val="16047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5.xml><?xml version="1.0" encoding="utf-8"?>
<p:tagLst xmlns:p="http://schemas.openxmlformats.org/presentationml/2006/main">
  <p:tag name="KSO_WM_BEAUTIFY_FLAG" val="#wm#"/>
  <p:tag name="KSO_WM_TEMPLATE_CATEGORY" val="custom"/>
  <p:tag name="KSO_WM_TEMPLATE_INDEX" val="160470"/>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f"/>
  <p:tag name="KSO_WM_UNIT_INDEX" val="1"/>
  <p:tag name="KSO_WM_UNIT_ID" val="custom160470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88.xml><?xml version="1.0" encoding="utf-8"?>
<p:tagLst xmlns:p="http://schemas.openxmlformats.org/presentationml/2006/main">
  <p:tag name="KSO_WM_TEMPLATE_CATEGORY" val="custom"/>
  <p:tag name="KSO_WM_TEMPLATE_INDEX" val="160470"/>
  <p:tag name="KSO_WM_SLIDE_ID" val="custom1604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16"/>
  <p:tag name="KSO_WM_SLIDE_SIZE" val="828*370"/>
</p:tagLst>
</file>

<file path=ppt/tags/tag89.xml><?xml version="1.0" encoding="utf-8"?>
<p:tagLst xmlns:p="http://schemas.openxmlformats.org/presentationml/2006/main">
  <p:tag name="KSO_WM_BEAUTIFY_FLAG" val="#wm#"/>
  <p:tag name="KSO_WM_TEMPLATE_CATEGORY" val="custom"/>
  <p:tag name="KSO_WM_TEMPLATE_INDEX" val="160470"/>
</p:tagLst>
</file>

<file path=ppt/tags/tag9.xml><?xml version="1.0" encoding="utf-8"?>
<p:tagLst xmlns:p="http://schemas.openxmlformats.org/presentationml/2006/main">
  <p:tag name="KSO_WM_TAG_VERSION" val="1.0"/>
  <p:tag name="KSO_WM_TEMPLATE_CATEGORY" val="custom"/>
  <p:tag name="KSO_WM_TEMPLATE_INDEX" val="160470"/>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3.xml><?xml version="1.0" encoding="utf-8"?>
<p:tagLst xmlns:p="http://schemas.openxmlformats.org/presentationml/2006/main">
  <p:tag name="KSO_WM_BEAUTIFY_FLAG" val="#wm#"/>
  <p:tag name="KSO_WM_TEMPLATE_CATEGORY" val="custom"/>
  <p:tag name="KSO_WM_TEMPLATE_INDEX" val="160470"/>
</p:tagLst>
</file>

<file path=ppt/tags/tag94.xml><?xml version="1.0" encoding="utf-8"?>
<p:tagLst xmlns:p="http://schemas.openxmlformats.org/presentationml/2006/main">
  <p:tag name="KSO_WM_BEAUTIFY_FLAG" val="#wm#"/>
  <p:tag name="KSO_WM_TEMPLATE_CATEGORY" val="custom"/>
  <p:tag name="KSO_WM_TEMPLATE_INDEX" val="160470"/>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EMPLATE_CATEGORY" val="custom"/>
  <p:tag name="KSO_WM_TEMPLATE_INDEX" val="160470"/>
  <p:tag name="KSO_WM_SLIDE_ID" val="custom160470_12"/>
  <p:tag name="KSO_WM_SLIDE_INDEX" val="12"/>
  <p:tag name="KSO_WM_SLIDE_ITEM_CNT" val="1"/>
  <p:tag name="KSO_WM_SLIDE_LAYOUT" val="a_e"/>
  <p:tag name="KSO_WM_SLIDE_LAYOUT_CNT" val="1_1"/>
  <p:tag name="KSO_WM_SLIDE_TYPE" val="sectionTitle"/>
  <p:tag name="KSO_WM_BEAUTIFY_FLAG" val="#wm#"/>
  <p:tag name="KSO_WM_TAG_VERSION" val="1.0"/>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e"/>
  <p:tag name="KSO_WM_UNIT_INDEX" val="1"/>
  <p:tag name="KSO_WM_UNIT_ID" val="custom160470_12*e*1"/>
  <p:tag name="KSO_WM_UNIT_CLEAR" val="1"/>
  <p:tag name="KSO_WM_UNIT_LAYERLEVEL" val="1"/>
  <p:tag name="KSO_WM_UNIT_VALUE" val="1"/>
  <p:tag name="KSO_WM_UNIT_HIGHLIGHT" val="0"/>
  <p:tag name="KSO_WM_UNIT_COMPATIBLE" val="1"/>
  <p:tag name="KSO_WM_UNIT_PRESET_TEXT"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4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8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0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3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演示</Application>
  <PresentationFormat>Custom</PresentationFormat>
  <Paragraphs>267</Paragraphs>
  <Slides>33</Slides>
  <Notes>14</Notes>
  <HiddenSlides>0</HiddenSlides>
  <MMClips>0</MMClips>
  <ScaleCrop>false</ScaleCrop>
  <HeadingPairs>
    <vt:vector size="6" baseType="variant">
      <vt:variant>
        <vt:lpstr>已用的字体</vt:lpstr>
      </vt:variant>
      <vt:variant>
        <vt:i4>10</vt:i4>
      </vt:variant>
      <vt:variant>
        <vt:lpstr>主题</vt:lpstr>
      </vt:variant>
      <vt:variant>
        <vt:i4>12</vt:i4>
      </vt:variant>
      <vt:variant>
        <vt:lpstr>幻灯片标题</vt:lpstr>
      </vt:variant>
      <vt:variant>
        <vt:i4>33</vt:i4>
      </vt:variant>
    </vt:vector>
  </HeadingPairs>
  <TitlesOfParts>
    <vt:vector size="55" baseType="lpstr">
      <vt:lpstr>Arial</vt:lpstr>
      <vt:lpstr>宋体</vt:lpstr>
      <vt:lpstr>Wingdings</vt:lpstr>
      <vt:lpstr>Microsoft New Tai Lue</vt:lpstr>
      <vt:lpstr>微软雅黑</vt:lpstr>
      <vt:lpstr>Arial Unicode MS</vt:lpstr>
      <vt:lpstr>黑体</vt:lpstr>
      <vt:lpstr>Calibri</vt:lpstr>
      <vt:lpstr>Verdana</vt:lpstr>
      <vt:lpstr>Arial Narrow</vt:lpstr>
      <vt:lpstr>A000120140530A99PPBG</vt:lpstr>
      <vt:lpstr>1_A000120140530A99PPBG</vt:lpstr>
      <vt:lpstr>8_A000120140530A99PPBG</vt:lpstr>
      <vt:lpstr>29_A000120140530A99PPBG</vt:lpstr>
      <vt:lpstr>9_A000120140530A99PPBG</vt:lpstr>
      <vt:lpstr>30_A000120140530A99PPBG</vt:lpstr>
      <vt:lpstr>31_A000120140530A99PPBG</vt:lpstr>
      <vt:lpstr>32_A000120140530A99PPBG</vt:lpstr>
      <vt:lpstr>33_A000120140530A99PPBG</vt:lpstr>
      <vt:lpstr>34_A000120140530A99PPBG</vt:lpstr>
      <vt:lpstr>2_A000120140530A99PPBG</vt:lpstr>
      <vt:lpstr>3_A000120140530A99PPBG</vt:lpstr>
      <vt:lpstr>Angular4 Introduction</vt:lpstr>
      <vt:lpstr>PowerPoint 演示文稿</vt:lpstr>
      <vt:lpstr>What is Angular</vt:lpstr>
      <vt:lpstr>History of Angular</vt:lpstr>
      <vt:lpstr>What is Angular</vt:lpstr>
      <vt:lpstr>New Features</vt:lpstr>
      <vt:lpstr>Core Concept</vt:lpstr>
      <vt:lpstr>Angular Core Concept</vt:lpstr>
      <vt:lpstr>Lifecycle</vt:lpstr>
      <vt:lpstr>Component</vt:lpstr>
      <vt:lpstr>Component DEMO</vt:lpstr>
      <vt:lpstr>Data binding</vt:lpstr>
      <vt:lpstr>Directive</vt:lpstr>
      <vt:lpstr>Directive</vt:lpstr>
      <vt:lpstr>Rules of Controller</vt:lpstr>
      <vt:lpstr>Module</vt:lpstr>
      <vt:lpstr>Model</vt:lpstr>
      <vt:lpstr>View</vt:lpstr>
      <vt:lpstr>Scope	</vt:lpstr>
      <vt:lpstr>$scope life cycle	</vt:lpstr>
      <vt:lpstr>ngRoute</vt:lpstr>
      <vt:lpstr>Directive</vt:lpstr>
      <vt:lpstr>PowerPoint 演示文稿</vt:lpstr>
      <vt:lpstr>Bi-Direction Data Binding</vt:lpstr>
      <vt:lpstr>PowerPoint 演示文稿</vt:lpstr>
      <vt:lpstr>Angular CLI</vt:lpstr>
      <vt:lpstr>Angular CLI install</vt:lpstr>
      <vt:lpstr>PowerPoint 演示文稿</vt:lpstr>
      <vt:lpstr>Locale</vt:lpstr>
      <vt:lpstr>G11N practice in Java</vt:lpstr>
      <vt:lpstr>Resources</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jerry</cp:lastModifiedBy>
  <cp:revision>66</cp:revision>
  <dcterms:created xsi:type="dcterms:W3CDTF">2017-06-16T14:44:00Z</dcterms:created>
  <dcterms:modified xsi:type="dcterms:W3CDTF">2018-11-08T11:03:55Z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