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71" r:id="rId7"/>
    <p:sldId id="272" r:id="rId8"/>
    <p:sldId id="267" r:id="rId9"/>
    <p:sldId id="261" r:id="rId10"/>
    <p:sldId id="263" r:id="rId11"/>
    <p:sldId id="262" r:id="rId12"/>
    <p:sldId id="264" r:id="rId13"/>
    <p:sldId id="265" r:id="rId14"/>
    <p:sldId id="268" r:id="rId15"/>
    <p:sldId id="266" r:id="rId16"/>
    <p:sldId id="273" r:id="rId17"/>
    <p:sldId id="259" r:id="rId18"/>
    <p:sldId id="274" r:id="rId19"/>
    <p:sldId id="275" r:id="rId20"/>
    <p:sldId id="276" r:id="rId21"/>
    <p:sldId id="277" r:id="rId22"/>
    <p:sldId id="281" r:id="rId23"/>
    <p:sldId id="278" r:id="rId24"/>
    <p:sldId id="282" r:id="rId25"/>
    <p:sldId id="279" r:id="rId26"/>
    <p:sldId id="280" r:id="rId27"/>
    <p:sldId id="260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6937E98-6687-4307-8365-18A419276ADE}">
          <p14:sldIdLst>
            <p14:sldId id="256"/>
            <p14:sldId id="257"/>
          </p14:sldIdLst>
        </p14:section>
        <p14:section name="Springboot architecture" id="{61B178BF-C690-430D-8084-FF90BAB0366F}">
          <p14:sldIdLst>
            <p14:sldId id="269"/>
            <p14:sldId id="271"/>
            <p14:sldId id="272"/>
          </p14:sldIdLst>
        </p14:section>
        <p14:section name="SpringApplication" id="{D45B6665-990A-4183-9B8E-B6E6BF6625B1}">
          <p14:sldIdLst>
            <p14:sldId id="267"/>
            <p14:sldId id="261"/>
            <p14:sldId id="263"/>
            <p14:sldId id="262"/>
            <p14:sldId id="264"/>
            <p14:sldId id="265"/>
            <p14:sldId id="268"/>
            <p14:sldId id="266"/>
            <p14:sldId id="273"/>
          </p14:sldIdLst>
        </p14:section>
        <p14:section name="SpringApplication.run" id="{90AAF79B-8B43-45D4-BD43-B4FD233F2406}">
          <p14:sldIdLst>
            <p14:sldId id="259"/>
            <p14:sldId id="274"/>
            <p14:sldId id="275"/>
            <p14:sldId id="276"/>
            <p14:sldId id="277"/>
            <p14:sldId id="281"/>
            <p14:sldId id="278"/>
            <p14:sldId id="282"/>
            <p14:sldId id="279"/>
            <p14:sldId id="280"/>
          </p14:sldIdLst>
        </p14:section>
        <p14:section name="@SpringBootApplication" id="{5CF220BA-DF5F-4C22-8DA9-CA2EC641B481}">
          <p14:sldIdLst>
            <p14:sldId id="26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01" autoAdjust="0"/>
  </p:normalViewPr>
  <p:slideViewPr>
    <p:cSldViewPr snapToGrid="0">
      <p:cViewPr varScale="1">
        <p:scale>
          <a:sx n="67" d="100"/>
          <a:sy n="67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42B1-0632-46CA-8265-30E633938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https://www.colabug.com/3756277.html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ConfigurationWarningsApplicationContextInitializer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ComponentScan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等进行报警输出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创建默认名为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context.initializer.classes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集合进行加载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ServerPortInfoApplicationContextInitializer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local.server.port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8080)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ClearCachesApplicationListener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反射工具缓存清空事件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ParentContextCloserApplicationListener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FileEncodingApplicationListener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系统变量配置的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值是否与环境变量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spring.mandatory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-file-encoding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AnsiOutputApplicationListener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控制台彩色输出事件，可通过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spring.output.ansi.enabled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ConfigFileApplicationListener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spring.profile.active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委托事件处理类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信息，级别为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日志处理事件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LiquibaseServiceLocatorApplicationListener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CustomResolverServiceLocator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类判断事件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en-US" altLang="zh-CN" dirty="0" smtClean="0"/>
          </a:p>
          <a:p>
            <a:r>
              <a:rPr lang="en-US" altLang="zh-CN" dirty="0" smtClean="0"/>
              <a:t>load(context, </a:t>
            </a:r>
            <a:r>
              <a:rPr lang="en-US" altLang="zh-CN" dirty="0" err="1" smtClean="0"/>
              <a:t>sources.toArray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Object[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]));</a:t>
            </a:r>
            <a:endParaRPr lang="en-US" altLang="zh-CN" dirty="0" smtClean="0"/>
          </a:p>
          <a:p>
            <a:r>
              <a:rPr lang="zh-CN" altLang="en-US" dirty="0" smtClean="0"/>
              <a:t>加载所有的</a:t>
            </a:r>
            <a:r>
              <a:rPr lang="en-US" altLang="zh-CN" dirty="0" smtClean="0"/>
              <a:t>Spring bean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application is headless and should not instantiate AWT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Refer: </a:t>
            </a:r>
            <a:r>
              <a:rPr lang="en-US" altLang="zh-CN" dirty="0" err="1" smtClean="0"/>
              <a:t>AbstractApplicationContext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https://www.cnblogs.com/tanliwei/p/9304072.html</a:t>
            </a:r>
            <a:endParaRPr lang="en-US" altLang="zh-CN" dirty="0" smtClean="0"/>
          </a:p>
          <a:p>
            <a:r>
              <a:rPr lang="en-US" altLang="zh-CN" smtClean="0"/>
              <a:t>https://www.cnblogs.com/liruiloveparents/p/9492797.html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r>
              <a:rPr lang="en-US" altLang="zh-CN" dirty="0" smtClean="0"/>
              <a:t>Application-</a:t>
            </a:r>
            <a:r>
              <a:rPr lang="en-US" altLang="zh-CN" dirty="0" err="1" smtClean="0"/>
              <a:t>dev.yml</a:t>
            </a:r>
            <a:endParaRPr lang="en-US" altLang="zh-CN" dirty="0" err="1" smtClean="0"/>
          </a:p>
          <a:p>
            <a:endParaRPr lang="zh-CN" altLang="en-US" dirty="0"/>
          </a:p>
          <a:p>
            <a:r>
              <a:rPr lang="zh-CN" altLang="en-US" dirty="0"/>
              <a:t>Designed for direct instantiation but also exposes the static addApplicationConverters  and addApplicationFormatters(FormatterRegistry) utility methods for ad-hoc use against registry instance.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https://mp.weixin.qq.com/s/bf8E3ET9EehDl4cCtGfjIg</a:t>
            </a: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https://github.com/spring-projects/spring-boot/wiki/Building-On-Spring-Boot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https://docs.spring.io/spring-boot/docs/current/reference/html/boot-features-developing-auto-configuration.html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https://blog.csdn.net/dm_vincent/article/details/76735888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中包含两个概念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starter-POMs,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它们之间相互关联，但并非简单绑定在一起的：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负责响应应用程序的当前状态，并配置适当的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。它放在用户的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中，结合在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中的其它依赖，就可以提供相关的功能；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Starter-POM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和一些附加的依赖组织在一起，提供开箱即用的功能，它通常是一个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project,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里面只是一个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文件，不需要包含任何附加的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dirty="0" smtClean="0">
                <a:effectLst/>
              </a:rPr>
              <a:t>“</a:t>
            </a:r>
            <a:r>
              <a:rPr lang="zh-CN" altLang="en-US" dirty="0" smtClean="0">
                <a:effectLst/>
              </a:rPr>
              <a:t>换句话说，</a:t>
            </a:r>
            <a:r>
              <a:rPr lang="en-US" altLang="zh-CN" dirty="0" smtClean="0">
                <a:effectLst/>
              </a:rPr>
              <a:t>starter-POM</a:t>
            </a:r>
            <a:r>
              <a:rPr lang="zh-CN" altLang="en-US" dirty="0" smtClean="0">
                <a:effectLst/>
              </a:rPr>
              <a:t>负责配置全量的</a:t>
            </a:r>
            <a:r>
              <a:rPr lang="en-US" altLang="zh-CN" dirty="0" err="1" smtClean="0">
                <a:effectLst/>
              </a:rPr>
              <a:t>classpath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en-US" dirty="0" smtClean="0">
                <a:effectLst/>
              </a:rPr>
              <a:t>而</a:t>
            </a:r>
            <a:r>
              <a:rPr lang="en-US" altLang="zh-CN" dirty="0" smtClean="0">
                <a:effectLst/>
              </a:rPr>
              <a:t>auto-configuration</a:t>
            </a:r>
            <a:r>
              <a:rPr lang="zh-CN" altLang="en-US" dirty="0" smtClean="0">
                <a:effectLst/>
              </a:rPr>
              <a:t>负责具体的响应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实现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dirty="0" smtClean="0">
                <a:effectLst/>
              </a:rPr>
              <a:t>前者是</a:t>
            </a:r>
            <a:r>
              <a:rPr lang="en-US" altLang="zh-CN" dirty="0" smtClean="0">
                <a:effectLst/>
              </a:rPr>
              <a:t>total-solution, </a:t>
            </a:r>
            <a:r>
              <a:rPr lang="zh-CN" altLang="en-US" dirty="0" smtClean="0">
                <a:effectLst/>
              </a:rPr>
              <a:t>后者可以按需使用。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若用单一的一个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混在了一起，将不利于以后的扩展和模块的单独使用。”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auto-configuration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start-</a:t>
            </a:r>
            <a:r>
              <a:rPr lang="en-US" altLang="zh-CN" dirty="0" err="1" smtClean="0"/>
              <a:t>poms</a:t>
            </a:r>
            <a:r>
              <a:rPr lang="zh-CN" altLang="en-US" dirty="0" smtClean="0"/>
              <a:t>两个概念分开的好处：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自动配置和依赖管理两者有清晰的关注点的不同。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用户在不使用依赖管理的情况下依然可以使用自动配置。例如在一个高度管制的行业里，所有的依赖包都必须经过审查。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XXX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可以帮助我们减少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SpringApplicationBannerPrinter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Banner </a:t>
            </a:r>
            <a:r>
              <a:rPr lang="en-US" altLang="zh-CN" dirty="0" err="1" smtClean="0"/>
              <a:t>getTextBanner</a:t>
            </a:r>
            <a:r>
              <a:rPr lang="en-US" altLang="zh-CN" dirty="0" smtClean="0"/>
              <a:t>(Environment environment) {</a:t>
            </a:r>
            <a:endParaRPr lang="en-US" altLang="zh-CN" dirty="0" smtClean="0"/>
          </a:p>
          <a:p>
            <a:r>
              <a:rPr lang="en-US" altLang="zh-CN" dirty="0" smtClean="0"/>
              <a:t>Resource </a:t>
            </a:r>
            <a:r>
              <a:rPr lang="en-US" altLang="zh-CN" dirty="0" err="1" smtClean="0"/>
              <a:t>resource</a:t>
            </a:r>
            <a:r>
              <a:rPr lang="en-US" altLang="zh-CN" dirty="0" smtClean="0"/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resourceLoader</a:t>
            </a:r>
            <a:r>
              <a:rPr lang="en-US" altLang="zh-CN" dirty="0" err="1" smtClean="0"/>
              <a:t>.getResource</a:t>
            </a:r>
            <a:r>
              <a:rPr lang="en-US" altLang="zh-CN" dirty="0" smtClean="0"/>
              <a:t>(location);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SERVLET_INDICATOR_CLASSES: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javax.servlet.Servlet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"org.springframework.web.context.ConfigurableWebApplicationContext" 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WEBFLUX_INDICATOR_CLASS: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springframework.web.reactive.DispatcherHandler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JERSEY_INDICATOR_CLASS: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org.glassfish.jersey.servlet.ServletContainer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org.springframework.web.context.WebApplicationContext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"org.springframework.boot.web.reactive.context.ReactiveWebApplicationContext"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StackTraceElement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main"</a:t>
            </a:r>
            <a:r>
              <a:rPr lang="en-US" altLang="zh-CN" dirty="0" err="1" smtClean="0"/>
              <a:t>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stackTraceElement.getMethodName</a:t>
            </a:r>
            <a:r>
              <a:rPr lang="en-US" altLang="zh-CN" dirty="0" smtClean="0"/>
              <a:t>()))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 smtClean="0"/>
              <a:t>Class.</a:t>
            </a:r>
            <a:r>
              <a:rPr lang="en-US" altLang="zh-CN" i="1" dirty="0" err="1" smtClean="0">
                <a:effectLst/>
              </a:rPr>
              <a:t>forName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stackTraceElement.getClassName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Initializers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org.springframework.context.ApplicationContextInitializer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org.springframework.boot.autoconfigure.SharedMetadataReaderFactoryContextInitializer,\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org.springframework.boot.autoconfigure.logging.ConditionEvaluationReportLoggingListener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Application Listeners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org.springframework.context.ApplicationListener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org.springframework.boot.autoconfigure.BackgroundPreinitializer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Startup Process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version: 2.0.6.RELEASE</a:t>
            </a:r>
            <a:endParaRPr lang="en-US" altLang="zh-CN" dirty="0" smtClean="0"/>
          </a:p>
          <a:p>
            <a:r>
              <a:rPr lang="en-US" altLang="zh-CN" dirty="0" smtClean="0"/>
              <a:t>Spring version: 5.0.10</a:t>
            </a:r>
            <a:endParaRPr lang="en-US" altLang="zh-CN" dirty="0" smtClean="0"/>
          </a:p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WebApplicationType.deduceFromClasspath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 the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of current project, if some class present, then we could consider which application type current project is.</a:t>
            </a:r>
            <a:endParaRPr lang="en-US" altLang="zh-CN" dirty="0" smtClean="0"/>
          </a:p>
          <a:p>
            <a:r>
              <a:rPr lang="en-US" altLang="zh-CN" dirty="0" smtClean="0"/>
              <a:t>Application type</a:t>
            </a:r>
            <a:endParaRPr lang="en-US" altLang="zh-CN" dirty="0" smtClean="0"/>
          </a:p>
          <a:p>
            <a:pPr lvl="1"/>
            <a:r>
              <a:rPr lang="en-US" altLang="zh-CN" dirty="0"/>
              <a:t>SERVLET_INDICATOR_CLASSES</a:t>
            </a:r>
            <a:endParaRPr lang="en-US" altLang="zh-CN" dirty="0"/>
          </a:p>
          <a:p>
            <a:pPr lvl="1"/>
            <a:r>
              <a:rPr lang="en-US" altLang="zh-CN" dirty="0"/>
              <a:t>WEBMVC_INDICATOR_CLASS</a:t>
            </a:r>
            <a:endParaRPr lang="en-US" altLang="zh-CN" dirty="0"/>
          </a:p>
          <a:p>
            <a:pPr lvl="1"/>
            <a:r>
              <a:rPr lang="en-US" altLang="zh-CN" dirty="0"/>
              <a:t>WEBFLUX_INDICATOR_CLASS</a:t>
            </a:r>
            <a:endParaRPr lang="en-US" altLang="zh-CN" dirty="0"/>
          </a:p>
          <a:p>
            <a:pPr lvl="1"/>
            <a:r>
              <a:rPr lang="en-US" altLang="zh-CN" dirty="0"/>
              <a:t>JERSEY_INDICATOR_CLASS</a:t>
            </a:r>
            <a:endParaRPr lang="en-US" altLang="zh-CN" dirty="0"/>
          </a:p>
          <a:p>
            <a:pPr lvl="1"/>
            <a:r>
              <a:rPr lang="en-US" altLang="zh-CN" dirty="0"/>
              <a:t>SERVLET_APPLICATION_CONTEXT_CLASS</a:t>
            </a:r>
            <a:endParaRPr lang="en-US" altLang="zh-CN" dirty="0"/>
          </a:p>
          <a:p>
            <a:pPr lvl="1"/>
            <a:r>
              <a:rPr lang="en-US" altLang="zh-CN" dirty="0"/>
              <a:t>REACTIVE_APPLICATION_CONTEXT_CLASS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mainApplicationClass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a pseudo </a:t>
            </a:r>
            <a:r>
              <a:rPr lang="en-US" altLang="zh-CN" dirty="0" err="1" smtClean="0"/>
              <a:t>RuntimeException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Find the main method from </a:t>
            </a:r>
            <a:r>
              <a:rPr lang="en-US" altLang="zh-CN" dirty="0" err="1" smtClean="0"/>
              <a:t>StackTraces</a:t>
            </a:r>
            <a:r>
              <a:rPr lang="en-US" altLang="zh-CN" dirty="0" smtClean="0"/>
              <a:t> of the pseudo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the </a:t>
            </a:r>
            <a:r>
              <a:rPr lang="en-US" altLang="zh-CN" dirty="0" err="1" smtClean="0"/>
              <a:t>MainApplication</a:t>
            </a:r>
            <a:r>
              <a:rPr lang="en-US" altLang="zh-CN" dirty="0" smtClean="0"/>
              <a:t> class from the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which is the owner of main method.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SpringFactoriesLoader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FACTORIES_RESOURCE_LOCATION </a:t>
            </a:r>
            <a:r>
              <a:rPr lang="en-US" altLang="zh-CN" dirty="0"/>
              <a:t>= </a:t>
            </a:r>
            <a:r>
              <a:rPr lang="en-US" altLang="zh-CN" b="1" dirty="0"/>
              <a:t>"META-INF/</a:t>
            </a:r>
            <a:r>
              <a:rPr lang="en-US" altLang="zh-CN" b="1" dirty="0" err="1"/>
              <a:t>spring.factories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 class instances according to </a:t>
            </a:r>
            <a:r>
              <a:rPr lang="en-US" altLang="zh-CN" dirty="0" err="1" smtClean="0"/>
              <a:t>factoryClassName</a:t>
            </a:r>
            <a:endParaRPr lang="en-US" altLang="zh-CN" dirty="0" smtClean="0"/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ApplicationContextInitializer.</a:t>
            </a:r>
            <a:r>
              <a:rPr lang="en-US" altLang="zh-CN" b="1" dirty="0" err="1"/>
              <a:t>class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ApplicationListener.</a:t>
            </a:r>
            <a:r>
              <a:rPr lang="en-US" altLang="zh-CN" b="1" dirty="0" err="1"/>
              <a:t>class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setInitializers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en-US" altLang="zh-CN" dirty="0" err="1"/>
              <a:t>ConfigurationWarningsApplicationContextInitializer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ContextIdApplicationContextInitializer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DelegatingApplicationContextInitializer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ServerPortInfoApplicationContextInitializer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ClearCachesApplicationListener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ParentContextCloserApplicationListener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FileEncodingApplicationListener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AnsiOutputApplicationListener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ConfigFileApplicationListener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DelegatingApplicationListener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ClasspathLoggingApplicationListener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LoggingApplicationListener</a:t>
            </a:r>
            <a:endParaRPr lang="en-US" altLang="zh-CN" dirty="0" smtClean="0"/>
          </a:p>
          <a:p>
            <a:pPr lvl="1"/>
            <a:r>
              <a:rPr lang="en-US" altLang="zh-CN" dirty="0" err="1"/>
              <a:t>LiquibaseServiceLocatorApplicationListener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Headless Property</a:t>
            </a:r>
            <a:endParaRPr lang="en-US" altLang="zh-CN" dirty="0" smtClean="0"/>
          </a:p>
          <a:p>
            <a:r>
              <a:rPr lang="en-US" altLang="zh-CN" dirty="0" smtClean="0"/>
              <a:t>Starting listeners</a:t>
            </a:r>
            <a:endParaRPr lang="en-US" altLang="zh-CN" dirty="0" smtClean="0"/>
          </a:p>
          <a:p>
            <a:r>
              <a:rPr lang="en-US" altLang="zh-CN" dirty="0" smtClean="0"/>
              <a:t>Prepare environment</a:t>
            </a:r>
            <a:endParaRPr lang="en-US" altLang="zh-CN" dirty="0" smtClean="0"/>
          </a:p>
          <a:p>
            <a:r>
              <a:rPr lang="en-US" altLang="zh-CN" dirty="0" smtClean="0"/>
              <a:t>Configure ignore bean information</a:t>
            </a:r>
            <a:endParaRPr lang="en-US" altLang="zh-CN" dirty="0" smtClean="0"/>
          </a:p>
          <a:p>
            <a:r>
              <a:rPr lang="en-US" altLang="zh-CN" dirty="0" smtClean="0"/>
              <a:t>Print Banner</a:t>
            </a:r>
            <a:endParaRPr lang="en-US" altLang="zh-CN" dirty="0" smtClean="0"/>
          </a:p>
          <a:p>
            <a:r>
              <a:rPr lang="en-US" altLang="zh-CN" dirty="0" smtClean="0"/>
              <a:t>Create application context</a:t>
            </a:r>
            <a:endParaRPr lang="en-US" altLang="zh-CN" dirty="0" smtClean="0"/>
          </a:p>
          <a:p>
            <a:r>
              <a:rPr lang="en-US" altLang="zh-CN" dirty="0" smtClean="0"/>
              <a:t>Initiate </a:t>
            </a:r>
            <a:r>
              <a:rPr lang="en-US" altLang="zh-CN" dirty="0" err="1" smtClean="0"/>
              <a:t>exceptionReports</a:t>
            </a:r>
            <a:endParaRPr lang="zh-CN" altLang="en-US" dirty="0"/>
          </a:p>
          <a:p>
            <a:r>
              <a:rPr lang="en-US" altLang="zh-CN" dirty="0" smtClean="0"/>
              <a:t>Prepare context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Refresh context</a:t>
            </a:r>
            <a:endParaRPr lang="en-US" altLang="zh-CN" dirty="0" smtClean="0"/>
          </a:p>
          <a:p>
            <a:r>
              <a:rPr lang="en-US" altLang="zh-CN" dirty="0" smtClean="0"/>
              <a:t>After refresh context</a:t>
            </a:r>
            <a:endParaRPr lang="en-US" altLang="zh-CN" dirty="0" smtClean="0"/>
          </a:p>
          <a:p>
            <a:r>
              <a:rPr lang="en-US" altLang="zh-CN" dirty="0" smtClean="0"/>
              <a:t>Listeners started</a:t>
            </a:r>
            <a:endParaRPr lang="en-US" altLang="zh-CN" dirty="0" smtClean="0"/>
          </a:p>
          <a:p>
            <a:r>
              <a:rPr lang="en-US" altLang="zh-CN" dirty="0" smtClean="0"/>
              <a:t>Call runners</a:t>
            </a:r>
            <a:endParaRPr lang="en-US" altLang="zh-CN" dirty="0" smtClean="0"/>
          </a:p>
          <a:p>
            <a:r>
              <a:rPr lang="en-US" altLang="zh-CN" dirty="0" smtClean="0"/>
              <a:t>Listeners running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headless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configureHeadlessProperty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the application is headless, then it won’t instantiate AWT.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</a:t>
            </a:r>
            <a:r>
              <a:rPr lang="en-US" altLang="zh-CN" dirty="0" smtClean="0"/>
              <a:t>listeners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SpringApplicationRunListeners</a:t>
            </a:r>
            <a:r>
              <a:rPr lang="en-US" altLang="zh-CN" dirty="0"/>
              <a:t> listeners = </a:t>
            </a:r>
            <a:r>
              <a:rPr lang="en-US" altLang="zh-CN" dirty="0" err="1"/>
              <a:t>getRunListeners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listeners.starting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EventPublishingRunListener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Publish events to all </a:t>
            </a:r>
            <a:r>
              <a:rPr lang="en-US" altLang="zh-CN" dirty="0" err="1" smtClean="0"/>
              <a:t>ApplicationListeners</a:t>
            </a:r>
            <a:r>
              <a:rPr lang="en-US" altLang="zh-CN" dirty="0" smtClean="0"/>
              <a:t> of current </a:t>
            </a:r>
            <a:r>
              <a:rPr lang="en-US" altLang="zh-CN" dirty="0" err="1" smtClean="0"/>
              <a:t>applicationcontext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getOrCreateEnvironment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 smtClean="0"/>
              <a:t>configureEnvironment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listeners.environmentPrepared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bindToSpringApplication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ConfigurationPropertySources.</a:t>
            </a:r>
            <a:r>
              <a:rPr lang="en-US" altLang="zh-CN" i="1" dirty="0" err="1"/>
              <a:t>attach</a:t>
            </a:r>
            <a:r>
              <a:rPr lang="en-US" altLang="zh-CN" dirty="0"/>
              <a:t>(environment);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SpringApplication</a:t>
            </a:r>
            <a:r>
              <a:rPr lang="en-US" altLang="zh-CN" dirty="0" smtClean="0"/>
              <a:t>  Initialization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SpringApplication.run</a:t>
            </a:r>
            <a:r>
              <a:rPr lang="en-US" altLang="zh-CN" dirty="0" smtClean="0"/>
              <a:t> method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StandardEnvironment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662488" cy="43820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getOrCreateEnvironment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205538" cy="3915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listeners.environmentPrepared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读取配置文件 ConfigFileApplicationListener</a:t>
            </a:r>
            <a:r>
              <a:rPr lang="en-US" altLang="zh-CN" dirty="0" smtClean="0"/>
              <a:t>.load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configureEnvironment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Set conversionService by default configuration.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environment.setConversionService((ConfigurableConversionService) conversionService);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DCL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configurePropertySources(environment, args);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configureProfiles(environment, args);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endParaRPr lang="en-US" altLang="zh-CN" dirty="0" smtClean="0"/>
          </a:p>
          <a:p>
            <a:pPr lvl="1"/>
            <a:r>
              <a:rPr lang="en-US" altLang="zh-CN" dirty="0" err="1"/>
              <a:t>this.primarySources</a:t>
            </a:r>
            <a:r>
              <a:rPr lang="en-US" altLang="zh-CN" dirty="0"/>
              <a:t> = new </a:t>
            </a:r>
            <a:r>
              <a:rPr lang="en-US" altLang="zh-CN" dirty="0" err="1"/>
              <a:t>LinkedHashSet</a:t>
            </a:r>
            <a:r>
              <a:rPr lang="en-US" altLang="zh-CN" dirty="0"/>
              <a:t>&lt;&gt;</a:t>
            </a:r>
            <a:r>
              <a:rPr lang="en-US" altLang="zh-CN" dirty="0" err="1"/>
              <a:t>Arrays.asList</a:t>
            </a:r>
            <a:r>
              <a:rPr lang="en-US" altLang="zh-CN" dirty="0"/>
              <a:t>(</a:t>
            </a:r>
            <a:r>
              <a:rPr lang="en-US" altLang="zh-CN" dirty="0" err="1"/>
              <a:t>primarySources</a:t>
            </a:r>
            <a:r>
              <a:rPr lang="en-US" altLang="zh-CN" dirty="0"/>
              <a:t>));  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看上去是手动把类加入</a:t>
            </a:r>
            <a:r>
              <a:rPr lang="en-US" altLang="zh-CN" dirty="0" smtClean="0"/>
              <a:t>Spring</a:t>
            </a:r>
            <a:r>
              <a:rPr lang="zh-CN" altLang="en-US" dirty="0"/>
              <a:t>容器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Auto-configuration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Starter-</a:t>
            </a:r>
            <a:r>
              <a:rPr lang="en-US" altLang="zh-CN" dirty="0" err="1" smtClean="0"/>
              <a:t>poms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Concetps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concept of auto-configuration and starter-POMs are related, but not directly tied:</a:t>
            </a:r>
            <a:endParaRPr lang="en-US" altLang="zh-CN" dirty="0"/>
          </a:p>
          <a:p>
            <a:pPr lvl="1"/>
            <a:r>
              <a:rPr lang="en-US" altLang="zh-CN" dirty="0"/>
              <a:t>Auto-configuration is responsible for reacting to the current state of an application and configuring appropriate Spring Beans. More often than not, the primary driver for auto-configuration will be the users </a:t>
            </a:r>
            <a:r>
              <a:rPr lang="en-US" altLang="zh-CN" dirty="0" err="1"/>
              <a:t>classpath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Starter POMs are responsible for pulling in dependencies that are commonly used together.</a:t>
            </a:r>
            <a:endParaRPr lang="en-US" altLang="zh-CN" dirty="0"/>
          </a:p>
          <a:p>
            <a:r>
              <a:rPr lang="en-US" altLang="zh-CN" dirty="0"/>
              <a:t>In other words, Starter POMs configure the </a:t>
            </a:r>
            <a:r>
              <a:rPr lang="en-US" altLang="zh-CN" dirty="0" err="1"/>
              <a:t>classpath</a:t>
            </a:r>
            <a:r>
              <a:rPr lang="en-US" altLang="zh-CN" dirty="0"/>
              <a:t>, and auto-configuration reacts to it.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generally find that keeping these two concepts separate helps for the following reasons:</a:t>
            </a:r>
            <a:endParaRPr lang="en-US" altLang="zh-CN" dirty="0"/>
          </a:p>
          <a:p>
            <a:pPr lvl="1"/>
            <a:r>
              <a:rPr lang="en-US" altLang="zh-CN" dirty="0"/>
              <a:t>There is clean separation of concerns between auto-configuration and dependency management.</a:t>
            </a:r>
            <a:endParaRPr lang="en-US" altLang="zh-CN" dirty="0"/>
          </a:p>
          <a:p>
            <a:pPr lvl="1"/>
            <a:r>
              <a:rPr lang="en-US" altLang="zh-CN" dirty="0"/>
              <a:t>Users can still take advantage of auto-configuration without starter POMs. For example if they use an Application Server that provides dependencies, or if they are in a highly regulated industry where all dependencies must be vetted.</a:t>
            </a:r>
            <a:endParaRPr lang="en-US" altLang="zh-CN" dirty="0"/>
          </a:p>
          <a:p>
            <a:pPr lvl="1"/>
            <a:r>
              <a:rPr lang="en-US" altLang="zh-CN" dirty="0"/>
              <a:t>Auto-configuration works if a dependency is available for another reason. For example, if the user already has Tomcat, it makes sense to provide specific Tomcat support without requiring a new starter.</a:t>
            </a:r>
            <a:endParaRPr lang="en-US" altLang="zh-CN" dirty="0"/>
          </a:p>
          <a:p>
            <a:pPr lvl="1"/>
            <a:r>
              <a:rPr lang="en-US" altLang="zh-CN" dirty="0"/>
              <a:t>It can help to reduce the number of starters that are required.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SpringApplication</a:t>
            </a:r>
            <a:r>
              <a:rPr lang="en-US" altLang="zh-CN" dirty="0"/>
              <a:t>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Initialize properties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resourceLoader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primarySource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webApplicationType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mainApplicationClass</a:t>
            </a:r>
            <a:endParaRPr lang="en-US" altLang="zh-CN" dirty="0" smtClean="0"/>
          </a:p>
          <a:p>
            <a:r>
              <a:rPr lang="en-US" altLang="zh-CN" dirty="0" err="1" smtClean="0"/>
              <a:t>SpringFactoriesLoader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setInitializer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setListener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DefaultResourceLoader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GenericApplicationContext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PathMatchingResourcePatternResolver</a:t>
            </a:r>
            <a:endParaRPr lang="en-US" altLang="zh-CN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DefaultResourceLoader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 class for </a:t>
            </a:r>
            <a:r>
              <a:rPr lang="en-US" altLang="zh-CN" dirty="0" err="1" smtClean="0"/>
              <a:t>AbstractApplicationContext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primarySources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Application.class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4419</Words>
  <Application>WPS 演示</Application>
  <PresentationFormat>宽屏</PresentationFormat>
  <Paragraphs>211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Springboot Startup Process</vt:lpstr>
      <vt:lpstr>Agenda</vt:lpstr>
      <vt:lpstr>Springboot architecture</vt:lpstr>
      <vt:lpstr>Concetps</vt:lpstr>
      <vt:lpstr>Separation</vt:lpstr>
      <vt:lpstr>SpringApplication constructor</vt:lpstr>
      <vt:lpstr>resourceLoader</vt:lpstr>
      <vt:lpstr>DefaultResourceLoader</vt:lpstr>
      <vt:lpstr>primarySources</vt:lpstr>
      <vt:lpstr>webApplicationType</vt:lpstr>
      <vt:lpstr>mainApplicationClass</vt:lpstr>
      <vt:lpstr>SpringFactoriesLoader</vt:lpstr>
      <vt:lpstr>setInitializers</vt:lpstr>
      <vt:lpstr>setListener</vt:lpstr>
      <vt:lpstr>SpringApplication.run</vt:lpstr>
      <vt:lpstr>SpringApplication.run</vt:lpstr>
      <vt:lpstr>Configure headless</vt:lpstr>
      <vt:lpstr>Starting listeners</vt:lpstr>
      <vt:lpstr>prepareEnvironment</vt:lpstr>
      <vt:lpstr>StandardEnvironment</vt:lpstr>
      <vt:lpstr>getOrCreateEnvironment</vt:lpstr>
      <vt:lpstr>listeners.environmentPrepared</vt:lpstr>
      <vt:lpstr>configureEnvironment</vt:lpstr>
      <vt:lpstr>prepareContext</vt:lpstr>
      <vt:lpstr>Spring Annotation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Springboot启动流程</dc:title>
  <dc:creator>Administrator</dc:creator>
  <cp:lastModifiedBy>jerry</cp:lastModifiedBy>
  <cp:revision>89</cp:revision>
  <dcterms:created xsi:type="dcterms:W3CDTF">2019-02-16T01:57:00Z</dcterms:created>
  <dcterms:modified xsi:type="dcterms:W3CDTF">2019-02-19T03:08:20Z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