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74" r:id="rId4"/>
    <p:sldId id="275" r:id="rId5"/>
    <p:sldId id="258" r:id="rId6"/>
    <p:sldId id="259" r:id="rId7"/>
    <p:sldId id="260" r:id="rId8"/>
    <p:sldId id="270" r:id="rId9"/>
    <p:sldId id="272" r:id="rId10"/>
    <p:sldId id="273" r:id="rId11"/>
    <p:sldId id="271" r:id="rId12"/>
    <p:sldId id="269" r:id="rId13"/>
    <p:sldId id="264" r:id="rId14"/>
    <p:sldId id="262" r:id="rId15"/>
    <p:sldId id="265" r:id="rId16"/>
    <p:sldId id="263" r:id="rId17"/>
    <p:sldId id="261" r:id="rId18"/>
    <p:sldId id="267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ce" id="{38828646-172C-44CE-8375-EB0BF7609F7B}">
          <p14:sldIdLst>
            <p14:sldId id="256"/>
            <p14:sldId id="266"/>
          </p14:sldIdLst>
        </p14:section>
        <p14:section name="Java8" id="{840704E1-E7D7-4972-B09A-4FA9C808EE0E}">
          <p14:sldIdLst>
            <p14:sldId id="274"/>
            <p14:sldId id="275"/>
          </p14:sldIdLst>
        </p14:section>
        <p14:section name="IDEA配置" id="{CF697121-9B0F-40B3-9D09-166B9ADB1DD1}">
          <p14:sldIdLst>
            <p14:sldId id="258"/>
            <p14:sldId id="259"/>
            <p14:sldId id="260"/>
          </p14:sldIdLst>
        </p14:section>
        <p14:section name="New Feature" id="{D8DB8A77-C94A-4401-84A8-A2A8F156F113}">
          <p14:sldIdLst>
            <p14:sldId id="270"/>
            <p14:sldId id="272"/>
            <p14:sldId id="273"/>
          </p14:sldIdLst>
        </p14:section>
        <p14:section name="Java Security of 9" id="{085C22F1-E34A-4FA3-A101-9C1AB7008490}">
          <p14:sldIdLst>
            <p14:sldId id="271"/>
          </p14:sldIdLst>
        </p14:section>
        <p14:section name="Module定义" id="{9F30F53C-F01F-4D75-B509-EF4AF54160AB}">
          <p14:sldIdLst>
            <p14:sldId id="269"/>
            <p14:sldId id="264"/>
            <p14:sldId id="262"/>
            <p14:sldId id="265"/>
            <p14:sldId id="263"/>
            <p14:sldId id="261"/>
            <p14:sldId id="267"/>
          </p14:sldIdLst>
        </p14:section>
        <p14:section name="标准" id="{398AA791-0F08-4A69-8466-9A2800C57BEB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965" autoAdjust="0"/>
  </p:normalViewPr>
  <p:slideViewPr>
    <p:cSldViewPr snapToGrid="0">
      <p:cViewPr varScale="1">
        <p:scale>
          <a:sx n="67" d="100"/>
          <a:sy n="67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3C455-098D-48F8-AEAD-C7FDE67D5B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CE8BC4-A184-4A77-A4B8-B1A72DA3DDF1}">
      <dgm:prSet phldrT="[文本]"/>
      <dgm:spPr/>
      <dgm:t>
        <a:bodyPr/>
        <a:lstStyle/>
        <a:p>
          <a:r>
            <a:rPr lang="zh-CN" altLang="en-US" dirty="0" smtClean="0"/>
            <a:t>模块化</a:t>
          </a:r>
          <a:endParaRPr lang="zh-CN" altLang="en-US" dirty="0"/>
        </a:p>
      </dgm:t>
    </dgm:pt>
    <dgm:pt modelId="{BF9971C5-5202-4CBA-98E0-D5D8D0B62A98}" type="parTrans" cxnId="{F7D42C13-F068-463C-BDA3-3D9B93A9F2A8}">
      <dgm:prSet/>
      <dgm:spPr/>
      <dgm:t>
        <a:bodyPr/>
        <a:lstStyle/>
        <a:p>
          <a:endParaRPr lang="zh-CN" altLang="en-US"/>
        </a:p>
      </dgm:t>
    </dgm:pt>
    <dgm:pt modelId="{10C3EE1F-CEF8-4B31-BB29-82029CDAA2D1}" type="sibTrans" cxnId="{F7D42C13-F068-463C-BDA3-3D9B93A9F2A8}">
      <dgm:prSet/>
      <dgm:spPr/>
      <dgm:t>
        <a:bodyPr/>
        <a:lstStyle/>
        <a:p>
          <a:endParaRPr lang="zh-CN" altLang="en-US"/>
        </a:p>
      </dgm:t>
    </dgm:pt>
    <dgm:pt modelId="{DB016792-AA42-4DEA-92B8-77E22429FED9}">
      <dgm:prSet phldrT="[文本]"/>
      <dgm:spPr/>
      <dgm:t>
        <a:bodyPr/>
        <a:lstStyle/>
        <a:p>
          <a:r>
            <a:rPr lang="zh-CN" altLang="en-US" dirty="0" smtClean="0"/>
            <a:t>编程模块化</a:t>
          </a:r>
          <a:endParaRPr lang="zh-CN" altLang="en-US" dirty="0"/>
        </a:p>
      </dgm:t>
    </dgm:pt>
    <dgm:pt modelId="{AE4917A7-336B-448F-BCB0-4AD377ABF380}" type="parTrans" cxnId="{4E5C4E37-19D8-4208-B5B8-5D4EF6F8A036}">
      <dgm:prSet/>
      <dgm:spPr/>
      <dgm:t>
        <a:bodyPr/>
        <a:lstStyle/>
        <a:p>
          <a:endParaRPr lang="zh-CN" altLang="en-US"/>
        </a:p>
      </dgm:t>
    </dgm:pt>
    <dgm:pt modelId="{3CFFA478-391D-43AA-A8F0-5A792ECFC54B}" type="sibTrans" cxnId="{4E5C4E37-19D8-4208-B5B8-5D4EF6F8A036}">
      <dgm:prSet/>
      <dgm:spPr/>
      <dgm:t>
        <a:bodyPr/>
        <a:lstStyle/>
        <a:p>
          <a:endParaRPr lang="zh-CN" altLang="en-US"/>
        </a:p>
      </dgm:t>
    </dgm:pt>
    <dgm:pt modelId="{E352CCC4-F7D2-4E56-9F8C-ECEE37E79E23}">
      <dgm:prSet phldrT="[文本]"/>
      <dgm:spPr/>
      <dgm:t>
        <a:bodyPr/>
        <a:lstStyle/>
        <a:p>
          <a:r>
            <a:rPr lang="zh-CN" altLang="en-US" dirty="0" smtClean="0"/>
            <a:t>版本号</a:t>
          </a:r>
          <a:endParaRPr lang="zh-CN" altLang="en-US" dirty="0"/>
        </a:p>
      </dgm:t>
    </dgm:pt>
    <dgm:pt modelId="{FE995F70-C43E-4013-8C67-9E237A59DB26}" type="parTrans" cxnId="{7B4C56F6-B62A-445C-BCFE-404F503C890F}">
      <dgm:prSet/>
      <dgm:spPr/>
      <dgm:t>
        <a:bodyPr/>
        <a:lstStyle/>
        <a:p>
          <a:endParaRPr lang="zh-CN" altLang="en-US"/>
        </a:p>
      </dgm:t>
    </dgm:pt>
    <dgm:pt modelId="{D2B2D508-DD70-4766-BAB4-5D8DFDEE36A5}" type="sibTrans" cxnId="{7B4C56F6-B62A-445C-BCFE-404F503C890F}">
      <dgm:prSet/>
      <dgm:spPr/>
      <dgm:t>
        <a:bodyPr/>
        <a:lstStyle/>
        <a:p>
          <a:endParaRPr lang="zh-CN" altLang="en-US"/>
        </a:p>
      </dgm:t>
    </dgm:pt>
    <dgm:pt modelId="{E18A3E35-DC69-41B5-B6BE-F499BC7DE6E9}">
      <dgm:prSet phldrT="[文本]"/>
      <dgm:spPr/>
      <dgm:t>
        <a:bodyPr/>
        <a:lstStyle/>
        <a:p>
          <a:r>
            <a:rPr lang="en-US" altLang="en-US" dirty="0" smtClean="0"/>
            <a:t>$MAJOR.$MINOR.$SECURITY.$PATCH</a:t>
          </a:r>
          <a:endParaRPr lang="zh-CN" altLang="en-US" dirty="0"/>
        </a:p>
      </dgm:t>
    </dgm:pt>
    <dgm:pt modelId="{7DF126FD-6456-4254-8C89-7FA7FB512697}" type="parTrans" cxnId="{82627E6E-9A4E-4E0B-9081-26A8076621AA}">
      <dgm:prSet/>
      <dgm:spPr/>
      <dgm:t>
        <a:bodyPr/>
        <a:lstStyle/>
        <a:p>
          <a:endParaRPr lang="zh-CN" altLang="en-US"/>
        </a:p>
      </dgm:t>
    </dgm:pt>
    <dgm:pt modelId="{49DFEB78-0E01-4485-824A-5DBB66D66165}" type="sibTrans" cxnId="{82627E6E-9A4E-4E0B-9081-26A8076621AA}">
      <dgm:prSet/>
      <dgm:spPr/>
      <dgm:t>
        <a:bodyPr/>
        <a:lstStyle/>
        <a:p>
          <a:endParaRPr lang="zh-CN" altLang="en-US"/>
        </a:p>
      </dgm:t>
    </dgm:pt>
    <dgm:pt modelId="{D85EDC4B-294F-408E-A2C6-08AE1FB0EFCE}">
      <dgm:prSet phldrT="[文本]"/>
      <dgm:spPr/>
      <dgm:t>
        <a:bodyPr/>
        <a:lstStyle/>
        <a:p>
          <a:r>
            <a:rPr lang="en-US" altLang="zh-CN" dirty="0" smtClean="0"/>
            <a:t>JDK</a:t>
          </a:r>
          <a:r>
            <a:rPr lang="zh-CN" altLang="en-US" dirty="0" smtClean="0"/>
            <a:t>模块化</a:t>
          </a:r>
          <a:endParaRPr lang="zh-CN" altLang="en-US" dirty="0"/>
        </a:p>
      </dgm:t>
    </dgm:pt>
    <dgm:pt modelId="{5D0AF1F5-4BAD-432D-B879-4863B71C8B58}" type="parTrans" cxnId="{75820A24-1439-49B9-B6FD-92928F15090A}">
      <dgm:prSet/>
      <dgm:spPr/>
      <dgm:t>
        <a:bodyPr/>
        <a:lstStyle/>
        <a:p>
          <a:endParaRPr lang="zh-CN" altLang="en-US"/>
        </a:p>
      </dgm:t>
    </dgm:pt>
    <dgm:pt modelId="{509985E4-7625-4DA2-B78E-7815DEA7FB1C}" type="sibTrans" cxnId="{75820A24-1439-49B9-B6FD-92928F15090A}">
      <dgm:prSet/>
      <dgm:spPr/>
      <dgm:t>
        <a:bodyPr/>
        <a:lstStyle/>
        <a:p>
          <a:endParaRPr lang="zh-CN" altLang="en-US"/>
        </a:p>
      </dgm:t>
    </dgm:pt>
    <dgm:pt modelId="{4484BB8A-BFA5-4F94-B297-F64B551B1DFE}" type="pres">
      <dgm:prSet presAssocID="{83D3C455-098D-48F8-AEAD-C7FDE67D5B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489309-7E07-44C6-9F97-29A3F1BA843D}" type="pres">
      <dgm:prSet presAssocID="{62CE8BC4-A184-4A77-A4B8-B1A72DA3DDF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B76614-AB35-4B7E-8DB8-93E9DC580B57}" type="pres">
      <dgm:prSet presAssocID="{62CE8BC4-A184-4A77-A4B8-B1A72DA3DDF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126082-EED5-4642-9D65-173B0F9CB808}" type="pres">
      <dgm:prSet presAssocID="{E352CCC4-F7D2-4E56-9F8C-ECEE37E79E2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8FF196-C005-4303-9229-5FCD8B7DB750}" type="pres">
      <dgm:prSet presAssocID="{E352CCC4-F7D2-4E56-9F8C-ECEE37E79E2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4C56F6-B62A-445C-BCFE-404F503C890F}" srcId="{83D3C455-098D-48F8-AEAD-C7FDE67D5B62}" destId="{E352CCC4-F7D2-4E56-9F8C-ECEE37E79E23}" srcOrd="1" destOrd="0" parTransId="{FE995F70-C43E-4013-8C67-9E237A59DB26}" sibTransId="{D2B2D508-DD70-4766-BAB4-5D8DFDEE36A5}"/>
    <dgm:cxn modelId="{CEAC2765-2BCD-40DB-A66F-63E424D8F797}" type="presOf" srcId="{E352CCC4-F7D2-4E56-9F8C-ECEE37E79E23}" destId="{1D126082-EED5-4642-9D65-173B0F9CB808}" srcOrd="0" destOrd="0" presId="urn:microsoft.com/office/officeart/2005/8/layout/vList2"/>
    <dgm:cxn modelId="{F7D42C13-F068-463C-BDA3-3D9B93A9F2A8}" srcId="{83D3C455-098D-48F8-AEAD-C7FDE67D5B62}" destId="{62CE8BC4-A184-4A77-A4B8-B1A72DA3DDF1}" srcOrd="0" destOrd="0" parTransId="{BF9971C5-5202-4CBA-98E0-D5D8D0B62A98}" sibTransId="{10C3EE1F-CEF8-4B31-BB29-82029CDAA2D1}"/>
    <dgm:cxn modelId="{82627E6E-9A4E-4E0B-9081-26A8076621AA}" srcId="{E352CCC4-F7D2-4E56-9F8C-ECEE37E79E23}" destId="{E18A3E35-DC69-41B5-B6BE-F499BC7DE6E9}" srcOrd="0" destOrd="0" parTransId="{7DF126FD-6456-4254-8C89-7FA7FB512697}" sibTransId="{49DFEB78-0E01-4485-824A-5DBB66D66165}"/>
    <dgm:cxn modelId="{75820A24-1439-49B9-B6FD-92928F15090A}" srcId="{62CE8BC4-A184-4A77-A4B8-B1A72DA3DDF1}" destId="{D85EDC4B-294F-408E-A2C6-08AE1FB0EFCE}" srcOrd="1" destOrd="0" parTransId="{5D0AF1F5-4BAD-432D-B879-4863B71C8B58}" sibTransId="{509985E4-7625-4DA2-B78E-7815DEA7FB1C}"/>
    <dgm:cxn modelId="{D50C455A-AA9C-4E84-BAAE-B523904DE6FF}" type="presOf" srcId="{62CE8BC4-A184-4A77-A4B8-B1A72DA3DDF1}" destId="{B2489309-7E07-44C6-9F97-29A3F1BA843D}" srcOrd="0" destOrd="0" presId="urn:microsoft.com/office/officeart/2005/8/layout/vList2"/>
    <dgm:cxn modelId="{D0BA8A49-0D87-4A06-82FA-7CA7B1B60040}" type="presOf" srcId="{DB016792-AA42-4DEA-92B8-77E22429FED9}" destId="{F0B76614-AB35-4B7E-8DB8-93E9DC580B57}" srcOrd="0" destOrd="0" presId="urn:microsoft.com/office/officeart/2005/8/layout/vList2"/>
    <dgm:cxn modelId="{4E5C4E37-19D8-4208-B5B8-5D4EF6F8A036}" srcId="{62CE8BC4-A184-4A77-A4B8-B1A72DA3DDF1}" destId="{DB016792-AA42-4DEA-92B8-77E22429FED9}" srcOrd="0" destOrd="0" parTransId="{AE4917A7-336B-448F-BCB0-4AD377ABF380}" sibTransId="{3CFFA478-391D-43AA-A8F0-5A792ECFC54B}"/>
    <dgm:cxn modelId="{13BE5975-BD88-4FAE-8209-92A59776B4F2}" type="presOf" srcId="{D85EDC4B-294F-408E-A2C6-08AE1FB0EFCE}" destId="{F0B76614-AB35-4B7E-8DB8-93E9DC580B57}" srcOrd="0" destOrd="1" presId="urn:microsoft.com/office/officeart/2005/8/layout/vList2"/>
    <dgm:cxn modelId="{9794DDCC-3C21-4652-9441-E26C18D7A786}" type="presOf" srcId="{E18A3E35-DC69-41B5-B6BE-F499BC7DE6E9}" destId="{FD8FF196-C005-4303-9229-5FCD8B7DB750}" srcOrd="0" destOrd="0" presId="urn:microsoft.com/office/officeart/2005/8/layout/vList2"/>
    <dgm:cxn modelId="{BD3242A7-A427-428A-9AF5-B56D6C5B478C}" type="presOf" srcId="{83D3C455-098D-48F8-AEAD-C7FDE67D5B62}" destId="{4484BB8A-BFA5-4F94-B297-F64B551B1DFE}" srcOrd="0" destOrd="0" presId="urn:microsoft.com/office/officeart/2005/8/layout/vList2"/>
    <dgm:cxn modelId="{B3D69A18-8269-4C90-8773-8CBBA701D7E9}" type="presParOf" srcId="{4484BB8A-BFA5-4F94-B297-F64B551B1DFE}" destId="{B2489309-7E07-44C6-9F97-29A3F1BA843D}" srcOrd="0" destOrd="0" presId="urn:microsoft.com/office/officeart/2005/8/layout/vList2"/>
    <dgm:cxn modelId="{145737E6-C320-4C0A-9939-670CB6EC06F2}" type="presParOf" srcId="{4484BB8A-BFA5-4F94-B297-F64B551B1DFE}" destId="{F0B76614-AB35-4B7E-8DB8-93E9DC580B57}" srcOrd="1" destOrd="0" presId="urn:microsoft.com/office/officeart/2005/8/layout/vList2"/>
    <dgm:cxn modelId="{EA2AC123-4E75-456F-9E8B-C29766776A3B}" type="presParOf" srcId="{4484BB8A-BFA5-4F94-B297-F64B551B1DFE}" destId="{1D126082-EED5-4642-9D65-173B0F9CB808}" srcOrd="2" destOrd="0" presId="urn:microsoft.com/office/officeart/2005/8/layout/vList2"/>
    <dgm:cxn modelId="{34CDDCB0-7CCA-4F3D-85C5-8286206E141E}" type="presParOf" srcId="{4484BB8A-BFA5-4F94-B297-F64B551B1DFE}" destId="{FD8FF196-C005-4303-9229-5FCD8B7DB75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89309-7E07-44C6-9F97-29A3F1BA843D}">
      <dsp:nvSpPr>
        <dsp:cNvPr id="0" name=""/>
        <dsp:cNvSpPr/>
      </dsp:nvSpPr>
      <dsp:spPr>
        <a:xfrm>
          <a:off x="0" y="14812"/>
          <a:ext cx="10439400" cy="1131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模块化</a:t>
          </a:r>
          <a:endParaRPr lang="zh-CN" altLang="en-US" sz="4500" kern="1200" dirty="0"/>
        </a:p>
      </dsp:txBody>
      <dsp:txXfrm>
        <a:off x="55258" y="70070"/>
        <a:ext cx="10328884" cy="1021459"/>
      </dsp:txXfrm>
    </dsp:sp>
    <dsp:sp modelId="{F0B76614-AB35-4B7E-8DB8-93E9DC580B57}">
      <dsp:nvSpPr>
        <dsp:cNvPr id="0" name=""/>
        <dsp:cNvSpPr/>
      </dsp:nvSpPr>
      <dsp:spPr>
        <a:xfrm>
          <a:off x="0" y="1146787"/>
          <a:ext cx="10439400" cy="128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1451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500" kern="1200" dirty="0" smtClean="0"/>
            <a:t>编程模块化</a:t>
          </a:r>
          <a:endParaRPr lang="zh-CN" alt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500" kern="1200" dirty="0" smtClean="0"/>
            <a:t>JDK</a:t>
          </a:r>
          <a:r>
            <a:rPr lang="zh-CN" altLang="en-US" sz="3500" kern="1200" dirty="0" smtClean="0"/>
            <a:t>模块化</a:t>
          </a:r>
          <a:endParaRPr lang="zh-CN" altLang="en-US" sz="3500" kern="1200" dirty="0"/>
        </a:p>
      </dsp:txBody>
      <dsp:txXfrm>
        <a:off x="0" y="1146787"/>
        <a:ext cx="10439400" cy="1280812"/>
      </dsp:txXfrm>
    </dsp:sp>
    <dsp:sp modelId="{1D126082-EED5-4642-9D65-173B0F9CB808}">
      <dsp:nvSpPr>
        <dsp:cNvPr id="0" name=""/>
        <dsp:cNvSpPr/>
      </dsp:nvSpPr>
      <dsp:spPr>
        <a:xfrm>
          <a:off x="0" y="2427599"/>
          <a:ext cx="10439400" cy="1131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版本号</a:t>
          </a:r>
          <a:endParaRPr lang="zh-CN" altLang="en-US" sz="4500" kern="1200" dirty="0"/>
        </a:p>
      </dsp:txBody>
      <dsp:txXfrm>
        <a:off x="55258" y="2482857"/>
        <a:ext cx="10328884" cy="1021459"/>
      </dsp:txXfrm>
    </dsp:sp>
    <dsp:sp modelId="{FD8FF196-C005-4303-9229-5FCD8B7DB750}">
      <dsp:nvSpPr>
        <dsp:cNvPr id="0" name=""/>
        <dsp:cNvSpPr/>
      </dsp:nvSpPr>
      <dsp:spPr>
        <a:xfrm>
          <a:off x="0" y="3559574"/>
          <a:ext cx="104394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1451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3500" kern="1200" dirty="0" smtClean="0"/>
            <a:t>$MAJOR.$MINOR.$SECURITY.$PATCH</a:t>
          </a:r>
          <a:endParaRPr lang="zh-CN" altLang="en-US" sz="3500" kern="1200" dirty="0"/>
        </a:p>
      </dsp:txBody>
      <dsp:txXfrm>
        <a:off x="0" y="3559574"/>
        <a:ext cx="10439400" cy="74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6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93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1. Project Jigsaw</a:t>
            </a:r>
            <a:r>
              <a:rPr lang="zh-CN" altLang="en-US" dirty="0"/>
              <a:t>希望在</a:t>
            </a:r>
            <a:r>
              <a:rPr lang="en-US" altLang="zh-CN" dirty="0"/>
              <a:t>Java8</a:t>
            </a:r>
            <a:r>
              <a:rPr lang="zh-CN" altLang="en-US" dirty="0"/>
              <a:t>中添加模块化系统，但影响太大，没有完成。</a:t>
            </a:r>
          </a:p>
          <a:p>
            <a:r>
              <a:rPr lang="en-US" altLang="zh-CN" dirty="0">
                <a:sym typeface="+mn-ea"/>
              </a:rPr>
              <a:t>Java9</a:t>
            </a:r>
            <a:r>
              <a:rPr lang="zh-CN" altLang="en-US" dirty="0"/>
              <a:t>模块化也推迟了几次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更小的运行时镜像。如：</a:t>
            </a:r>
            <a:r>
              <a:rPr lang="en-US" altLang="zh-CN" dirty="0"/>
              <a:t>Server</a:t>
            </a:r>
            <a:r>
              <a:rPr lang="zh-CN" altLang="en-US" dirty="0"/>
              <a:t>程序不需要</a:t>
            </a:r>
            <a:r>
              <a:rPr lang="en-US" altLang="zh-CN" dirty="0"/>
              <a:t>Swing</a:t>
            </a:r>
            <a:r>
              <a:rPr lang="zh-CN" altLang="en-US" dirty="0"/>
              <a:t>库；随着发展包含的内容肯定越来越多。</a:t>
            </a:r>
          </a:p>
          <a:p>
            <a:r>
              <a:rPr lang="en-US" altLang="zh-CN" dirty="0"/>
              <a:t>3. Java9</a:t>
            </a:r>
            <a:r>
              <a:rPr lang="zh-CN" altLang="en-US" dirty="0"/>
              <a:t>把</a:t>
            </a:r>
            <a:r>
              <a:rPr lang="en-US" altLang="zh-CN" dirty="0"/>
              <a:t>JDK </a:t>
            </a:r>
            <a:r>
              <a:rPr lang="zh-CN" altLang="en-US" dirty="0"/>
              <a:t>模块化，</a:t>
            </a:r>
            <a:r>
              <a:rPr lang="en-US" altLang="zh-CN" dirty="0"/>
              <a:t>Java9</a:t>
            </a:r>
            <a:r>
              <a:rPr lang="zh-CN" altLang="en-US" dirty="0"/>
              <a:t>共有</a:t>
            </a:r>
            <a:r>
              <a:rPr lang="en-US" altLang="zh-CN" dirty="0"/>
              <a:t>94</a:t>
            </a:r>
            <a:r>
              <a:rPr lang="zh-CN" altLang="en-US" dirty="0"/>
              <a:t>个模块组成；通过</a:t>
            </a:r>
            <a:r>
              <a:rPr lang="en-US" altLang="zh-CN" dirty="0" err="1"/>
              <a:t>jlink</a:t>
            </a:r>
            <a:r>
              <a:rPr lang="zh-CN" altLang="en-US" dirty="0"/>
              <a:t>工具可创建出每个应用独有的运行时镜像，镜像中只包含应用中真正需要的模块，这样这极大的减少应用的空间</a:t>
            </a:r>
          </a:p>
          <a:p>
            <a:r>
              <a:rPr lang="en-US" altLang="zh-CN" dirty="0"/>
              <a:t>4. Java9</a:t>
            </a:r>
            <a:r>
              <a:rPr lang="zh-CN" altLang="en-US" dirty="0"/>
              <a:t>之前，应用依赖</a:t>
            </a:r>
            <a:r>
              <a:rPr lang="en-US" altLang="zh-CN" dirty="0" err="1"/>
              <a:t>classpath</a:t>
            </a:r>
            <a:r>
              <a:rPr lang="en-US" altLang="zh-CN" dirty="0"/>
              <a:t>,</a:t>
            </a:r>
            <a:r>
              <a:rPr lang="zh-CN" altLang="en-US" dirty="0"/>
              <a:t>把应用本身的</a:t>
            </a:r>
            <a:r>
              <a:rPr lang="en-US" altLang="zh-CN" dirty="0"/>
              <a:t>Jar</a:t>
            </a:r>
            <a:r>
              <a:rPr lang="zh-CN" altLang="en-US" dirty="0"/>
              <a:t>和第三方的</a:t>
            </a:r>
            <a:r>
              <a:rPr lang="en-US" altLang="zh-CN" dirty="0"/>
              <a:t>Jar</a:t>
            </a:r>
            <a:r>
              <a:rPr lang="zh-CN" altLang="en-US" dirty="0"/>
              <a:t>包都放在</a:t>
            </a:r>
            <a:r>
              <a:rPr lang="en-US" altLang="zh-CN" dirty="0" err="1"/>
              <a:t>classpath</a:t>
            </a:r>
            <a:r>
              <a:rPr lang="zh-CN" altLang="en-US" dirty="0"/>
              <a:t>上，</a:t>
            </a:r>
            <a:r>
              <a:rPr lang="en-US" altLang="zh-CN" dirty="0" err="1"/>
              <a:t>classpath</a:t>
            </a:r>
            <a:r>
              <a:rPr lang="zh-CN" altLang="en-US" dirty="0"/>
              <a:t>是单一的线性空间，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991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6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https://www.oracle.com/technetwork/java/javase/overview/index.html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7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5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https://www.jianshu.com/p/38985b61ea83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4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https://docs.oracle.com/javase/9/language/toc.htm#JSLAN-GUID-16A5183A-DC0D-4A96-B9D8-AAC9671222DD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4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</a:t>
            </a:r>
            <a:r>
              <a:rPr lang="en-US" altLang="zh-CN" dirty="0" smtClean="0"/>
              <a:t>://docs.oracle.com/javase/9/whatsnew/toc.htm#JSNEW-GUID-71A09701-7412-4499-A88D-53FA8BFBD3D0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https://docs.oracle.com/javase/9/security/toc.htm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Spring-Shell:</a:t>
            </a:r>
          </a:p>
          <a:p>
            <a:r>
              <a:rPr lang="en-US" altLang="zh-CN" dirty="0" smtClean="0"/>
              <a:t>https://docs.spring.io/spring-shell/docs/2.0.0.RELEASE/reference/htmlsingle/#organizing-commands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Reference:</a:t>
            </a:r>
          </a:p>
          <a:p>
            <a:r>
              <a:rPr lang="en-US" altLang="zh-CN" dirty="0" smtClean="0"/>
              <a:t>http://strong-life-126-com.iteye.com/blog/806246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5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http://openjdk.java.net/projects/jigsaw/spec/sotms/#module-declarations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provide reliable configuration and strong encapsulation in a way that is both approachable to developers and supportable by existing tool chains we treat modules as a fundamental new kind of Java program component. A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named, self-describing collection of code and data. Its code is organized as a set of packages containing types,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 classes and interfaces; its data includes resources and other kinds of static information.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1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1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jeps/24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jdk.java.net/jeps/24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shell/docs/2.0.0.RELEASE/reference/htmlsingle/#organizing-command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openjdk.java.net/projects/jigsaw/spec/sotms/" TargetMode="External"/><Relationship Id="rId3" Type="http://schemas.openxmlformats.org/officeDocument/2006/relationships/hyperlink" Target="http://openjdk.java.net/jeps/261" TargetMode="External"/><Relationship Id="rId7" Type="http://schemas.openxmlformats.org/officeDocument/2006/relationships/hyperlink" Target="http://openjdk.java.net/projects/jigsaw/spec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jdk.java.net/jeps/282" TargetMode="External"/><Relationship Id="rId5" Type="http://schemas.openxmlformats.org/officeDocument/2006/relationships/hyperlink" Target="http://openjdk.java.net/jeps/200" TargetMode="External"/><Relationship Id="rId4" Type="http://schemas.openxmlformats.org/officeDocument/2006/relationships/hyperlink" Target="https://docs.oracle.com/javase/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3" y="1472654"/>
            <a:ext cx="6867525" cy="39488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29651" y="5800725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张景合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10 </a:t>
            </a:r>
            <a:r>
              <a:rPr lang="zh-CN" altLang="en-US" dirty="0" smtClean="0"/>
              <a:t>语言新功能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本地变量推断</a:t>
            </a:r>
            <a:endParaRPr lang="en-US" altLang="zh-CN" dirty="0" smtClean="0"/>
          </a:p>
          <a:p>
            <a:r>
              <a:rPr lang="zh-CN" altLang="en-US" dirty="0" smtClean="0"/>
              <a:t>不适用</a:t>
            </a:r>
            <a:r>
              <a:rPr lang="en-US" altLang="zh-CN" dirty="0" smtClean="0"/>
              <a:t>--</a:t>
            </a:r>
          </a:p>
          <a:p>
            <a:pPr lvl="1"/>
            <a:r>
              <a:rPr lang="zh-CN" altLang="en-US" dirty="0"/>
              <a:t>方法的参数</a:t>
            </a:r>
          </a:p>
          <a:p>
            <a:pPr lvl="1"/>
            <a:r>
              <a:rPr lang="zh-CN" altLang="en-US" dirty="0"/>
              <a:t>构造函数的参数</a:t>
            </a:r>
          </a:p>
          <a:p>
            <a:pPr lvl="1"/>
            <a:r>
              <a:rPr lang="zh-CN" altLang="en-US" dirty="0"/>
              <a:t>方法的返回值类型</a:t>
            </a:r>
          </a:p>
          <a:p>
            <a:pPr lvl="1"/>
            <a:r>
              <a:rPr lang="zh-CN" altLang="en-US" dirty="0"/>
              <a:t>对象的成员变量</a:t>
            </a:r>
          </a:p>
          <a:p>
            <a:pPr lvl="1"/>
            <a:r>
              <a:rPr lang="zh-CN" altLang="en-US" dirty="0"/>
              <a:t>只是定义定义而不初始化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97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JDK9 Java Security</a:t>
            </a:r>
            <a:r>
              <a:rPr lang="zh-CN" altLang="en-US" dirty="0" smtClean="0"/>
              <a:t>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JSSE </a:t>
            </a:r>
            <a:r>
              <a:rPr lang="zh-CN" altLang="en-US" dirty="0" smtClean="0"/>
              <a:t>及 </a:t>
            </a:r>
            <a:r>
              <a:rPr lang="en-US" altLang="zh-CN" dirty="0" err="1" smtClean="0"/>
              <a:t>SunJSSE</a:t>
            </a:r>
            <a:r>
              <a:rPr lang="en-US" altLang="zh-CN" dirty="0" smtClean="0"/>
              <a:t> provider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TLS 1.0 &amp; 1.2</a:t>
            </a:r>
          </a:p>
          <a:p>
            <a:r>
              <a:rPr lang="en-US" altLang="zh-CN" dirty="0">
                <a:hlinkClick r:id="rId3"/>
              </a:rPr>
              <a:t>TLS Application-Layer Protocol Negotiation </a:t>
            </a:r>
            <a:r>
              <a:rPr lang="en-US" altLang="zh-CN" dirty="0" smtClean="0">
                <a:hlinkClick r:id="rId3"/>
              </a:rPr>
              <a:t>Extension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OCSP Stapling for </a:t>
            </a:r>
            <a:r>
              <a:rPr lang="en-US" altLang="zh-CN" dirty="0" smtClean="0">
                <a:hlinkClick r:id="rId4"/>
              </a:rPr>
              <a:t>TLS</a:t>
            </a:r>
            <a:endParaRPr lang="en-US" altLang="zh-CN" dirty="0" smtClean="0"/>
          </a:p>
          <a:p>
            <a:r>
              <a:rPr lang="zh-CN" altLang="en-US" dirty="0"/>
              <a:t>优化</a:t>
            </a:r>
            <a:r>
              <a:rPr lang="en-US" altLang="zh-CN" dirty="0"/>
              <a:t>GHASH</a:t>
            </a:r>
            <a:r>
              <a:rPr lang="zh-CN" altLang="en-US" dirty="0"/>
              <a:t>和</a:t>
            </a:r>
            <a:r>
              <a:rPr lang="en-US" altLang="zh-CN" dirty="0"/>
              <a:t>RSA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/>
              <a:t>提供</a:t>
            </a:r>
            <a:r>
              <a:rPr lang="sv-SE" altLang="zh-CN" dirty="0"/>
              <a:t>Deterministic Random Bit Generator (DRBG)</a:t>
            </a:r>
            <a:r>
              <a:rPr lang="zh-CN" altLang="en-US" dirty="0"/>
              <a:t>的</a:t>
            </a:r>
            <a:r>
              <a:rPr lang="en-US" altLang="zh-CN" dirty="0" err="1"/>
              <a:t>SecureRandom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默认</a:t>
            </a:r>
            <a:r>
              <a:rPr lang="en-US" altLang="zh-CN" dirty="0" err="1" smtClean="0"/>
              <a:t>keystore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类型从原来的</a:t>
            </a:r>
            <a:r>
              <a:rPr lang="en-US" altLang="zh-CN" dirty="0" smtClean="0"/>
              <a:t>JKS </a:t>
            </a:r>
            <a:r>
              <a:rPr lang="zh-CN" altLang="en-US" dirty="0" smtClean="0"/>
              <a:t>修改为</a:t>
            </a:r>
            <a:r>
              <a:rPr lang="en-US" altLang="zh-CN" dirty="0" smtClean="0"/>
              <a:t> PKCS#12</a:t>
            </a:r>
          </a:p>
          <a:p>
            <a:r>
              <a:rPr lang="zh-CN" altLang="en-US" dirty="0" smtClean="0"/>
              <a:t>废弃</a:t>
            </a:r>
            <a:r>
              <a:rPr lang="en-US" altLang="zh-CN" dirty="0" smtClean="0"/>
              <a:t>SHA-1</a:t>
            </a:r>
            <a:r>
              <a:rPr lang="zh-CN" altLang="en-US" dirty="0" smtClean="0"/>
              <a:t>证书签名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SHA-3</a:t>
            </a:r>
          </a:p>
        </p:txBody>
      </p:sp>
    </p:spTree>
    <p:extLst>
      <p:ext uri="{BB962C8B-B14F-4D97-AF65-F5344CB8AC3E}">
        <p14:creationId xmlns:p14="http://schemas.microsoft.com/office/powerpoint/2010/main" val="101385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Package-info.java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为标注在包上</a:t>
            </a:r>
            <a:r>
              <a:rPr lang="en-US" altLang="zh-CN" b="1" dirty="0"/>
              <a:t>Annotation</a:t>
            </a:r>
            <a:r>
              <a:rPr lang="zh-CN" altLang="en-US" dirty="0"/>
              <a:t>提供便利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用于通用框架开发</a:t>
            </a:r>
            <a:endParaRPr lang="zh-CN" altLang="en-US" dirty="0"/>
          </a:p>
          <a:p>
            <a:r>
              <a:rPr lang="zh-CN" altLang="en-US" dirty="0"/>
              <a:t>声明友好类和包常量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如一个包中有很多的内部访问的类或常量，就可以统一的放</a:t>
            </a:r>
            <a:r>
              <a:rPr lang="zh-CN" altLang="en-US" dirty="0" smtClean="0"/>
              <a:t>到</a:t>
            </a:r>
            <a:r>
              <a:rPr lang="en-US" altLang="zh-CN" dirty="0" smtClean="0"/>
              <a:t>	package-info</a:t>
            </a:r>
            <a:r>
              <a:rPr lang="zh-CN" altLang="en-US" dirty="0" smtClean="0"/>
              <a:t>类中，这样就方便，而且集中管理，减少</a:t>
            </a:r>
            <a:r>
              <a:rPr lang="en-US" altLang="zh-CN" dirty="0" smtClean="0"/>
              <a:t>friendly</a:t>
            </a:r>
            <a:r>
              <a:rPr lang="zh-CN" altLang="en-US" dirty="0" smtClean="0"/>
              <a:t>类到处</a:t>
            </a:r>
            <a:r>
              <a:rPr lang="en-US" altLang="zh-CN" dirty="0" smtClean="0"/>
              <a:t>	</a:t>
            </a:r>
            <a:r>
              <a:rPr lang="zh-CN" altLang="en-US" dirty="0" smtClean="0"/>
              <a:t>游走的情况</a:t>
            </a:r>
            <a:endParaRPr lang="zh-CN" altLang="en-US" dirty="0"/>
          </a:p>
          <a:p>
            <a:r>
              <a:rPr lang="zh-CN" altLang="en-US" dirty="0"/>
              <a:t>提供包的整体注释说明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DEMO:  https://docs.oracle.com/javase/9/docs/api/overview-summary.html</a:t>
            </a:r>
            <a:endParaRPr lang="zh-CN" altLang="en-US" dirty="0" smtClean="0"/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DEMO</a:t>
            </a:r>
            <a:r>
              <a:rPr lang="en-US" altLang="zh-CN" dirty="0" smtClean="0"/>
              <a:t> for package-info.java from spring-shell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8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b="1" cap="all" dirty="0" smtClean="0"/>
              <a:t>Defining modules</a:t>
            </a:r>
            <a:endParaRPr lang="en-US" altLang="zh-CN" b="1" cap="all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 </a:t>
            </a:r>
            <a:r>
              <a:rPr lang="en-US" altLang="zh-CN" i="1" dirty="0"/>
              <a:t>module</a:t>
            </a:r>
            <a:r>
              <a:rPr lang="en-US" altLang="zh-CN" dirty="0"/>
              <a:t> is a named, self-describing collection of code and data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-- </a:t>
            </a:r>
            <a:r>
              <a:rPr lang="en-US" altLang="zh-CN" dirty="0"/>
              <a:t>Its code is organized as a set of packages containing types, </a:t>
            </a:r>
            <a:r>
              <a:rPr lang="en-US" altLang="zh-CN" i="1" dirty="0"/>
              <a:t>i.e.</a:t>
            </a:r>
            <a:r>
              <a:rPr lang="en-US" altLang="zh-CN" dirty="0"/>
              <a:t>, Java classes and interfaces;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 </a:t>
            </a:r>
            <a:r>
              <a:rPr lang="en-US" altLang="zh-CN" dirty="0"/>
              <a:t>its data includes resources and other kinds of static information.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6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模块一个命名的，自我描述的代码和数据的集合。</a:t>
            </a:r>
          </a:p>
          <a:p>
            <a:r>
              <a:rPr lang="zh-CN" altLang="en-US"/>
              <a:t>模块的代码被组织成多个包，每个包中包含</a:t>
            </a:r>
            <a:r>
              <a:rPr lang="en-US" altLang="zh-CN"/>
              <a:t>Java</a:t>
            </a:r>
            <a:r>
              <a:rPr lang="zh-CN" altLang="en-US"/>
              <a:t>类和接口。</a:t>
            </a:r>
          </a:p>
          <a:p>
            <a:r>
              <a:rPr lang="zh-CN" altLang="en-US"/>
              <a:t>模块的数据则包括资源文件和其他静态信息。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模块依赖结构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49" y="2231232"/>
            <a:ext cx="7154395" cy="3498056"/>
          </a:xfrm>
        </p:spPr>
      </p:pic>
    </p:spTree>
    <p:extLst>
      <p:ext uri="{BB962C8B-B14F-4D97-AF65-F5344CB8AC3E}">
        <p14:creationId xmlns:p14="http://schemas.microsoft.com/office/powerpoint/2010/main" val="210225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模块声明文件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模块声明文件是一个模块的声明信息</a:t>
            </a:r>
          </a:p>
          <a:p>
            <a:r>
              <a:rPr lang="en-US" altLang="zh-CN"/>
              <a:t>module-info.java </a:t>
            </a:r>
          </a:p>
          <a:p>
            <a:r>
              <a:rPr lang="zh-CN" altLang="en-US"/>
              <a:t>位置在模块根上，编成为</a:t>
            </a:r>
            <a:r>
              <a:rPr lang="en-US" altLang="zh-CN"/>
              <a:t>module-java.class</a:t>
            </a:r>
          </a:p>
          <a:p>
            <a:r>
              <a:rPr lang="zh-CN" altLang="en-US"/>
              <a:t>新的</a:t>
            </a:r>
            <a:r>
              <a:rPr lang="en-US" altLang="zh-CN"/>
              <a:t>keyword: module</a:t>
            </a:r>
            <a:r>
              <a:rPr lang="zh-CN" altLang="en-US"/>
              <a:t>声明一个模块</a:t>
            </a:r>
          </a:p>
          <a:p>
            <a:r>
              <a:rPr lang="zh-CN" altLang="en-US"/>
              <a:t>模块名称的规则：与</a:t>
            </a:r>
            <a:r>
              <a:rPr lang="en-US" altLang="zh-CN"/>
              <a:t>java</a:t>
            </a:r>
            <a:r>
              <a:rPr lang="zh-CN" altLang="en-US"/>
              <a:t>包的命名规则相似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模块化系统的好处（</a:t>
            </a:r>
            <a:r>
              <a:rPr lang="zh-CN" altLang="en-US">
                <a:solidFill>
                  <a:srgbClr val="FF0000"/>
                </a:solidFill>
              </a:rPr>
              <a:t>待重新理解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可定制</a:t>
            </a:r>
            <a:r>
              <a:rPr lang="en-US" altLang="zh-CN" dirty="0"/>
              <a:t>JRE</a:t>
            </a:r>
            <a:r>
              <a:rPr lang="zh-CN" altLang="en-US" dirty="0"/>
              <a:t>： 更小的运行时镜像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更确定的模块依赖关系，避免</a:t>
            </a:r>
            <a:r>
              <a:rPr lang="en-US" altLang="zh-CN" dirty="0"/>
              <a:t>JAR HELL</a:t>
            </a:r>
            <a:r>
              <a:rPr lang="zh-CN" altLang="en-US" dirty="0"/>
              <a:t>问题</a:t>
            </a:r>
          </a:p>
          <a:p>
            <a:r>
              <a:rPr lang="en-US" altLang="zh-CN" dirty="0"/>
              <a:t>3 </a:t>
            </a:r>
            <a:r>
              <a:rPr lang="zh-CN" altLang="en-US" dirty="0"/>
              <a:t>与</a:t>
            </a:r>
            <a:r>
              <a:rPr lang="en-US" altLang="zh-CN" dirty="0" err="1"/>
              <a:t>OSGi</a:t>
            </a:r>
            <a:r>
              <a:rPr lang="zh-CN" altLang="en-US" dirty="0"/>
              <a:t>的比较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909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openjdk.java.net/projects/jigsaw/</a:t>
            </a:r>
            <a:r>
              <a:rPr lang="en-US" altLang="zh-CN" dirty="0" smtClean="0"/>
              <a:t> </a:t>
            </a:r>
            <a:r>
              <a:rPr lang="en-US" altLang="zh-CN" dirty="0"/>
              <a:t>-- </a:t>
            </a:r>
            <a:r>
              <a:rPr lang="en-US" altLang="zh-CN" dirty="0" smtClean="0"/>
              <a:t>project jigsaw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docs.oracle.com/javase/specs/jls/se9/html/jls-7.html#jls-7.7  </a:t>
            </a:r>
            <a:r>
              <a:rPr lang="en-US" altLang="zh-CN" dirty="0" smtClean="0"/>
              <a:t>-- Java language specification</a:t>
            </a:r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openjdk.java.net/jeps/261</a:t>
            </a:r>
            <a:r>
              <a:rPr lang="en-US" altLang="zh-CN" dirty="0" smtClean="0"/>
              <a:t> -- modular system</a:t>
            </a:r>
          </a:p>
          <a:p>
            <a:r>
              <a:rPr lang="en-US" altLang="zh-CN" dirty="0">
                <a:hlinkClick r:id="rId4"/>
              </a:rPr>
              <a:t>https://docs.oracle.com/javase/9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openjdk.java.net/jeps/200</a:t>
            </a:r>
            <a:r>
              <a:rPr lang="en-US" altLang="zh-CN" dirty="0" smtClean="0"/>
              <a:t>  -- modular JDK</a:t>
            </a:r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openjdk.java.net/jeps/282</a:t>
            </a:r>
            <a:r>
              <a:rPr lang="en-US" altLang="zh-CN" dirty="0" smtClean="0"/>
              <a:t> -- </a:t>
            </a:r>
            <a:r>
              <a:rPr lang="en-US" altLang="zh-CN" dirty="0" err="1" smtClean="0"/>
              <a:t>jlink</a:t>
            </a:r>
            <a:r>
              <a:rPr lang="en-US" altLang="zh-CN" dirty="0" smtClean="0"/>
              <a:t> - The Java linker</a:t>
            </a:r>
          </a:p>
          <a:p>
            <a:r>
              <a:rPr lang="en-US" altLang="zh-CN" dirty="0">
                <a:hlinkClick r:id="rId7"/>
              </a:rPr>
              <a:t>http://openjdk.java.net/projects/jigsaw/spec</a:t>
            </a:r>
            <a:r>
              <a:rPr lang="en-US" altLang="zh-CN" dirty="0" smtClean="0">
                <a:hlinkClick r:id="rId7"/>
              </a:rPr>
              <a:t>/</a:t>
            </a:r>
            <a:r>
              <a:rPr lang="en-US" altLang="zh-CN" dirty="0" smtClean="0"/>
              <a:t> -- JSR 376</a:t>
            </a:r>
          </a:p>
          <a:p>
            <a:r>
              <a:rPr lang="en-US" altLang="zh-CN" dirty="0">
                <a:hlinkClick r:id="rId8"/>
              </a:rPr>
              <a:t>http://openjdk.java.net/projects/jigsaw/spec/sotms</a:t>
            </a:r>
            <a:r>
              <a:rPr lang="en-US" altLang="zh-CN" dirty="0" smtClean="0">
                <a:hlinkClick r:id="rId8"/>
              </a:rPr>
              <a:t>/</a:t>
            </a:r>
            <a:r>
              <a:rPr lang="en-US" altLang="zh-CN" dirty="0" smtClean="0"/>
              <a:t> -- the state of the module system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14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smtClean="0"/>
              <a:t>Java 9 10 11 </a:t>
            </a:r>
            <a:r>
              <a:rPr lang="zh-CN" altLang="en-US" dirty="0" smtClean="0"/>
              <a:t>新功能</a:t>
            </a:r>
            <a:endParaRPr lang="en-US" altLang="zh-CN" dirty="0" smtClean="0"/>
          </a:p>
          <a:p>
            <a:r>
              <a:rPr lang="en-US" altLang="zh-CN" dirty="0" smtClean="0"/>
              <a:t>Module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r>
              <a:rPr lang="zh-CN" altLang="en-US" dirty="0"/>
              <a:t>实例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6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8" y="1881187"/>
            <a:ext cx="10961014" cy="44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3" y="1298417"/>
            <a:ext cx="6029325" cy="53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 JDK</a:t>
            </a:r>
            <a:r>
              <a:rPr lang="zh-CN" altLang="en-US"/>
              <a:t>版本设置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Step 1 File-Setting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80" y="2413000"/>
            <a:ext cx="9514205" cy="4199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IDEA JDK</a:t>
            </a:r>
            <a:r>
              <a:rPr lang="zh-CN" altLang="en-US">
                <a:sym typeface="+mn-ea"/>
              </a:rPr>
              <a:t>版本设置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Step 2 File-Project Structure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40" y="2374265"/>
            <a:ext cx="7150100" cy="40646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IDEA JDK</a:t>
            </a:r>
            <a:r>
              <a:rPr lang="zh-CN" altLang="en-US">
                <a:sym typeface="+mn-ea"/>
              </a:rPr>
              <a:t>版本设置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Step 3 File- Project Structure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170" y="2551430"/>
            <a:ext cx="8228330" cy="32378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9 </a:t>
            </a:r>
            <a:r>
              <a:rPr lang="zh-CN" altLang="en-US" dirty="0" smtClean="0"/>
              <a:t>主要的两种新功能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06240"/>
              </p:ext>
            </p:extLst>
          </p:nvPr>
        </p:nvGraphicFramePr>
        <p:xfrm>
          <a:off x="876300" y="1852613"/>
          <a:ext cx="10439400" cy="4319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463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9 </a:t>
            </a:r>
            <a:r>
              <a:rPr lang="zh-CN" altLang="en-US" dirty="0" smtClean="0"/>
              <a:t>语言新功能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允许接口私有方法</a:t>
            </a:r>
            <a:endParaRPr lang="en-US" altLang="zh-CN" dirty="0" smtClean="0"/>
          </a:p>
          <a:p>
            <a:r>
              <a:rPr lang="zh-CN" altLang="en-US" dirty="0" smtClean="0"/>
              <a:t>单下划线</a:t>
            </a:r>
            <a:r>
              <a:rPr lang="zh-CN" altLang="en-US" dirty="0" smtClean="0"/>
              <a:t>不再是合法的命名字符</a:t>
            </a:r>
            <a:endParaRPr lang="en-US" altLang="zh-CN" dirty="0" smtClean="0"/>
          </a:p>
          <a:p>
            <a:r>
              <a:rPr lang="zh-CN" altLang="en-US" dirty="0" smtClean="0"/>
              <a:t>钻石操作符（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）支持匿名内部类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SafeVarargs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7632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4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4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ID" val="custom20184545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545"/>
  <p:tag name="KSO_WM_SLIDE_LAYOUT" val="a_b"/>
  <p:tag name="KSO_WM_SLIDE_LAYOUT_CNT" val="1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4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4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4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1_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600</Words>
  <Application>Microsoft Office PowerPoint</Application>
  <PresentationFormat>宽屏</PresentationFormat>
  <Paragraphs>111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Calibri</vt:lpstr>
      <vt:lpstr>黑体</vt:lpstr>
      <vt:lpstr>宋体</vt:lpstr>
      <vt:lpstr>Arial</vt:lpstr>
      <vt:lpstr>1_Office 主题​​</vt:lpstr>
      <vt:lpstr>PowerPoint 演示文稿</vt:lpstr>
      <vt:lpstr>目录</vt:lpstr>
      <vt:lpstr>Java8</vt:lpstr>
      <vt:lpstr>Java 8</vt:lpstr>
      <vt:lpstr>IDEA JDK版本设置</vt:lpstr>
      <vt:lpstr>IDEA JDK版本设置 </vt:lpstr>
      <vt:lpstr>IDEA JDK版本设置 </vt:lpstr>
      <vt:lpstr>Java 9 主要的两种新功能</vt:lpstr>
      <vt:lpstr>Java 9 语言新功能</vt:lpstr>
      <vt:lpstr>Java 10 语言新功能</vt:lpstr>
      <vt:lpstr>JDK9 Java Security新功能</vt:lpstr>
      <vt:lpstr>Package-info.java</vt:lpstr>
      <vt:lpstr>Defining modules</vt:lpstr>
      <vt:lpstr>模块的定义</vt:lpstr>
      <vt:lpstr>模块依赖结构</vt:lpstr>
      <vt:lpstr>模块声明文件</vt:lpstr>
      <vt:lpstr>模块化系统的好处（待重新理解）</vt:lpstr>
      <vt:lpstr>PowerPoint 演示文稿</vt:lpstr>
      <vt:lpstr>资料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9</dc:title>
  <dc:creator/>
  <cp:lastModifiedBy>111</cp:lastModifiedBy>
  <cp:revision>62</cp:revision>
  <dcterms:created xsi:type="dcterms:W3CDTF">2018-09-08T04:32:33Z</dcterms:created>
  <dcterms:modified xsi:type="dcterms:W3CDTF">2018-12-11T04:39:01Z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