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B3E0900-4B1A-418E-986C-DBA45EA11B0C}">
          <p14:sldIdLst>
            <p14:sldId id="256"/>
          </p14:sldIdLst>
        </p14:section>
        <p14:section name="Advantage Funcation Paradigm" id="{F8B3F1BD-FB6F-4C47-A404-97E8FB11DA0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undamental" id="{C6ABF32D-E423-4B36-9509-1FDED51BD25D}">
          <p14:sldIdLst>
            <p14:sldId id="266"/>
            <p14:sldId id="267"/>
            <p14:sldId id="268"/>
            <p14:sldId id="269"/>
          </p14:sldIdLst>
        </p14:section>
        <p14:section name="Interfaces Introduction" id="{1F94CF64-E514-4FEE-8791-BB3ABC8F7E04}">
          <p14:sldIdLst>
            <p14:sldId id="270"/>
            <p14:sldId id="271"/>
            <p14:sldId id="274"/>
            <p14:sldId id="275"/>
            <p14:sldId id="276"/>
            <p14:sldId id="277"/>
            <p14:sldId id="278"/>
          </p14:sldIdLst>
        </p14:section>
        <p14:section name="Stream interface methods" id="{28A88A0E-CEBC-4856-9895-3E871FEB6394}">
          <p14:sldIdLst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366" autoAdjust="0"/>
  </p:normalViewPr>
  <p:slideViewPr>
    <p:cSldViewPr snapToGrid="0">
      <p:cViewPr varScale="1">
        <p:scale>
          <a:sx n="65" d="100"/>
          <a:sy n="65" d="100"/>
        </p:scale>
        <p:origin x="14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79D9-4720-4EC0-85DC-E96B1906CE7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29D24-007F-4862-846C-36458EBA2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8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https://yuedu.baidu.com/ebook/f7c46708a26925c52cc5bff4.html?f=read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75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64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17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46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24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05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46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21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的核心思想，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将大任务分解成小任务，将这些小任务独立运行；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再将小任务的计算结果聚合成目标任务的结果。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9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编程范式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05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0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OCP- Open close principle</a:t>
            </a:r>
          </a:p>
          <a:p>
            <a:r>
              <a:rPr lang="en-US" altLang="zh-CN" dirty="0" smtClean="0"/>
              <a:t>ISP</a:t>
            </a:r>
            <a:r>
              <a:rPr lang="en-US" altLang="zh-CN" baseline="0" dirty="0" smtClean="0"/>
              <a:t> – Interface segregation principle</a:t>
            </a:r>
          </a:p>
          <a:p>
            <a:r>
              <a:rPr lang="en-US" altLang="zh-CN" baseline="0" dirty="0" smtClean="0"/>
              <a:t>CARP - Composition aggregation reuse principle</a:t>
            </a:r>
          </a:p>
          <a:p>
            <a:r>
              <a:rPr lang="en-US" altLang="zh-CN" baseline="0" dirty="0" smtClean="0"/>
              <a:t>LSP – </a:t>
            </a:r>
            <a:r>
              <a:rPr lang="en-US" altLang="zh-CN" baseline="0" dirty="0" err="1" smtClean="0"/>
              <a:t>Liskov</a:t>
            </a:r>
            <a:r>
              <a:rPr lang="en-US" altLang="zh-CN" baseline="0" dirty="0" smtClean="0"/>
              <a:t> substitution principle</a:t>
            </a:r>
          </a:p>
          <a:p>
            <a:r>
              <a:rPr lang="en-US" altLang="zh-CN" baseline="0" dirty="0" err="1" smtClean="0"/>
              <a:t>LoD</a:t>
            </a:r>
            <a:r>
              <a:rPr lang="en-US" altLang="zh-CN" baseline="0" dirty="0" smtClean="0"/>
              <a:t> -  Law of Demeter</a:t>
            </a:r>
          </a:p>
          <a:p>
            <a:r>
              <a:rPr lang="en-US" altLang="zh-CN" baseline="0" dirty="0" smtClean="0"/>
              <a:t>SRP - Single responsibility principle</a:t>
            </a:r>
          </a:p>
          <a:p>
            <a:r>
              <a:rPr lang="en-US" altLang="zh-CN" baseline="0" dirty="0" smtClean="0"/>
              <a:t>DIP – Dependency Inversion principle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开口合里最单依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6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函数的副作用是指，它除了给出返回值外，还修改了函数的外部的状态。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2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Declarative</a:t>
            </a:r>
            <a:r>
              <a:rPr lang="en-US" altLang="zh-CN" baseline="0" dirty="0" smtClean="0"/>
              <a:t> programming: </a:t>
            </a:r>
            <a:r>
              <a:rPr lang="zh-CN" altLang="en-US" baseline="0" dirty="0" smtClean="0"/>
              <a:t>声明式编程</a:t>
            </a:r>
            <a:endParaRPr lang="en-US" altLang="zh-CN" baseline="0" dirty="0" smtClean="0"/>
          </a:p>
          <a:p>
            <a:r>
              <a:rPr lang="en-US" altLang="zh-CN" baseline="0" dirty="0" smtClean="0"/>
              <a:t>Imperative Programming</a:t>
            </a:r>
            <a:r>
              <a:rPr lang="zh-CN" altLang="en-US" baseline="0" dirty="0" smtClean="0"/>
              <a:t>： 命令式编程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9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尾递归指递归操作位于函数的最后一步。在这种情况下，该函数的工作其实已经完成（剩余的工作就是再次调用它自己），此时只需要将中间结果传递给后继调用的递归函数即可。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此时编译器就可以进行优化，使当前的函数调用返回，或者用新函数的栈帧覆盖老函数的栈帧。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当递归操作位于函数的最后一步时，我们就可以避免递归操作不断</a:t>
            </a:r>
            <a:r>
              <a:rPr lang="zh-CN" altLang="en-US" baseline="0" dirty="0" smtClean="0"/>
              <a:t>的申请栈空间。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大部分函数式编程语言都直接或间接的支持尾递归优化。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4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10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35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29D24-007F-4862-846C-36458EBA2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5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Java8 Function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1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Less code, easy for maintain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8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FuncationalInterface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Conceptually, a functional interface has exactly one abstract method</a:t>
            </a:r>
            <a:r>
              <a:rPr lang="en-US" altLang="zh-CN" i="1" dirty="0" smtClean="0"/>
              <a:t>.</a:t>
            </a:r>
          </a:p>
          <a:p>
            <a:endParaRPr lang="en-US" altLang="zh-CN" i="1" dirty="0"/>
          </a:p>
          <a:p>
            <a:pPr lvl="1"/>
            <a:r>
              <a:rPr lang="en-US" altLang="zh-CN" i="1" dirty="0" smtClean="0"/>
              <a:t>If one interface follows definition of @</a:t>
            </a:r>
            <a:r>
              <a:rPr lang="en-US" altLang="zh-CN" i="1" dirty="0" err="1" smtClean="0"/>
              <a:t>FuncationalInterface</a:t>
            </a:r>
            <a:r>
              <a:rPr lang="en-US" altLang="zh-CN" i="1" dirty="0" smtClean="0"/>
              <a:t> without @</a:t>
            </a:r>
            <a:r>
              <a:rPr lang="en-US" altLang="zh-CN" i="1" dirty="0" err="1" smtClean="0"/>
              <a:t>FuncationalInterface</a:t>
            </a:r>
            <a:r>
              <a:rPr lang="en-US" altLang="zh-CN" i="1" dirty="0" smtClean="0"/>
              <a:t> annotation, compiler will consider it as a </a:t>
            </a:r>
            <a:r>
              <a:rPr lang="en-US" altLang="zh-CN" i="1" dirty="0" err="1" smtClean="0"/>
              <a:t>funcational</a:t>
            </a:r>
            <a:r>
              <a:rPr lang="en-US" altLang="zh-CN" i="1" dirty="0" smtClean="0"/>
              <a:t> interface, just like @Override.</a:t>
            </a:r>
          </a:p>
          <a:p>
            <a:pPr lvl="1"/>
            <a:endParaRPr lang="en-US" altLang="zh-CN" i="1" dirty="0"/>
          </a:p>
          <a:p>
            <a:pPr lvl="1"/>
            <a:r>
              <a:rPr lang="en-US" altLang="zh-CN" i="1" dirty="0" smtClean="0"/>
              <a:t>If one interface doesn’t follow definition of @</a:t>
            </a:r>
            <a:r>
              <a:rPr lang="en-US" altLang="zh-CN" i="1" dirty="0" err="1" smtClean="0"/>
              <a:t>FuncationalInterface</a:t>
            </a:r>
            <a:r>
              <a:rPr lang="en-US" altLang="zh-CN" i="1" dirty="0" smtClean="0"/>
              <a:t> with @</a:t>
            </a:r>
            <a:r>
              <a:rPr lang="en-US" altLang="zh-CN" i="1" dirty="0" err="1" smtClean="0"/>
              <a:t>FuncationalInterface</a:t>
            </a:r>
            <a:r>
              <a:rPr lang="en-US" altLang="zh-CN" i="1" dirty="0" smtClean="0"/>
              <a:t> annotation, compile will raise an exception.</a:t>
            </a:r>
          </a:p>
          <a:p>
            <a:pPr lvl="1"/>
            <a:endParaRPr lang="en-US" altLang="zh-CN" i="1" dirty="0" smtClean="0"/>
          </a:p>
          <a:p>
            <a:pPr lvl="1"/>
            <a:r>
              <a:rPr lang="en-US" altLang="zh-CN" i="1" dirty="0" smtClean="0"/>
              <a:t>It could have default method, and methods implemented by </a:t>
            </a:r>
            <a:r>
              <a:rPr lang="en-US" altLang="zh-CN" i="1" dirty="0" err="1" smtClean="0"/>
              <a:t>java.lang.Object</a:t>
            </a:r>
            <a:endParaRPr lang="en-US" altLang="zh-CN" i="1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5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FuncationalInterface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4197016"/>
            <a:ext cx="6657193" cy="2190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825625"/>
            <a:ext cx="6657193" cy="15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Lambda expression is anonymous method.</a:t>
            </a:r>
          </a:p>
          <a:p>
            <a:endParaRPr lang="en-US" altLang="zh-CN" dirty="0"/>
          </a:p>
          <a:p>
            <a:r>
              <a:rPr lang="zh-CN" altLang="en-US" dirty="0" smtClean="0"/>
              <a:t>和匿名对象一样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表达式也可以访问外部的局部变量，外部的局部变量必须申明为</a:t>
            </a:r>
            <a:r>
              <a:rPr lang="en-US" altLang="zh-CN" dirty="0" smtClean="0"/>
              <a:t>final.</a:t>
            </a:r>
          </a:p>
          <a:p>
            <a:endParaRPr lang="en-US" altLang="zh-CN" dirty="0"/>
          </a:p>
          <a:p>
            <a:r>
              <a:rPr lang="en-US" altLang="zh-CN" dirty="0" smtClean="0"/>
              <a:t>Java 8</a:t>
            </a:r>
            <a:r>
              <a:rPr lang="zh-CN" altLang="en-US" dirty="0" smtClean="0"/>
              <a:t>自动将外部的局部变量视为</a:t>
            </a:r>
            <a:r>
              <a:rPr lang="en-US" altLang="zh-CN" dirty="0" smtClean="0"/>
              <a:t>final, </a:t>
            </a:r>
            <a:r>
              <a:rPr lang="zh-CN" altLang="en-US" dirty="0" smtClean="0"/>
              <a:t>若在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表达式中对其做更改将会报错。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1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静态方法引用：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r>
              <a:rPr lang="zh-CN" altLang="en-US" dirty="0" smtClean="0"/>
              <a:t>实例上的实例方法引用： </a:t>
            </a:r>
            <a:r>
              <a:rPr lang="en-US" altLang="zh-CN" dirty="0" err="1" smtClean="0"/>
              <a:t>instanceReference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r>
              <a:rPr lang="zh-CN" altLang="en-US" dirty="0" smtClean="0"/>
              <a:t>超类上的实例方法引用： </a:t>
            </a:r>
            <a:r>
              <a:rPr lang="en-US" altLang="zh-CN" dirty="0" smtClean="0"/>
              <a:t>super::</a:t>
            </a:r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r>
              <a:rPr lang="zh-CN" altLang="en-US" dirty="0" smtClean="0"/>
              <a:t>类型上的实例方法引用：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r>
              <a:rPr lang="zh-CN" altLang="en-US" dirty="0" smtClean="0"/>
              <a:t>构造方法引用： </a:t>
            </a:r>
            <a:r>
              <a:rPr lang="en-US" altLang="zh-CN" dirty="0" smtClean="0"/>
              <a:t>Class::new</a:t>
            </a:r>
          </a:p>
          <a:p>
            <a:r>
              <a:rPr lang="zh-CN" altLang="en-US" dirty="0" smtClean="0"/>
              <a:t>数组构造方法引用：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[]::new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4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sequence of elements supporting sequential and parallel aggregate operations.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2341"/>
            <a:ext cx="10185095" cy="207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111477" cy="196471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Predicate</a:t>
            </a:r>
          </a:p>
          <a:p>
            <a:r>
              <a:rPr lang="en-US" altLang="zh-CN" sz="2000" dirty="0" err="1" smtClean="0"/>
              <a:t>DoublePredicate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IntPredicate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LongPredicate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52916" y="1825625"/>
            <a:ext cx="2789904" cy="214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UnaryOperator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LongUnaryOperator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DoubleUnaryOperator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IntUnaryOperator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9688" y="1825625"/>
            <a:ext cx="2498622" cy="220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BinaryOperator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LongBinaryOperator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IntBinaryOperator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DoubleOperator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838200" y="4129549"/>
            <a:ext cx="2140974" cy="2185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Function</a:t>
            </a:r>
          </a:p>
          <a:p>
            <a:r>
              <a:rPr lang="en-US" altLang="zh-CN" sz="2000" dirty="0" err="1" smtClean="0"/>
              <a:t>IntFunction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LongFunction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DoubleFunction</a:t>
            </a:r>
            <a:endParaRPr lang="zh-CN" altLang="en-US" sz="2000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3052916" y="4102253"/>
            <a:ext cx="2374490" cy="53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BiFunction</a:t>
            </a:r>
            <a:endParaRPr lang="zh-CN" altLang="en-US" sz="2000" dirty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179576" y="4026310"/>
            <a:ext cx="2294602" cy="228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Consumer</a:t>
            </a:r>
          </a:p>
          <a:p>
            <a:r>
              <a:rPr lang="en-US" altLang="zh-CN" sz="2000" dirty="0" err="1" smtClean="0"/>
              <a:t>LongConsumer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IntConsumer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DoubleConsumer</a:t>
            </a:r>
            <a:endParaRPr lang="zh-CN" altLang="en-US" sz="2000" dirty="0"/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8731046" y="1825626"/>
            <a:ext cx="2153265" cy="144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BiConsumer</a:t>
            </a:r>
            <a:endParaRPr lang="zh-CN" altLang="en-US" sz="2000" dirty="0"/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8731046" y="4022163"/>
            <a:ext cx="2153265" cy="1685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Supplier</a:t>
            </a:r>
          </a:p>
          <a:p>
            <a:r>
              <a:rPr lang="en-US" altLang="zh-CN" sz="2000" dirty="0" err="1" smtClean="0"/>
              <a:t>IntSupplier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LongSupplier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DoubleSupplier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41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谓词接口：用来进行条件判断，传入一个参数判断参数是否满足某个条件并进行布尔返回。</a:t>
            </a:r>
            <a:endParaRPr lang="en-US" altLang="zh-CN" dirty="0" smtClean="0"/>
          </a:p>
          <a:p>
            <a:pPr lvl="1"/>
            <a:r>
              <a:rPr lang="en-US" altLang="zh-CN" dirty="0"/>
              <a:t>Predicate</a:t>
            </a:r>
          </a:p>
          <a:p>
            <a:pPr lvl="1"/>
            <a:r>
              <a:rPr lang="en-US" altLang="zh-CN" dirty="0" err="1"/>
              <a:t>DoublePredicate</a:t>
            </a:r>
            <a:endParaRPr lang="en-US" altLang="zh-CN" dirty="0"/>
          </a:p>
          <a:p>
            <a:pPr lvl="1"/>
            <a:r>
              <a:rPr lang="en-US" altLang="zh-CN" dirty="0" err="1"/>
              <a:t>IntPredicate</a:t>
            </a:r>
            <a:endParaRPr lang="en-US" altLang="zh-CN" dirty="0"/>
          </a:p>
          <a:p>
            <a:pPr lvl="1"/>
            <a:r>
              <a:rPr lang="en-US" altLang="zh-CN" dirty="0" err="1"/>
              <a:t>LongPredicate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1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</a:t>
            </a:r>
            <a:r>
              <a:rPr lang="zh-CN" altLang="en-US" b="1" dirty="0" smtClean="0"/>
              <a:t>操作接口</a:t>
            </a:r>
            <a:r>
              <a:rPr lang="zh-CN" altLang="en-US" dirty="0" smtClean="0"/>
              <a:t>对传入的参数进行转化，并且会返回指定数据类型的结果。</a:t>
            </a:r>
            <a:endParaRPr lang="en-US" altLang="zh-CN" dirty="0" smtClean="0"/>
          </a:p>
          <a:p>
            <a:r>
              <a:rPr lang="zh-CN" altLang="en-US" dirty="0" smtClean="0"/>
              <a:t>“单元”指的是只有一个参数</a:t>
            </a:r>
            <a:endParaRPr lang="en-US" altLang="zh-CN" dirty="0" smtClean="0"/>
          </a:p>
          <a:p>
            <a:r>
              <a:rPr lang="zh-CN" altLang="en-US" dirty="0" smtClean="0"/>
              <a:t>二元操作接口可以接受两个参数，两个入参的数据类型与返回类型相同。</a:t>
            </a:r>
            <a:endParaRPr lang="en-US" altLang="zh-CN" dirty="0" smtClean="0"/>
          </a:p>
          <a:p>
            <a:pPr lvl="1"/>
            <a:r>
              <a:rPr lang="en-US" altLang="zh-CN" dirty="0" err="1"/>
              <a:t>UnaryOperator</a:t>
            </a:r>
            <a:endParaRPr lang="en-US" altLang="zh-CN" dirty="0"/>
          </a:p>
          <a:p>
            <a:pPr lvl="1"/>
            <a:r>
              <a:rPr lang="en-US" altLang="zh-CN" dirty="0" err="1"/>
              <a:t>LongUnaryOperator</a:t>
            </a:r>
            <a:endParaRPr lang="en-US" altLang="zh-CN" dirty="0"/>
          </a:p>
          <a:p>
            <a:pPr lvl="1"/>
            <a:r>
              <a:rPr lang="en-US" altLang="zh-CN" dirty="0" err="1"/>
              <a:t>DoubleUnaryOperator</a:t>
            </a:r>
            <a:endParaRPr lang="en-US" altLang="zh-CN" dirty="0"/>
          </a:p>
          <a:p>
            <a:pPr lvl="1"/>
            <a:r>
              <a:rPr lang="en-US" altLang="zh-CN" dirty="0" err="1"/>
              <a:t>IntUnaryOperator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465506" y="4042364"/>
            <a:ext cx="3309783" cy="220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/>
              <a:t>BinaryOperator</a:t>
            </a:r>
            <a:endParaRPr lang="en-US" altLang="zh-CN" sz="2400" dirty="0" smtClean="0"/>
          </a:p>
          <a:p>
            <a:r>
              <a:rPr lang="en-US" altLang="zh-CN" sz="2400" dirty="0" err="1" smtClean="0"/>
              <a:t>LongBinaryOperator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IntBinaryOperator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DoubleOperator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88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函数接口（单元，二元）和操作接口（单元，二元）类似，都是接收一个或两个参数进行处理返回，但函数接口并不要求返回参数类型与入参类型一致。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/>
              <a:t>Function</a:t>
            </a:r>
          </a:p>
          <a:p>
            <a:pPr lvl="1"/>
            <a:r>
              <a:rPr lang="en-US" altLang="zh-CN" dirty="0" err="1"/>
              <a:t>IntFunction</a:t>
            </a:r>
            <a:endParaRPr lang="en-US" altLang="zh-CN" dirty="0"/>
          </a:p>
          <a:p>
            <a:pPr lvl="1"/>
            <a:r>
              <a:rPr lang="en-US" altLang="zh-CN" dirty="0" err="1"/>
              <a:t>LongFunction</a:t>
            </a:r>
            <a:endParaRPr lang="en-US" altLang="zh-CN" dirty="0"/>
          </a:p>
          <a:p>
            <a:pPr lvl="1"/>
            <a:r>
              <a:rPr lang="en-US" altLang="zh-CN" dirty="0" err="1" smtClean="0"/>
              <a:t>DoubleFunction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BiFunction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1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Paradigm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Programming Paradigm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Object Oriented Programming Paradigm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Aspect Oriented Programming Paradigm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2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消费者接口与函数接口类似，但返回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类型。</a:t>
            </a:r>
            <a:endParaRPr lang="en-US" altLang="zh-CN" dirty="0" smtClean="0"/>
          </a:p>
          <a:p>
            <a:pPr lvl="1"/>
            <a:r>
              <a:rPr lang="en-US" altLang="zh-CN" dirty="0"/>
              <a:t>Consumer</a:t>
            </a:r>
          </a:p>
          <a:p>
            <a:pPr lvl="1"/>
            <a:r>
              <a:rPr lang="en-US" altLang="zh-CN" dirty="0" err="1"/>
              <a:t>LongConsumer</a:t>
            </a:r>
            <a:endParaRPr lang="en-US" altLang="zh-CN" dirty="0"/>
          </a:p>
          <a:p>
            <a:pPr lvl="1"/>
            <a:r>
              <a:rPr lang="en-US" altLang="zh-CN" dirty="0" err="1"/>
              <a:t>IntConsumer</a:t>
            </a:r>
            <a:endParaRPr lang="en-US" altLang="zh-CN" dirty="0"/>
          </a:p>
          <a:p>
            <a:pPr lvl="1"/>
            <a:r>
              <a:rPr lang="en-US" altLang="zh-CN" dirty="0" err="1" smtClean="0"/>
              <a:t>DoubleConsumer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BiConsumer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970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工厂接口（供应商接口），与函数接口类似但没有入参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/>
              <a:t>Supplier</a:t>
            </a:r>
          </a:p>
          <a:p>
            <a:pPr lvl="1"/>
            <a:r>
              <a:rPr lang="en-US" altLang="zh-CN" dirty="0" err="1"/>
              <a:t>IntSupplier</a:t>
            </a:r>
            <a:endParaRPr lang="en-US" altLang="zh-CN" dirty="0"/>
          </a:p>
          <a:p>
            <a:pPr lvl="1"/>
            <a:r>
              <a:rPr lang="en-US" altLang="zh-CN" dirty="0" err="1"/>
              <a:t>LongSupplier</a:t>
            </a:r>
            <a:endParaRPr lang="en-US" altLang="zh-CN" dirty="0"/>
          </a:p>
          <a:p>
            <a:pPr lvl="1"/>
            <a:r>
              <a:rPr lang="en-US" altLang="zh-CN" dirty="0" err="1"/>
              <a:t>DoubleSupplier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66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Iterator elements of a stream.</a:t>
            </a:r>
          </a:p>
          <a:p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/>
              <a:t>interface </a:t>
            </a:r>
            <a:r>
              <a:rPr lang="en-US" altLang="zh-CN" dirty="0"/>
              <a:t>Stream&lt;T&gt; </a:t>
            </a:r>
            <a:r>
              <a:rPr lang="en-US" altLang="zh-CN" b="1" dirty="0"/>
              <a:t>extends </a:t>
            </a:r>
            <a:r>
              <a:rPr lang="en-US" altLang="zh-CN" dirty="0" err="1"/>
              <a:t>BaseStream</a:t>
            </a:r>
            <a:r>
              <a:rPr lang="en-US" altLang="zh-CN" dirty="0"/>
              <a:t>&lt;T, Stream&lt;T</a:t>
            </a:r>
            <a:r>
              <a:rPr lang="en-US" altLang="zh-CN" dirty="0" smtClean="0"/>
              <a:t>&gt;&gt; { </a:t>
            </a:r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void </a:t>
            </a:r>
            <a:r>
              <a:rPr lang="en-US" altLang="zh-CN" dirty="0" err="1"/>
              <a:t>forEach</a:t>
            </a:r>
            <a:r>
              <a:rPr lang="en-US" altLang="zh-CN" dirty="0"/>
              <a:t>(Consumer&lt;? </a:t>
            </a:r>
            <a:r>
              <a:rPr lang="en-US" altLang="zh-CN" b="1" dirty="0"/>
              <a:t>super </a:t>
            </a:r>
            <a:r>
              <a:rPr lang="en-US" altLang="zh-CN" dirty="0"/>
              <a:t>T&gt; action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19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Filter and process elements of a stream.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/>
              <a:t>interface </a:t>
            </a:r>
            <a:r>
              <a:rPr lang="en-US" altLang="zh-CN" dirty="0"/>
              <a:t>Stream&lt;T&gt; </a:t>
            </a:r>
            <a:r>
              <a:rPr lang="en-US" altLang="zh-CN" b="1" dirty="0"/>
              <a:t>extends </a:t>
            </a:r>
            <a:r>
              <a:rPr lang="en-US" altLang="zh-CN" dirty="0" err="1"/>
              <a:t>BaseStream</a:t>
            </a:r>
            <a:r>
              <a:rPr lang="en-US" altLang="zh-CN" dirty="0"/>
              <a:t>&lt;T, Stream&lt;T&gt;&gt; { </a:t>
            </a:r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dirty="0" smtClean="0"/>
              <a:t>Stream&lt;T</a:t>
            </a:r>
            <a:r>
              <a:rPr lang="en-US" altLang="zh-CN" dirty="0"/>
              <a:t>&gt; filter(Predicate&lt;? </a:t>
            </a:r>
            <a:r>
              <a:rPr lang="en-US" altLang="zh-CN" b="1" dirty="0"/>
              <a:t>super </a:t>
            </a:r>
            <a:r>
              <a:rPr lang="en-US" altLang="zh-CN" dirty="0"/>
              <a:t>T&gt; predicate);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232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Returns a stream consisting of the results of applying the given function to the elements of this stream. 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public interface </a:t>
            </a:r>
            <a:r>
              <a:rPr lang="en-US" altLang="zh-CN" dirty="0"/>
              <a:t>Stream&lt;T&gt; </a:t>
            </a:r>
            <a:r>
              <a:rPr lang="en-US" altLang="zh-CN" b="1" dirty="0"/>
              <a:t>extends </a:t>
            </a:r>
            <a:r>
              <a:rPr lang="en-US" altLang="zh-CN" dirty="0" err="1"/>
              <a:t>BaseStream</a:t>
            </a:r>
            <a:r>
              <a:rPr lang="en-US" altLang="zh-CN" dirty="0"/>
              <a:t>&lt;T, Stream&lt;T&gt;&gt; { </a:t>
            </a:r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/>
              <a:t>R&gt; Stream&lt;R&gt; map(Function&lt;? </a:t>
            </a:r>
            <a:r>
              <a:rPr lang="en-US" altLang="zh-CN" b="1" dirty="0"/>
              <a:t>super </a:t>
            </a:r>
            <a:r>
              <a:rPr lang="en-US" altLang="zh-CN" dirty="0"/>
              <a:t>T, ? </a:t>
            </a:r>
            <a:r>
              <a:rPr lang="en-US" altLang="zh-CN" b="1" dirty="0"/>
              <a:t>extends </a:t>
            </a:r>
            <a:r>
              <a:rPr lang="en-US" altLang="zh-CN" dirty="0"/>
              <a:t>R&gt; mapper);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606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public interface </a:t>
            </a:r>
            <a:r>
              <a:rPr lang="en-US" altLang="zh-CN" dirty="0"/>
              <a:t>Stream&lt;T&gt; </a:t>
            </a:r>
            <a:r>
              <a:rPr lang="en-US" altLang="zh-CN" b="1" dirty="0"/>
              <a:t>extends </a:t>
            </a:r>
            <a:r>
              <a:rPr lang="en-US" altLang="zh-CN" dirty="0" err="1"/>
              <a:t>BaseStream</a:t>
            </a:r>
            <a:r>
              <a:rPr lang="en-US" altLang="zh-CN" dirty="0"/>
              <a:t>&lt;T, Stream&lt;T&gt;&gt; { </a:t>
            </a:r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/>
              <a:t>	T </a:t>
            </a:r>
            <a:r>
              <a:rPr lang="en-US" altLang="zh-CN" dirty="0"/>
              <a:t>reduce(T identity, </a:t>
            </a:r>
            <a:r>
              <a:rPr lang="en-US" altLang="zh-CN" dirty="0" err="1"/>
              <a:t>BinaryOperator</a:t>
            </a:r>
            <a:r>
              <a:rPr lang="en-US" altLang="zh-CN" dirty="0"/>
              <a:t>&lt;T&gt; accumulator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Optional&lt;T</a:t>
            </a:r>
            <a:r>
              <a:rPr lang="en-US" altLang="zh-CN" dirty="0"/>
              <a:t>&gt; reduce(</a:t>
            </a:r>
            <a:r>
              <a:rPr lang="en-US" altLang="zh-CN" dirty="0" err="1"/>
              <a:t>BinaryOperator</a:t>
            </a:r>
            <a:r>
              <a:rPr lang="en-US" altLang="zh-CN" dirty="0"/>
              <a:t>&lt;T&gt; accumulator);</a:t>
            </a:r>
            <a:endParaRPr lang="zh-CN" altLang="en-US" dirty="0"/>
          </a:p>
          <a:p>
            <a:pPr marL="0" indent="0">
              <a:buNone/>
            </a:pPr>
            <a:r>
              <a:rPr lang="es-ES" altLang="zh-CN" dirty="0" smtClean="0"/>
              <a:t>	&lt;</a:t>
            </a:r>
            <a:r>
              <a:rPr lang="es-ES" altLang="zh-CN" dirty="0"/>
              <a:t>U&gt; U reduce(U identity,</a:t>
            </a:r>
            <a:br>
              <a:rPr lang="es-ES" altLang="zh-CN" dirty="0"/>
            </a:br>
            <a:r>
              <a:rPr lang="es-ES" altLang="zh-CN" dirty="0"/>
              <a:t>             </a:t>
            </a:r>
            <a:r>
              <a:rPr lang="es-ES" altLang="zh-CN" dirty="0" smtClean="0"/>
              <a:t>		BiFunction&lt;U</a:t>
            </a:r>
            <a:r>
              <a:rPr lang="es-ES" altLang="zh-CN" dirty="0"/>
              <a:t>, ? </a:t>
            </a:r>
            <a:r>
              <a:rPr lang="es-ES" altLang="zh-CN" b="1" dirty="0"/>
              <a:t>super </a:t>
            </a:r>
            <a:r>
              <a:rPr lang="es-ES" altLang="zh-CN" dirty="0"/>
              <a:t>T, U&gt; accumulator,</a:t>
            </a:r>
            <a:br>
              <a:rPr lang="es-ES" altLang="zh-CN" dirty="0"/>
            </a:br>
            <a:r>
              <a:rPr lang="es-ES" altLang="zh-CN" dirty="0"/>
              <a:t>           </a:t>
            </a:r>
            <a:r>
              <a:rPr lang="es-ES" altLang="zh-CN" dirty="0" smtClean="0"/>
              <a:t>		BinaryOperator&lt;U</a:t>
            </a:r>
            <a:r>
              <a:rPr lang="es-ES" altLang="zh-CN" dirty="0"/>
              <a:t>&gt; combiner);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49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91748" cy="4786072"/>
          </a:xfrm>
        </p:spPr>
      </p:pic>
    </p:spTree>
    <p:extLst>
      <p:ext uri="{BB962C8B-B14F-4D97-AF65-F5344CB8AC3E}">
        <p14:creationId xmlns:p14="http://schemas.microsoft.com/office/powerpoint/2010/main" val="3717598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7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OOD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Single responsibility principle</a:t>
            </a:r>
          </a:p>
          <a:p>
            <a:r>
              <a:rPr lang="en-US" altLang="zh-CN" dirty="0" smtClean="0"/>
              <a:t>Open close principle</a:t>
            </a:r>
          </a:p>
          <a:p>
            <a:r>
              <a:rPr lang="en-US" altLang="zh-CN" dirty="0" err="1" smtClean="0"/>
              <a:t>Liskov</a:t>
            </a:r>
            <a:r>
              <a:rPr lang="en-US" altLang="zh-CN" dirty="0" smtClean="0"/>
              <a:t> substitution principle</a:t>
            </a:r>
          </a:p>
          <a:p>
            <a:r>
              <a:rPr lang="en-US" altLang="zh-CN" dirty="0" smtClean="0"/>
              <a:t>Interface Segregation principle</a:t>
            </a:r>
          </a:p>
          <a:p>
            <a:r>
              <a:rPr lang="en-US" altLang="zh-CN" dirty="0" smtClean="0"/>
              <a:t>Dependency Inversion principle</a:t>
            </a:r>
          </a:p>
          <a:p>
            <a:endParaRPr lang="en-US" altLang="zh-CN" dirty="0"/>
          </a:p>
          <a:p>
            <a:r>
              <a:rPr lang="en-US" altLang="zh-CN" dirty="0" smtClean="0"/>
              <a:t>Law of Demeter</a:t>
            </a:r>
          </a:p>
          <a:p>
            <a:r>
              <a:rPr lang="en-US" altLang="zh-CN" dirty="0" smtClean="0"/>
              <a:t>CARP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4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OOD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we follow all the principles of OOD, we would get MANY interfaces only have one method. We DO NOT like it.</a:t>
            </a:r>
          </a:p>
          <a:p>
            <a:endParaRPr lang="en-US" altLang="zh-CN" dirty="0"/>
          </a:p>
          <a:p>
            <a:r>
              <a:rPr lang="en-US" altLang="zh-CN" dirty="0" smtClean="0"/>
              <a:t>We could wrap them with function.</a:t>
            </a:r>
            <a:r>
              <a:rPr lang="en-US" altLang="zh-CN" dirty="0" smtClean="0">
                <a:solidFill>
                  <a:srgbClr val="FF0000"/>
                </a:solidFill>
              </a:rPr>
              <a:t>? </a:t>
            </a:r>
            <a:r>
              <a:rPr lang="zh-CN" altLang="en-US" dirty="0" smtClean="0">
                <a:solidFill>
                  <a:srgbClr val="FF0000"/>
                </a:solidFill>
              </a:rPr>
              <a:t>不懂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first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can be the return value of another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3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 side effect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Side effect means it won’t change the outer state, such as a global variants.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2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Declarative &amp; Imperative Programming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4740625"/>
            <a:ext cx="6739813" cy="13504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825625"/>
            <a:ext cx="6741651" cy="19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尾递归优化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Disadvantage of recursion programming: it may cause </a:t>
            </a:r>
            <a:r>
              <a:rPr lang="en-US" altLang="zh-CN" dirty="0" err="1" smtClean="0"/>
              <a:t>stackOverflow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尾递归优化可以很好解决这个问题。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91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Immutable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93982"/>
            <a:ext cx="10515600" cy="1959334"/>
          </a:xfrm>
        </p:spPr>
        <p:txBody>
          <a:bodyPr/>
          <a:lstStyle/>
          <a:p>
            <a:r>
              <a:rPr lang="en-US" altLang="zh-CN" dirty="0" smtClean="0"/>
              <a:t>For it is immutable, then it’s easy to run parallel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139706" cy="23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2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884</Words>
  <Application>Microsoft Office PowerPoint</Application>
  <PresentationFormat>宽屏</PresentationFormat>
  <Paragraphs>206</Paragraphs>
  <Slides>27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Calibri</vt:lpstr>
      <vt:lpstr>宋体</vt:lpstr>
      <vt:lpstr>Arial</vt:lpstr>
      <vt:lpstr>Calibri Light</vt:lpstr>
      <vt:lpstr>Office 主题</vt:lpstr>
      <vt:lpstr>Java8 Function</vt:lpstr>
      <vt:lpstr>Programming Paradigm</vt:lpstr>
      <vt:lpstr>OOD Principle</vt:lpstr>
      <vt:lpstr>OOD Principle</vt:lpstr>
      <vt:lpstr>Function first</vt:lpstr>
      <vt:lpstr>No side effect</vt:lpstr>
      <vt:lpstr>Declarative &amp; Imperative Programming</vt:lpstr>
      <vt:lpstr>尾递归优化</vt:lpstr>
      <vt:lpstr>Immutable Pattern</vt:lpstr>
      <vt:lpstr>Less code</vt:lpstr>
      <vt:lpstr>@FuncationalInterface</vt:lpstr>
      <vt:lpstr>@FuncationalInterface</vt:lpstr>
      <vt:lpstr>Lambda expression</vt:lpstr>
      <vt:lpstr>Method reference</vt:lpstr>
      <vt:lpstr>Stream</vt:lpstr>
      <vt:lpstr>interfaces</vt:lpstr>
      <vt:lpstr>Interfaces Introduction</vt:lpstr>
      <vt:lpstr>Interfaces Introduction</vt:lpstr>
      <vt:lpstr>Interfaces Introduction</vt:lpstr>
      <vt:lpstr>Interfaces Introduction</vt:lpstr>
      <vt:lpstr>Interfaces Introduction</vt:lpstr>
      <vt:lpstr>ForEach</vt:lpstr>
      <vt:lpstr>filter</vt:lpstr>
      <vt:lpstr>map</vt:lpstr>
      <vt:lpstr>reduce</vt:lpstr>
      <vt:lpstr>reduce</vt:lpstr>
      <vt:lpstr>collect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Java8 Function</dc:title>
  <dc:creator>Administrator</dc:creator>
  <cp:lastModifiedBy>111</cp:lastModifiedBy>
  <cp:revision>71</cp:revision>
  <dcterms:created xsi:type="dcterms:W3CDTF">2019-02-25T03:34:39Z</dcterms:created>
  <dcterms:modified xsi:type="dcterms:W3CDTF">2019-02-25T08:59:22Z</dcterms:modified>
</cp:coreProperties>
</file>