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66" r:id="rId4"/>
    <p:sldId id="267" r:id="rId5"/>
    <p:sldId id="268" r:id="rId6"/>
    <p:sldId id="265" r:id="rId7"/>
    <p:sldId id="269" r:id="rId8"/>
    <p:sldId id="275" r:id="rId9"/>
    <p:sldId id="276" r:id="rId10"/>
    <p:sldId id="277" r:id="rId11"/>
    <p:sldId id="278" r:id="rId12"/>
    <p:sldId id="270" r:id="rId13"/>
    <p:sldId id="271" r:id="rId14"/>
    <p:sldId id="272" r:id="rId15"/>
    <p:sldId id="273" r:id="rId16"/>
    <p:sldId id="274" r:id="rId17"/>
    <p:sldId id="259" r:id="rId18"/>
    <p:sldId id="261" r:id="rId19"/>
    <p:sldId id="263" r:id="rId20"/>
    <p:sldId id="260" r:id="rId21"/>
    <p:sldId id="258" r:id="rId22"/>
    <p:sldId id="279" r:id="rId23"/>
    <p:sldId id="280"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2DBB144D-FA31-4B8D-9A13-2779609B6C33}">
          <p14:sldIdLst>
            <p14:sldId id="256"/>
            <p14:sldId id="257"/>
            <p14:sldId id="266"/>
            <p14:sldId id="267"/>
            <p14:sldId id="268"/>
            <p14:sldId id="265"/>
            <p14:sldId id="269"/>
            <p14:sldId id="275"/>
            <p14:sldId id="276"/>
            <p14:sldId id="277"/>
            <p14:sldId id="278"/>
          </p14:sldIdLst>
        </p14:section>
        <p14:section name="Dubbo&amp;SpringCloud" id="{93F40A50-2906-496E-9E04-2A35DD68FB13}">
          <p14:sldIdLst>
            <p14:sldId id="270"/>
            <p14:sldId id="271"/>
            <p14:sldId id="272"/>
            <p14:sldId id="273"/>
            <p14:sldId id="274"/>
          </p14:sldIdLst>
        </p14:section>
        <p14:section name="Spring Cloud" id="{60EB47B4-46D6-4658-ABF1-BBB0DE7C0A0A}">
          <p14:sldIdLst>
            <p14:sldId id="259"/>
            <p14:sldId id="261"/>
          </p14:sldIdLst>
        </p14:section>
        <p14:section name="Dubbo" id="{226B1501-58C0-4EC7-8734-7D34E1C4E7DF}">
          <p14:sldIdLst>
            <p14:sldId id="263"/>
            <p14:sldId id="260"/>
          </p14:sldIdLst>
        </p14:section>
        <p14:section name="Microservice patterns" id="{0F7BCB49-45D5-408E-9FD8-FA054E187095}">
          <p14:sldIdLst>
            <p14:sldId id="258"/>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006" autoAdjust="0"/>
  </p:normalViewPr>
  <p:slideViewPr>
    <p:cSldViewPr snapToGrid="0">
      <p:cViewPr varScale="1">
        <p:scale>
          <a:sx n="61" d="100"/>
          <a:sy n="61" d="100"/>
        </p:scale>
        <p:origin x="160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187609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https://en.wikipedia.org/wiki/Microservices</a:t>
            </a:r>
          </a:p>
          <a:p>
            <a:endParaRPr lang="zh-CN" altLang="en-US">
              <a:sym typeface="+mn-ea"/>
            </a:endParaRPr>
          </a:p>
          <a:p>
            <a:r>
              <a:rPr lang="zh-CN" altLang="en-US"/>
              <a:t>Microservices – Definition, Principles and Benefits</a:t>
            </a:r>
            <a:endParaRPr lang="zh-CN" altLang="en-US">
              <a:sym typeface="+mn-ea"/>
            </a:endParaRPr>
          </a:p>
          <a:p>
            <a:r>
              <a:rPr lang="zh-CN" altLang="en-US"/>
              <a:t>https://howtodoinjava.com/microservices/microservices-definition-principles-benefits/</a:t>
            </a:r>
          </a:p>
          <a:p>
            <a:endParaRPr lang="zh-CN" altLang="en-US"/>
          </a:p>
          <a:p>
            <a:endParaRPr lang="zh-CN" altLang="en-US"/>
          </a:p>
          <a:p>
            <a:r>
              <a:rPr lang="zh-CN" altLang="en-US"/>
              <a:t>https://martinfowler.com/articles/microservices.html</a:t>
            </a:r>
          </a:p>
          <a:p>
            <a:r>
              <a:rPr lang="zh-CN" altLang="en-US"/>
              <a:t>   martinfowler</a:t>
            </a:r>
          </a:p>
          <a:p>
            <a:endParaRPr lang="zh-CN" altLang="en-US"/>
          </a:p>
        </p:txBody>
      </p:sp>
    </p:spTree>
    <p:extLst>
      <p:ext uri="{BB962C8B-B14F-4D97-AF65-F5344CB8AC3E}">
        <p14:creationId xmlns:p14="http://schemas.microsoft.com/office/powerpoint/2010/main" val="2530664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https://microservices.io/patterns/index.html</a:t>
            </a:r>
          </a:p>
          <a:p>
            <a:r>
              <a:rPr lang="zh-CN" altLang="en-US" dirty="0"/>
              <a:t>https://microservices.io/patterns/microservices.html</a:t>
            </a:r>
          </a:p>
          <a:p>
            <a:r>
              <a:rPr lang="zh-CN" altLang="en-US" dirty="0"/>
              <a:t>https://microservices.io/patterns/data/database-per-service.html</a:t>
            </a:r>
          </a:p>
          <a:p>
            <a:r>
              <a:rPr lang="zh-CN" altLang="en-US" dirty="0"/>
              <a:t>https://microservices.io/patterns/data/shared-database.html</a:t>
            </a:r>
          </a:p>
          <a:p>
            <a:r>
              <a:rPr lang="zh-CN" altLang="en-US" dirty="0"/>
              <a:t>https://microservices.io/patterns/data/saga.html</a:t>
            </a:r>
          </a:p>
          <a:p>
            <a:r>
              <a:rPr lang="zh-CN" altLang="en-US" dirty="0"/>
              <a:t>https://microservices.io/patterns/data/cqrs.html</a:t>
            </a:r>
          </a:p>
          <a:p>
            <a:r>
              <a:rPr lang="zh-CN" altLang="en-US" dirty="0"/>
              <a:t>https://microservices.io/patterns/data/event-sourcing.html</a:t>
            </a:r>
          </a:p>
          <a:p>
            <a:r>
              <a:rPr lang="zh-CN" altLang="en-US" dirty="0"/>
              <a:t>https://microservices.io/patterns/data/application-events.html</a:t>
            </a:r>
          </a:p>
          <a:p>
            <a:r>
              <a:rPr lang="zh-CN" altLang="en-US" dirty="0"/>
              <a:t>https://microservices.io/patterns/data/api-composition.html</a:t>
            </a:r>
          </a:p>
        </p:txBody>
      </p:sp>
    </p:spTree>
    <p:extLst>
      <p:ext uri="{BB962C8B-B14F-4D97-AF65-F5344CB8AC3E}">
        <p14:creationId xmlns:p14="http://schemas.microsoft.com/office/powerpoint/2010/main" val="2667568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https://blog.csdn.net/ityouknow/article/details/83745767</a:t>
            </a:r>
          </a:p>
          <a:p>
            <a:r>
              <a:rPr lang="en-US" altLang="zh-CN" dirty="0" smtClean="0"/>
              <a:t>http://www.importnew.com/28798.html</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1092519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https://www.cnblogs.com/xishuai/archive/2018/04/13/dubbo-and-spring-cloud.html</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2398752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008575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555681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70726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088093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081005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spring cloud gateway</a:t>
            </a:r>
          </a:p>
          <a:p>
            <a:r>
              <a:rPr lang="en-US" altLang="zh-CN" dirty="0"/>
              <a:t>zuul&amp;zuul2</a:t>
            </a:r>
          </a:p>
          <a:p>
            <a:r>
              <a:rPr lang="en-US" altLang="zh-CN" dirty="0"/>
              <a:t>https://github.com/alibaba/Sentinel/issues/86</a:t>
            </a:r>
          </a:p>
          <a:p>
            <a:endParaRPr lang="en-US" altLang="zh-CN" dirty="0"/>
          </a:p>
          <a:p>
            <a:r>
              <a:rPr lang="en-US" altLang="zh-CN" dirty="0"/>
              <a:t># </a:t>
            </a:r>
            <a:r>
              <a:rPr lang="en-US" altLang="zh-CN" dirty="0" err="1"/>
              <a:t>SpringCloud</a:t>
            </a:r>
            <a:r>
              <a:rPr lang="en-US" altLang="zh-CN" dirty="0"/>
              <a:t>(五)</a:t>
            </a:r>
            <a:r>
              <a:rPr lang="en-US" altLang="zh-CN" dirty="0" err="1"/>
              <a:t>SpringCloud的限流、熔断和降级</a:t>
            </a:r>
            <a:r>
              <a:rPr lang="en-US" altLang="zh-CN" dirty="0"/>
              <a:t>——</a:t>
            </a:r>
            <a:r>
              <a:rPr lang="en-US" altLang="zh-CN" dirty="0" err="1"/>
              <a:t>Hystrix</a:t>
            </a:r>
            <a:endParaRPr lang="en-US" altLang="zh-CN" dirty="0"/>
          </a:p>
          <a:p>
            <a:r>
              <a:rPr lang="en-US" altLang="zh-CN" dirty="0"/>
              <a:t>https://blog.csdn.net/chenxyz707/article/details/80913725</a:t>
            </a:r>
          </a:p>
        </p:txBody>
      </p:sp>
    </p:spTree>
    <p:extLst>
      <p:ext uri="{BB962C8B-B14F-4D97-AF65-F5344CB8AC3E}">
        <p14:creationId xmlns:p14="http://schemas.microsoft.com/office/powerpoint/2010/main" val="522834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err="1"/>
              <a:t>Dubbo</a:t>
            </a:r>
            <a:r>
              <a:rPr lang="zh-CN" altLang="en-US" dirty="0"/>
              <a:t>不需要</a:t>
            </a:r>
            <a:r>
              <a:rPr lang="en-US" altLang="zh-CN" dirty="0"/>
              <a:t>gateway</a:t>
            </a:r>
            <a:endParaRPr lang="zh-CN" altLang="en-US" dirty="0"/>
          </a:p>
          <a:p>
            <a:r>
              <a:rPr lang="zh-CN" altLang="en-US" dirty="0"/>
              <a:t>https://segmentfault.com/q/1010000013082803/</a:t>
            </a:r>
          </a:p>
        </p:txBody>
      </p:sp>
    </p:spTree>
    <p:extLst>
      <p:ext uri="{BB962C8B-B14F-4D97-AF65-F5344CB8AC3E}">
        <p14:creationId xmlns:p14="http://schemas.microsoft.com/office/powerpoint/2010/main" val="1009018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2019/2/27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2019/2/27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2019/2/27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2019/2/27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Microservices</a:t>
            </a:r>
          </a:p>
        </p:txBody>
      </p:sp>
      <p:sp>
        <p:nvSpPr>
          <p:cNvPr id="3" name="副标题 2"/>
          <p:cNvSpPr>
            <a:spLocks noGrp="1"/>
          </p:cNvSpPr>
          <p:nvPr>
            <p:ph type="subTitle" idx="1"/>
          </p:nvPr>
        </p:nvSpPr>
        <p:spPr/>
        <p:txBody>
          <a:bodyPr/>
          <a:lstStyle/>
          <a:p>
            <a:r>
              <a:rPr lang="en-US" altLang="zh-CN"/>
              <a:t>PS</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微服务架构组成</a:t>
            </a:r>
            <a:endParaRPr lang="zh-CN" altLang="en-US"/>
          </a:p>
        </p:txBody>
      </p:sp>
      <p:sp>
        <p:nvSpPr>
          <p:cNvPr id="3" name="内容占位符 2"/>
          <p:cNvSpPr>
            <a:spLocks noGrp="1"/>
          </p:cNvSpPr>
          <p:nvPr>
            <p:ph idx="1"/>
          </p:nvPr>
        </p:nvSpPr>
        <p:spPr/>
        <p:txBody>
          <a:bodyPr>
            <a:normAutofit fontScale="92500"/>
          </a:bodyPr>
          <a:lstStyle/>
          <a:p>
            <a:r>
              <a:rPr lang="zh-CN" altLang="en-US"/>
              <a:t>服务层：</a:t>
            </a:r>
          </a:p>
          <a:p>
            <a:pPr lvl="1"/>
            <a:r>
              <a:rPr lang="zh-CN" altLang="en-US"/>
              <a:t>原子服务层，实现基础的增删改查功能，如果需要依赖其他服务需要在Service层主动调用</a:t>
            </a:r>
          </a:p>
          <a:p>
            <a:r>
              <a:rPr lang="zh-CN" altLang="en-US"/>
              <a:t>Remote Cache：</a:t>
            </a:r>
          </a:p>
          <a:p>
            <a:pPr lvl="1"/>
            <a:r>
              <a:rPr lang="zh-CN" altLang="en-US"/>
              <a:t>访问DB前置一层分布式缓存，减少DB交互次数，提升系统的TPS</a:t>
            </a:r>
          </a:p>
          <a:p>
            <a:r>
              <a:rPr lang="zh-CN" altLang="en-US"/>
              <a:t>DAL：数据访问层，</a:t>
            </a:r>
          </a:p>
          <a:p>
            <a:pPr lvl="1"/>
            <a:r>
              <a:rPr lang="zh-CN" altLang="en-US"/>
              <a:t>如果单表数据量过大则需要通过DAL层做数据的分库分表处理。</a:t>
            </a:r>
          </a:p>
          <a:p>
            <a:r>
              <a:rPr lang="zh-CN" altLang="en-US"/>
              <a:t>MQ：</a:t>
            </a:r>
          </a:p>
          <a:p>
            <a:pPr lvl="1"/>
            <a:r>
              <a:rPr lang="zh-CN" altLang="en-US"/>
              <a:t>消息队列用来解耦服务之间的依赖，异步调用可以通过MQ的方式来执行</a:t>
            </a:r>
          </a:p>
          <a:p>
            <a:r>
              <a:rPr lang="zh-CN" altLang="en-US"/>
              <a:t>数据库主从：</a:t>
            </a:r>
          </a:p>
          <a:p>
            <a:pPr lvl="1"/>
            <a:r>
              <a:rPr lang="zh-CN" altLang="en-US"/>
              <a:t>服务化过程中毕竟的阶段，用来提升系统的TPS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微服务注意事项</a:t>
            </a:r>
          </a:p>
        </p:txBody>
      </p:sp>
      <p:sp>
        <p:nvSpPr>
          <p:cNvPr id="3" name="内容占位符 2"/>
          <p:cNvSpPr>
            <a:spLocks noGrp="1"/>
          </p:cNvSpPr>
          <p:nvPr>
            <p:ph idx="1"/>
          </p:nvPr>
        </p:nvSpPr>
        <p:spPr/>
        <p:txBody>
          <a:bodyPr/>
          <a:lstStyle/>
          <a:p>
            <a:r>
              <a:rPr lang="zh-CN" altLang="en-US"/>
              <a:t>服务启动方式建议使用jar方式启动，启动速度快，更容易监控</a:t>
            </a:r>
          </a:p>
          <a:p>
            <a:endParaRPr lang="zh-CN" altLang="en-US"/>
          </a:p>
          <a:p>
            <a:r>
              <a:rPr lang="zh-CN" altLang="en-US"/>
              <a:t>缓存、缓存、缓存，系统中能使用缓存的地方尽量使用缓存，通过合理的使用缓存可以有效的提高系统的TPS</a:t>
            </a:r>
          </a:p>
          <a:p>
            <a:endParaRPr lang="zh-CN" altLang="en-US"/>
          </a:p>
          <a:p>
            <a:r>
              <a:rPr lang="zh-CN" altLang="en-US"/>
              <a:t>服务拆分要合理，尽量避免因服务拆分而导致的服务循环依赖</a:t>
            </a:r>
          </a:p>
          <a:p>
            <a:endParaRPr lang="zh-CN" altLang="en-US"/>
          </a:p>
          <a:p>
            <a:r>
              <a:rPr lang="zh-CN" altLang="en-US"/>
              <a:t>合理的设置线程池，避免设置过大或者过小导致系统异常</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Dubbo Architecture</a:t>
            </a:r>
          </a:p>
        </p:txBody>
      </p:sp>
      <p:sp>
        <p:nvSpPr>
          <p:cNvPr id="3" name="内容占位符 2"/>
          <p:cNvSpPr>
            <a:spLocks noGrp="1"/>
          </p:cNvSpPr>
          <p:nvPr>
            <p:ph idx="1"/>
          </p:nvPr>
        </p:nvSpPr>
        <p:spPr/>
        <p:txBody>
          <a:bodyPr/>
          <a:lstStyle/>
          <a:p>
            <a:endParaRPr lang="zh-CN" altLang="en-US"/>
          </a:p>
        </p:txBody>
      </p:sp>
      <p:pic>
        <p:nvPicPr>
          <p:cNvPr id="4" name="图片 3" descr="u=3015138360,328133603&amp;fm=173&amp;app=25&amp;f=JPEG"/>
          <p:cNvPicPr>
            <a:picLocks noChangeAspect="1"/>
          </p:cNvPicPr>
          <p:nvPr/>
        </p:nvPicPr>
        <p:blipFill>
          <a:blip r:embed="rId2"/>
          <a:stretch>
            <a:fillRect/>
          </a:stretch>
        </p:blipFill>
        <p:spPr>
          <a:xfrm>
            <a:off x="838200" y="1825625"/>
            <a:ext cx="7200900" cy="43307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Spring Cloud Architecture</a:t>
            </a:r>
          </a:p>
        </p:txBody>
      </p:sp>
      <p:sp>
        <p:nvSpPr>
          <p:cNvPr id="3" name="内容占位符 2"/>
          <p:cNvSpPr>
            <a:spLocks noGrp="1"/>
          </p:cNvSpPr>
          <p:nvPr>
            <p:ph idx="1"/>
          </p:nvPr>
        </p:nvSpPr>
        <p:spPr/>
        <p:txBody>
          <a:bodyPr/>
          <a:lstStyle/>
          <a:p>
            <a:endParaRPr lang="zh-CN" altLang="en-US"/>
          </a:p>
        </p:txBody>
      </p:sp>
      <p:pic>
        <p:nvPicPr>
          <p:cNvPr id="4" name="图片 3" descr="u=3263249607,3116656394&amp;fm=173&amp;app=25&amp;f=JPEG"/>
          <p:cNvPicPr>
            <a:picLocks noChangeAspect="1"/>
          </p:cNvPicPr>
          <p:nvPr/>
        </p:nvPicPr>
        <p:blipFill>
          <a:blip r:embed="rId2"/>
          <a:stretch>
            <a:fillRect/>
          </a:stretch>
        </p:blipFill>
        <p:spPr>
          <a:xfrm>
            <a:off x="838200" y="1882140"/>
            <a:ext cx="7620000" cy="37211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微服务核心要素</a:t>
            </a:r>
          </a:p>
        </p:txBody>
      </p:sp>
      <p:pic>
        <p:nvPicPr>
          <p:cNvPr id="4" name="内容占位符 3"/>
          <p:cNvPicPr>
            <a:picLocks noGrp="1" noChangeAspect="1"/>
          </p:cNvPicPr>
          <p:nvPr>
            <p:ph idx="1"/>
          </p:nvPr>
        </p:nvPicPr>
        <p:blipFill>
          <a:blip r:embed="rId2"/>
          <a:stretch>
            <a:fillRect/>
          </a:stretch>
        </p:blipFill>
        <p:spPr>
          <a:xfrm>
            <a:off x="838200" y="1691005"/>
            <a:ext cx="6096000" cy="28765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Dubbo Components Running Flow</a:t>
            </a:r>
          </a:p>
        </p:txBody>
      </p:sp>
      <p:sp>
        <p:nvSpPr>
          <p:cNvPr id="3" name="内容占位符 2"/>
          <p:cNvSpPr>
            <a:spLocks noGrp="1"/>
          </p:cNvSpPr>
          <p:nvPr>
            <p:ph idx="1"/>
          </p:nvPr>
        </p:nvSpPr>
        <p:spPr/>
        <p:txBody>
          <a:bodyPr/>
          <a:lstStyle/>
          <a:p>
            <a:endParaRPr lang="zh-CN" altLang="en-US"/>
          </a:p>
        </p:txBody>
      </p:sp>
      <p:pic>
        <p:nvPicPr>
          <p:cNvPr id="4" name="图片 3" descr="u=4200423171,603367911&amp;fm=173&amp;app=25&amp;f=JPEG"/>
          <p:cNvPicPr>
            <a:picLocks noChangeAspect="1"/>
          </p:cNvPicPr>
          <p:nvPr/>
        </p:nvPicPr>
        <p:blipFill>
          <a:blip r:embed="rId2"/>
          <a:stretch>
            <a:fillRect/>
          </a:stretch>
        </p:blipFill>
        <p:spPr>
          <a:xfrm>
            <a:off x="838200" y="1825625"/>
            <a:ext cx="8128000" cy="3429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Spring Cloud Components Running Flow</a:t>
            </a:r>
            <a:r>
              <a:rPr lang="en-US" altLang="zh-CN"/>
              <a:t/>
            </a:r>
            <a:br>
              <a:rPr lang="en-US" altLang="zh-CN"/>
            </a:br>
            <a:endParaRPr lang="zh-CN" altLang="en-US"/>
          </a:p>
        </p:txBody>
      </p:sp>
      <p:pic>
        <p:nvPicPr>
          <p:cNvPr id="4" name="内容占位符 3"/>
          <p:cNvPicPr>
            <a:picLocks noGrp="1" noChangeAspect="1"/>
          </p:cNvPicPr>
          <p:nvPr>
            <p:ph idx="1"/>
          </p:nvPr>
        </p:nvPicPr>
        <p:blipFill>
          <a:blip r:embed="rId3"/>
          <a:stretch>
            <a:fillRect/>
          </a:stretch>
        </p:blipFill>
        <p:spPr>
          <a:xfrm>
            <a:off x="838200" y="1691005"/>
            <a:ext cx="6096000" cy="26289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endParaRPr lang="zh-CN" altLang="en-US" dirty="0"/>
          </a:p>
        </p:txBody>
      </p:sp>
      <p:sp>
        <p:nvSpPr>
          <p:cNvPr id="2" name="标题 1"/>
          <p:cNvSpPr>
            <a:spLocks noGrp="1"/>
          </p:cNvSpPr>
          <p:nvPr>
            <p:ph type="title"/>
          </p:nvPr>
        </p:nvSpPr>
        <p:spPr/>
        <p:txBody>
          <a:bodyPr/>
          <a:lstStyle/>
          <a:p>
            <a:r>
              <a:rPr lang="en-US" altLang="zh-CN"/>
              <a:t>Spring Cloud</a:t>
            </a:r>
          </a:p>
        </p:txBody>
      </p:sp>
      <p:pic>
        <p:nvPicPr>
          <p:cNvPr id="3" name="图片 2"/>
          <p:cNvPicPr>
            <a:picLocks noChangeAspect="1"/>
          </p:cNvPicPr>
          <p:nvPr/>
        </p:nvPicPr>
        <p:blipFill>
          <a:blip r:embed="rId3"/>
          <a:stretch>
            <a:fillRect/>
          </a:stretch>
        </p:blipFill>
        <p:spPr>
          <a:xfrm>
            <a:off x="838200" y="1847691"/>
            <a:ext cx="6179820" cy="43072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Spring Cloud</a:t>
            </a:r>
          </a:p>
        </p:txBody>
      </p:sp>
      <p:pic>
        <p:nvPicPr>
          <p:cNvPr id="4" name="图片 3" descr="diagram-distributed-systems"/>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838200" y="1827530"/>
            <a:ext cx="10029825" cy="46577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Dubbo</a:t>
            </a:r>
            <a:endParaRPr lang="zh-CN" altLang="en-US" dirty="0"/>
          </a:p>
        </p:txBody>
      </p:sp>
      <p:sp>
        <p:nvSpPr>
          <p:cNvPr id="3" name="内容占位符 2"/>
          <p:cNvSpPr>
            <a:spLocks noGrp="1"/>
          </p:cNvSpPr>
          <p:nvPr>
            <p:ph idx="1"/>
          </p:nvPr>
        </p:nvSpPr>
        <p:spPr/>
        <p:txBody>
          <a:bodyPr/>
          <a:lstStyle/>
          <a:p>
            <a:r>
              <a:rPr lang="en-US" altLang="zh-CN"/>
              <a:t>Dubbo</a:t>
            </a:r>
            <a:r>
              <a:rPr lang="zh-CN" altLang="en-US"/>
              <a:t>对应</a:t>
            </a:r>
            <a:r>
              <a:rPr lang="en-US" altLang="zh-CN"/>
              <a:t>SpringCloud</a:t>
            </a:r>
            <a:r>
              <a:rPr lang="zh-CN" altLang="en-US"/>
              <a:t>的</a:t>
            </a:r>
            <a:r>
              <a:rPr lang="en-US" altLang="zh-CN"/>
              <a:t>Ribbon</a:t>
            </a:r>
            <a:r>
              <a:rPr lang="zh-CN" altLang="en-US"/>
              <a:t>和</a:t>
            </a:r>
            <a:r>
              <a:rPr lang="en-US" altLang="zh-CN"/>
              <a:t>FeignClient</a:t>
            </a:r>
          </a:p>
          <a:p>
            <a:endParaRPr lang="en-US" altLang="zh-CN"/>
          </a:p>
          <a:p>
            <a:r>
              <a:rPr lang="en-US" altLang="zh-CN"/>
              <a:t>Sentinal</a:t>
            </a:r>
            <a:r>
              <a:rPr lang="zh-CN" altLang="en-US"/>
              <a:t>看上去对应</a:t>
            </a:r>
            <a:r>
              <a:rPr lang="en-US" altLang="zh-CN"/>
              <a:t>Hystrix</a:t>
            </a:r>
          </a:p>
          <a:p>
            <a:endParaRPr lang="en-US" altLang="zh-CN"/>
          </a:p>
          <a:p>
            <a:r>
              <a:rPr lang="en-US" altLang="zh-CN"/>
              <a:t>Dubbo</a:t>
            </a:r>
            <a:r>
              <a:rPr lang="zh-CN" altLang="en-US"/>
              <a:t>不需要</a:t>
            </a:r>
            <a:r>
              <a:rPr lang="en-US" altLang="zh-CN"/>
              <a:t>Spring Cloud Gateway/ZUUL</a:t>
            </a:r>
            <a:r>
              <a:rPr lang="zh-CN" altLang="en-US"/>
              <a:t>角色</a:t>
            </a:r>
          </a:p>
          <a:p>
            <a:endParaRPr lang="zh-CN" altLang="en-US"/>
          </a:p>
          <a:p>
            <a:endParaRPr lang="en-US" altLang="zh-CN"/>
          </a:p>
          <a:p>
            <a:endParaRPr lang="en-US" altLang="zh-CN"/>
          </a:p>
          <a:p>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What is Microservices</a:t>
            </a:r>
          </a:p>
        </p:txBody>
      </p:sp>
      <p:sp>
        <p:nvSpPr>
          <p:cNvPr id="3" name="内容占位符 2"/>
          <p:cNvSpPr>
            <a:spLocks noGrp="1"/>
          </p:cNvSpPr>
          <p:nvPr>
            <p:ph idx="1"/>
          </p:nvPr>
        </p:nvSpPr>
        <p:spPr/>
        <p:txBody>
          <a:bodyPr/>
          <a:lstStyle/>
          <a:p>
            <a:r>
              <a:rPr lang="zh-CN" altLang="en-US"/>
              <a:t>In short, the microservice architectural style is an approach to developing a single application as a suite of small services, each running in its own process and communicating with lightweight mechanisms, often an HTTP resource API. These services are built around business capabilities and independently deployable by fully automated deployment machinery. There is a bare minimum of centralized management of these services, which may be written in different programming languages and use different data storage technologies.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Dubbo</a:t>
            </a:r>
            <a:r>
              <a:rPr lang="en-US" altLang="zh-CN" dirty="0" smtClean="0"/>
              <a:t> Ecosystem</a:t>
            </a:r>
            <a:endParaRPr lang="zh-CN" altLang="en-US" dirty="0"/>
          </a:p>
        </p:txBody>
      </p:sp>
      <p:sp>
        <p:nvSpPr>
          <p:cNvPr id="3" name="内容占位符 2"/>
          <p:cNvSpPr>
            <a:spLocks noGrp="1"/>
          </p:cNvSpPr>
          <p:nvPr>
            <p:ph idx="1"/>
          </p:nvPr>
        </p:nvSpPr>
        <p:spPr/>
        <p:txBody>
          <a:bodyPr/>
          <a:lstStyle/>
          <a:p>
            <a:endParaRPr lang="en-US" altLang="zh-CN"/>
          </a:p>
          <a:p>
            <a:endParaRPr lang="en-US" altLang="zh-CN"/>
          </a:p>
          <a:p>
            <a:endParaRPr lang="en-US" altLang="zh-CN"/>
          </a:p>
        </p:txBody>
      </p:sp>
      <p:pic>
        <p:nvPicPr>
          <p:cNvPr id="4" name="图片 3"/>
          <p:cNvPicPr>
            <a:picLocks noChangeAspect="1"/>
          </p:cNvPicPr>
          <p:nvPr/>
        </p:nvPicPr>
        <p:blipFill>
          <a:blip r:embed="rId2"/>
          <a:stretch>
            <a:fillRect/>
          </a:stretch>
        </p:blipFill>
        <p:spPr>
          <a:xfrm>
            <a:off x="1784985" y="1825625"/>
            <a:ext cx="7620000" cy="45491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Service Mesh</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13791" y="1825625"/>
            <a:ext cx="7764418" cy="4351338"/>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Service Mesh</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1677" y="1825625"/>
            <a:ext cx="6128645" cy="4351338"/>
          </a:xfrm>
        </p:spPr>
      </p:pic>
    </p:spTree>
    <p:extLst>
      <p:ext uri="{BB962C8B-B14F-4D97-AF65-F5344CB8AC3E}">
        <p14:creationId xmlns:p14="http://schemas.microsoft.com/office/powerpoint/2010/main" val="2500186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Service Mesh</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901031"/>
            <a:ext cx="8229600" cy="4200525"/>
          </a:xfrm>
        </p:spPr>
      </p:pic>
    </p:spTree>
    <p:extLst>
      <p:ext uri="{BB962C8B-B14F-4D97-AF65-F5344CB8AC3E}">
        <p14:creationId xmlns:p14="http://schemas.microsoft.com/office/powerpoint/2010/main" val="636926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什么是微服务</a:t>
            </a:r>
          </a:p>
        </p:txBody>
      </p:sp>
      <p:sp>
        <p:nvSpPr>
          <p:cNvPr id="3" name="内容占位符 2"/>
          <p:cNvSpPr>
            <a:spLocks noGrp="1"/>
          </p:cNvSpPr>
          <p:nvPr>
            <p:ph idx="1"/>
          </p:nvPr>
        </p:nvSpPr>
        <p:spPr/>
        <p:txBody>
          <a:bodyPr/>
          <a:lstStyle/>
          <a:p>
            <a:r>
              <a:rPr lang="zh-CN" altLang="en-US"/>
              <a:t>提倡将单一应用程序划分成一组小的服务，服务之间互相协调、互相配合，为用户提供最终价值</a:t>
            </a:r>
          </a:p>
          <a:p>
            <a:endParaRPr lang="zh-CN" altLang="en-US"/>
          </a:p>
          <a:p>
            <a:r>
              <a:rPr lang="zh-CN" altLang="en-US"/>
              <a:t>虽然微服务架构没有公认的技术标准和规范或者草案，但业界已经有一些很有影响力的开源微服务架构框架提供了微服务的关键思路，例如Dubbo和Spring Cloud。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微服务优势</a:t>
            </a:r>
          </a:p>
        </p:txBody>
      </p:sp>
      <p:sp>
        <p:nvSpPr>
          <p:cNvPr id="3" name="内容占位符 2"/>
          <p:cNvSpPr>
            <a:spLocks noGrp="1"/>
          </p:cNvSpPr>
          <p:nvPr>
            <p:ph idx="1"/>
          </p:nvPr>
        </p:nvSpPr>
        <p:spPr/>
        <p:txBody>
          <a:bodyPr>
            <a:normAutofit/>
          </a:bodyPr>
          <a:lstStyle/>
          <a:p>
            <a:r>
              <a:rPr lang="zh-CN" altLang="en-US"/>
              <a:t>降低复杂度</a:t>
            </a:r>
          </a:p>
          <a:p>
            <a:pPr lvl="1"/>
            <a:r>
              <a:rPr lang="zh-CN" altLang="en-US"/>
              <a:t>将原来偶合在一起的复杂业务拆分为单个服务，规避了原本复杂度无止境的积累。每一个微服务专注于单一功能，并通过定义良好的接口清晰表述服务边界。每个服务开发者只专注服务本身，通过使用缓存、DAL等各种技术手段来提升系统的性能，而对于消费方来说完全透明。</a:t>
            </a:r>
          </a:p>
          <a:p>
            <a:r>
              <a:rPr lang="zh-CN" altLang="en-US"/>
              <a:t>可独立部署</a:t>
            </a:r>
          </a:p>
          <a:p>
            <a:pPr lvl="1"/>
            <a:r>
              <a:rPr lang="zh-CN" altLang="en-US"/>
              <a:t>由于微服务具备独立的运行进程，所以每个微服务可以独立部署。当业务迭代时只需要发布相关服务的迭代即可，降低了测试的工作量同时也降低了服务发布的风险。</a:t>
            </a:r>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微服务优势</a:t>
            </a:r>
            <a:endParaRPr lang="zh-CN" altLang="en-US"/>
          </a:p>
        </p:txBody>
      </p:sp>
      <p:sp>
        <p:nvSpPr>
          <p:cNvPr id="3" name="内容占位符 2"/>
          <p:cNvSpPr>
            <a:spLocks noGrp="1"/>
          </p:cNvSpPr>
          <p:nvPr>
            <p:ph idx="1"/>
          </p:nvPr>
        </p:nvSpPr>
        <p:spPr/>
        <p:txBody>
          <a:bodyPr/>
          <a:lstStyle/>
          <a:p>
            <a:r>
              <a:rPr lang="zh-CN" altLang="en-US">
                <a:sym typeface="+mn-ea"/>
              </a:rPr>
              <a:t>容错</a:t>
            </a:r>
          </a:p>
          <a:p>
            <a:pPr lvl="1"/>
            <a:r>
              <a:rPr lang="zh-CN" altLang="en-US">
                <a:sym typeface="+mn-ea"/>
              </a:rPr>
              <a:t>在微服务架构下，当某一组件发生故障时，故障会被隔离在单个服务中。 通过限流、熔断等方式降低错误导致的危害，保障核心业务正常运行。</a:t>
            </a:r>
          </a:p>
          <a:p>
            <a:r>
              <a:rPr lang="zh-CN" altLang="en-US">
                <a:sym typeface="+mn-ea"/>
              </a:rPr>
              <a:t>扩展</a:t>
            </a:r>
          </a:p>
          <a:p>
            <a:pPr lvl="1"/>
            <a:r>
              <a:rPr lang="zh-CN" altLang="en-US"/>
              <a:t>单块架构应用也可以实现横向扩展，就是将整个应用完整的复制到不同的节点。当应用的不同组件在扩展需求上存在差异时，微服务架构便体现出其灵活性，因为每个服务可以根据实际需求独立进行扩展。</a:t>
            </a:r>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Dubbo &amp; Spring Cloud</a:t>
            </a: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7"/>
            <a:ext cx="8956729" cy="4679851"/>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微服务要素</a:t>
            </a:r>
          </a:p>
        </p:txBody>
      </p:sp>
      <p:sp>
        <p:nvSpPr>
          <p:cNvPr id="3" name="内容占位符 2"/>
          <p:cNvSpPr>
            <a:spLocks noGrp="1"/>
          </p:cNvSpPr>
          <p:nvPr>
            <p:ph idx="1"/>
          </p:nvPr>
        </p:nvSpPr>
        <p:spPr/>
        <p:txBody>
          <a:bodyPr/>
          <a:lstStyle/>
          <a:p>
            <a:r>
              <a:rPr lang="zh-CN" altLang="en-US" dirty="0"/>
              <a:t>微服务的核心要素在于服务的发现、注册、路由、熔断、降级、分布式配置</a:t>
            </a:r>
            <a:r>
              <a:rPr lang="zh-CN" altLang="en-US" dirty="0" smtClean="0"/>
              <a:t>。</a:t>
            </a:r>
            <a:endParaRPr lang="en-US" altLang="zh-CN" dirty="0" smtClean="0"/>
          </a:p>
          <a:p>
            <a:endParaRPr lang="en-US" altLang="zh-CN" dirty="0"/>
          </a:p>
          <a:p>
            <a:r>
              <a:rPr lang="zh-CN" altLang="en-US" dirty="0" smtClean="0"/>
              <a:t>熔断，降级后，自动化部署</a:t>
            </a:r>
            <a:r>
              <a:rPr lang="en-US" altLang="zh-CN" dirty="0" smtClean="0"/>
              <a:t>-K8S</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微服务架构组成</a:t>
            </a:r>
          </a:p>
        </p:txBody>
      </p:sp>
      <p:sp>
        <p:nvSpPr>
          <p:cNvPr id="3" name="内容占位符 2"/>
          <p:cNvSpPr>
            <a:spLocks noGrp="1"/>
          </p:cNvSpPr>
          <p:nvPr>
            <p:ph idx="1"/>
          </p:nvPr>
        </p:nvSpPr>
        <p:spPr/>
        <p:txBody>
          <a:bodyPr/>
          <a:lstStyle/>
          <a:p>
            <a:endParaRPr lang="zh-CN" altLang="en-US"/>
          </a:p>
        </p:txBody>
      </p:sp>
      <p:pic>
        <p:nvPicPr>
          <p:cNvPr id="4" name="图片 3" descr="u=2679729122,2175145360&amp;fm=173&amp;app=25&amp;f=JPEG"/>
          <p:cNvPicPr>
            <a:picLocks noChangeAspect="1"/>
          </p:cNvPicPr>
          <p:nvPr/>
        </p:nvPicPr>
        <p:blipFill>
          <a:blip r:embed="rId3"/>
          <a:stretch>
            <a:fillRect/>
          </a:stretch>
        </p:blipFill>
        <p:spPr>
          <a:xfrm>
            <a:off x="838200" y="1825625"/>
            <a:ext cx="8128000" cy="45339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微服务架构组成</a:t>
            </a:r>
            <a:endParaRPr lang="zh-CN" altLang="en-US"/>
          </a:p>
        </p:txBody>
      </p:sp>
      <p:sp>
        <p:nvSpPr>
          <p:cNvPr id="3" name="内容占位符 2"/>
          <p:cNvSpPr>
            <a:spLocks noGrp="1"/>
          </p:cNvSpPr>
          <p:nvPr>
            <p:ph idx="1"/>
          </p:nvPr>
        </p:nvSpPr>
        <p:spPr/>
        <p:txBody>
          <a:bodyPr/>
          <a:lstStyle/>
          <a:p>
            <a:r>
              <a:rPr lang="zh-CN" altLang="en-US"/>
              <a:t>网关集群：</a:t>
            </a:r>
          </a:p>
          <a:p>
            <a:pPr lvl="1"/>
            <a:r>
              <a:rPr lang="zh-CN" altLang="en-US"/>
              <a:t>数据的聚合、实现对接入客户端的身份认证、防报文重放与防数据篡改、功能调用的业务鉴权、响应数据的脱敏、流量与并发控制等</a:t>
            </a:r>
          </a:p>
          <a:p>
            <a:r>
              <a:rPr lang="zh-CN" altLang="en-US"/>
              <a:t>业务集群：</a:t>
            </a:r>
          </a:p>
          <a:p>
            <a:pPr lvl="1"/>
            <a:r>
              <a:rPr lang="zh-CN" altLang="en-US"/>
              <a:t>一般情况下移动端访问和浏览器访问的网关需要隔离，防止业务耦合</a:t>
            </a:r>
          </a:p>
          <a:p>
            <a:r>
              <a:rPr lang="zh-CN" altLang="en-US"/>
              <a:t>Local Cache：</a:t>
            </a:r>
          </a:p>
          <a:p>
            <a:pPr lvl="1"/>
            <a:r>
              <a:rPr lang="zh-CN" altLang="en-US"/>
              <a:t>由于客户端访问业务可能需要调用多个服务聚合，所以本地缓存有效的降低了服务调用的频次，同时也提示了访问速度。本地缓存一般使用自动过期方式，业务场景中允许有一定的数据延时</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1017</Words>
  <Application>Microsoft Office PowerPoint</Application>
  <PresentationFormat>宽屏</PresentationFormat>
  <Paragraphs>100</Paragraphs>
  <Slides>23</Slides>
  <Notes>11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Calibri</vt:lpstr>
      <vt:lpstr>宋体</vt:lpstr>
      <vt:lpstr>Arial</vt:lpstr>
      <vt:lpstr>Calibri Light</vt:lpstr>
      <vt:lpstr>Office 主题</vt:lpstr>
      <vt:lpstr>Microservices</vt:lpstr>
      <vt:lpstr>What is Microservices</vt:lpstr>
      <vt:lpstr>什么是微服务</vt:lpstr>
      <vt:lpstr>微服务优势</vt:lpstr>
      <vt:lpstr>微服务优势</vt:lpstr>
      <vt:lpstr>Dubbo &amp; Spring Cloud</vt:lpstr>
      <vt:lpstr>微服务要素</vt:lpstr>
      <vt:lpstr>微服务架构组成</vt:lpstr>
      <vt:lpstr>微服务架构组成</vt:lpstr>
      <vt:lpstr>微服务架构组成</vt:lpstr>
      <vt:lpstr>微服务注意事项</vt:lpstr>
      <vt:lpstr>Dubbo Architecture</vt:lpstr>
      <vt:lpstr>Spring Cloud Architecture</vt:lpstr>
      <vt:lpstr>微服务核心要素</vt:lpstr>
      <vt:lpstr>Dubbo Components Running Flow</vt:lpstr>
      <vt:lpstr>Spring Cloud Components Running Flow </vt:lpstr>
      <vt:lpstr>Spring Cloud</vt:lpstr>
      <vt:lpstr>Spring Cloud</vt:lpstr>
      <vt:lpstr>Dubbo</vt:lpstr>
      <vt:lpstr>Dubbo Ecosystem</vt:lpstr>
      <vt:lpstr>Service Mesh</vt:lpstr>
      <vt:lpstr>Service Mesh</vt:lpstr>
      <vt:lpstr>Service Mesh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Administrator</dc:creator>
  <cp:lastModifiedBy>111</cp:lastModifiedBy>
  <cp:revision>37</cp:revision>
  <dcterms:created xsi:type="dcterms:W3CDTF">2019-02-02T15:18:00Z</dcterms:created>
  <dcterms:modified xsi:type="dcterms:W3CDTF">2019-02-27T08:32:52Z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