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6" r:id="rId6"/>
    <p:sldId id="292" r:id="rId7"/>
    <p:sldId id="267" r:id="rId8"/>
    <p:sldId id="268" r:id="rId9"/>
    <p:sldId id="265" r:id="rId10"/>
    <p:sldId id="269" r:id="rId11"/>
    <p:sldId id="291" r:id="rId12"/>
    <p:sldId id="275" r:id="rId13"/>
    <p:sldId id="276" r:id="rId14"/>
    <p:sldId id="277" r:id="rId15"/>
    <p:sldId id="278" r:id="rId16"/>
    <p:sldId id="270" r:id="rId17"/>
    <p:sldId id="271" r:id="rId18"/>
    <p:sldId id="272" r:id="rId19"/>
    <p:sldId id="273" r:id="rId20"/>
    <p:sldId id="274" r:id="rId21"/>
    <p:sldId id="259" r:id="rId22"/>
    <p:sldId id="261" r:id="rId23"/>
    <p:sldId id="324" r:id="rId24"/>
    <p:sldId id="316" r:id="rId25"/>
    <p:sldId id="293" r:id="rId26"/>
    <p:sldId id="263" r:id="rId27"/>
    <p:sldId id="260" r:id="rId28"/>
    <p:sldId id="258" r:id="rId29"/>
    <p:sldId id="279" r:id="rId30"/>
    <p:sldId id="280" r:id="rId31"/>
    <p:sldId id="32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DBB144D-FA31-4B8D-9A13-2779609B6C33}">
          <p14:sldIdLst>
            <p14:sldId id="256"/>
            <p14:sldId id="257"/>
            <p14:sldId id="266"/>
            <p14:sldId id="292"/>
            <p14:sldId id="267"/>
            <p14:sldId id="268"/>
            <p14:sldId id="265"/>
            <p14:sldId id="269"/>
            <p14:sldId id="291"/>
            <p14:sldId id="275"/>
            <p14:sldId id="276"/>
            <p14:sldId id="277"/>
            <p14:sldId id="278"/>
          </p14:sldIdLst>
        </p14:section>
        <p14:section name="Dubbo&amp;SpringCloud" id="{93F40A50-2906-496E-9E04-2A35DD68FB13}">
          <p14:sldIdLst>
            <p14:sldId id="270"/>
            <p14:sldId id="271"/>
            <p14:sldId id="272"/>
            <p14:sldId id="273"/>
            <p14:sldId id="274"/>
          </p14:sldIdLst>
        </p14:section>
        <p14:section name="Spring Cloud" id="{60EB47B4-46D6-4658-ABF1-BBB0DE7C0A0A}">
          <p14:sldIdLst>
            <p14:sldId id="259"/>
            <p14:sldId id="261"/>
            <p14:sldId id="324"/>
          </p14:sldIdLst>
        </p14:section>
        <p14:section name="Dubbo" id="{226B1501-58C0-4EC7-8734-7D34E1C4E7DF}">
          <p14:sldIdLst>
            <p14:sldId id="316"/>
            <p14:sldId id="293"/>
            <p14:sldId id="263"/>
            <p14:sldId id="260"/>
          </p14:sldIdLst>
        </p14:section>
        <p14:section name="Microservice patterns" id="{0F7BCB49-45D5-408E-9FD8-FA054E187095}">
          <p14:sldIdLst>
            <p14:sldId id="258"/>
            <p14:sldId id="279"/>
            <p14:sldId id="280"/>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006" autoAdjust="0"/>
  </p:normalViewPr>
  <p:slideViewPr>
    <p:cSldViewPr snapToGrid="0">
      <p:cViewPr varScale="1">
        <p:scale>
          <a:sx n="61" d="100"/>
          <a:sy n="61" d="100"/>
        </p:scale>
        <p:origin x="16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spring cloud gateway</a:t>
            </a:r>
            <a:endParaRPr lang="en-US" altLang="zh-CN" dirty="0"/>
          </a:p>
          <a:p>
            <a:r>
              <a:rPr lang="en-US" altLang="zh-CN" dirty="0"/>
              <a:t>zuul&amp;zuul2</a:t>
            </a:r>
            <a:endParaRPr lang="en-US" altLang="zh-CN" dirty="0"/>
          </a:p>
          <a:p>
            <a:r>
              <a:rPr lang="en-US" altLang="zh-CN" dirty="0"/>
              <a:t>https://github.com/alibaba/Sentinel/issues/86</a:t>
            </a:r>
            <a:endParaRPr lang="en-US" altLang="zh-CN" dirty="0"/>
          </a:p>
          <a:p>
            <a:endParaRPr lang="en-US" altLang="zh-CN" dirty="0"/>
          </a:p>
          <a:p>
            <a:r>
              <a:rPr lang="en-US" altLang="zh-CN" dirty="0"/>
              <a:t># </a:t>
            </a:r>
            <a:r>
              <a:rPr lang="en-US" altLang="zh-CN" dirty="0" err="1"/>
              <a:t>SpringCloud</a:t>
            </a:r>
            <a:r>
              <a:rPr lang="en-US" altLang="zh-CN" dirty="0"/>
              <a:t>(五)</a:t>
            </a:r>
            <a:r>
              <a:rPr lang="en-US" altLang="zh-CN" dirty="0" err="1"/>
              <a:t>SpringCloud的限流、熔断和降级</a:t>
            </a:r>
            <a:r>
              <a:rPr lang="en-US" altLang="zh-CN" dirty="0"/>
              <a:t>——</a:t>
            </a:r>
            <a:r>
              <a:rPr lang="en-US" altLang="zh-CN" dirty="0" err="1"/>
              <a:t>Hystrix</a:t>
            </a:r>
            <a:endParaRPr lang="en-US" altLang="zh-CN" dirty="0"/>
          </a:p>
          <a:p>
            <a:r>
              <a:rPr lang="en-US" altLang="zh-CN" dirty="0"/>
              <a:t>https://blog.csdn.net/chenxyz707/article/details/80913725</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注册中心： </a:t>
            </a:r>
            <a:r>
              <a:rPr lang="en-US" altLang="zh-CN"/>
              <a:t>ZK,Eureka, Broadcast, etcd, Nacos, Consul, hazelcast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Dubbo</a:t>
            </a:r>
            <a:r>
              <a:rPr lang="zh-CN" altLang="en-US" dirty="0"/>
              <a:t>不需要</a:t>
            </a:r>
            <a:r>
              <a:rPr lang="en-US" altLang="zh-CN" dirty="0"/>
              <a:t>gateway</a:t>
            </a:r>
            <a:endParaRPr lang="zh-CN" altLang="en-US" dirty="0"/>
          </a:p>
          <a:p>
            <a:r>
              <a:rPr lang="zh-CN" altLang="en-US" dirty="0"/>
              <a:t>https://segmentfault.com/q/1010000013082803/</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https://microservices.io/patterns/index.html</a:t>
            </a:r>
            <a:endParaRPr lang="zh-CN" altLang="en-US" dirty="0"/>
          </a:p>
          <a:p>
            <a:r>
              <a:rPr lang="zh-CN" altLang="en-US" dirty="0"/>
              <a:t>https://microservices.io/patterns/microservices.html</a:t>
            </a:r>
            <a:endParaRPr lang="zh-CN" altLang="en-US" dirty="0"/>
          </a:p>
          <a:p>
            <a:r>
              <a:rPr lang="zh-CN" altLang="en-US" dirty="0"/>
              <a:t>https://microservices.io/patterns/data/database-per-service.html</a:t>
            </a:r>
            <a:endParaRPr lang="zh-CN" altLang="en-US" dirty="0"/>
          </a:p>
          <a:p>
            <a:r>
              <a:rPr lang="zh-CN" altLang="en-US" dirty="0"/>
              <a:t>https://microservices.io/patterns/data/shared-database.html</a:t>
            </a:r>
            <a:endParaRPr lang="zh-CN" altLang="en-US" dirty="0"/>
          </a:p>
          <a:p>
            <a:r>
              <a:rPr lang="zh-CN" altLang="en-US" dirty="0"/>
              <a:t>https://microservices.io/patterns/data/saga.html</a:t>
            </a:r>
            <a:endParaRPr lang="zh-CN" altLang="en-US" dirty="0"/>
          </a:p>
          <a:p>
            <a:r>
              <a:rPr lang="zh-CN" altLang="en-US" dirty="0"/>
              <a:t>https://microservices.io/patterns/data/cqrs.html</a:t>
            </a:r>
            <a:endParaRPr lang="zh-CN" altLang="en-US" dirty="0"/>
          </a:p>
          <a:p>
            <a:r>
              <a:rPr lang="zh-CN" altLang="en-US" dirty="0"/>
              <a:t>https://microservices.io/patterns/data/event-sourcing.html</a:t>
            </a:r>
            <a:endParaRPr lang="zh-CN" altLang="en-US" dirty="0"/>
          </a:p>
          <a:p>
            <a:r>
              <a:rPr lang="zh-CN" altLang="en-US" dirty="0"/>
              <a:t>https://microservices.io/patterns/data/application-events.html</a:t>
            </a:r>
            <a:endParaRPr lang="zh-CN" altLang="en-US" dirty="0"/>
          </a:p>
          <a:p>
            <a:r>
              <a:rPr lang="zh-CN" altLang="en-US" dirty="0"/>
              <a:t>https://microservices.io/patterns/data/api-composition.html</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https://blog.csdn.net/ityouknow/article/details/83745767</a:t>
            </a:r>
            <a:endParaRPr lang="en-US" altLang="zh-CN" dirty="0" smtClean="0"/>
          </a:p>
          <a:p>
            <a:r>
              <a:rPr lang="en-US" altLang="zh-CN" dirty="0" smtClean="0"/>
              <a:t>http://www.importnew.com/28798.html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https://blog.csdn.net/yinlongfei_love/article/details/80804580</a:t>
            </a:r>
            <a:endParaRPr lang="zh-CN" altLang="en-US"/>
          </a:p>
          <a:p>
            <a:r>
              <a:rPr lang="zh-CN" altLang="en-US"/>
              <a:t>使用 Kubernetes 和 Istio 进行基于容器的全面服务监控</a:t>
            </a:r>
            <a:endParaRPr lang="zh-CN" altLang="en-US"/>
          </a:p>
          <a:p>
            <a:endParaRPr lang="zh-CN" altLang="en-US"/>
          </a:p>
          <a:p>
            <a:r>
              <a:rPr lang="zh-CN" altLang="en-US"/>
              <a:t>https://preliminary.istio.io/zh/</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resiliency: </a:t>
            </a:r>
            <a:r>
              <a:rPr lang="zh-CN" altLang="en-US"/>
              <a:t>服务出错恢复</a:t>
            </a:r>
            <a:endParaRPr lang="zh-CN" altLang="en-US"/>
          </a:p>
          <a:p>
            <a:r>
              <a:rPr lang="en-US" altLang="zh-CN"/>
              <a:t>re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https://www.cnblogs.com/xishuai/archive/2018/04/13/dubbo-and-spring-cloud.html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这么多服务，客户端如何访问？</a:t>
            </a:r>
            <a:endParaRPr lang="zh-CN" altLang="en-US"/>
          </a:p>
          <a:p>
            <a:r>
              <a:rPr lang="en-US" altLang="zh-CN"/>
              <a:t>2. </a:t>
            </a:r>
            <a:r>
              <a:rPr lang="zh-CN" altLang="en-US"/>
              <a:t>这么多服务，如何管理？</a:t>
            </a:r>
            <a:endParaRPr lang="zh-CN" altLang="en-US"/>
          </a:p>
          <a:p>
            <a:r>
              <a:rPr lang="en-US" altLang="zh-CN"/>
              <a:t>3. </a:t>
            </a:r>
            <a:r>
              <a:rPr lang="zh-CN" altLang="en-US"/>
              <a:t>服务与服务之间如何通信？</a:t>
            </a:r>
            <a:endParaRPr lang="zh-CN" altLang="en-US"/>
          </a:p>
          <a:p>
            <a:r>
              <a:rPr lang="en-US" altLang="zh-CN"/>
              <a:t>4. </a:t>
            </a:r>
            <a:r>
              <a:rPr lang="zh-CN" altLang="en-US"/>
              <a:t>服务挂了怎么办？</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Microservices</a:t>
            </a:r>
            <a:endParaRPr lang="en-US" altLang="zh-CN"/>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微服务架构组成</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u=2679729122,2175145360&amp;fm=173&amp;app=25&amp;f=JPEG"/>
          <p:cNvPicPr>
            <a:picLocks noChangeAspect="1"/>
          </p:cNvPicPr>
          <p:nvPr/>
        </p:nvPicPr>
        <p:blipFill>
          <a:blip r:embed="rId1"/>
          <a:stretch>
            <a:fillRect/>
          </a:stretch>
        </p:blipFill>
        <p:spPr>
          <a:xfrm>
            <a:off x="838200" y="1825625"/>
            <a:ext cx="8128000" cy="4533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lstStyle/>
          <a:p>
            <a:r>
              <a:rPr lang="zh-CN" altLang="en-US"/>
              <a:t>网关集群：</a:t>
            </a:r>
            <a:endParaRPr lang="zh-CN" altLang="en-US"/>
          </a:p>
          <a:p>
            <a:pPr lvl="1"/>
            <a:r>
              <a:rPr lang="zh-CN" altLang="en-US"/>
              <a:t>数据的聚合、实现对接入客户端的身份认证、防报文重放与防数据篡改、功能调用的业务鉴权、响应数据的脱敏、流量与并发控制等</a:t>
            </a:r>
            <a:endParaRPr lang="zh-CN" altLang="en-US"/>
          </a:p>
          <a:p>
            <a:r>
              <a:rPr lang="zh-CN" altLang="en-US"/>
              <a:t>业务集群：</a:t>
            </a:r>
            <a:endParaRPr lang="zh-CN" altLang="en-US"/>
          </a:p>
          <a:p>
            <a:pPr lvl="1"/>
            <a:r>
              <a:rPr lang="zh-CN" altLang="en-US"/>
              <a:t>一般情况下移动端访问和浏览器访问的网关需要隔离，防止业务耦合</a:t>
            </a:r>
            <a:endParaRPr lang="zh-CN" altLang="en-US"/>
          </a:p>
          <a:p>
            <a:r>
              <a:rPr lang="zh-CN" altLang="en-US"/>
              <a:t>Local Cache：</a:t>
            </a:r>
            <a:endParaRPr lang="zh-CN" altLang="en-US"/>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normAutofit fontScale="92500"/>
          </a:bodyPr>
          <a:lstStyle/>
          <a:p>
            <a:r>
              <a:rPr lang="zh-CN" altLang="en-US"/>
              <a:t>服务层：</a:t>
            </a:r>
            <a:endParaRPr lang="zh-CN" altLang="en-US"/>
          </a:p>
          <a:p>
            <a:pPr lvl="1"/>
            <a:r>
              <a:rPr lang="zh-CN" altLang="en-US"/>
              <a:t>原子服务层，实现基础的增删改查功能，如果需要依赖其他服务需要在Service层主动调用</a:t>
            </a:r>
            <a:endParaRPr lang="zh-CN" altLang="en-US"/>
          </a:p>
          <a:p>
            <a:r>
              <a:rPr lang="zh-CN" altLang="en-US"/>
              <a:t>Remote Cache：</a:t>
            </a:r>
            <a:endParaRPr lang="zh-CN" altLang="en-US"/>
          </a:p>
          <a:p>
            <a:pPr lvl="1"/>
            <a:r>
              <a:rPr lang="zh-CN" altLang="en-US"/>
              <a:t>访问DB前置一层分布式缓存，减少DB交互次数，提升系统的TPS</a:t>
            </a:r>
            <a:endParaRPr lang="zh-CN" altLang="en-US"/>
          </a:p>
          <a:p>
            <a:r>
              <a:rPr lang="zh-CN" altLang="en-US"/>
              <a:t>DAL：数据访问层，</a:t>
            </a:r>
            <a:endParaRPr lang="zh-CN" altLang="en-US"/>
          </a:p>
          <a:p>
            <a:pPr lvl="1"/>
            <a:r>
              <a:rPr lang="zh-CN" altLang="en-US"/>
              <a:t>如果单表数据量过大则需要通过DAL层做数据的分库分表处理。</a:t>
            </a:r>
            <a:endParaRPr lang="zh-CN" altLang="en-US"/>
          </a:p>
          <a:p>
            <a:r>
              <a:rPr lang="zh-CN" altLang="en-US"/>
              <a:t>MQ：</a:t>
            </a:r>
            <a:endParaRPr lang="zh-CN" altLang="en-US"/>
          </a:p>
          <a:p>
            <a:pPr lvl="1"/>
            <a:r>
              <a:rPr lang="zh-CN" altLang="en-US"/>
              <a:t>消息队列用来解耦服务之间的依赖，异步调用可以通过MQ的方式来执行</a:t>
            </a:r>
            <a:endParaRPr lang="zh-CN" altLang="en-US"/>
          </a:p>
          <a:p>
            <a:r>
              <a:rPr lang="zh-CN" altLang="en-US"/>
              <a:t>数据库主从：</a:t>
            </a:r>
            <a:endParaRPr lang="zh-CN" altLang="en-US"/>
          </a:p>
          <a:p>
            <a:pPr lvl="1"/>
            <a:r>
              <a:rPr lang="zh-CN" altLang="en-US"/>
              <a:t>服务化过程中毕竟的阶段，用来提升系统的TPS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微服务注意事项</a:t>
            </a:r>
            <a:endParaRPr lang="zh-CN" altLang="en-US"/>
          </a:p>
        </p:txBody>
      </p:sp>
      <p:sp>
        <p:nvSpPr>
          <p:cNvPr id="3" name="内容占位符 2"/>
          <p:cNvSpPr>
            <a:spLocks noGrp="1"/>
          </p:cNvSpPr>
          <p:nvPr>
            <p:ph idx="1"/>
          </p:nvPr>
        </p:nvSpPr>
        <p:spPr/>
        <p:txBody>
          <a:bodyPr/>
          <a:lstStyle/>
          <a:p>
            <a:r>
              <a:rPr lang="zh-CN" altLang="en-US"/>
              <a:t>服务启动方式建议使用jar方式启动，启动速度快，更容易监控</a:t>
            </a:r>
            <a:endParaRPr lang="zh-CN" altLang="en-US"/>
          </a:p>
          <a:p>
            <a:endParaRPr lang="zh-CN" altLang="en-US"/>
          </a:p>
          <a:p>
            <a:r>
              <a:rPr lang="zh-CN" altLang="en-US"/>
              <a:t>缓存、缓存、缓存，系统中能使用缓存的地方尽量使用缓存，通过合理的使用缓存可以有效的提高系统的TPS</a:t>
            </a:r>
            <a:endParaRPr lang="zh-CN" altLang="en-US"/>
          </a:p>
          <a:p>
            <a:endParaRPr lang="zh-CN" altLang="en-US"/>
          </a:p>
          <a:p>
            <a:r>
              <a:rPr lang="zh-CN" altLang="en-US"/>
              <a:t>服务拆分要合理，尽量避免因服务拆分而导致的服务循环依赖</a:t>
            </a:r>
            <a:endParaRPr lang="zh-CN" altLang="en-US"/>
          </a:p>
          <a:p>
            <a:endParaRPr lang="zh-CN" altLang="en-US"/>
          </a:p>
          <a:p>
            <a:r>
              <a:rPr lang="zh-CN" altLang="en-US"/>
              <a:t>合理的设置线程池，避免设置过大或者过小导致系统异常</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015138360,328133603&amp;fm=173&amp;app=25&amp;f=JPEG"/>
          <p:cNvPicPr>
            <a:picLocks noChangeAspect="1"/>
          </p:cNvPicPr>
          <p:nvPr/>
        </p:nvPicPr>
        <p:blipFill>
          <a:blip r:embed="rId1"/>
          <a:stretch>
            <a:fillRect/>
          </a:stretch>
        </p:blipFill>
        <p:spPr>
          <a:xfrm>
            <a:off x="838200" y="1825625"/>
            <a:ext cx="720090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263249607,3116656394&amp;fm=173&amp;app=25&amp;f=JPEG"/>
          <p:cNvPicPr>
            <a:picLocks noChangeAspect="1"/>
          </p:cNvPicPr>
          <p:nvPr/>
        </p:nvPicPr>
        <p:blipFill>
          <a:blip r:embed="rId1"/>
          <a:stretch>
            <a:fillRect/>
          </a:stretch>
        </p:blipFill>
        <p:spPr>
          <a:xfrm>
            <a:off x="838200" y="1882140"/>
            <a:ext cx="7620000" cy="372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微服务核心要素</a:t>
            </a: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87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Components Running Flow</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4200423171,603367911&amp;fm=173&amp;app=25&amp;f=JPEG"/>
          <p:cNvPicPr>
            <a:picLocks noChangeAspect="1"/>
          </p:cNvPicPr>
          <p:nvPr/>
        </p:nvPicPr>
        <p:blipFill>
          <a:blip r:embed="rId1"/>
          <a:stretch>
            <a:fillRect/>
          </a:stretch>
        </p:blipFill>
        <p:spPr>
          <a:xfrm>
            <a:off x="838200" y="1825625"/>
            <a:ext cx="8128000" cy="3429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 Cloud Components Running Flow</a:t>
            </a:r>
            <a:br>
              <a:rPr lang="en-US" altLang="zh-CN"/>
            </a:b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628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a:t>Spring Cloud</a:t>
            </a:r>
            <a:endParaRPr lang="en-US" altLang="zh-CN"/>
          </a:p>
        </p:txBody>
      </p:sp>
      <p:pic>
        <p:nvPicPr>
          <p:cNvPr id="3" name="图片 2"/>
          <p:cNvPicPr>
            <a:picLocks noChangeAspect="1"/>
          </p:cNvPicPr>
          <p:nvPr/>
        </p:nvPicPr>
        <p:blipFill>
          <a:blip r:embed="rId1"/>
          <a:stretch>
            <a:fillRect/>
          </a:stretch>
        </p:blipFill>
        <p:spPr>
          <a:xfrm>
            <a:off x="838200" y="1847691"/>
            <a:ext cx="6179820" cy="4307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Microservices</a:t>
            </a:r>
            <a:endParaRPr lang="en-US" altLang="zh-CN"/>
          </a:p>
        </p:txBody>
      </p:sp>
      <p:sp>
        <p:nvSpPr>
          <p:cNvPr id="3" name="内容占位符 2"/>
          <p:cNvSpPr>
            <a:spLocks noGrp="1"/>
          </p:cNvSpPr>
          <p:nvPr>
            <p:ph idx="1"/>
          </p:nvPr>
        </p:nvSpPr>
        <p:spPr/>
        <p:txBody>
          <a:bodyPr/>
          <a:lstStyle/>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a:t>
            </a:r>
            <a:endParaRPr lang="en-US" altLang="zh-CN"/>
          </a:p>
        </p:txBody>
      </p:sp>
      <p:pic>
        <p:nvPicPr>
          <p:cNvPr id="4" name="图片 3" descr="diagram-distributed-system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8200" y="1827530"/>
            <a:ext cx="10029825" cy="4657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992880" y="1825625"/>
            <a:ext cx="4205605" cy="4351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Ecosystem</a:t>
            </a:r>
            <a:endParaRPr lang="en-US" altLang="zh-CN"/>
          </a:p>
        </p:txBody>
      </p:sp>
      <p:sp>
        <p:nvSpPr>
          <p:cNvPr id="7" name="圆角矩形 6"/>
          <p:cNvSpPr/>
          <p:nvPr/>
        </p:nvSpPr>
        <p:spPr>
          <a:xfrm>
            <a:off x="3869055" y="2850515"/>
            <a:ext cx="7484745" cy="19837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l"/>
            <a:r>
              <a:rPr lang="en-US" altLang="zh-CN"/>
              <a:t>Scheduling</a:t>
            </a:r>
            <a:endParaRPr lang="en-US" altLang="zh-CN"/>
          </a:p>
          <a:p>
            <a:pPr algn="l"/>
            <a:r>
              <a:rPr lang="en-US" altLang="zh-CN"/>
              <a:t>Orchestration</a:t>
            </a:r>
            <a:endParaRPr lang="en-US" altLang="zh-CN"/>
          </a:p>
          <a:p>
            <a:pPr algn="l"/>
            <a:r>
              <a:rPr lang="en-US" altLang="zh-CN"/>
              <a:t>Event Driven</a:t>
            </a:r>
            <a:endParaRPr lang="en-US" altLang="zh-CN"/>
          </a:p>
          <a:p>
            <a:pPr algn="l"/>
            <a:r>
              <a:rPr lang="en-US" altLang="zh-CN"/>
              <a:t>Function</a:t>
            </a:r>
            <a:endParaRPr lang="en-US" altLang="zh-CN"/>
          </a:p>
          <a:p>
            <a:pPr algn="l"/>
            <a:r>
              <a:rPr lang="en-US" altLang="zh-CN"/>
              <a:t>Authorization</a:t>
            </a:r>
            <a:endParaRPr lang="en-US" altLang="zh-CN"/>
          </a:p>
          <a:p>
            <a:pPr algn="l"/>
            <a:r>
              <a:rPr lang="en-US" altLang="zh-CN"/>
              <a:t>...</a:t>
            </a:r>
            <a:endParaRPr lang="en-US" altLang="zh-CN"/>
          </a:p>
        </p:txBody>
      </p:sp>
      <p:sp>
        <p:nvSpPr>
          <p:cNvPr id="6" name="圆角矩形 5"/>
          <p:cNvSpPr/>
          <p:nvPr/>
        </p:nvSpPr>
        <p:spPr>
          <a:xfrm>
            <a:off x="5699125" y="3011170"/>
            <a:ext cx="5452745" cy="1558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zh-CN"/>
              <a:t>API Gateway</a:t>
            </a:r>
            <a:endParaRPr lang="en-US" altLang="zh-CN"/>
          </a:p>
          <a:p>
            <a:pPr algn="l"/>
            <a:r>
              <a:rPr lang="en-US" altLang="zh-CN"/>
              <a:t>Tracing&amp;Diagnosis</a:t>
            </a:r>
            <a:endParaRPr lang="en-US" altLang="zh-CN"/>
          </a:p>
          <a:p>
            <a:pPr algn="l"/>
            <a:r>
              <a:rPr lang="en-US" altLang="zh-CN"/>
              <a:t>Transaction</a:t>
            </a:r>
            <a:endParaRPr lang="en-US" altLang="zh-CN"/>
          </a:p>
          <a:p>
            <a:pPr algn="l"/>
            <a:r>
              <a:rPr lang="en-US" altLang="zh-CN"/>
              <a:t>Contract</a:t>
            </a:r>
            <a:endParaRPr lang="en-US" altLang="zh-CN"/>
          </a:p>
        </p:txBody>
      </p:sp>
      <p:sp>
        <p:nvSpPr>
          <p:cNvPr id="5" name="圆角矩形 4"/>
          <p:cNvSpPr/>
          <p:nvPr/>
        </p:nvSpPr>
        <p:spPr>
          <a:xfrm>
            <a:off x="7801610" y="3200400"/>
            <a:ext cx="3204210" cy="1115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Registry</a:t>
            </a:r>
            <a:endParaRPr lang="en-US" altLang="zh-CN"/>
          </a:p>
          <a:p>
            <a:pPr algn="l"/>
            <a:r>
              <a:rPr lang="en-US" altLang="zh-CN"/>
              <a:t>Configuration</a:t>
            </a:r>
            <a:endParaRPr lang="en-US" altLang="zh-CN"/>
          </a:p>
          <a:p>
            <a:pPr algn="l"/>
            <a:r>
              <a:rPr lang="en-US" altLang="zh-CN"/>
              <a:t>Metrics</a:t>
            </a:r>
            <a:endParaRPr lang="en-US" altLang="zh-CN"/>
          </a:p>
          <a:p>
            <a:pPr algn="l"/>
            <a:r>
              <a:rPr lang="en-US" altLang="zh-CN"/>
              <a:t>Reliabily</a:t>
            </a:r>
            <a:endParaRPr lang="en-US" altLang="zh-CN"/>
          </a:p>
        </p:txBody>
      </p:sp>
      <p:sp>
        <p:nvSpPr>
          <p:cNvPr id="4" name="圆角矩形 3"/>
          <p:cNvSpPr/>
          <p:nvPr/>
        </p:nvSpPr>
        <p:spPr>
          <a:xfrm>
            <a:off x="9324340" y="3431540"/>
            <a:ext cx="1616075" cy="5670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RPC</a:t>
            </a:r>
            <a:endParaRPr lang="en-US" altLang="zh-CN"/>
          </a:p>
          <a:p>
            <a:pPr algn="ctr"/>
            <a:r>
              <a:rPr lang="en-US" altLang="zh-CN"/>
              <a:t>Mesh</a:t>
            </a:r>
            <a:endParaRPr lang="en-US" altLang="zh-CN"/>
          </a:p>
        </p:txBody>
      </p:sp>
      <p:sp>
        <p:nvSpPr>
          <p:cNvPr id="10" name="右箭头标注 9"/>
          <p:cNvSpPr/>
          <p:nvPr/>
        </p:nvSpPr>
        <p:spPr>
          <a:xfrm>
            <a:off x="1011555" y="2850515"/>
            <a:ext cx="2595245" cy="1971675"/>
          </a:xfrm>
          <a:prstGeom prst="rightArrowCallout">
            <a:avLst/>
          </a:prstGeom>
        </p:spPr>
        <p:style>
          <a:lnRef idx="1">
            <a:schemeClr val="dk1"/>
          </a:lnRef>
          <a:fillRef idx="3">
            <a:schemeClr val="dk1"/>
          </a:fillRef>
          <a:effectRef idx="2">
            <a:schemeClr val="dk1"/>
          </a:effectRef>
          <a:fontRef idx="minor">
            <a:schemeClr val="lt1"/>
          </a:fontRef>
        </p:style>
        <p:txBody>
          <a:bodyPr rtlCol="0" anchor="ctr"/>
          <a:p>
            <a:pPr algn="ctr"/>
            <a:r>
              <a:rPr lang="en-US" altLang="zh-CN"/>
              <a:t>Management</a:t>
            </a:r>
            <a:endParaRPr lang="en-US" altLang="zh-CN"/>
          </a:p>
          <a:p>
            <a:pPr algn="ctr"/>
            <a:r>
              <a:rPr lang="en-US" altLang="zh-CN"/>
              <a:t>Endpoint</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46310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endParaRPr lang="zh-CN" altLang="en-US" dirty="0"/>
          </a:p>
        </p:txBody>
      </p:sp>
      <p:sp>
        <p:nvSpPr>
          <p:cNvPr id="3" name="内容占位符 2"/>
          <p:cNvSpPr>
            <a:spLocks noGrp="1"/>
          </p:cNvSpPr>
          <p:nvPr>
            <p:ph idx="1"/>
          </p:nvPr>
        </p:nvSpPr>
        <p:spPr/>
        <p:txBody>
          <a:bodyPr/>
          <a:lstStyle/>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endParaRPr lang="en-US" altLang="zh-CN"/>
          </a:p>
          <a:p>
            <a:endParaRPr lang="en-US" altLang="zh-CN"/>
          </a:p>
          <a:p>
            <a:r>
              <a:rPr lang="en-US" altLang="zh-CN"/>
              <a:t>Sentinal</a:t>
            </a:r>
            <a:r>
              <a:rPr lang="zh-CN" altLang="en-US"/>
              <a:t>看上去对应</a:t>
            </a:r>
            <a:r>
              <a:rPr lang="en-US" altLang="zh-CN"/>
              <a:t>Hystrix</a:t>
            </a:r>
            <a:endParaRPr lang="en-US" altLang="zh-CN"/>
          </a:p>
          <a:p>
            <a:endParaRPr lang="en-US" altLang="zh-CN"/>
          </a:p>
          <a:p>
            <a:r>
              <a:rPr lang="en-US" altLang="zh-CN"/>
              <a:t>Dubbo</a:t>
            </a:r>
            <a:r>
              <a:rPr lang="zh-CN" altLang="en-US"/>
              <a:t>不需要</a:t>
            </a:r>
            <a:r>
              <a:rPr lang="en-US" altLang="zh-CN"/>
              <a:t>Spring Cloud Gateway/ZUUL</a:t>
            </a:r>
            <a:r>
              <a:rPr lang="zh-CN" altLang="en-US"/>
              <a:t>角色</a:t>
            </a:r>
            <a:endParaRPr lang="zh-CN" altLang="en-US"/>
          </a:p>
          <a:p>
            <a:endParaRPr lang="zh-CN" altLang="en-US"/>
          </a:p>
          <a:p>
            <a:endParaRPr lang="en-US" altLang="zh-CN"/>
          </a:p>
          <a:p>
            <a:endParaRPr lang="en-US" altLang="zh-CN"/>
          </a:p>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r>
              <a:rPr lang="en-US" altLang="zh-CN" dirty="0" smtClean="0"/>
              <a:t> Ecosystem</a:t>
            </a:r>
            <a:endParaRPr lang="zh-CN" altLang="en-US" dirty="0"/>
          </a:p>
        </p:txBody>
      </p:sp>
      <p:sp>
        <p:nvSpPr>
          <p:cNvPr id="3" name="内容占位符 2"/>
          <p:cNvSpPr>
            <a:spLocks noGrp="1"/>
          </p:cNvSpPr>
          <p:nvPr>
            <p:ph idx="1"/>
          </p:nvPr>
        </p:nvSpPr>
        <p:spPr/>
        <p:txBody>
          <a:bodyPr/>
          <a:lstStyle/>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784985" y="1825625"/>
            <a:ext cx="7620000" cy="45491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13791" y="1825625"/>
            <a:ext cx="7764418" cy="435133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31677" y="1825625"/>
            <a:ext cx="6128645" cy="435133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81200" y="1901031"/>
            <a:ext cx="8229600" cy="42005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什么是微服务</a:t>
            </a:r>
            <a:endParaRPr lang="zh-CN" altLang="en-US"/>
          </a:p>
        </p:txBody>
      </p:sp>
      <p:sp>
        <p:nvSpPr>
          <p:cNvPr id="3" name="内容占位符 2"/>
          <p:cNvSpPr>
            <a:spLocks noGrp="1"/>
          </p:cNvSpPr>
          <p:nvPr>
            <p:ph idx="1"/>
          </p:nvPr>
        </p:nvSpPr>
        <p:spPr/>
        <p:txBody>
          <a:bodyPr/>
          <a:lstStyle/>
          <a:p>
            <a:r>
              <a:rPr lang="zh-CN" altLang="en-US"/>
              <a:t>提倡将单一应用程序划分成一组小的服务，服务之间互相协调、互相配合，为用户提供最终价值</a:t>
            </a:r>
            <a:endParaRPr lang="zh-CN" altLang="en-US"/>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When we talking about Microservices</a:t>
            </a:r>
            <a:endParaRPr lang="en-US" altLang="zh-CN"/>
          </a:p>
        </p:txBody>
      </p:sp>
      <p:sp>
        <p:nvSpPr>
          <p:cNvPr id="5" name="内容占位符 4"/>
          <p:cNvSpPr/>
          <p:nvPr>
            <p:ph idx="1"/>
          </p:nvPr>
        </p:nvSpPr>
        <p:spPr/>
        <p:txBody>
          <a:bodyPr/>
          <a:p>
            <a:r>
              <a:rPr lang="en-US" altLang="zh-CN">
                <a:solidFill>
                  <a:schemeClr val="accent1"/>
                </a:solidFill>
                <a:effectLst>
                  <a:outerShdw blurRad="38100" dist="25400" dir="5400000" algn="ctr" rotWithShape="0">
                    <a:srgbClr val="6E747A">
                      <a:alpha val="43000"/>
                    </a:srgbClr>
                  </a:outerShdw>
                </a:effectLst>
              </a:rPr>
              <a:t>Service Registry:</a:t>
            </a:r>
            <a:r>
              <a:rPr lang="en-US" altLang="zh-CN"/>
              <a:t> Zookeeper/Eureka/Nacos</a:t>
            </a:r>
            <a:endParaRPr lang="en-US" altLang="zh-CN"/>
          </a:p>
          <a:p>
            <a:r>
              <a:rPr lang="en-US" altLang="zh-CN">
                <a:solidFill>
                  <a:schemeClr val="accent1"/>
                </a:solidFill>
                <a:effectLst>
                  <a:outerShdw blurRad="38100" dist="25400" dir="5400000" algn="ctr" rotWithShape="0">
                    <a:srgbClr val="6E747A">
                      <a:alpha val="43000"/>
                    </a:srgbClr>
                  </a:outerShdw>
                </a:effectLst>
              </a:rPr>
              <a:t>Client-side load balance:</a:t>
            </a:r>
            <a:r>
              <a:rPr lang="en-US" altLang="zh-CN"/>
              <a:t> Ribbon</a:t>
            </a:r>
            <a:endParaRPr lang="en-US" altLang="zh-CN"/>
          </a:p>
          <a:p>
            <a:r>
              <a:rPr lang="en-US" altLang="zh-CN">
                <a:solidFill>
                  <a:schemeClr val="accent1"/>
                </a:solidFill>
                <a:effectLst>
                  <a:outerShdw blurRad="38100" dist="25400" dir="5400000" algn="ctr" rotWithShape="0">
                    <a:srgbClr val="6E747A">
                      <a:alpha val="43000"/>
                    </a:srgbClr>
                  </a:outerShdw>
                </a:effectLst>
              </a:rPr>
              <a:t>Monitoring:</a:t>
            </a:r>
            <a:r>
              <a:rPr lang="en-US" altLang="zh-CN"/>
              <a:t> Prometheus, Pinpoint</a:t>
            </a:r>
            <a:endParaRPr lang="en-US" altLang="zh-CN"/>
          </a:p>
          <a:p>
            <a:r>
              <a:rPr lang="en-US" altLang="zh-CN">
                <a:solidFill>
                  <a:schemeClr val="accent1"/>
                </a:solidFill>
                <a:effectLst>
                  <a:outerShdw blurRad="38100" dist="25400" dir="5400000" algn="ctr" rotWithShape="0">
                    <a:srgbClr val="6E747A">
                      <a:alpha val="43000"/>
                    </a:srgbClr>
                  </a:outerShdw>
                </a:effectLst>
              </a:rPr>
              <a:t>Dynamic Configuration: </a:t>
            </a:r>
            <a:r>
              <a:rPr lang="en-US" altLang="zh-CN"/>
              <a:t>Apollo, Nacos, Etcd</a:t>
            </a:r>
            <a:endParaRPr lang="en-US" altLang="zh-CN"/>
          </a:p>
          <a:p>
            <a:r>
              <a:rPr lang="en-US" altLang="zh-CN">
                <a:solidFill>
                  <a:schemeClr val="accent1"/>
                </a:solidFill>
                <a:effectLst>
                  <a:outerShdw blurRad="38100" dist="25400" dir="5400000" algn="ctr" rotWithShape="0">
                    <a:srgbClr val="6E747A">
                      <a:alpha val="43000"/>
                    </a:srgbClr>
                  </a:outerShdw>
                </a:effectLst>
              </a:rPr>
              <a:t>Resiliency: </a:t>
            </a:r>
            <a:r>
              <a:rPr lang="en-US" altLang="zh-CN"/>
              <a:t>Hystrix, Sentinel, Resilience4j</a:t>
            </a:r>
            <a:endParaRPr lang="en-US" altLang="zh-CN"/>
          </a:p>
          <a:p>
            <a:r>
              <a:rPr lang="en-US" altLang="zh-CN">
                <a:solidFill>
                  <a:schemeClr val="accent1"/>
                </a:solidFill>
                <a:effectLst>
                  <a:outerShdw blurRad="38100" dist="25400" dir="5400000" algn="ctr" rotWithShape="0">
                    <a:srgbClr val="6E747A">
                      <a:alpha val="43000"/>
                    </a:srgbClr>
                  </a:outerShdw>
                </a:effectLst>
              </a:rPr>
              <a:t>Tracing:</a:t>
            </a:r>
            <a:r>
              <a:rPr lang="en-US" altLang="zh-CN"/>
              <a:t> zipkin, Skywalking</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微服务优势</a:t>
            </a:r>
            <a:endParaRPr lang="zh-CN" altLang="en-US"/>
          </a:p>
        </p:txBody>
      </p:sp>
      <p:sp>
        <p:nvSpPr>
          <p:cNvPr id="3" name="内容占位符 2"/>
          <p:cNvSpPr>
            <a:spLocks noGrp="1"/>
          </p:cNvSpPr>
          <p:nvPr>
            <p:ph idx="1"/>
          </p:nvPr>
        </p:nvSpPr>
        <p:spPr/>
        <p:txBody>
          <a:bodyPr>
            <a:normAutofit/>
          </a:bodyPr>
          <a:lstStyle/>
          <a:p>
            <a:r>
              <a:rPr lang="zh-CN" altLang="en-US"/>
              <a:t>降低复杂度</a:t>
            </a:r>
            <a:endParaRPr lang="zh-CN" altLang="en-US"/>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endParaRPr lang="zh-CN" altLang="en-US"/>
          </a:p>
          <a:p>
            <a:r>
              <a:rPr lang="zh-CN" altLang="en-US"/>
              <a:t>可独立部署</a:t>
            </a:r>
            <a:endParaRPr lang="zh-CN" altLang="en-US"/>
          </a:p>
          <a:p>
            <a:pPr lvl="1"/>
            <a:r>
              <a:rPr lang="zh-CN" altLang="en-US"/>
              <a:t>由于微服务具备独立的运行进程，所以每个微服务可以独立部署。当业务迭代时只需要发布相关服务的迭代即可，降低了测试的工作量同时也降低了服务发布的风险。</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微服务优势</a:t>
            </a:r>
            <a:endParaRPr lang="zh-CN" altLang="en-US"/>
          </a:p>
        </p:txBody>
      </p:sp>
      <p:sp>
        <p:nvSpPr>
          <p:cNvPr id="3" name="内容占位符 2"/>
          <p:cNvSpPr>
            <a:spLocks noGrp="1"/>
          </p:cNvSpPr>
          <p:nvPr>
            <p:ph idx="1"/>
          </p:nvPr>
        </p:nvSpPr>
        <p:spPr/>
        <p:txBody>
          <a:bodyPr/>
          <a:lstStyle/>
          <a:p>
            <a:r>
              <a:rPr lang="zh-CN" altLang="en-US">
                <a:sym typeface="+mn-ea"/>
              </a:rPr>
              <a:t>容错</a:t>
            </a:r>
            <a:endParaRPr lang="zh-CN" altLang="en-US">
              <a:sym typeface="+mn-ea"/>
            </a:endParaRPr>
          </a:p>
          <a:p>
            <a:pPr lvl="1"/>
            <a:r>
              <a:rPr lang="zh-CN" altLang="en-US">
                <a:sym typeface="+mn-ea"/>
              </a:rPr>
              <a:t>在微服务架构下，当某一组件发生故障时，故障会被隔离在单个服务中。 通过限流、熔断等方式降低错误导致的危害，保障核心业务正常运行。</a:t>
            </a:r>
            <a:endParaRPr lang="zh-CN" altLang="en-US">
              <a:sym typeface="+mn-ea"/>
            </a:endParaRPr>
          </a:p>
          <a:p>
            <a:r>
              <a:rPr lang="zh-CN" altLang="en-US">
                <a:sym typeface="+mn-ea"/>
              </a:rPr>
              <a:t>扩展</a:t>
            </a:r>
            <a:endParaRPr lang="zh-CN" altLang="en-US">
              <a:sym typeface="+mn-ea"/>
            </a:endParaRP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&amp; Spring Cloud</a:t>
            </a:r>
            <a:endParaRPr lang="en-US" altLang="zh-CN"/>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956729" cy="46798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微服务要素</a:t>
            </a:r>
            <a:endParaRPr lang="zh-CN" altLang="en-US"/>
          </a:p>
        </p:txBody>
      </p:sp>
      <p:sp>
        <p:nvSpPr>
          <p:cNvPr id="3" name="内容占位符 2"/>
          <p:cNvSpPr>
            <a:spLocks noGrp="1"/>
          </p:cNvSpPr>
          <p:nvPr>
            <p:ph idx="1"/>
          </p:nvPr>
        </p:nvSpPr>
        <p:spPr/>
        <p:txBody>
          <a:bodyPr/>
          <a:lstStyle/>
          <a:p>
            <a:r>
              <a:rPr lang="zh-CN" altLang="en-US" dirty="0"/>
              <a:t>微服务的核心要素在于服务的发现、注册、路由、熔断、降级、分布式配置</a:t>
            </a:r>
            <a:r>
              <a:rPr lang="zh-CN" altLang="en-US" dirty="0" smtClean="0"/>
              <a:t>。</a:t>
            </a:r>
            <a:endParaRPr lang="en-US" altLang="zh-CN" dirty="0" smtClean="0"/>
          </a:p>
          <a:p>
            <a:endParaRPr lang="en-US" altLang="zh-CN" dirty="0"/>
          </a:p>
          <a:p>
            <a:r>
              <a:rPr lang="zh-CN" altLang="en-US" dirty="0" smtClean="0"/>
              <a:t>熔断，降级后，自动化部署</a:t>
            </a:r>
            <a:r>
              <a:rPr lang="en-US" altLang="zh-CN" dirty="0" smtClean="0"/>
              <a:t>-K8S</a:t>
            </a:r>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微服务各开源组件对比</a:t>
            </a:r>
            <a:endParaRPr lang="zh-CN" altLang="en-US"/>
          </a:p>
        </p:txBody>
      </p:sp>
      <p:sp>
        <p:nvSpPr>
          <p:cNvPr id="3" name="内容占位符 2"/>
          <p:cNvSpPr>
            <a:spLocks noGrp="1"/>
          </p:cNvSpPr>
          <p:nvPr>
            <p:ph idx="1"/>
          </p:nvPr>
        </p:nvSpPr>
        <p:spPr/>
        <p:txBody>
          <a:bodyPr/>
          <a:p>
            <a:r>
              <a:rPr lang="zh-CN" altLang="en-US"/>
              <a:t>https://mp.weixin.qq.com/s/4r0F9XOi3hJ0QQOWdUpYFA</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2472</Words>
  <Application>WPS 演示</Application>
  <PresentationFormat>宽屏</PresentationFormat>
  <Paragraphs>150</Paragraphs>
  <Slides>29</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什么是微服务</vt:lpstr>
      <vt:lpstr>When we talking about Microservices</vt:lpstr>
      <vt:lpstr>微服务优势</vt:lpstr>
      <vt:lpstr>微服务优势</vt:lpstr>
      <vt:lpstr>Dubbo &amp; Spring Cloud</vt:lpstr>
      <vt:lpstr>微服务要素</vt:lpstr>
      <vt:lpstr>微服务各开源组件对比</vt:lpstr>
      <vt:lpstr>微服务架构组成</vt:lpstr>
      <vt:lpstr>微服务架构组成</vt:lpstr>
      <vt:lpstr>微服务架构组成</vt:lpstr>
      <vt:lpstr>微服务注意事项</vt:lpstr>
      <vt:lpstr>Dubbo Architecture</vt:lpstr>
      <vt:lpstr>Spring Cloud Architecture</vt:lpstr>
      <vt:lpstr>微服务核心要素</vt:lpstr>
      <vt:lpstr>Dubbo Components Running Flow</vt:lpstr>
      <vt:lpstr>Spring Cloud Components Running Flow </vt:lpstr>
      <vt:lpstr>Spring Cloud</vt:lpstr>
      <vt:lpstr>Spring Cloud</vt:lpstr>
      <vt:lpstr>PowerPoint 演示文稿</vt:lpstr>
      <vt:lpstr>Dubbo Ecosystem</vt:lpstr>
      <vt:lpstr>PowerPoint 演示文稿</vt:lpstr>
      <vt:lpstr>Dubbo</vt:lpstr>
      <vt:lpstr>Dubbo Ecosystem</vt:lpstr>
      <vt:lpstr>Service Mesh</vt:lpstr>
      <vt:lpstr>Service Mesh</vt:lpstr>
      <vt:lpstr>Service Mesh</vt:lpstr>
      <vt:lpstr>Istio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Administrator</dc:creator>
  <cp:lastModifiedBy>jerry</cp:lastModifiedBy>
  <cp:revision>50</cp:revision>
  <dcterms:created xsi:type="dcterms:W3CDTF">2019-02-02T15:18:00Z</dcterms:created>
  <dcterms:modified xsi:type="dcterms:W3CDTF">2019-03-17T08:36:32Z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