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" r="12552" b="5017"/>
          <a:stretch>
            <a:fillRect/>
          </a:stretch>
        </p:blipFill>
        <p:spPr>
          <a:xfrm>
            <a:off x="7215173" y="-1"/>
            <a:ext cx="4976828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6" t="21381"/>
          <a:stretch>
            <a:fillRect/>
          </a:stretch>
        </p:blipFill>
        <p:spPr>
          <a:xfrm>
            <a:off x="0" y="0"/>
            <a:ext cx="2393849" cy="2482790"/>
          </a:xfrm>
          <a:prstGeom prst="rect">
            <a:avLst/>
          </a:prstGeom>
        </p:spPr>
      </p:pic>
      <p:sp>
        <p:nvSpPr>
          <p:cNvPr id="9" name="PA_椭圆 31"/>
          <p:cNvSpPr/>
          <p:nvPr>
            <p:custDataLst>
              <p:tags r:id="rId4"/>
            </p:custDataLst>
          </p:nvPr>
        </p:nvSpPr>
        <p:spPr>
          <a:xfrm>
            <a:off x="1992671" y="2607768"/>
            <a:ext cx="2212258" cy="2212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05644" y="2784473"/>
            <a:ext cx="5048885" cy="1910081"/>
          </a:xfrm>
        </p:spPr>
        <p:txBody>
          <a:bodyPr lIns="90000" tIns="46800" rIns="90000" anchor="ctr" anchorCtr="0">
            <a:normAutofit/>
          </a:bodyPr>
          <a:lstStyle>
            <a:lvl1pPr algn="l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5644" y="4853556"/>
            <a:ext cx="6104956" cy="684601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74713" y="551543"/>
            <a:ext cx="10440000" cy="561430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9"/>
          <a:stretch>
            <a:fillRect/>
          </a:stretch>
        </p:blipFill>
        <p:spPr>
          <a:xfrm>
            <a:off x="0" y="944663"/>
            <a:ext cx="6096000" cy="49686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8600" y="2240359"/>
            <a:ext cx="7315200" cy="2377281"/>
          </a:xfrm>
        </p:spPr>
        <p:txBody>
          <a:bodyPr anchor="ctr" anchorCtr="0">
            <a:normAutofit/>
          </a:bodyPr>
          <a:lstStyle>
            <a:lvl1pPr algn="r">
              <a:defRPr sz="9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000" y="334800"/>
            <a:ext cx="10440000" cy="1368000"/>
          </a:xfr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8"/>
          <p:cNvSpPr/>
          <p:nvPr/>
        </p:nvSpPr>
        <p:spPr>
          <a:xfrm flipV="1">
            <a:off x="0" y="-1388"/>
            <a:ext cx="1364344" cy="1939726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 20"/>
          <p:cNvSpPr/>
          <p:nvPr/>
        </p:nvSpPr>
        <p:spPr>
          <a:xfrm flipV="1">
            <a:off x="1364343" y="-1388"/>
            <a:ext cx="1357083" cy="1461888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25"/>
          <p:cNvSpPr/>
          <p:nvPr/>
        </p:nvSpPr>
        <p:spPr>
          <a:xfrm flipV="1">
            <a:off x="4093030" y="-1388"/>
            <a:ext cx="1364339" cy="222923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27"/>
          <p:cNvSpPr/>
          <p:nvPr/>
        </p:nvSpPr>
        <p:spPr>
          <a:xfrm flipV="1">
            <a:off x="5457374" y="0"/>
            <a:ext cx="1364343" cy="1568673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29"/>
          <p:cNvSpPr/>
          <p:nvPr/>
        </p:nvSpPr>
        <p:spPr>
          <a:xfrm flipV="1">
            <a:off x="6821715" y="-1389"/>
            <a:ext cx="1364344" cy="2229231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31"/>
          <p:cNvSpPr/>
          <p:nvPr/>
        </p:nvSpPr>
        <p:spPr>
          <a:xfrm flipV="1">
            <a:off x="8186057" y="-1389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33"/>
          <p:cNvSpPr/>
          <p:nvPr/>
        </p:nvSpPr>
        <p:spPr>
          <a:xfrm flipV="1">
            <a:off x="9550401" y="-1388"/>
            <a:ext cx="1364344" cy="146188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35"/>
          <p:cNvSpPr/>
          <p:nvPr/>
        </p:nvSpPr>
        <p:spPr>
          <a:xfrm flipV="1">
            <a:off x="10914743" y="-1"/>
            <a:ext cx="1277257" cy="1932183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31"/>
          <p:cNvSpPr/>
          <p:nvPr/>
        </p:nvSpPr>
        <p:spPr>
          <a:xfrm flipV="1">
            <a:off x="2721427" y="-7541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59276"/>
            <a:ext cx="10515600" cy="1192212"/>
          </a:xfrm>
        </p:spPr>
        <p:txBody>
          <a:bodyPr lIns="90000" tIns="90000" rIns="90000" anchor="t" anchorCtr="0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2558853"/>
            <a:ext cx="10515600" cy="1775024"/>
          </a:xfrm>
        </p:spPr>
        <p:txBody>
          <a:bodyPr>
            <a:noAutofit/>
          </a:bodyPr>
          <a:lstStyle>
            <a:lvl1pPr marL="0" indent="0" algn="ctr">
              <a:buNone/>
              <a:defRPr sz="9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4712" y="1854200"/>
            <a:ext cx="5112000" cy="43211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8600" y="1854200"/>
            <a:ext cx="5112000" cy="43211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444500"/>
            <a:ext cx="4176000" cy="15103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93525" y="444500"/>
            <a:ext cx="6120000" cy="57223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4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zh-CN">
                <a:sym typeface="+mn-lt"/>
              </a:rPr>
              <a:t>Spring Transaction</a:t>
            </a:r>
            <a:endParaRPr lang="en-US" altLang="zh-CN">
              <a:sym typeface="+mn-lt"/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ym typeface="+mn-lt"/>
              </a:rPr>
              <a:t>Lorem ipsum dolor sit </a:t>
            </a:r>
            <a:r>
              <a:rPr lang="en-US" altLang="zh-CN" dirty="0" err="1">
                <a:sym typeface="+mn-lt"/>
              </a:rPr>
              <a:t>amet</a:t>
            </a:r>
            <a:r>
              <a:rPr lang="en-US" altLang="zh-CN" dirty="0">
                <a:sym typeface="+mn-lt"/>
              </a:rPr>
              <a:t>, </a:t>
            </a:r>
            <a:r>
              <a:rPr lang="en-US" altLang="zh-CN" dirty="0" err="1">
                <a:sym typeface="+mn-lt"/>
              </a:rPr>
              <a:t>consectetur</a:t>
            </a:r>
            <a:r>
              <a:rPr lang="en-US" altLang="zh-CN" dirty="0">
                <a:sym typeface="+mn-lt"/>
              </a:rPr>
              <a:t> </a:t>
            </a:r>
            <a:r>
              <a:rPr lang="en-US" altLang="zh-CN" dirty="0" err="1">
                <a:sym typeface="+mn-lt"/>
              </a:rPr>
              <a:t>adipisicing</a:t>
            </a:r>
            <a:r>
              <a:rPr lang="en-US" altLang="zh-CN" dirty="0">
                <a:sym typeface="+mn-lt"/>
              </a:rPr>
              <a:t> </a:t>
            </a:r>
            <a:r>
              <a:rPr lang="en-US" altLang="zh-CN" dirty="0" err="1">
                <a:sym typeface="+mn-lt"/>
              </a:rPr>
              <a:t>elit</a:t>
            </a:r>
            <a:r>
              <a:rPr lang="en-US" altLang="zh-CN" dirty="0">
                <a:sym typeface="+mn-lt"/>
              </a:rPr>
              <a:t>.</a:t>
            </a:r>
            <a:endParaRPr lang="zh-CN" altLang="en-US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</a:t>
            </a:r>
            <a:r>
              <a:rPr lang="zh-CN" altLang="en-US"/>
              <a:t>事务机制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事务抽象</a:t>
            </a:r>
            <a:endParaRPr lang="zh-CN" altLang="en-US"/>
          </a:p>
          <a:p>
            <a:r>
              <a:rPr lang="zh-CN" altLang="en-US"/>
              <a:t>事务传播</a:t>
            </a:r>
            <a:endParaRPr lang="zh-CN" altLang="en-US"/>
          </a:p>
          <a:p>
            <a:r>
              <a:rPr lang="zh-CN" altLang="en-US"/>
              <a:t>事务隔离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</a:t>
            </a:r>
            <a:r>
              <a:rPr lang="zh-CN" altLang="en-US"/>
              <a:t>事务管理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提供统一的</a:t>
            </a:r>
            <a:r>
              <a:rPr lang="en-US" altLang="zh-CN"/>
              <a:t>API</a:t>
            </a:r>
            <a:r>
              <a:rPr lang="zh-CN" altLang="en-US"/>
              <a:t>接口支持不同的资源</a:t>
            </a:r>
            <a:endParaRPr lang="zh-CN" altLang="en-US"/>
          </a:p>
          <a:p>
            <a:r>
              <a:rPr lang="zh-CN" altLang="en-US"/>
              <a:t>提供声明式事务管理</a:t>
            </a:r>
            <a:endParaRPr lang="zh-CN" altLang="en-US"/>
          </a:p>
          <a:p>
            <a:r>
              <a:rPr lang="zh-CN" altLang="en-US"/>
              <a:t>与</a:t>
            </a:r>
            <a:r>
              <a:rPr lang="en-US" altLang="zh-CN"/>
              <a:t>Spring</a:t>
            </a:r>
            <a:r>
              <a:rPr lang="zh-CN" altLang="en-US"/>
              <a:t>框架集成</a:t>
            </a:r>
            <a:endParaRPr lang="zh-CN" altLang="en-US"/>
          </a:p>
          <a:p>
            <a:r>
              <a:rPr lang="zh-CN" altLang="en-US"/>
              <a:t>多个资源事务处理，同步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</a:t>
            </a:r>
            <a:r>
              <a:rPr lang="zh-CN" altLang="en-US"/>
              <a:t>事务抽象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PlatformTransactionManager</a:t>
            </a:r>
            <a:endParaRPr lang="en-US" altLang="zh-CN"/>
          </a:p>
          <a:p>
            <a:r>
              <a:rPr lang="en-US" altLang="zh-CN"/>
              <a:t>TransactionDefinition</a:t>
            </a:r>
            <a:endParaRPr lang="en-US" altLang="zh-CN"/>
          </a:p>
          <a:p>
            <a:r>
              <a:rPr lang="en-US" altLang="zh-CN"/>
              <a:t>TransactionStatus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TEMPLATE_INDEX" val="20184545"/>
  <p:tag name="KSO_WM_TEMPLATE_CATEGORY" val="custom"/>
  <p:tag name="KSO_WM_TEMPLATE_THUMBS_INDEX" val="1、2、12、14、10、11、13、20"/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  <p:tag name="KSO_WM_UNIT_TYPE" val="a"/>
  <p:tag name="KSO_WM_UNIT_INDEX" val="1"/>
  <p:tag name="KSO_WM_UNIT_ID" val="custom20184545_1*a*1"/>
  <p:tag name="KSO_WM_UNIT_LAYERLEVEL" val="1"/>
  <p:tag name="KSO_WM_UNIT_VALUE" val="20"/>
  <p:tag name="KSO_WM_UNIT_ISCONTENTSTITLE" val="0"/>
  <p:tag name="KSO_WM_UNIT_HIGHLIGHT" val="0"/>
  <p:tag name="KSO_WM_UNIT_COMPATIBLE" val="0"/>
  <p:tag name="KSO_WM_BEAUTIFY_FLAG" val="#wm#"/>
  <p:tag name="KSO_WM_UNIT_PRESET_TEXT" val="PRESENTATIONTEMPLATE"/>
</p:tagLst>
</file>

<file path=ppt/tags/tag6.xml><?xml version="1.0" encoding="utf-8"?>
<p:tagLst xmlns:p="http://schemas.openxmlformats.org/presentationml/2006/main">
  <p:tag name="KSO_WM_TEMPLATE_CATEGORY" val="custom"/>
  <p:tag name="KSO_WM_TEMPLATE_INDEX" val="20184545"/>
  <p:tag name="KSO_WM_UNIT_TYPE" val="b"/>
  <p:tag name="KSO_WM_UNIT_INDEX" val="1"/>
  <p:tag name="KSO_WM_UNIT_ID" val="custom20184545_1*b*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4"/>
  <p:tag name="KSO_WM_UNIT_PRESET_TEXT_LEN" val="57"/>
  <p:tag name="KSO_WM_BEAUTIFY_FLAG" val="#wm#"/>
  <p:tag name="KSO_WM_TAG_VERSION" val="1.0"/>
</p:tagLst>
</file>

<file path=ppt/tags/tag7.xml><?xml version="1.0" encoding="utf-8"?>
<p:tagLst xmlns:p="http://schemas.openxmlformats.org/presentationml/2006/main">
  <p:tag name="KSO_WM_TEMPLATE_THUMBS_INDEX" val="1、2、12、14、10、11、13、20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SLIDE_ID" val="custom20184545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4545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heme/theme1.xml><?xml version="1.0" encoding="utf-8"?>
<a:theme xmlns:a="http://schemas.openxmlformats.org/drawingml/2006/main" name="1_Office 主题​​">
  <a:themeElements>
    <a:clrScheme name="自定义 14">
      <a:dk1>
        <a:srgbClr val="000000"/>
      </a:dk1>
      <a:lt1>
        <a:srgbClr val="FFFFFF"/>
      </a:lt1>
      <a:dk2>
        <a:srgbClr val="3E4E7C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WPS 演示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1_Office 主题​​</vt:lpstr>
      <vt:lpstr>PRESENTATIONTEMPLATE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jerry</cp:lastModifiedBy>
  <cp:revision>6</cp:revision>
  <dcterms:created xsi:type="dcterms:W3CDTF">2018-10-30T10:51:00Z</dcterms:created>
  <dcterms:modified xsi:type="dcterms:W3CDTF">2018-10-30T11:52:15Z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