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58" r:id="rId7"/>
    <p:sldId id="260" r:id="rId8"/>
    <p:sldId id="292" r:id="rId9"/>
    <p:sldId id="261" r:id="rId10"/>
    <p:sldId id="280" r:id="rId11"/>
    <p:sldId id="281" r:id="rId12"/>
    <p:sldId id="282" r:id="rId13"/>
    <p:sldId id="283" r:id="rId14"/>
    <p:sldId id="284" r:id="rId15"/>
    <p:sldId id="285" r:id="rId16"/>
    <p:sldId id="286" r:id="rId17"/>
    <p:sldId id="287" r:id="rId18"/>
    <p:sldId id="288" r:id="rId19"/>
    <p:sldId id="262" r:id="rId20"/>
    <p:sldId id="263" r:id="rId21"/>
    <p:sldId id="289" r:id="rId22"/>
    <p:sldId id="290" r:id="rId23"/>
    <p:sldId id="291"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325" r:id="rId41"/>
    <p:sldId id="326" r:id="rId42"/>
    <p:sldId id="327" r:id="rId43"/>
    <p:sldId id="328" r:id="rId44"/>
    <p:sldId id="329" r:id="rId45"/>
    <p:sldId id="330" r:id="rId46"/>
    <p:sldId id="331" r:id="rId47"/>
    <p:sldId id="332" r:id="rId48"/>
    <p:sldId id="333" r:id="rId49"/>
    <p:sldId id="334" r:id="rId50"/>
    <p:sldId id="293"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29d8cb6-f62d-4002-8a47-ecf9dccb1660}">
          <p14:sldIdLst>
            <p14:sldId id="256"/>
          </p14:sldIdLst>
        </p14:section>
        <p14:section name="分布式事务" id="{9bd903e1-33a4-489f-9a0f-73afc4a7cf46}">
          <p14:sldIdLst>
            <p14:sldId id="257"/>
            <p14:sldId id="259"/>
            <p14:sldId id="258"/>
            <p14:sldId id="260"/>
            <p14:sldId id="292"/>
          </p14:sldIdLst>
        </p14:section>
        <p14:section name="Spring分布式实现" id="{41e07a71-3558-4fa5-8638-b04a83776b83}">
          <p14:sldIdLst>
            <p14:sldId id="261"/>
            <p14:sldId id="280"/>
            <p14:sldId id="281"/>
            <p14:sldId id="282"/>
            <p14:sldId id="283"/>
            <p14:sldId id="284"/>
            <p14:sldId id="285"/>
            <p14:sldId id="286"/>
            <p14:sldId id="287"/>
            <p14:sldId id="288"/>
            <p14:sldId id="262"/>
            <p14:sldId id="263"/>
            <p14:sldId id="289"/>
            <p14:sldId id="290"/>
            <p14:sldId id="291"/>
            <p14:sldId id="264"/>
            <p14:sldId id="265"/>
            <p14:sldId id="266"/>
          </p14:sldIdLst>
        </p14:section>
        <p14:section name="不使用JTA" id="{a1e4495f-3ef2-4370-a049-5ea14e4c5b0b}">
          <p14:sldIdLst>
            <p14:sldId id="267"/>
            <p14:sldId id="268"/>
            <p14:sldId id="269"/>
            <p14:sldId id="270"/>
            <p14:sldId id="271"/>
            <p14:sldId id="272"/>
            <p14:sldId id="273"/>
            <p14:sldId id="274"/>
            <p14:sldId id="275"/>
            <p14:sldId id="276"/>
            <p14:sldId id="277"/>
            <p14:sldId id="278"/>
            <p14:sldId id="279"/>
          </p14:sldIdLst>
        </p14:section>
        <p14:section name="分布式事务实现的模式与技术" id="{da5c7ad6-713f-4a2f-997d-27194b135141}">
          <p14:sldIdLst>
            <p14:sldId id="325"/>
            <p14:sldId id="327"/>
            <p14:sldId id="328"/>
            <p14:sldId id="329"/>
            <p14:sldId id="330"/>
            <p14:sldId id="331"/>
            <p14:sldId id="332"/>
            <p14:sldId id="333"/>
            <p14:sldId id="334"/>
            <p14:sldId id="326"/>
          </p14:sldIdLst>
        </p14:section>
        <p14:section name="参考资料" id="{18cec514-9ae0-4c12-9247-8aaeda3d09e6}">
          <p14:sldIdLst>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多数据源下，最慢的数据源时长影响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分布式事务要解决的问题：</a:t>
            </a:r>
            <a:endParaRPr lang="zh-CN" altLang="en-US"/>
          </a:p>
          <a:p>
            <a:endParaRPr lang="zh-CN" altLang="en-US"/>
          </a:p>
          <a:p>
            <a:endParaRPr lang="zh-CN" altLang="en-US"/>
          </a:p>
          <a:p>
            <a:r>
              <a:rPr lang="zh-CN" altLang="en-US"/>
              <a:t>在一个请求里面操作两个或多个数据源，用两个或多个事务管理器，我们就要用某种方式让这两个或多个事务管理器的事务管理达成某种同步，让他们能够一起提交或回滚。</a:t>
            </a:r>
            <a:endParaRPr lang="zh-CN" altLang="en-US"/>
          </a:p>
          <a:p>
            <a:endParaRPr lang="zh-CN" altLang="en-US"/>
          </a:p>
          <a:p>
            <a:r>
              <a:rPr lang="zh-CN" altLang="en-US"/>
              <a:t>所以，重点是如何保证同步，特别是提交完第一个以后，第二个事务是有可能出错的。</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如果第七步出错，还是无法回滚第六步；但还是能很大的降低该问题的概率</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参考第九张幻灯片的例子</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尽量降低出错的概率，还是可能会出现</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微服务的安全性和幂等性。</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分布式事务</a:t>
            </a:r>
            <a:endParaRPr lang="zh-CN" altLang="en-US"/>
          </a:p>
        </p:txBody>
      </p:sp>
      <p:sp>
        <p:nvSpPr>
          <p:cNvPr id="3" name="副标题 2"/>
          <p:cNvSpPr>
            <a:spLocks noGrp="1"/>
          </p:cNvSpPr>
          <p:nvPr>
            <p:ph type="subTitle" idx="1"/>
          </p:nvPr>
        </p:nvSpPr>
        <p:spPr/>
        <p:txBody>
          <a:bodyPr/>
          <a:p>
            <a:r>
              <a:rPr lang="en-US" altLang="zh-CN"/>
              <a:t>spring cloud</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a:t>
            </a:r>
            <a:r>
              <a:rPr lang="zh-CN" altLang="en-US"/>
              <a:t>外部（全局）事务</a:t>
            </a:r>
            <a:endParaRPr lang="zh-CN" altLang="en-US"/>
          </a:p>
        </p:txBody>
      </p:sp>
      <p:sp>
        <p:nvSpPr>
          <p:cNvPr id="3" name="内容占位符 2"/>
          <p:cNvSpPr>
            <a:spLocks noGrp="1"/>
          </p:cNvSpPr>
          <p:nvPr>
            <p:ph idx="1"/>
          </p:nvPr>
        </p:nvSpPr>
        <p:spPr/>
        <p:txBody>
          <a:bodyPr/>
          <a:p>
            <a:endParaRPr lang="zh-CN" altLang="en-US"/>
          </a:p>
          <a:p>
            <a:endParaRPr lang="zh-CN" altLang="en-US"/>
          </a:p>
          <a:p>
            <a:r>
              <a:rPr lang="zh-CN" altLang="en-US"/>
              <a:t>外部事务管理器提供事务管理</a:t>
            </a:r>
            <a:endParaRPr lang="zh-CN" altLang="en-US"/>
          </a:p>
          <a:p>
            <a:endParaRPr lang="zh-CN" altLang="en-US"/>
          </a:p>
          <a:p>
            <a:r>
              <a:rPr lang="zh-CN" altLang="en-US"/>
              <a:t>通过</a:t>
            </a:r>
            <a:r>
              <a:rPr lang="en-US" altLang="zh-CN"/>
              <a:t>Spring </a:t>
            </a:r>
            <a:r>
              <a:rPr lang="zh-CN" altLang="en-US"/>
              <a:t>事务接口，调用外部事务管理器</a:t>
            </a:r>
            <a:endParaRPr lang="zh-CN" altLang="en-US"/>
          </a:p>
          <a:p>
            <a:endParaRPr lang="zh-CN" altLang="en-US"/>
          </a:p>
          <a:p>
            <a:r>
              <a:rPr lang="zh-CN" altLang="en-US"/>
              <a:t>通过</a:t>
            </a:r>
            <a:r>
              <a:rPr lang="en-US" altLang="zh-CN"/>
              <a:t>JNDI</a:t>
            </a:r>
            <a:r>
              <a:rPr lang="zh-CN" altLang="en-US"/>
              <a:t>等方式获取外部事务管理器的实例</a:t>
            </a:r>
            <a:endParaRPr lang="zh-CN" altLang="en-US"/>
          </a:p>
          <a:p>
            <a:endParaRPr lang="zh-CN" altLang="en-US"/>
          </a:p>
          <a:p>
            <a:r>
              <a:rPr lang="zh-CN" altLang="en-US"/>
              <a:t>外部事务管理器一般由应用服务器提供，如</a:t>
            </a:r>
            <a:r>
              <a:rPr lang="en-US" altLang="zh-CN"/>
              <a:t>JBoss</a:t>
            </a:r>
            <a:r>
              <a:rPr lang="zh-CN" altLang="en-US"/>
              <a:t>，</a:t>
            </a:r>
            <a:r>
              <a:rPr lang="en-US" altLang="zh-CN"/>
              <a:t>Websphere</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r>
              <a:rPr lang="en-US" altLang="zh-CN">
                <a:sym typeface="+mn-ea"/>
              </a:rPr>
              <a:t>-JTA</a:t>
            </a:r>
            <a:endParaRPr lang="en-US" altLang="zh-CN">
              <a:sym typeface="+mn-ea"/>
            </a:endParaRPr>
          </a:p>
        </p:txBody>
      </p:sp>
      <p:sp>
        <p:nvSpPr>
          <p:cNvPr id="3" name="内容占位符 2"/>
          <p:cNvSpPr>
            <a:spLocks noGrp="1"/>
          </p:cNvSpPr>
          <p:nvPr>
            <p:ph idx="1"/>
          </p:nvPr>
        </p:nvSpPr>
        <p:spPr>
          <a:xfrm>
            <a:off x="875665" y="2749550"/>
            <a:ext cx="10440035" cy="2756535"/>
          </a:xfrm>
        </p:spPr>
        <p:txBody>
          <a:bodyPr/>
          <a:p>
            <a:r>
              <a:rPr lang="zh-CN" altLang="en-US"/>
              <a:t>外部事务管理器提供</a:t>
            </a:r>
            <a:r>
              <a:rPr lang="en-US" altLang="zh-CN"/>
              <a:t>JTA</a:t>
            </a:r>
            <a:r>
              <a:rPr lang="zh-CN" altLang="en-US"/>
              <a:t>事务管理</a:t>
            </a:r>
            <a:endParaRPr lang="zh-CN" altLang="en-US"/>
          </a:p>
          <a:p>
            <a:endParaRPr lang="zh-CN" altLang="en-US"/>
          </a:p>
          <a:p>
            <a:r>
              <a:rPr lang="en-US" altLang="zh-CN"/>
              <a:t>JTA</a:t>
            </a:r>
            <a:r>
              <a:rPr lang="zh-CN" altLang="en-US"/>
              <a:t>事务管理器可以管理多个数据资源</a:t>
            </a:r>
            <a:endParaRPr lang="zh-CN" altLang="en-US"/>
          </a:p>
          <a:p>
            <a:endParaRPr lang="zh-CN" altLang="en-US"/>
          </a:p>
          <a:p>
            <a:r>
              <a:rPr lang="zh-CN" altLang="en-US"/>
              <a:t>通过</a:t>
            </a:r>
            <a:r>
              <a:rPr lang="en-US" altLang="zh-CN"/>
              <a:t>2</a:t>
            </a:r>
            <a:r>
              <a:rPr lang="zh-CN" altLang="en-US"/>
              <a:t>阶段提交实现多数据源的事务</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953770" y="1852295"/>
            <a:ext cx="10284460" cy="431990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916940" y="1852295"/>
            <a:ext cx="10357485" cy="431990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FF0000"/>
                </a:solidFill>
              </a:rPr>
              <a:t>Spring</a:t>
            </a:r>
            <a:r>
              <a:rPr lang="zh-CN" altLang="en-US">
                <a:solidFill>
                  <a:srgbClr val="FF0000"/>
                </a:solidFill>
              </a:rPr>
              <a:t>事务机制</a:t>
            </a:r>
            <a:r>
              <a:rPr lang="en-US" altLang="zh-CN">
                <a:solidFill>
                  <a:srgbClr val="FF0000"/>
                </a:solidFill>
              </a:rPr>
              <a:t>-JTA</a:t>
            </a:r>
            <a:r>
              <a:rPr lang="zh-CN" altLang="en-US">
                <a:solidFill>
                  <a:srgbClr val="FF0000"/>
                </a:solidFill>
              </a:rPr>
              <a:t>事务管理</a:t>
            </a:r>
            <a:endParaRPr lang="zh-CN" altLang="en-US">
              <a:noFill/>
            </a:endParaRPr>
          </a:p>
        </p:txBody>
      </p:sp>
      <p:sp>
        <p:nvSpPr>
          <p:cNvPr id="165" name=" 165"/>
          <p:cNvSpPr/>
          <p:nvPr/>
        </p:nvSpPr>
        <p:spPr>
          <a:xfrm>
            <a:off x="1678940" y="2583815"/>
            <a:ext cx="3388360" cy="2258695"/>
          </a:xfrm>
          <a:prstGeom prst="rect">
            <a:avLst/>
          </a:prstGeom>
          <a:solidFill>
            <a:srgbClr val="C40D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a:solidFill>
                  <a:srgbClr val="FFFFFF"/>
                </a:solidFill>
              </a:rPr>
              <a:t>服务</a:t>
            </a:r>
            <a:endParaRPr lang="zh-CN" altLang="en-US" sz="5400">
              <a:solidFill>
                <a:srgbClr val="FFFFFF"/>
              </a:solidFill>
            </a:endParaRPr>
          </a:p>
        </p:txBody>
      </p:sp>
      <p:sp>
        <p:nvSpPr>
          <p:cNvPr id="5" name=" 165"/>
          <p:cNvSpPr/>
          <p:nvPr/>
        </p:nvSpPr>
        <p:spPr>
          <a:xfrm>
            <a:off x="6130290" y="2583815"/>
            <a:ext cx="1448435" cy="773430"/>
          </a:xfrm>
          <a:prstGeom prst="rect">
            <a:avLst/>
          </a:prstGeom>
          <a:solidFill>
            <a:srgbClr val="C40D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a:solidFill>
                  <a:srgbClr val="FFFFFF"/>
                </a:solidFill>
              </a:rPr>
              <a:t>DB</a:t>
            </a:r>
            <a:endParaRPr lang="en-US" altLang="zh-CN" sz="2800">
              <a:solidFill>
                <a:srgbClr val="FFFFFF"/>
              </a:solidFill>
            </a:endParaRPr>
          </a:p>
        </p:txBody>
      </p:sp>
      <p:sp>
        <p:nvSpPr>
          <p:cNvPr id="7" name=" 165"/>
          <p:cNvSpPr/>
          <p:nvPr/>
        </p:nvSpPr>
        <p:spPr>
          <a:xfrm>
            <a:off x="6130290" y="3869055"/>
            <a:ext cx="1448435" cy="773430"/>
          </a:xfrm>
          <a:prstGeom prst="rect">
            <a:avLst/>
          </a:prstGeom>
          <a:solidFill>
            <a:srgbClr val="C40D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800">
                <a:solidFill>
                  <a:srgbClr val="FFFFFF"/>
                </a:solidFill>
              </a:rPr>
              <a:t>MQ</a:t>
            </a:r>
            <a:endParaRPr lang="en-US" altLang="zh-CN" sz="2800">
              <a:solidFill>
                <a:srgbClr val="FFFFFF"/>
              </a:solidFill>
            </a:endParaRPr>
          </a:p>
        </p:txBody>
      </p:sp>
      <p:sp>
        <p:nvSpPr>
          <p:cNvPr id="141" name=" 141"/>
          <p:cNvSpPr/>
          <p:nvPr/>
        </p:nvSpPr>
        <p:spPr>
          <a:xfrm>
            <a:off x="5067300" y="2950210"/>
            <a:ext cx="1032510" cy="7556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8"/>
          <p:cNvSpPr/>
          <p:nvPr/>
        </p:nvSpPr>
        <p:spPr>
          <a:xfrm>
            <a:off x="5067300" y="4272915"/>
            <a:ext cx="1052195" cy="7556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endParaRPr lang="zh-CN" altLang="en-US"/>
          </a:p>
        </p:txBody>
      </p:sp>
      <p:pic>
        <p:nvPicPr>
          <p:cNvPr id="4" name="内容占位符 3"/>
          <p:cNvPicPr>
            <a:picLocks noChangeAspect="1"/>
          </p:cNvPicPr>
          <p:nvPr>
            <p:ph idx="1"/>
          </p:nvPr>
        </p:nvPicPr>
        <p:blipFill>
          <a:blip r:embed="rId1"/>
          <a:stretch>
            <a:fillRect/>
          </a:stretch>
        </p:blipFill>
        <p:spPr>
          <a:xfrm>
            <a:off x="876300" y="2297430"/>
            <a:ext cx="10440035" cy="342836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endParaRPr lang="zh-CN" altLang="en-US"/>
          </a:p>
        </p:txBody>
      </p:sp>
      <p:pic>
        <p:nvPicPr>
          <p:cNvPr id="4" name="内容占位符 3"/>
          <p:cNvPicPr>
            <a:picLocks noChangeAspect="1"/>
          </p:cNvPicPr>
          <p:nvPr>
            <p:ph idx="1"/>
          </p:nvPr>
        </p:nvPicPr>
        <p:blipFill>
          <a:blip r:embed="rId1"/>
          <a:stretch>
            <a:fillRect/>
          </a:stretch>
        </p:blipFill>
        <p:spPr>
          <a:xfrm>
            <a:off x="1053465" y="1852295"/>
            <a:ext cx="7570470" cy="431990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a:t>
            </a:r>
            <a:r>
              <a:rPr lang="en-US" altLang="zh-CN"/>
              <a:t>JTA</a:t>
            </a:r>
            <a:endParaRPr lang="en-US" altLang="zh-CN"/>
          </a:p>
        </p:txBody>
      </p:sp>
      <p:sp>
        <p:nvSpPr>
          <p:cNvPr id="3" name="内容占位符 2"/>
          <p:cNvSpPr>
            <a:spLocks noGrp="1"/>
          </p:cNvSpPr>
          <p:nvPr>
            <p:ph idx="1"/>
          </p:nvPr>
        </p:nvSpPr>
        <p:spPr/>
        <p:txBody>
          <a:bodyPr/>
          <a:p>
            <a:r>
              <a:rPr lang="en-US" altLang="zh-CN"/>
              <a:t>Transaction Manager</a:t>
            </a:r>
            <a:endParaRPr lang="en-US" altLang="zh-CN"/>
          </a:p>
          <a:p>
            <a:endParaRPr lang="en-US" altLang="zh-CN"/>
          </a:p>
          <a:p>
            <a:endParaRPr lang="en-US" altLang="zh-CN"/>
          </a:p>
          <a:p>
            <a:r>
              <a:rPr lang="en-US" altLang="zh-CN"/>
              <a:t>XA Resource</a:t>
            </a:r>
            <a:endParaRPr lang="en-US" altLang="zh-CN"/>
          </a:p>
          <a:p>
            <a:endParaRPr lang="en-US" altLang="zh-CN"/>
          </a:p>
          <a:p>
            <a:endParaRPr lang="en-US" altLang="zh-CN"/>
          </a:p>
          <a:p>
            <a:r>
              <a:rPr lang="zh-CN" altLang="en-US"/>
              <a:t>两阶段提交</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a:t>
            </a:r>
            <a:r>
              <a:rPr lang="en-US" altLang="zh-CN"/>
              <a:t>JTA</a:t>
            </a:r>
            <a:endParaRPr lang="en-US" altLang="zh-CN"/>
          </a:p>
        </p:txBody>
      </p:sp>
      <p:pic>
        <p:nvPicPr>
          <p:cNvPr id="4" name="内容占位符 3"/>
          <p:cNvPicPr>
            <a:picLocks noChangeAspect="1"/>
          </p:cNvPicPr>
          <p:nvPr>
            <p:ph idx="1"/>
          </p:nvPr>
        </p:nvPicPr>
        <p:blipFill>
          <a:blip r:embed="rId1"/>
          <a:stretch>
            <a:fillRect/>
          </a:stretch>
        </p:blipFill>
        <p:spPr>
          <a:xfrm>
            <a:off x="876300" y="2057400"/>
            <a:ext cx="10440035" cy="390906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JTA</a:t>
            </a:r>
            <a:r>
              <a:rPr lang="zh-CN" altLang="en-US"/>
              <a:t>的接口</a:t>
            </a:r>
            <a:endParaRPr lang="zh-CN" altLang="en-US"/>
          </a:p>
        </p:txBody>
      </p:sp>
      <p:sp>
        <p:nvSpPr>
          <p:cNvPr id="3" name="内容占位符 2"/>
          <p:cNvSpPr>
            <a:spLocks noGrp="1"/>
          </p:cNvSpPr>
          <p:nvPr>
            <p:ph idx="1"/>
          </p:nvPr>
        </p:nvSpPr>
        <p:spPr/>
        <p:txBody>
          <a:bodyPr/>
          <a:p>
            <a:r>
              <a:rPr lang="en-US" altLang="zh-CN"/>
              <a:t>TransactionManager</a:t>
            </a:r>
            <a:endParaRPr lang="en-US" altLang="zh-CN"/>
          </a:p>
          <a:p>
            <a:endParaRPr lang="en-US" altLang="zh-CN"/>
          </a:p>
          <a:p>
            <a:r>
              <a:rPr lang="en-US" altLang="zh-CN"/>
              <a:t>XAResource</a:t>
            </a:r>
            <a:endParaRPr lang="en-US" altLang="zh-CN"/>
          </a:p>
          <a:p>
            <a:endParaRPr lang="en-US" altLang="zh-CN"/>
          </a:p>
          <a:p>
            <a:r>
              <a:rPr lang="en-US" altLang="zh-CN"/>
              <a:t>XID</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a:t>
            </a:r>
            <a:endParaRPr lang="zh-CN" altLang="en-US"/>
          </a:p>
        </p:txBody>
      </p:sp>
      <p:sp>
        <p:nvSpPr>
          <p:cNvPr id="3" name="内容占位符 2"/>
          <p:cNvSpPr>
            <a:spLocks noGrp="1"/>
          </p:cNvSpPr>
          <p:nvPr>
            <p:ph idx="1"/>
          </p:nvPr>
        </p:nvSpPr>
        <p:spPr/>
        <p:txBody>
          <a:bodyPr/>
          <a:p>
            <a:r>
              <a:rPr lang="zh-CN" altLang="en-US" b="1"/>
              <a:t>分布式系统</a:t>
            </a:r>
            <a:endParaRPr lang="zh-CN" altLang="en-US"/>
          </a:p>
          <a:p>
            <a:pPr marL="0" indent="0">
              <a:buNone/>
            </a:pPr>
            <a:r>
              <a:rPr lang="zh-CN" altLang="en-US"/>
              <a:t>   将不同的组件分布在不同的服务器上，给用户提供一个可靠的，统一的服务。</a:t>
            </a:r>
            <a:endParaRPr lang="zh-CN" altLang="en-US"/>
          </a:p>
          <a:p>
            <a:endParaRPr lang="zh-CN" altLang="en-US"/>
          </a:p>
          <a:p>
            <a:r>
              <a:rPr lang="zh-CN" altLang="en-US"/>
              <a:t>实现事务</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JTA</a:t>
            </a:r>
            <a:r>
              <a:rPr lang="zh-CN" altLang="en-US"/>
              <a:t>的利弊</a:t>
            </a:r>
            <a:endParaRPr lang="zh-CN" altLang="en-US"/>
          </a:p>
        </p:txBody>
      </p:sp>
      <p:sp>
        <p:nvSpPr>
          <p:cNvPr id="3" name="内容占位符 2"/>
          <p:cNvSpPr>
            <a:spLocks noGrp="1"/>
          </p:cNvSpPr>
          <p:nvPr>
            <p:ph idx="1"/>
          </p:nvPr>
        </p:nvSpPr>
        <p:spPr/>
        <p:txBody>
          <a:bodyPr/>
          <a:p>
            <a:r>
              <a:rPr lang="zh-CN" altLang="en-US"/>
              <a:t>多数据源事务管理</a:t>
            </a:r>
            <a:endParaRPr lang="zh-CN" altLang="en-US"/>
          </a:p>
          <a:p>
            <a:endParaRPr lang="zh-CN" altLang="en-US"/>
          </a:p>
          <a:p>
            <a:r>
              <a:rPr lang="zh-CN" altLang="en-US"/>
              <a:t>保证事务一致性</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两阶段提交</a:t>
            </a:r>
            <a:endParaRPr lang="zh-CN" altLang="en-US"/>
          </a:p>
          <a:p>
            <a:endParaRPr lang="zh-CN" altLang="en-US"/>
          </a:p>
          <a:p>
            <a:r>
              <a:rPr lang="zh-CN" altLang="en-US"/>
              <a:t>事务的时间太长，锁时间太长</a:t>
            </a:r>
            <a:endParaRPr lang="zh-CN" altLang="en-US"/>
          </a:p>
          <a:p>
            <a:endParaRPr lang="zh-CN" altLang="en-US"/>
          </a:p>
          <a:p>
            <a:r>
              <a:rPr lang="zh-CN" altLang="en-US"/>
              <a:t>低性能低吞吐量</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不使用</a:t>
            </a:r>
            <a:r>
              <a:rPr lang="en-US" altLang="zh-CN"/>
              <a:t>JTA的</a:t>
            </a:r>
            <a:r>
              <a:rPr lang="zh-CN" altLang="en-US"/>
              <a:t>多数据源事务管理</a:t>
            </a:r>
            <a:endParaRPr lang="zh-CN" altLang="en-US"/>
          </a:p>
        </p:txBody>
      </p:sp>
      <p:sp>
        <p:nvSpPr>
          <p:cNvPr id="3" name="内容占位符 2"/>
          <p:cNvSpPr>
            <a:spLocks noGrp="1"/>
          </p:cNvSpPr>
          <p:nvPr>
            <p:ph idx="1"/>
          </p:nvPr>
        </p:nvSpPr>
        <p:spPr/>
        <p:txBody>
          <a:bodyPr/>
          <a:p>
            <a:r>
              <a:rPr lang="en-US" altLang="zh-CN"/>
              <a:t>Spring</a:t>
            </a:r>
            <a:r>
              <a:rPr lang="zh-CN" altLang="en-US"/>
              <a:t>事务的同步机制</a:t>
            </a:r>
            <a:endParaRPr lang="zh-CN" altLang="en-US"/>
          </a:p>
          <a:p>
            <a:endParaRPr lang="zh-CN" altLang="en-US"/>
          </a:p>
          <a:p>
            <a:r>
              <a:rPr lang="zh-CN" altLang="en-US"/>
              <a:t>多个数据源上实现近似事务一致性</a:t>
            </a:r>
            <a:endParaRPr lang="zh-CN" altLang="en-US"/>
          </a:p>
          <a:p>
            <a:endParaRPr lang="zh-CN" altLang="en-US"/>
          </a:p>
          <a:p>
            <a:r>
              <a:rPr lang="zh-CN" altLang="en-US"/>
              <a:t>高性能，高吞吐量</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a:t>
            </a:r>
            <a:r>
              <a:rPr lang="en-US" altLang="zh-CN"/>
              <a:t>JTA</a:t>
            </a:r>
            <a:endParaRPr lang="en-US" altLang="zh-CN"/>
          </a:p>
        </p:txBody>
      </p:sp>
      <p:pic>
        <p:nvPicPr>
          <p:cNvPr id="4" name="内容占位符 3"/>
          <p:cNvPicPr>
            <a:picLocks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JTA</a:t>
            </a:r>
            <a:endParaRPr lang="en-US" altLang="zh-CN"/>
          </a:p>
        </p:txBody>
      </p:sp>
      <p:pic>
        <p:nvPicPr>
          <p:cNvPr id="4" name="内容占位符 3"/>
          <p:cNvPicPr>
            <a:picLocks noChangeAspect="1"/>
          </p:cNvPicPr>
          <p:nvPr>
            <p:ph idx="1"/>
          </p:nvPr>
        </p:nvPicPr>
        <p:blipFill>
          <a:blip r:embed="rId1"/>
          <a:stretch>
            <a:fillRect/>
          </a:stretch>
        </p:blipFill>
        <p:spPr>
          <a:xfrm>
            <a:off x="876300" y="3103245"/>
            <a:ext cx="10440035" cy="181737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Spring JTA-</a:t>
            </a:r>
            <a:r>
              <a:rPr lang="zh-CN" altLang="en-US">
                <a:sym typeface="+mn-ea"/>
              </a:rPr>
              <a:t>不使用</a:t>
            </a:r>
            <a:r>
              <a:rPr lang="en-US" altLang="zh-CN">
                <a:sym typeface="+mn-ea"/>
              </a:rPr>
              <a:t>JTA</a:t>
            </a:r>
            <a:endParaRPr lang="en-US" altLang="zh-CN"/>
          </a:p>
        </p:txBody>
      </p:sp>
      <p:sp>
        <p:nvSpPr>
          <p:cNvPr id="3" name="内容占位符 2"/>
          <p:cNvSpPr>
            <a:spLocks noGrp="1"/>
          </p:cNvSpPr>
          <p:nvPr>
            <p:ph idx="1"/>
          </p:nvPr>
        </p:nvSpPr>
        <p:spPr/>
        <p:txBody>
          <a:bodyPr/>
          <a:p>
            <a:r>
              <a:rPr lang="zh-CN" altLang="en-US"/>
              <a:t>为什么不使用</a:t>
            </a:r>
            <a:r>
              <a:rPr lang="en-US" altLang="zh-CN"/>
              <a:t>JTA</a:t>
            </a:r>
            <a:r>
              <a:rPr lang="zh-CN" altLang="en-US"/>
              <a:t>？</a:t>
            </a:r>
            <a:endParaRPr lang="zh-CN" altLang="en-US"/>
          </a:p>
          <a:p>
            <a:r>
              <a:rPr lang="zh-CN" altLang="en-US"/>
              <a:t>如何保证两个数据源上的事务同步。</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不使用</a:t>
            </a:r>
            <a:r>
              <a:rPr lang="en-US" altLang="zh-CN"/>
              <a:t>JTA</a:t>
            </a:r>
            <a:r>
              <a:rPr lang="zh-CN" altLang="en-US"/>
              <a:t>依次提交两个事务</a:t>
            </a:r>
            <a:endParaRPr lang="zh-CN" altLang="en-US"/>
          </a:p>
        </p:txBody>
      </p:sp>
      <p:pic>
        <p:nvPicPr>
          <p:cNvPr id="6" name="内容占位符 5"/>
          <p:cNvPicPr>
            <a:picLocks noChangeAspect="1"/>
          </p:cNvPicPr>
          <p:nvPr>
            <p:ph idx="1"/>
          </p:nvPr>
        </p:nvPicPr>
        <p:blipFill>
          <a:blip r:embed="rId1"/>
          <a:stretch>
            <a:fillRect/>
          </a:stretch>
        </p:blipFill>
        <p:spPr>
          <a:xfrm>
            <a:off x="876300" y="2566035"/>
            <a:ext cx="8010525" cy="297180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多个资源的事务同步方法</a:t>
            </a:r>
            <a:endParaRPr lang="zh-CN" altLang="en-US"/>
          </a:p>
        </p:txBody>
      </p:sp>
      <p:sp>
        <p:nvSpPr>
          <p:cNvPr id="3" name="内容占位符 2"/>
          <p:cNvSpPr>
            <a:spLocks noGrp="1"/>
          </p:cNvSpPr>
          <p:nvPr>
            <p:ph idx="1"/>
          </p:nvPr>
        </p:nvSpPr>
        <p:spPr/>
        <p:txBody>
          <a:bodyPr/>
          <a:p>
            <a:r>
              <a:rPr lang="en-US" altLang="zh-CN"/>
              <a:t>XA</a:t>
            </a:r>
            <a:r>
              <a:rPr lang="zh-CN" altLang="en-US"/>
              <a:t>与最后资源博弈</a:t>
            </a:r>
            <a:endParaRPr lang="zh-CN" altLang="en-US"/>
          </a:p>
          <a:p>
            <a:r>
              <a:rPr lang="zh-CN" altLang="en-US"/>
              <a:t>共享资源</a:t>
            </a:r>
            <a:endParaRPr lang="zh-CN" altLang="en-US"/>
          </a:p>
          <a:p>
            <a:r>
              <a:rPr lang="zh-CN" altLang="en-US"/>
              <a:t>最大努力一次提交</a:t>
            </a:r>
            <a:endParaRPr lang="zh-CN" altLang="en-US"/>
          </a:p>
          <a:p>
            <a:r>
              <a:rPr lang="zh-CN" altLang="en-US"/>
              <a:t>链式事务</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与最后资源博弈</a:t>
            </a:r>
            <a:endParaRPr lang="zh-CN" altLang="en-US"/>
          </a:p>
        </p:txBody>
      </p:sp>
      <p:pic>
        <p:nvPicPr>
          <p:cNvPr id="4" name="内容占位符 3"/>
          <p:cNvPicPr>
            <a:picLocks noChangeAspect="1"/>
          </p:cNvPicPr>
          <p:nvPr>
            <p:ph idx="1"/>
          </p:nvPr>
        </p:nvPicPr>
        <p:blipFill>
          <a:blip r:embed="rId1"/>
          <a:stretch>
            <a:fillRect/>
          </a:stretch>
        </p:blipFill>
        <p:spPr>
          <a:xfrm>
            <a:off x="1011555" y="2326005"/>
            <a:ext cx="7467600" cy="333375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共享资源</a:t>
            </a:r>
            <a:endParaRPr lang="zh-CN" altLang="en-US"/>
          </a:p>
        </p:txBody>
      </p:sp>
      <p:pic>
        <p:nvPicPr>
          <p:cNvPr id="4" name="内容占位符 3"/>
          <p:cNvPicPr>
            <a:picLocks noChangeAspect="1"/>
          </p:cNvPicPr>
          <p:nvPr>
            <p:ph idx="1"/>
          </p:nvPr>
        </p:nvPicPr>
        <p:blipFill>
          <a:blip r:embed="rId1"/>
          <a:stretch>
            <a:fillRect/>
          </a:stretch>
        </p:blipFill>
        <p:spPr>
          <a:xfrm>
            <a:off x="876300" y="2145030"/>
            <a:ext cx="9553575" cy="369570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pic>
        <p:nvPicPr>
          <p:cNvPr id="4" name="内容占位符 3"/>
          <p:cNvPicPr>
            <a:picLocks noChangeAspect="1"/>
          </p:cNvPicPr>
          <p:nvPr>
            <p:ph idx="1"/>
          </p:nvPr>
        </p:nvPicPr>
        <p:blipFill>
          <a:blip r:embed="rId1"/>
          <a:stretch>
            <a:fillRect/>
          </a:stretch>
        </p:blipFill>
        <p:spPr>
          <a:xfrm>
            <a:off x="876300" y="2480945"/>
            <a:ext cx="9144000" cy="273367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a:t>
            </a:r>
            <a:endParaRPr lang="zh-CN" altLang="en-US"/>
          </a:p>
        </p:txBody>
      </p:sp>
      <p:pic>
        <p:nvPicPr>
          <p:cNvPr id="4" name="内容占位符 3"/>
          <p:cNvPicPr>
            <a:picLocks noChangeAspect="1"/>
          </p:cNvPicPr>
          <p:nvPr>
            <p:ph idx="1"/>
          </p:nvPr>
        </p:nvPicPr>
        <p:blipFill>
          <a:blip r:embed="rId1"/>
          <a:stretch>
            <a:fillRect/>
          </a:stretch>
        </p:blipFill>
        <p:spPr>
          <a:xfrm>
            <a:off x="876300" y="2237105"/>
            <a:ext cx="10440035" cy="3549015"/>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pic>
        <p:nvPicPr>
          <p:cNvPr id="4" name="内容占位符 3"/>
          <p:cNvPicPr>
            <a:picLocks noChangeAspect="1"/>
          </p:cNvPicPr>
          <p:nvPr>
            <p:ph idx="1"/>
          </p:nvPr>
        </p:nvPicPr>
        <p:blipFill>
          <a:blip r:embed="rId1"/>
          <a:stretch>
            <a:fillRect/>
          </a:stretch>
        </p:blipFill>
        <p:spPr>
          <a:xfrm>
            <a:off x="1306195" y="1852295"/>
            <a:ext cx="9578975" cy="43199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JMS</a:t>
            </a:r>
            <a:r>
              <a:rPr lang="zh-CN" altLang="en-US"/>
              <a:t>最大努力一次提交</a:t>
            </a:r>
            <a:r>
              <a:rPr lang="en-US" altLang="zh-CN"/>
              <a:t>+</a:t>
            </a:r>
            <a:r>
              <a:rPr lang="zh-CN" altLang="en-US"/>
              <a:t>重试</a:t>
            </a:r>
            <a:endParaRPr lang="zh-CN" altLang="en-US"/>
          </a:p>
        </p:txBody>
      </p:sp>
      <p:pic>
        <p:nvPicPr>
          <p:cNvPr id="4" name="内容占位符 3"/>
          <p:cNvPicPr>
            <a:picLocks noChangeAspect="1"/>
          </p:cNvPicPr>
          <p:nvPr>
            <p:ph idx="1"/>
          </p:nvPr>
        </p:nvPicPr>
        <p:blipFill>
          <a:blip r:embed="rId1"/>
          <a:stretch>
            <a:fillRect/>
          </a:stretch>
        </p:blipFill>
        <p:spPr>
          <a:xfrm>
            <a:off x="875665" y="2815590"/>
            <a:ext cx="10440035" cy="225615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pic>
        <p:nvPicPr>
          <p:cNvPr id="4" name="内容占位符 3"/>
          <p:cNvPicPr>
            <a:picLocks noChangeAspect="1"/>
          </p:cNvPicPr>
          <p:nvPr>
            <p:ph idx="1"/>
          </p:nvPr>
        </p:nvPicPr>
        <p:blipFill>
          <a:blip r:embed="rId1"/>
          <a:stretch>
            <a:fillRect/>
          </a:stretch>
        </p:blipFill>
        <p:spPr>
          <a:xfrm>
            <a:off x="876300" y="2293620"/>
            <a:ext cx="10440035" cy="343662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pic>
        <p:nvPicPr>
          <p:cNvPr id="4" name="内容占位符 3"/>
          <p:cNvPicPr>
            <a:picLocks noChangeAspect="1"/>
          </p:cNvPicPr>
          <p:nvPr>
            <p:ph idx="1"/>
          </p:nvPr>
        </p:nvPicPr>
        <p:blipFill>
          <a:blip r:embed="rId1"/>
          <a:stretch>
            <a:fillRect/>
          </a:stretch>
        </p:blipFill>
        <p:spPr>
          <a:xfrm>
            <a:off x="876300" y="2044700"/>
            <a:ext cx="10440035" cy="393382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不使用</a:t>
            </a:r>
            <a:r>
              <a:rPr lang="en-US" altLang="zh-CN"/>
              <a:t>JTA</a:t>
            </a:r>
            <a:r>
              <a:rPr lang="zh-CN" altLang="en-US"/>
              <a:t>消息驱动的分布式事务</a:t>
            </a:r>
            <a:endParaRPr lang="zh-CN" altLang="en-US"/>
          </a:p>
        </p:txBody>
      </p:sp>
      <p:pic>
        <p:nvPicPr>
          <p:cNvPr id="4" name="内容占位符 3"/>
          <p:cNvPicPr>
            <a:picLocks noChangeAspect="1"/>
          </p:cNvPicPr>
          <p:nvPr>
            <p:ph idx="1"/>
          </p:nvPr>
        </p:nvPicPr>
        <p:blipFill>
          <a:blip r:embed="rId1"/>
          <a:stretch>
            <a:fillRect/>
          </a:stretch>
        </p:blipFill>
        <p:spPr>
          <a:xfrm>
            <a:off x="876300" y="1901190"/>
            <a:ext cx="10440035" cy="4221480"/>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链式事务</a:t>
            </a:r>
            <a:endParaRPr lang="zh-CN" altLang="en-US"/>
          </a:p>
        </p:txBody>
      </p:sp>
      <p:pic>
        <p:nvPicPr>
          <p:cNvPr id="4" name="内容占位符 3"/>
          <p:cNvPicPr>
            <a:picLocks noChangeAspect="1"/>
          </p:cNvPicPr>
          <p:nvPr>
            <p:ph idx="1"/>
          </p:nvPr>
        </p:nvPicPr>
        <p:blipFill>
          <a:blip r:embed="rId1"/>
          <a:stretch>
            <a:fillRect/>
          </a:stretch>
        </p:blipFill>
        <p:spPr>
          <a:xfrm>
            <a:off x="876300" y="2663190"/>
            <a:ext cx="8610600" cy="263842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如何选择（根据一致性要求）</a:t>
            </a:r>
            <a:endParaRPr lang="zh-CN" altLang="en-US"/>
          </a:p>
        </p:txBody>
      </p:sp>
      <p:pic>
        <p:nvPicPr>
          <p:cNvPr id="4" name="内容占位符 3"/>
          <p:cNvPicPr>
            <a:picLocks noChangeAspect="1"/>
          </p:cNvPicPr>
          <p:nvPr>
            <p:ph idx="1"/>
          </p:nvPr>
        </p:nvPicPr>
        <p:blipFill>
          <a:blip r:embed="rId1"/>
          <a:stretch>
            <a:fillRect/>
          </a:stretch>
        </p:blipFill>
        <p:spPr>
          <a:xfrm>
            <a:off x="876300" y="3053080"/>
            <a:ext cx="10440035" cy="191706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如何选择（根据场景）</a:t>
            </a:r>
            <a:endParaRPr lang="zh-CN" altLang="en-US"/>
          </a:p>
        </p:txBody>
      </p:sp>
      <p:pic>
        <p:nvPicPr>
          <p:cNvPr id="4" name="内容占位符 3"/>
          <p:cNvPicPr>
            <a:picLocks noChangeAspect="1"/>
          </p:cNvPicPr>
          <p:nvPr>
            <p:ph idx="1"/>
          </p:nvPr>
        </p:nvPicPr>
        <p:blipFill>
          <a:blip r:embed="rId1"/>
          <a:stretch>
            <a:fillRect/>
          </a:stretch>
        </p:blipFill>
        <p:spPr>
          <a:xfrm>
            <a:off x="876300" y="2649220"/>
            <a:ext cx="9610725" cy="2628900"/>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分布式事务实现的模式与技术</a:t>
            </a:r>
            <a:endParaRPr lang="zh-CN" altLang="en-US"/>
          </a:p>
        </p:txBody>
      </p:sp>
      <p:sp>
        <p:nvSpPr>
          <p:cNvPr id="3" name="内容占位符 2"/>
          <p:cNvSpPr>
            <a:spLocks noGrp="1"/>
          </p:cNvSpPr>
          <p:nvPr>
            <p:ph idx="1"/>
          </p:nvPr>
        </p:nvSpPr>
        <p:spPr/>
        <p:txBody>
          <a:bodyPr/>
          <a:p>
            <a:r>
              <a:rPr lang="zh-CN" altLang="en-US">
                <a:sym typeface="+mn-ea"/>
              </a:rPr>
              <a:t>分布式事务实现的几种模式</a:t>
            </a:r>
            <a:endParaRPr lang="zh-CN" altLang="en-US">
              <a:sym typeface="+mn-ea"/>
            </a:endParaRPr>
          </a:p>
          <a:p>
            <a:endParaRPr lang="zh-CN" altLang="en-US"/>
          </a:p>
          <a:p>
            <a:r>
              <a:rPr lang="zh-CN" altLang="en-US">
                <a:sym typeface="+mn-ea"/>
              </a:rPr>
              <a:t>幂等性，唯一性</a:t>
            </a:r>
            <a:r>
              <a:rPr lang="en-US" altLang="zh-CN">
                <a:sym typeface="+mn-ea"/>
              </a:rPr>
              <a:t>ID</a:t>
            </a:r>
            <a:endParaRPr lang="en-US" altLang="zh-CN">
              <a:sym typeface="+mn-ea"/>
            </a:endParaRPr>
          </a:p>
          <a:p>
            <a:endParaRPr lang="en-US" altLang="zh-CN"/>
          </a:p>
          <a:p>
            <a:r>
              <a:rPr lang="zh-CN" altLang="en-US">
                <a:sym typeface="+mn-ea"/>
              </a:rPr>
              <a:t>分布式锁与对象</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分布式事务的几种模式</a:t>
            </a:r>
            <a:endParaRPr lang="zh-CN" altLang="en-US"/>
          </a:p>
        </p:txBody>
      </p:sp>
      <p:sp>
        <p:nvSpPr>
          <p:cNvPr id="3" name="内容占位符 2"/>
          <p:cNvSpPr>
            <a:spLocks noGrp="1"/>
          </p:cNvSpPr>
          <p:nvPr>
            <p:ph idx="1"/>
          </p:nvPr>
        </p:nvSpPr>
        <p:spPr/>
        <p:txBody>
          <a:bodyPr/>
          <a:p>
            <a:r>
              <a:rPr lang="zh-CN" altLang="en-US"/>
              <a:t>消息驱动模式 </a:t>
            </a:r>
            <a:r>
              <a:rPr lang="en-US" altLang="zh-CN"/>
              <a:t>Message Driven</a:t>
            </a:r>
            <a:endParaRPr lang="en-US" altLang="zh-CN"/>
          </a:p>
          <a:p>
            <a:endParaRPr lang="en-US" altLang="zh-CN"/>
          </a:p>
          <a:p>
            <a:r>
              <a:rPr lang="zh-CN" altLang="en-US"/>
              <a:t>事件溯源模式 </a:t>
            </a:r>
            <a:r>
              <a:rPr lang="en-US" altLang="zh-CN"/>
              <a:t>Event Sourcing</a:t>
            </a:r>
            <a:endParaRPr lang="en-US" altLang="zh-CN"/>
          </a:p>
          <a:p>
            <a:endParaRPr lang="en-US" altLang="zh-CN"/>
          </a:p>
          <a:p>
            <a:r>
              <a:rPr lang="en-US" altLang="zh-CN"/>
              <a:t>TCC</a:t>
            </a:r>
            <a:r>
              <a:rPr lang="zh-CN" altLang="en-US"/>
              <a:t>模式 </a:t>
            </a:r>
            <a:r>
              <a:rPr lang="en-US" altLang="zh-CN"/>
              <a:t>Try-Confirm-Cancel</a:t>
            </a:r>
            <a:endParaRPr lang="zh-CN" altLang="en-US"/>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CAP</a:t>
            </a:r>
            <a:r>
              <a:rPr lang="zh-CN" altLang="en-US"/>
              <a:t>原则</a:t>
            </a:r>
            <a:endParaRPr lang="zh-CN" altLang="en-US"/>
          </a:p>
        </p:txBody>
      </p:sp>
      <p:sp>
        <p:nvSpPr>
          <p:cNvPr id="3" name="内容占位符 2"/>
          <p:cNvSpPr>
            <a:spLocks noGrp="1"/>
          </p:cNvSpPr>
          <p:nvPr>
            <p:ph idx="1"/>
          </p:nvPr>
        </p:nvSpPr>
        <p:spPr/>
        <p:txBody>
          <a:bodyPr/>
          <a:p>
            <a:r>
              <a:rPr lang="en-US" altLang="zh-CN"/>
              <a:t>C  Consistency </a:t>
            </a:r>
            <a:r>
              <a:rPr lang="zh-CN" altLang="en-US"/>
              <a:t>一致性</a:t>
            </a:r>
            <a:endParaRPr lang="zh-CN" altLang="en-US"/>
          </a:p>
          <a:p>
            <a:endParaRPr lang="en-US" altLang="zh-CN"/>
          </a:p>
          <a:p>
            <a:r>
              <a:rPr lang="en-US" altLang="zh-CN"/>
              <a:t>A  Availability </a:t>
            </a:r>
            <a:r>
              <a:rPr lang="zh-CN" altLang="en-US"/>
              <a:t>可用性</a:t>
            </a:r>
            <a:endParaRPr lang="zh-CN" altLang="en-US"/>
          </a:p>
          <a:p>
            <a:endParaRPr lang="en-US" altLang="zh-CN"/>
          </a:p>
          <a:p>
            <a:r>
              <a:rPr lang="en-US" altLang="zh-CN"/>
              <a:t>P  Partition tolorance </a:t>
            </a:r>
            <a:r>
              <a:rPr lang="zh-CN" altLang="en-US"/>
              <a:t>分区容错性</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分布式事务的性质</a:t>
            </a:r>
            <a:endParaRPr lang="zh-CN" altLang="en-US"/>
          </a:p>
        </p:txBody>
      </p:sp>
      <p:sp>
        <p:nvSpPr>
          <p:cNvPr id="3" name="内容占位符 2"/>
          <p:cNvSpPr>
            <a:spLocks noGrp="1"/>
          </p:cNvSpPr>
          <p:nvPr>
            <p:ph idx="1"/>
          </p:nvPr>
        </p:nvSpPr>
        <p:spPr/>
        <p:txBody>
          <a:bodyPr/>
          <a:p>
            <a:r>
              <a:rPr lang="zh-CN" altLang="en-US"/>
              <a:t>幂等性：</a:t>
            </a:r>
            <a:endParaRPr lang="zh-CN" altLang="en-US"/>
          </a:p>
          <a:p>
            <a:endParaRPr lang="zh-CN" altLang="en-US"/>
          </a:p>
          <a:p>
            <a:pPr lvl="1"/>
            <a:r>
              <a:rPr lang="zh-CN" altLang="en-US"/>
              <a:t>幂等操作：任意多次操作与一次操作执行的影响是一样的</a:t>
            </a:r>
            <a:endParaRPr lang="zh-CN" altLang="en-US"/>
          </a:p>
          <a:p>
            <a:pPr lvl="1"/>
            <a:endParaRPr lang="zh-CN" altLang="en-US"/>
          </a:p>
          <a:p>
            <a:pPr lvl="1"/>
            <a:r>
              <a:rPr lang="zh-CN" altLang="en-US"/>
              <a:t>方法的幂等性：使用样的参数调用多次与一次结果相同</a:t>
            </a:r>
            <a:endParaRPr lang="zh-CN" altLang="en-US"/>
          </a:p>
          <a:p>
            <a:pPr lvl="1"/>
            <a:endParaRPr lang="zh-CN" altLang="en-US"/>
          </a:p>
          <a:p>
            <a:pPr lvl="1"/>
            <a:r>
              <a:rPr lang="zh-CN" altLang="en-US"/>
              <a:t>接口的幂等性：接口使用同样的参数被重复调用，结果一致</a:t>
            </a:r>
            <a:endParaRPr lang="zh-CN" altLang="en-US"/>
          </a:p>
          <a:p>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微服务接口的幂等性</a:t>
            </a:r>
            <a:endParaRPr lang="zh-CN" altLang="en-US"/>
          </a:p>
        </p:txBody>
      </p:sp>
      <p:sp>
        <p:nvSpPr>
          <p:cNvPr id="3" name="内容占位符 2"/>
          <p:cNvSpPr>
            <a:spLocks noGrp="1"/>
          </p:cNvSpPr>
          <p:nvPr>
            <p:ph idx="1"/>
          </p:nvPr>
        </p:nvSpPr>
        <p:spPr/>
        <p:txBody>
          <a:bodyPr/>
          <a:p>
            <a:r>
              <a:rPr lang="zh-CN" altLang="en-US"/>
              <a:t>重要性：经常需要通过重试实现分布式事务的一致性</a:t>
            </a:r>
            <a:endParaRPr lang="zh-CN" altLang="en-US"/>
          </a:p>
          <a:p>
            <a:endParaRPr lang="zh-CN" altLang="en-US"/>
          </a:p>
          <a:p>
            <a:r>
              <a:rPr lang="en-US" altLang="zh-CN"/>
              <a:t>GET</a:t>
            </a:r>
            <a:r>
              <a:rPr lang="zh-CN" altLang="en-US"/>
              <a:t>方法不会对系统产生副作用，具有幂等性</a:t>
            </a:r>
            <a:endParaRPr lang="zh-CN" altLang="en-US"/>
          </a:p>
          <a:p>
            <a:endParaRPr lang="zh-CN" altLang="en-US"/>
          </a:p>
          <a:p>
            <a:r>
              <a:rPr lang="en-US" altLang="zh-CN"/>
              <a:t>POST</a:t>
            </a:r>
            <a:r>
              <a:rPr lang="zh-CN" altLang="en-US"/>
              <a:t>、</a:t>
            </a:r>
            <a:r>
              <a:rPr lang="en-US" altLang="zh-CN"/>
              <a:t>PUT</a:t>
            </a:r>
            <a:r>
              <a:rPr lang="zh-CN" altLang="en-US"/>
              <a:t>、</a:t>
            </a:r>
            <a:r>
              <a:rPr lang="en-US" altLang="zh-CN"/>
              <a:t>DELETE</a:t>
            </a:r>
            <a:r>
              <a:rPr lang="zh-CN" altLang="en-US"/>
              <a:t>方法实现需要满足幂等性</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幂等性实现</a:t>
            </a:r>
            <a:endParaRPr lang="zh-CN" altLang="en-US"/>
          </a:p>
        </p:txBody>
      </p:sp>
      <p:pic>
        <p:nvPicPr>
          <p:cNvPr id="4" name="内容占位符 3"/>
          <p:cNvPicPr>
            <a:picLocks noChangeAspect="1"/>
          </p:cNvPicPr>
          <p:nvPr>
            <p:ph idx="1"/>
          </p:nvPr>
        </p:nvPicPr>
        <p:blipFill>
          <a:blip r:embed="rId1"/>
          <a:stretch>
            <a:fillRect/>
          </a:stretch>
        </p:blipFill>
        <p:spPr>
          <a:xfrm>
            <a:off x="876300" y="1916430"/>
            <a:ext cx="10440035" cy="4190365"/>
          </a:xfrm>
          <a:prstGeom prst="rect">
            <a:avLst/>
          </a:prstGeom>
        </p:spPr>
      </p:pic>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幂等性实现</a:t>
            </a:r>
            <a:endParaRPr lang="zh-CN" altLang="en-US"/>
          </a:p>
        </p:txBody>
      </p:sp>
      <p:pic>
        <p:nvPicPr>
          <p:cNvPr id="4" name="内容占位符 3"/>
          <p:cNvPicPr>
            <a:picLocks noChangeAspect="1"/>
          </p:cNvPicPr>
          <p:nvPr>
            <p:ph idx="1"/>
          </p:nvPr>
        </p:nvPicPr>
        <p:blipFill>
          <a:blip r:embed="rId1"/>
          <a:stretch>
            <a:fillRect/>
          </a:stretch>
        </p:blipFill>
        <p:spPr>
          <a:xfrm>
            <a:off x="876300" y="2835910"/>
            <a:ext cx="10440035" cy="2352040"/>
          </a:xfrm>
          <a:prstGeom prst="rect">
            <a:avLst/>
          </a:prstGeom>
        </p:spPr>
      </p:pic>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分布式系统唯一性</a:t>
            </a:r>
            <a:r>
              <a:rPr lang="en-US" altLang="zh-CN"/>
              <a:t>ID </a:t>
            </a:r>
            <a:r>
              <a:rPr lang="zh-CN" altLang="en-US"/>
              <a:t>：</a:t>
            </a:r>
            <a:r>
              <a:rPr lang="en-US" altLang="zh-CN"/>
              <a:t>GUID</a:t>
            </a:r>
            <a:endParaRPr lang="en-US" altLang="zh-CN"/>
          </a:p>
        </p:txBody>
      </p:sp>
      <p:sp>
        <p:nvSpPr>
          <p:cNvPr id="3" name="内容占位符 2"/>
          <p:cNvSpPr>
            <a:spLocks noGrp="1"/>
          </p:cNvSpPr>
          <p:nvPr>
            <p:ph idx="1"/>
          </p:nvPr>
        </p:nvSpPr>
        <p:spPr/>
        <p:txBody>
          <a:bodyPr/>
          <a:p>
            <a:r>
              <a:rPr lang="zh-CN" altLang="en-US"/>
              <a:t>分布式系统的全局唯一标识</a:t>
            </a:r>
            <a:endParaRPr lang="zh-CN" altLang="en-US"/>
          </a:p>
          <a:p>
            <a:endParaRPr lang="zh-CN" altLang="en-US"/>
          </a:p>
          <a:p>
            <a:r>
              <a:rPr lang="en-US" altLang="zh-CN"/>
              <a:t>UUID</a:t>
            </a:r>
            <a:r>
              <a:rPr lang="zh-CN" altLang="en-US"/>
              <a:t>： 生成</a:t>
            </a:r>
            <a:r>
              <a:rPr lang="en-US" altLang="zh-CN"/>
              <a:t>ID</a:t>
            </a:r>
            <a:r>
              <a:rPr lang="zh-CN" altLang="en-US"/>
              <a:t>的规范</a:t>
            </a:r>
            <a:endParaRPr lang="zh-CN" altLang="en-US"/>
          </a:p>
          <a:p>
            <a:endParaRPr lang="zh-CN" altLang="en-US"/>
          </a:p>
          <a:p>
            <a:r>
              <a:rPr lang="zh-CN" altLang="en-US"/>
              <a:t>用于唯一标识，处理重复消息</a:t>
            </a:r>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分布式系统唯一</a:t>
            </a:r>
            <a:r>
              <a:rPr lang="en-US" altLang="zh-CN"/>
              <a:t>ID</a:t>
            </a:r>
            <a:r>
              <a:rPr lang="zh-CN" altLang="en-US"/>
              <a:t>的生成</a:t>
            </a:r>
            <a:endParaRPr lang="zh-CN" altLang="en-US"/>
          </a:p>
        </p:txBody>
      </p:sp>
      <p:sp>
        <p:nvSpPr>
          <p:cNvPr id="3" name="内容占位符 2"/>
          <p:cNvSpPr>
            <a:spLocks noGrp="1"/>
          </p:cNvSpPr>
          <p:nvPr>
            <p:ph idx="1"/>
          </p:nvPr>
        </p:nvSpPr>
        <p:spPr/>
        <p:txBody>
          <a:bodyPr/>
          <a:p>
            <a:r>
              <a:rPr lang="zh-CN" altLang="en-US"/>
              <a:t>数据库自增序列</a:t>
            </a:r>
            <a:endParaRPr lang="zh-CN" altLang="en-US"/>
          </a:p>
          <a:p>
            <a:endParaRPr lang="zh-CN" altLang="en-US"/>
          </a:p>
          <a:p>
            <a:r>
              <a:rPr lang="en-US" altLang="zh-CN"/>
              <a:t>UUID</a:t>
            </a:r>
            <a:r>
              <a:rPr lang="zh-CN" altLang="en-US"/>
              <a:t>： 唯一</a:t>
            </a:r>
            <a:r>
              <a:rPr lang="en-US" altLang="zh-CN"/>
              <a:t>ID</a:t>
            </a:r>
            <a:r>
              <a:rPr lang="zh-CN" altLang="en-US"/>
              <a:t>标准，</a:t>
            </a:r>
            <a:r>
              <a:rPr lang="en-US" altLang="zh-CN"/>
              <a:t>128</a:t>
            </a:r>
            <a:r>
              <a:rPr lang="zh-CN" altLang="en-US"/>
              <a:t>位，几种版本</a:t>
            </a:r>
            <a:endParaRPr lang="zh-CN" altLang="en-US"/>
          </a:p>
          <a:p>
            <a:endParaRPr lang="zh-CN" altLang="en-US"/>
          </a:p>
          <a:p>
            <a:r>
              <a:rPr lang="zh-CN" altLang="en-US"/>
              <a:t>参考</a:t>
            </a:r>
            <a:r>
              <a:rPr lang="en-US" altLang="zh-CN"/>
              <a:t>MongoDB</a:t>
            </a:r>
            <a:r>
              <a:rPr lang="zh-CN" altLang="en-US"/>
              <a:t>的</a:t>
            </a:r>
            <a:r>
              <a:rPr lang="en-US" altLang="zh-CN"/>
              <a:t>ObjectID</a:t>
            </a:r>
            <a:r>
              <a:rPr lang="zh-CN" altLang="en-US"/>
              <a:t>：时间戳</a:t>
            </a:r>
            <a:r>
              <a:rPr lang="en-US" altLang="zh-CN"/>
              <a:t>+</a:t>
            </a:r>
            <a:r>
              <a:rPr lang="zh-CN" altLang="en-US"/>
              <a:t>机器</a:t>
            </a:r>
            <a:r>
              <a:rPr lang="en-US" altLang="zh-CN"/>
              <a:t>ID+</a:t>
            </a:r>
            <a:r>
              <a:rPr lang="zh-CN" altLang="en-US"/>
              <a:t>进程</a:t>
            </a:r>
            <a:r>
              <a:rPr lang="en-US" altLang="zh-CN"/>
              <a:t>ID+</a:t>
            </a:r>
            <a:r>
              <a:rPr lang="zh-CN" altLang="en-US"/>
              <a:t>序号</a:t>
            </a:r>
            <a:endParaRPr lang="zh-CN" altLang="en-US"/>
          </a:p>
          <a:p>
            <a:endParaRPr lang="zh-CN" altLang="en-US"/>
          </a:p>
          <a:p>
            <a:r>
              <a:rPr lang="zh-CN" altLang="en-US"/>
              <a:t>分布式的第三方服务如：</a:t>
            </a:r>
            <a:r>
              <a:rPr lang="en-US" altLang="zh-CN"/>
              <a:t>Redis</a:t>
            </a:r>
            <a:r>
              <a:rPr lang="zh-CN" altLang="en-US"/>
              <a:t>的</a:t>
            </a:r>
            <a:r>
              <a:rPr lang="en-US" altLang="zh-CN"/>
              <a:t>INCR</a:t>
            </a:r>
            <a:r>
              <a:rPr lang="zh-CN" altLang="en-US"/>
              <a:t>操作、</a:t>
            </a:r>
            <a:r>
              <a:rPr lang="en-US" altLang="zh-CN"/>
              <a:t>Zookeeper</a:t>
            </a:r>
            <a:r>
              <a:rPr lang="zh-CN" altLang="en-US"/>
              <a:t>节点的版本号</a:t>
            </a:r>
            <a:endParaRPr lang="zh-CN" altLang="en-US"/>
          </a:p>
          <a:p>
            <a:endParaRPr lang="zh-CN" altLang="en-US"/>
          </a:p>
          <a:p>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唯一</a:t>
            </a:r>
            <a:r>
              <a:rPr lang="en-US" altLang="zh-CN"/>
              <a:t>ID</a:t>
            </a:r>
            <a:r>
              <a:rPr lang="zh-CN" altLang="en-US"/>
              <a:t>生成方式的选择</a:t>
            </a:r>
            <a:endParaRPr lang="zh-CN" altLang="en-US"/>
          </a:p>
        </p:txBody>
      </p:sp>
      <p:sp>
        <p:nvSpPr>
          <p:cNvPr id="3" name="内容占位符 2"/>
          <p:cNvSpPr>
            <a:spLocks noGrp="1"/>
          </p:cNvSpPr>
          <p:nvPr>
            <p:ph idx="1"/>
          </p:nvPr>
        </p:nvSpPr>
        <p:spPr/>
        <p:txBody>
          <a:bodyPr/>
          <a:p>
            <a:r>
              <a:rPr lang="zh-CN" altLang="en-US"/>
              <a:t>自增的</a:t>
            </a:r>
            <a:r>
              <a:rPr lang="en-US" altLang="zh-CN"/>
              <a:t>ID</a:t>
            </a:r>
            <a:r>
              <a:rPr lang="zh-CN" altLang="en-US"/>
              <a:t>：考虑安全性、部署</a:t>
            </a:r>
            <a:endParaRPr lang="zh-CN" altLang="en-US"/>
          </a:p>
          <a:p>
            <a:endParaRPr lang="zh-CN" altLang="en-US"/>
          </a:p>
          <a:p>
            <a:r>
              <a:rPr lang="zh-CN" altLang="en-US"/>
              <a:t>时间有序：便于通过</a:t>
            </a:r>
            <a:r>
              <a:rPr lang="en-US" altLang="zh-CN"/>
              <a:t>ID</a:t>
            </a:r>
            <a:r>
              <a:rPr lang="zh-CN" altLang="en-US"/>
              <a:t>判断创建时间</a:t>
            </a:r>
            <a:endParaRPr lang="zh-CN" altLang="en-US"/>
          </a:p>
          <a:p>
            <a:endParaRPr lang="zh-CN" altLang="en-US"/>
          </a:p>
          <a:p>
            <a:r>
              <a:rPr lang="zh-CN" altLang="en-US"/>
              <a:t>长度、是否数字类型：是否建索引</a:t>
            </a:r>
            <a:endParaRPr lang="en-US" altLang="zh-CN"/>
          </a:p>
          <a:p>
            <a:endParaRPr lang="en-US" altLang="zh-CN"/>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分布式系统分布式对象</a:t>
            </a:r>
            <a:endParaRPr lang="zh-CN" altLang="en-US"/>
          </a:p>
        </p:txBody>
      </p:sp>
      <p:sp>
        <p:nvSpPr>
          <p:cNvPr id="3" name="内容占位符 2"/>
          <p:cNvSpPr>
            <a:spLocks noGrp="1"/>
          </p:cNvSpPr>
          <p:nvPr>
            <p:ph idx="1"/>
          </p:nvPr>
        </p:nvSpPr>
        <p:spPr/>
        <p:txBody>
          <a:bodyPr/>
          <a:p>
            <a:r>
              <a:rPr lang="en-US" altLang="zh-CN"/>
              <a:t>Redis</a:t>
            </a:r>
            <a:r>
              <a:rPr lang="zh-CN" altLang="en-US"/>
              <a:t>： </a:t>
            </a:r>
            <a:r>
              <a:rPr lang="en-US" altLang="zh-CN"/>
              <a:t>Redisson</a:t>
            </a:r>
            <a:r>
              <a:rPr lang="zh-CN" altLang="en-US"/>
              <a:t>库：</a:t>
            </a:r>
            <a:r>
              <a:rPr lang="en-US" altLang="zh-CN"/>
              <a:t>RLock</a:t>
            </a:r>
            <a:r>
              <a:rPr lang="zh-CN" altLang="en-US"/>
              <a:t>，</a:t>
            </a:r>
            <a:r>
              <a:rPr lang="en-US" altLang="zh-CN"/>
              <a:t>RMap</a:t>
            </a:r>
            <a:r>
              <a:rPr lang="zh-CN" altLang="en-US"/>
              <a:t>，</a:t>
            </a:r>
            <a:r>
              <a:rPr lang="en-US" altLang="zh-CN"/>
              <a:t>RQueue</a:t>
            </a:r>
            <a:r>
              <a:rPr lang="zh-CN" altLang="en-US"/>
              <a:t>等对象</a:t>
            </a:r>
            <a:endParaRPr lang="zh-CN" altLang="en-US"/>
          </a:p>
          <a:p>
            <a:endParaRPr lang="zh-CN" altLang="en-US"/>
          </a:p>
          <a:p>
            <a:endParaRPr lang="zh-CN" altLang="en-US"/>
          </a:p>
          <a:p>
            <a:r>
              <a:rPr lang="en-US" altLang="zh-CN"/>
              <a:t>Zookeeper</a:t>
            </a:r>
            <a:r>
              <a:rPr lang="zh-CN" altLang="en-US"/>
              <a:t>： </a:t>
            </a:r>
            <a:r>
              <a:rPr lang="en-US" altLang="zh-CN"/>
              <a:t>Netflix Curator </a:t>
            </a:r>
            <a:r>
              <a:rPr lang="zh-CN" altLang="en-US"/>
              <a:t>库： </a:t>
            </a:r>
            <a:r>
              <a:rPr lang="en-US" altLang="zh-CN"/>
              <a:t>Lock</a:t>
            </a:r>
            <a:r>
              <a:rPr lang="zh-CN" altLang="en-US"/>
              <a:t>，</a:t>
            </a:r>
            <a:r>
              <a:rPr lang="en-US" altLang="zh-CN"/>
              <a:t>Queue</a:t>
            </a:r>
            <a:r>
              <a:rPr lang="zh-CN" altLang="en-US"/>
              <a:t>等对象</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https://www.2cto.com/kf/201803/728799.html</a:t>
            </a:r>
            <a:endParaRPr lang="zh-CN" altLang="en-US"/>
          </a:p>
          <a:p>
            <a:r>
              <a:rPr lang="zh-CN" altLang="en-US"/>
              <a:t>配合spring-tx实现事务的原理</a:t>
            </a:r>
            <a:endParaRPr lang="zh-CN" altLang="en-US"/>
          </a:p>
          <a:p>
            <a:endParaRPr lang="zh-CN" altLang="en-US"/>
          </a:p>
          <a:p>
            <a:r>
              <a:rPr lang="zh-CN" altLang="en-US"/>
              <a:t>https://blog.csdn.net/weixin_42861564/article/details/81590093</a:t>
            </a:r>
            <a:endParaRPr lang="zh-CN" altLang="en-US"/>
          </a:p>
          <a:p>
            <a:r>
              <a:rPr lang="en-US" altLang="zh-CN"/>
              <a:t>Spring</a:t>
            </a:r>
            <a:r>
              <a:rPr lang="zh-CN" altLang="en-US"/>
              <a:t>事务同步</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分布式事务一致性</a:t>
            </a:r>
            <a:r>
              <a:rPr lang="en-US" altLang="zh-CN"/>
              <a:t>	</a:t>
            </a:r>
            <a:endParaRPr lang="en-US" altLang="zh-CN"/>
          </a:p>
        </p:txBody>
      </p:sp>
      <p:sp>
        <p:nvSpPr>
          <p:cNvPr id="3" name="内容占位符 2"/>
          <p:cNvSpPr>
            <a:spLocks noGrp="1"/>
          </p:cNvSpPr>
          <p:nvPr>
            <p:ph idx="1"/>
          </p:nvPr>
        </p:nvSpPr>
        <p:spPr/>
        <p:txBody>
          <a:bodyPr/>
          <a:p>
            <a:r>
              <a:rPr lang="zh-CN" altLang="en-US"/>
              <a:t>强一致性 </a:t>
            </a:r>
            <a:endParaRPr lang="zh-CN" altLang="en-US"/>
          </a:p>
          <a:p>
            <a:endParaRPr lang="zh-CN" altLang="en-US"/>
          </a:p>
          <a:p>
            <a:r>
              <a:rPr lang="zh-CN" altLang="en-US"/>
              <a:t>弱一致性</a:t>
            </a:r>
            <a:endParaRPr lang="zh-CN" altLang="en-US"/>
          </a:p>
          <a:p>
            <a:endParaRPr lang="zh-CN" altLang="en-US"/>
          </a:p>
          <a:p>
            <a:r>
              <a:rPr lang="zh-CN" altLang="en-US"/>
              <a:t>最终一致性</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BASE</a:t>
            </a:r>
            <a:r>
              <a:rPr lang="zh-CN" altLang="en-US"/>
              <a:t>理论</a:t>
            </a:r>
            <a:endParaRPr lang="zh-CN" altLang="en-US"/>
          </a:p>
        </p:txBody>
      </p:sp>
      <p:sp>
        <p:nvSpPr>
          <p:cNvPr id="3" name="内容占位符 2"/>
          <p:cNvSpPr>
            <a:spLocks noGrp="1"/>
          </p:cNvSpPr>
          <p:nvPr>
            <p:ph idx="1"/>
          </p:nvPr>
        </p:nvSpPr>
        <p:spPr/>
        <p:txBody>
          <a:bodyPr/>
          <a:p>
            <a:r>
              <a:rPr lang="en-US" altLang="zh-CN"/>
              <a:t>Basic Available</a:t>
            </a:r>
            <a:endParaRPr lang="zh-CN" altLang="en-US"/>
          </a:p>
          <a:p>
            <a:endParaRPr lang="zh-CN" altLang="en-US"/>
          </a:p>
          <a:p>
            <a:r>
              <a:rPr lang="en-US" altLang="zh-CN"/>
              <a:t>Soft state </a:t>
            </a:r>
            <a:endParaRPr lang="en-US" altLang="zh-CN"/>
          </a:p>
          <a:p>
            <a:endParaRPr lang="zh-CN" altLang="en-US"/>
          </a:p>
          <a:p>
            <a:r>
              <a:rPr lang="en-US" altLang="zh-CN"/>
              <a:t>Eventually Consistent</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Agenda</a:t>
            </a:r>
            <a:endParaRPr lang="en-US" altLang="zh-CN"/>
          </a:p>
        </p:txBody>
      </p:sp>
      <p:sp>
        <p:nvSpPr>
          <p:cNvPr id="3" name="内容占位符 2"/>
          <p:cNvSpPr>
            <a:spLocks noGrp="1"/>
          </p:cNvSpPr>
          <p:nvPr>
            <p:ph idx="1"/>
          </p:nvPr>
        </p:nvSpPr>
        <p:spPr>
          <a:xfrm>
            <a:off x="876300" y="1852295"/>
            <a:ext cx="10440035" cy="4310380"/>
          </a:xfrm>
        </p:spPr>
        <p:txBody>
          <a:bodyPr/>
          <a:p>
            <a:r>
              <a:rPr lang="en-US" altLang="zh-CN"/>
              <a:t>Spring</a:t>
            </a:r>
            <a:r>
              <a:rPr lang="zh-CN" altLang="en-US"/>
              <a:t>事务机制</a:t>
            </a:r>
            <a:endParaRPr lang="zh-CN" altLang="en-US"/>
          </a:p>
          <a:p>
            <a:endParaRPr lang="en-US" altLang="zh-CN"/>
          </a:p>
          <a:p>
            <a:r>
              <a:rPr lang="en-US" altLang="zh-CN"/>
              <a:t>JTA</a:t>
            </a:r>
            <a:r>
              <a:rPr lang="zh-CN" altLang="en-US"/>
              <a:t>与</a:t>
            </a:r>
            <a:r>
              <a:rPr lang="en-US" altLang="zh-CN"/>
              <a:t>XA</a:t>
            </a:r>
            <a:endParaRPr lang="en-US" altLang="zh-CN"/>
          </a:p>
          <a:p>
            <a:endParaRPr lang="en-US" altLang="zh-CN"/>
          </a:p>
          <a:p>
            <a:r>
              <a:rPr lang="en-US" altLang="zh-CN"/>
              <a:t>Spring JTA</a:t>
            </a:r>
            <a:r>
              <a:rPr lang="zh-CN" altLang="en-US"/>
              <a:t>分布式事务实现</a:t>
            </a:r>
            <a:endParaRPr lang="zh-CN" altLang="en-US"/>
          </a:p>
          <a:p>
            <a:endParaRPr lang="zh-CN" altLang="en-US"/>
          </a:p>
          <a:p>
            <a:r>
              <a:rPr lang="en-US" altLang="zh-CN"/>
              <a:t>Spring </a:t>
            </a:r>
            <a:r>
              <a:rPr lang="zh-CN" altLang="en-US"/>
              <a:t>不使用</a:t>
            </a:r>
            <a:r>
              <a:rPr lang="en-US" altLang="zh-CN"/>
              <a:t>JTA</a:t>
            </a:r>
            <a:r>
              <a:rPr lang="zh-CN" altLang="en-US"/>
              <a:t>的分布式事务实现</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a:t>
            </a:r>
            <a:r>
              <a:rPr lang="zh-CN" altLang="en-US"/>
              <a:t>本地事务</a:t>
            </a:r>
            <a:endParaRPr lang="zh-CN" altLang="en-US"/>
          </a:p>
        </p:txBody>
      </p:sp>
      <p:sp>
        <p:nvSpPr>
          <p:cNvPr id="3" name="内容占位符 2"/>
          <p:cNvSpPr>
            <a:spLocks noGrp="1"/>
          </p:cNvSpPr>
          <p:nvPr>
            <p:ph idx="1"/>
          </p:nvPr>
        </p:nvSpPr>
        <p:spPr>
          <a:xfrm>
            <a:off x="875665" y="2122170"/>
            <a:ext cx="10440035" cy="3769360"/>
          </a:xfrm>
        </p:spPr>
        <p:txBody>
          <a:bodyPr>
            <a:normAutofit/>
          </a:bodyPr>
          <a:p>
            <a:r>
              <a:rPr lang="en-US" altLang="zh-CN"/>
              <a:t>Spring</a:t>
            </a:r>
            <a:r>
              <a:rPr lang="zh-CN" altLang="en-US"/>
              <a:t>容器管理生命周期</a:t>
            </a:r>
            <a:endParaRPr lang="zh-CN" altLang="en-US"/>
          </a:p>
          <a:p>
            <a:endParaRPr lang="zh-CN" altLang="en-US"/>
          </a:p>
          <a:p>
            <a:r>
              <a:rPr lang="zh-CN" altLang="en-US"/>
              <a:t>通过</a:t>
            </a:r>
            <a:r>
              <a:rPr lang="en-US" altLang="zh-CN"/>
              <a:t>Spring</a:t>
            </a:r>
            <a:r>
              <a:rPr lang="zh-CN" altLang="en-US"/>
              <a:t>事务接口调用</a:t>
            </a:r>
            <a:endParaRPr lang="zh-CN" altLang="en-US"/>
          </a:p>
          <a:p>
            <a:endParaRPr lang="zh-CN" altLang="en-US"/>
          </a:p>
          <a:p>
            <a:r>
              <a:rPr lang="zh-CN" altLang="en-US"/>
              <a:t>业务代码与具体事务的实现无关</a:t>
            </a:r>
            <a:endParaRPr lang="zh-CN" altLang="en-US"/>
          </a:p>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本地事务</a:t>
            </a:r>
            <a:endParaRPr lang="zh-CN" altLang="en-US"/>
          </a:p>
        </p:txBody>
      </p:sp>
      <p:pic>
        <p:nvPicPr>
          <p:cNvPr id="4" name="内容占位符 3"/>
          <p:cNvPicPr>
            <a:picLocks noChangeAspect="1"/>
          </p:cNvPicPr>
          <p:nvPr>
            <p:ph idx="1"/>
          </p:nvPr>
        </p:nvPicPr>
        <p:blipFill>
          <a:blip r:embed="rId1"/>
          <a:stretch>
            <a:fillRect/>
          </a:stretch>
        </p:blipFill>
        <p:spPr>
          <a:xfrm>
            <a:off x="916940" y="1852295"/>
            <a:ext cx="10357485" cy="431990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1756</Words>
  <Application>WPS 演示</Application>
  <PresentationFormat>宽屏</PresentationFormat>
  <Paragraphs>255</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Arial</vt:lpstr>
      <vt:lpstr>宋体</vt:lpstr>
      <vt:lpstr>Wingdings</vt:lpstr>
      <vt:lpstr>黑体</vt:lpstr>
      <vt:lpstr>微软雅黑</vt:lpstr>
      <vt:lpstr>Arial Unicode MS</vt:lpstr>
      <vt:lpstr>Calibri</vt:lpstr>
      <vt:lpstr>Office 主题​​</vt:lpstr>
      <vt:lpstr>分布式事务</vt:lpstr>
      <vt:lpstr>定义</vt:lpstr>
      <vt:lpstr>事务</vt:lpstr>
      <vt:lpstr>CAP原则</vt:lpstr>
      <vt:lpstr>分布式事务一致性	</vt:lpstr>
      <vt:lpstr>BASE理论</vt:lpstr>
      <vt:lpstr>Agenda</vt:lpstr>
      <vt:lpstr>Spring事务机制-本地事务</vt:lpstr>
      <vt:lpstr>Spring事务机制-本地事务</vt:lpstr>
      <vt:lpstr>Spring事务机制-外部（全局）事务</vt:lpstr>
      <vt:lpstr>Spring事务机制-外部（全局）事务-JTA</vt:lpstr>
      <vt:lpstr>Spring事务机制-外部（全局）事务</vt:lpstr>
      <vt:lpstr>Spring事务机制-外部（全局）事务</vt:lpstr>
      <vt:lpstr>Spring事务机制-JTA事务管理</vt:lpstr>
      <vt:lpstr>Spring事务机制</vt:lpstr>
      <vt:lpstr>Spring事务机制</vt:lpstr>
      <vt:lpstr>XA与JTA</vt:lpstr>
      <vt:lpstr>XA与JTA</vt:lpstr>
      <vt:lpstr>JTA的接口</vt:lpstr>
      <vt:lpstr>JTA的利弊</vt:lpstr>
      <vt:lpstr>不使用JTA的多数据源事务管理</vt:lpstr>
      <vt:lpstr>XA与JTA</vt:lpstr>
      <vt:lpstr>Spring JTA</vt:lpstr>
      <vt:lpstr>Spring JTA-不使用JTA</vt:lpstr>
      <vt:lpstr>不使用JTA依次提交两个事务</vt:lpstr>
      <vt:lpstr>多个资源的事务同步方法</vt:lpstr>
      <vt:lpstr>XA与最后资源博弈</vt:lpstr>
      <vt:lpstr>共享资源</vt:lpstr>
      <vt:lpstr>最大努力一次提交</vt:lpstr>
      <vt:lpstr>最大努力一次提交</vt:lpstr>
      <vt:lpstr>JMS最大努力一次提交+重试</vt:lpstr>
      <vt:lpstr>JMS最大努力一次提交+重试</vt:lpstr>
      <vt:lpstr>JMS最大努力一次提交+重试</vt:lpstr>
      <vt:lpstr>不使用JTA消息驱动的分布式事务</vt:lpstr>
      <vt:lpstr>链式事务</vt:lpstr>
      <vt:lpstr>如何选择（根据一致性要求）</vt:lpstr>
      <vt:lpstr>如何选择（根据场景）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jerry</cp:lastModifiedBy>
  <cp:revision>99</cp:revision>
  <dcterms:created xsi:type="dcterms:W3CDTF">2018-12-15T01:27:00Z</dcterms:created>
  <dcterms:modified xsi:type="dcterms:W3CDTF">2018-12-23T14:55:15Z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