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2"/>
  </p:handoutMasterIdLst>
  <p:sldIdLst>
    <p:sldId id="256" r:id="rId3"/>
    <p:sldId id="422" r:id="rId5"/>
    <p:sldId id="494" r:id="rId6"/>
    <p:sldId id="423" r:id="rId7"/>
    <p:sldId id="424" r:id="rId8"/>
    <p:sldId id="429" r:id="rId9"/>
    <p:sldId id="426" r:id="rId10"/>
    <p:sldId id="428" r:id="rId11"/>
    <p:sldId id="493" r:id="rId12"/>
    <p:sldId id="259" r:id="rId13"/>
    <p:sldId id="364" r:id="rId14"/>
    <p:sldId id="258" r:id="rId15"/>
    <p:sldId id="260" r:id="rId16"/>
    <p:sldId id="292" r:id="rId17"/>
    <p:sldId id="492" r:id="rId18"/>
    <p:sldId id="876" r:id="rId19"/>
    <p:sldId id="495" r:id="rId20"/>
    <p:sldId id="784" r:id="rId21"/>
    <p:sldId id="563" r:id="rId22"/>
    <p:sldId id="496" r:id="rId23"/>
    <p:sldId id="620" r:id="rId24"/>
    <p:sldId id="619" r:id="rId25"/>
    <p:sldId id="622" r:id="rId26"/>
    <p:sldId id="621" r:id="rId27"/>
    <p:sldId id="261" r:id="rId28"/>
    <p:sldId id="624" r:id="rId29"/>
    <p:sldId id="728" r:id="rId30"/>
    <p:sldId id="727" r:id="rId31"/>
    <p:sldId id="262" r:id="rId32"/>
    <p:sldId id="263" r:id="rId33"/>
    <p:sldId id="289" r:id="rId34"/>
    <p:sldId id="280" r:id="rId35"/>
    <p:sldId id="625" r:id="rId36"/>
    <p:sldId id="282" r:id="rId37"/>
    <p:sldId id="283" r:id="rId38"/>
    <p:sldId id="680" r:id="rId39"/>
    <p:sldId id="681" r:id="rId40"/>
    <p:sldId id="265" r:id="rId41"/>
    <p:sldId id="290" r:id="rId42"/>
    <p:sldId id="291" r:id="rId43"/>
    <p:sldId id="264" r:id="rId44"/>
    <p:sldId id="266" r:id="rId45"/>
    <p:sldId id="623" r:id="rId46"/>
    <p:sldId id="267" r:id="rId47"/>
    <p:sldId id="729" r:id="rId48"/>
    <p:sldId id="268" r:id="rId49"/>
    <p:sldId id="733" r:id="rId50"/>
    <p:sldId id="732" r:id="rId51"/>
    <p:sldId id="739" r:id="rId52"/>
    <p:sldId id="738" r:id="rId53"/>
    <p:sldId id="731" r:id="rId54"/>
    <p:sldId id="740" r:id="rId55"/>
    <p:sldId id="741" r:id="rId56"/>
    <p:sldId id="276" r:id="rId57"/>
    <p:sldId id="742" r:id="rId58"/>
    <p:sldId id="734" r:id="rId59"/>
    <p:sldId id="735" r:id="rId60"/>
    <p:sldId id="736" r:id="rId61"/>
    <p:sldId id="737" r:id="rId62"/>
    <p:sldId id="325" r:id="rId63"/>
    <p:sldId id="327" r:id="rId64"/>
    <p:sldId id="328" r:id="rId65"/>
    <p:sldId id="329" r:id="rId66"/>
    <p:sldId id="330" r:id="rId67"/>
    <p:sldId id="331" r:id="rId68"/>
    <p:sldId id="332" r:id="rId69"/>
    <p:sldId id="785" r:id="rId70"/>
    <p:sldId id="786" r:id="rId71"/>
    <p:sldId id="333" r:id="rId72"/>
    <p:sldId id="334" r:id="rId73"/>
    <p:sldId id="344" r:id="rId74"/>
    <p:sldId id="345" r:id="rId75"/>
    <p:sldId id="354" r:id="rId76"/>
    <p:sldId id="788" r:id="rId77"/>
    <p:sldId id="787" r:id="rId78"/>
    <p:sldId id="743" r:id="rId79"/>
    <p:sldId id="336" r:id="rId80"/>
    <p:sldId id="337" r:id="rId81"/>
    <p:sldId id="338" r:id="rId82"/>
    <p:sldId id="339" r:id="rId83"/>
    <p:sldId id="341" r:id="rId84"/>
    <p:sldId id="862" r:id="rId85"/>
    <p:sldId id="342" r:id="rId86"/>
    <p:sldId id="861" r:id="rId87"/>
    <p:sldId id="343" r:id="rId88"/>
    <p:sldId id="860" r:id="rId89"/>
    <p:sldId id="854" r:id="rId90"/>
    <p:sldId id="859" r:id="rId91"/>
    <p:sldId id="355" r:id="rId92"/>
    <p:sldId id="853" r:id="rId93"/>
    <p:sldId id="954" r:id="rId94"/>
    <p:sldId id="955" r:id="rId95"/>
    <p:sldId id="956" r:id="rId96"/>
    <p:sldId id="957" r:id="rId97"/>
    <p:sldId id="959" r:id="rId98"/>
    <p:sldId id="960" r:id="rId99"/>
    <p:sldId id="961" r:id="rId100"/>
    <p:sldId id="962" r:id="rId101"/>
    <p:sldId id="963" r:id="rId102"/>
    <p:sldId id="964" r:id="rId103"/>
    <p:sldId id="965" r:id="rId104"/>
    <p:sldId id="966" r:id="rId105"/>
    <p:sldId id="967" r:id="rId106"/>
    <p:sldId id="968" r:id="rId107"/>
    <p:sldId id="969" r:id="rId108"/>
    <p:sldId id="873" r:id="rId109"/>
    <p:sldId id="293" r:id="rId110"/>
    <p:sldId id="425" r:id="rId1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829D8CB6-F62D-4002-8A47-ECF9DCCB1660}">
          <p14:sldIdLst>
            <p14:sldId id="256"/>
            <p14:sldId id="422"/>
          </p14:sldIdLst>
        </p14:section>
        <p14:section name="分布式系统" id="{88A851C7-8AC5-4869-8AA3-015905E11CFF}">
          <p14:sldIdLst>
            <p14:sldId id="494"/>
            <p14:sldId id="423"/>
            <p14:sldId id="424"/>
            <p14:sldId id="429"/>
            <p14:sldId id="426"/>
            <p14:sldId id="428"/>
          </p14:sldIdLst>
        </p14:section>
        <p14:section name="分布式事务理论" id="{9BD903E1-33A4-489F-9A0F-73AFC4A7CF46}">
          <p14:sldIdLst>
            <p14:sldId id="493"/>
            <p14:sldId id="259"/>
            <p14:sldId id="364"/>
            <p14:sldId id="258"/>
            <p14:sldId id="260"/>
            <p14:sldId id="292"/>
          </p14:sldIdLst>
        </p14:section>
        <p14:section name="事务一致性协议&#10;" id="{469F0225-A5A3-4F9C-BC03-9D956D3BDF7C}">
          <p14:sldIdLst>
            <p14:sldId id="492"/>
            <p14:sldId id="876"/>
            <p14:sldId id="495"/>
            <p14:sldId id="784"/>
            <p14:sldId id="563"/>
            <p14:sldId id="620"/>
            <p14:sldId id="619"/>
            <p14:sldId id="622"/>
            <p14:sldId id="621"/>
            <p14:sldId id="496"/>
          </p14:sldIdLst>
        </p14:section>
        <p14:section name="Spring事务分布式实现" id="{41E07A71-3558-4FA5-8638-B04A83776B83}">
          <p14:sldIdLst>
            <p14:sldId id="261"/>
            <p14:sldId id="624"/>
            <p14:sldId id="728"/>
            <p14:sldId id="727"/>
            <p14:sldId id="262"/>
            <p14:sldId id="263"/>
            <p14:sldId id="289"/>
            <p14:sldId id="280"/>
            <p14:sldId id="625"/>
            <p14:sldId id="282"/>
            <p14:sldId id="283"/>
            <p14:sldId id="680"/>
            <p14:sldId id="681"/>
            <p14:sldId id="265"/>
            <p14:sldId id="290"/>
            <p14:sldId id="291"/>
            <p14:sldId id="264"/>
            <p14:sldId id="266"/>
            <p14:sldId id="623"/>
          </p14:sldIdLst>
        </p14:section>
        <p14:section name="事务同步模式" id="{A1E4495F-3EF2-4370-A049-5EA14E4C5B0B}">
          <p14:sldIdLst>
            <p14:sldId id="267"/>
            <p14:sldId id="729"/>
            <p14:sldId id="733"/>
            <p14:sldId id="732"/>
            <p14:sldId id="739"/>
            <p14:sldId id="731"/>
            <p14:sldId id="740"/>
            <p14:sldId id="741"/>
            <p14:sldId id="276"/>
            <p14:sldId id="742"/>
            <p14:sldId id="734"/>
            <p14:sldId id="735"/>
            <p14:sldId id="736"/>
            <p14:sldId id="737"/>
            <p14:sldId id="268"/>
            <p14:sldId id="738"/>
          </p14:sldIdLst>
        </p14:section>
        <p14:section name="分布式事务实现的技术" id="{DA5C7AD6-713F-4A2F-997D-27194B135141}">
          <p14:sldIdLst>
            <p14:sldId id="325"/>
            <p14:sldId id="327"/>
            <p14:sldId id="328"/>
            <p14:sldId id="329"/>
            <p14:sldId id="330"/>
            <p14:sldId id="331"/>
            <p14:sldId id="332"/>
            <p14:sldId id="785"/>
            <p14:sldId id="786"/>
            <p14:sldId id="333"/>
            <p14:sldId id="334"/>
          </p14:sldIdLst>
        </p14:section>
        <p14:section name="分布式锁" id="{C23D9AA9-9A07-4027-B664-A05F8FFBBBA6}">
          <p14:sldIdLst>
            <p14:sldId id="344"/>
            <p14:sldId id="345"/>
            <p14:sldId id="354"/>
            <p14:sldId id="788"/>
            <p14:sldId id="787"/>
          </p14:sldIdLst>
        </p14:section>
        <p14:section name="消息驱动分布式事务" id="{EEC6AEC8-5FB6-4169-9C2F-CC3C7C48E76B}">
          <p14:sldIdLst>
            <p14:sldId id="743"/>
            <p14:sldId id="336"/>
            <p14:sldId id="337"/>
            <p14:sldId id="338"/>
            <p14:sldId id="339"/>
          </p14:sldIdLst>
        </p14:section>
        <p14:section name="事件溯源模式" id="{D6275F70-EA6A-4C55-BC84-3737F07CC31D}">
          <p14:sldIdLst>
            <p14:sldId id="341"/>
            <p14:sldId id="862"/>
            <p14:sldId id="342"/>
            <p14:sldId id="861"/>
          </p14:sldIdLst>
        </p14:section>
        <p14:section name="TCC模式" id="{9490DF95-3264-4CA3-AF46-BF7BB3737EC9}">
          <p14:sldIdLst>
            <p14:sldId id="343"/>
            <p14:sldId id="860"/>
          </p14:sldIdLst>
        </p14:section>
        <p14:section name="LCN 框架" id="{6A6AF03B-0A94-4B2A-ADA8-8B3F387D457B}">
          <p14:sldIdLst>
            <p14:sldId id="854"/>
            <p14:sldId id="859"/>
          </p14:sldIdLst>
        </p14:section>
        <p14:section name="SEATA框架" id="{D7680A34-D0B4-4B66-BD81-45B1897A3598}">
          <p14:sldIdLst>
            <p14:sldId id="355"/>
            <p14:sldId id="853"/>
            <p14:sldId id="954"/>
            <p14:sldId id="955"/>
            <p14:sldId id="956"/>
            <p14:sldId id="957"/>
            <p14:sldId id="959"/>
            <p14:sldId id="960"/>
            <p14:sldId id="961"/>
            <p14:sldId id="962"/>
            <p14:sldId id="963"/>
            <p14:sldId id="964"/>
            <p14:sldId id="965"/>
            <p14:sldId id="966"/>
            <p14:sldId id="967"/>
            <p14:sldId id="968"/>
            <p14:sldId id="969"/>
          </p14:sldIdLst>
        </p14:section>
        <p14:section name="CSP" id="{B2D4C996-F93F-4E44-B95A-C6477AC0094C}">
          <p14:sldIdLst>
            <p14:sldId id="873"/>
          </p14:sldIdLst>
        </p14:section>
        <p14:section name="参考资料" id="{18CEC514-9AE0-4C12-9247-8AAEDA3D09E6}">
          <p14:sldIdLst>
            <p14:sldId id="293"/>
            <p14:sldId id="4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69" autoAdjust="0"/>
    <p:restoredTop sz="73692" autoAdjust="0"/>
  </p:normalViewPr>
  <p:slideViewPr>
    <p:cSldViewPr snapToGrid="0">
      <p:cViewPr varScale="1">
        <p:scale>
          <a:sx n="68" d="100"/>
          <a:sy n="68"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handoutMaster" Target="handoutMasters/handoutMaster1.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Eric Brewer教授指出了著名的CAP理论，后来Seth Gilbert 和 Nancy lynch两人证明了CAP理论的正确性</a:t>
            </a:r>
            <a:endParaRPr lang="zh-CN" altLang="en-US"/>
          </a:p>
          <a:p>
            <a:endParaRPr lang="zh-CN" altLang="en-US"/>
          </a:p>
          <a:p>
            <a:r>
              <a:rPr lang="en-US" altLang="zh-CN"/>
              <a:t>C: All nodes see the same data at the same time</a:t>
            </a:r>
            <a:endParaRPr lang="en-US" altLang="zh-CN"/>
          </a:p>
          <a:p>
            <a:r>
              <a:rPr lang="en-US" altLang="zh-CN"/>
              <a:t>A: Reads and writes always succeed</a:t>
            </a:r>
            <a:endParaRPr lang="en-US" altLang="zh-CN"/>
          </a:p>
          <a:p>
            <a:r>
              <a:rPr lang="en-US" altLang="zh-CN"/>
              <a:t>P: the system continues to operate despite arbitrary message loss or failure of part of the system</a:t>
            </a:r>
            <a:endParaRPr lang="en-US" altLang="zh-CN"/>
          </a:p>
          <a:p>
            <a:endParaRPr lang="en-US" altLang="zh-CN"/>
          </a:p>
          <a:p>
            <a:r>
              <a:rPr lang="en-US" altLang="zh-CN"/>
              <a:t>http://www.hollischuang.com/archives/666</a:t>
            </a:r>
            <a:endParaRPr lang="en-US" altLang="zh-CN"/>
          </a:p>
          <a:p>
            <a:r>
              <a:rPr lang="en-US" altLang="zh-CN"/>
              <a:t>https://www.infoq.cn/article/solution-of-distributed-system-transaction-consistency</a:t>
            </a:r>
            <a:endParaRPr lang="en-US" altLang="zh-CN"/>
          </a:p>
          <a:p>
            <a:endParaRPr lang="en-US" altLang="zh-CN"/>
          </a:p>
          <a:p>
            <a:r>
              <a:rPr lang="en-US" altLang="zh-CN"/>
              <a:t>#ACID&amp;CAP</a:t>
            </a:r>
            <a:endParaRPr lang="en-US" altLang="zh-CN"/>
          </a:p>
          <a:p>
            <a:r>
              <a:rPr lang="en-US" altLang="zh-CN"/>
              <a:t>https://www.jdon.com/artichect/acid-cap.html</a:t>
            </a:r>
            <a:endParaRPr lang="en-US" altLang="zh-CN"/>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强一致性：</a:t>
            </a:r>
            <a:r>
              <a:rPr lang="en-US" altLang="zh-CN"/>
              <a:t>ACID</a:t>
            </a:r>
            <a:r>
              <a:rPr lang="zh-CN" altLang="en-US"/>
              <a:t>的完全实现（</a:t>
            </a:r>
            <a:r>
              <a:rPr lang="en-US" altLang="zh-CN"/>
              <a:t>JTA</a:t>
            </a:r>
            <a:r>
              <a:rPr lang="zh-CN" altLang="en-US"/>
              <a:t>）</a:t>
            </a:r>
            <a:endParaRPr lang="zh-CN" altLang="en-US"/>
          </a:p>
          <a:p>
            <a:r>
              <a:rPr lang="zh-CN" altLang="en-US"/>
              <a:t>弱一致性：放弃原子性和隔离性，还是要回滚操作来保证一致性</a:t>
            </a:r>
            <a:endParaRPr lang="zh-CN" altLang="en-US"/>
          </a:p>
          <a:p>
            <a:r>
              <a:rPr lang="zh-CN" altLang="en-US"/>
              <a:t>最终一致性：在弱一致性基础上，不要求完全一致性，定时任务来完成最终一致性。（大部分情况下）</a:t>
            </a:r>
            <a:endParaRPr lang="zh-CN" altLang="en-US"/>
          </a:p>
          <a:p>
            <a:endParaRPr lang="zh-CN" altLang="en-US"/>
          </a:p>
          <a:p>
            <a:r>
              <a:rPr lang="zh-CN" altLang="en-US"/>
              <a:t>弱一致性与最终一致性区别在于错误处理机制</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相对于原子性而言，要求多个节点的数据副本都是一致的，这是一种 “硬状态”。</a:t>
            </a:r>
            <a:endParaRPr lang="zh-CN" altLang="en-US"/>
          </a:p>
          <a:p>
            <a:endParaRPr lang="zh-CN" altLang="en-US"/>
          </a:p>
          <a:p>
            <a:r>
              <a:rPr lang="zh-CN" altLang="en-US"/>
              <a:t>软状态指的是：允许系统中的数据存在中间状态，并认为该状态不影响系统的整体可用性，即允许系统在多个不同节点的数据副本存在数据延时。</a:t>
            </a:r>
            <a:endParaRPr lang="zh-CN" altLang="en-US"/>
          </a:p>
          <a:p>
            <a:endParaRPr lang="zh-CN" altLang="en-US"/>
          </a:p>
          <a:p>
            <a:r>
              <a:rPr lang="zh-CN" altLang="en-US">
                <a:sym typeface="+mn-ea"/>
              </a:rPr>
              <a:t>软状态：软状态是指允许系统存在中间状态，而该中间状态不会影响系统整体可用性。分布式存储中一般一份数据至少会有三个副本，允许不同节点间副本同步的延时就是软状态的体现。mysql replication的异步复制也是一种体现。</a:t>
            </a:r>
            <a:endParaRPr lang="zh-CN" altLang="en-US"/>
          </a:p>
          <a:p>
            <a:endParaRPr lang="zh-CN" altLang="en-US"/>
          </a:p>
          <a:p>
            <a:endParaRPr lang="zh-CN" altLang="en-US"/>
          </a:p>
          <a:p>
            <a:r>
              <a:rPr lang="zh-CN" altLang="en-US"/>
              <a:t>最终一致性分为 5 种：</a:t>
            </a:r>
            <a:endParaRPr lang="zh-CN" altLang="en-US"/>
          </a:p>
          <a:p>
            <a:endParaRPr lang="zh-CN" altLang="en-US"/>
          </a:p>
          <a:p>
            <a:r>
              <a:rPr lang="zh-CN" altLang="en-US"/>
              <a:t>1. 因果一致性（Causal consistency）</a:t>
            </a:r>
            <a:endParaRPr lang="zh-CN" altLang="en-US"/>
          </a:p>
          <a:p>
            <a:endParaRPr lang="zh-CN" altLang="en-US"/>
          </a:p>
          <a:p>
            <a:r>
              <a:rPr lang="zh-CN" altLang="en-US"/>
              <a:t>指的是：如果节点 A 在更新完某个数据后通知了节点 B，那么节点 B 之后对该数据的访问和修改都是基于 A 更新后的值。于此同时，和节点 A 无因果关系的节点 C 的数据访问则没有这样的限制。</a:t>
            </a:r>
            <a:endParaRPr lang="zh-CN" altLang="en-US"/>
          </a:p>
          <a:p>
            <a:endParaRPr lang="zh-CN" altLang="en-US"/>
          </a:p>
          <a:p>
            <a:r>
              <a:rPr lang="zh-CN" altLang="en-US"/>
              <a:t>2. 读己之所写（Read your writes）</a:t>
            </a:r>
            <a:endParaRPr lang="zh-CN" altLang="en-US"/>
          </a:p>
          <a:p>
            <a:endParaRPr lang="zh-CN" altLang="en-US"/>
          </a:p>
          <a:p>
            <a:r>
              <a:rPr lang="zh-CN" altLang="en-US"/>
              <a:t>这种就很简单了，节点 A 更新一个数据后，它自身总是能访问到自身更新过的最新值，而不会看到旧值。其实也算一种因果一致性。</a:t>
            </a:r>
            <a:endParaRPr lang="zh-CN" altLang="en-US"/>
          </a:p>
          <a:p>
            <a:endParaRPr lang="zh-CN" altLang="en-US"/>
          </a:p>
          <a:p>
            <a:r>
              <a:rPr lang="zh-CN" altLang="en-US"/>
              <a:t>3. 会话一致性（Session consistency）</a:t>
            </a:r>
            <a:endParaRPr lang="zh-CN" altLang="en-US"/>
          </a:p>
          <a:p>
            <a:endParaRPr lang="zh-CN" altLang="en-US"/>
          </a:p>
          <a:p>
            <a:r>
              <a:rPr lang="zh-CN" altLang="en-US"/>
              <a:t>会话一致性将对系统数据的访问过程框定在了一个会话当中：系统能保证在同一个有效的会话中实现 “读己之所写” 的一致性，也就是说，执行更新操作之后，客户端能够在同一个会话中始终读取到该数据项的最新值。</a:t>
            </a:r>
            <a:endParaRPr lang="zh-CN" altLang="en-US"/>
          </a:p>
          <a:p>
            <a:endParaRPr lang="zh-CN" altLang="en-US"/>
          </a:p>
          <a:p>
            <a:r>
              <a:rPr lang="zh-CN" altLang="en-US"/>
              <a:t>4. 单调读一致性（Monotonic read consistency）</a:t>
            </a:r>
            <a:endParaRPr lang="zh-CN" altLang="en-US"/>
          </a:p>
          <a:p>
            <a:endParaRPr lang="zh-CN" altLang="en-US"/>
          </a:p>
          <a:p>
            <a:r>
              <a:rPr lang="zh-CN" altLang="en-US"/>
              <a:t>单调读一致性是指如果一个节点从系统中读取出一个数据项的某个值后，那么系统对于该节点后续的任何数据访问都不应该返回更旧的值。</a:t>
            </a:r>
            <a:endParaRPr lang="zh-CN" altLang="en-US"/>
          </a:p>
          <a:p>
            <a:endParaRPr lang="zh-CN" altLang="en-US"/>
          </a:p>
          <a:p>
            <a:r>
              <a:rPr lang="zh-CN" altLang="en-US"/>
              <a:t>5. 单调写一致性（Monotonic write consistency）</a:t>
            </a:r>
            <a:endParaRPr lang="zh-CN" altLang="en-US"/>
          </a:p>
          <a:p>
            <a:endParaRPr lang="zh-CN" altLang="en-US"/>
          </a:p>
          <a:p>
            <a:r>
              <a:rPr lang="zh-CN" altLang="en-US"/>
              <a:t>指一个系统要能够保证来自同一个节点的写操作被顺序的执行。</a:t>
            </a:r>
            <a:endParaRPr lang="zh-CN" altLang="en-US"/>
          </a:p>
          <a:p>
            <a:endParaRPr lang="zh-CN" altLang="en-US"/>
          </a:p>
          <a:p>
            <a:r>
              <a:rPr lang="zh-CN" altLang="en-US"/>
              <a:t>然而，在实际的实践中，这 5 种系统往往会结合使用，以构建一个具有最终一致性的分布式系统。实际上，不只是分布式系统使用最终一致性，关系型数据库在某个功能上，也是使用最终一致性的，比如备份，数据库的复制过程是需要时间的，这个复制过程中，业务读取到的值就是旧的。当然，最终还是达成了数据一致性。这也算是一个最终一致性的经典案例。</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https://www.cnblogs.com/charlesblc/p/6271472.html</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http://pubs.opengroup.org/onlinepubs/009680699/toc.pdf</a:t>
            </a:r>
            <a:endParaRPr lang="zh-CN" altLang="en-US"/>
          </a:p>
          <a:p>
            <a:endParaRPr lang="zh-CN" altLang="en-US"/>
          </a:p>
          <a:p>
            <a:r>
              <a:t>The ISO/IEC Open Systems Interconnection (OSI) Distributed Transaction Processing (DTP) standard.</a:t>
            </a:r>
          </a:p>
          <a:p/>
          <a:p>
            <a:r>
              <a:rPr lang="en-US" altLang="zh-CN"/>
              <a:t>ISO/IEC DIS 10026-1 (1991) (model)</a:t>
            </a:r>
            <a:endParaRPr lang="en-US" altLang="zh-CN"/>
          </a:p>
          <a:p>
            <a:r>
              <a:rPr lang="en-US" altLang="zh-CN"/>
              <a:t>ISO/IEC DIS 10026-2 (1991) (service)</a:t>
            </a:r>
            <a:endParaRPr lang="en-US" altLang="zh-CN"/>
          </a:p>
          <a:p>
            <a:r>
              <a:rPr lang="en-US" altLang="zh-CN"/>
              <a:t>ISO/IEC DIS 10026-3 (1991) (protocol)</a:t>
            </a:r>
            <a:endParaRPr lang="en-US" altLang="zh-CN"/>
          </a:p>
          <a:p>
            <a:endParaRPr lang="en-US" altLang="zh-CN"/>
          </a:p>
          <a:p>
            <a:r>
              <a:rPr lang="en-US" altLang="zh-CN"/>
              <a:t>#JTA 深度历险 - 原理与实现</a:t>
            </a:r>
            <a:endParaRPr lang="en-US" altLang="zh-CN"/>
          </a:p>
          <a:p>
            <a:r>
              <a:rPr lang="en-US" altLang="zh-CN"/>
              <a:t>https://www.cnblogs.com/xingzc/p/5745631.html</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P.S.: </a:t>
            </a:r>
            <a:r>
              <a:rPr lang="zh-CN" altLang="en-US"/>
              <a:t>The transaction manager considers the global transaction committed if and only if all branches successfully commit.</a:t>
            </a:r>
            <a:endParaRPr lang="zh-CN" altLang="en-US"/>
          </a:p>
          <a:p>
            <a:endParaRPr lang="zh-CN" altLang="en-US"/>
          </a:p>
          <a:p>
            <a:r>
              <a:rPr lang="zh-CN" altLang="en-US"/>
              <a:t>https://docs.oracle.com/database/121/TTCDV/xa_dtp.htm#TTCDV332</a:t>
            </a:r>
            <a:endParaRPr lang="zh-CN" altLang="en-US"/>
          </a:p>
          <a:p>
            <a:r>
              <a:rPr lang="zh-CN" altLang="en-US"/>
              <a:t>《Distributed Transaction Processing:The XA Specification》</a:t>
            </a:r>
            <a:r>
              <a:rPr lang="en-US" altLang="zh-CN"/>
              <a:t>.2.3.2</a:t>
            </a:r>
            <a:r>
              <a:rPr lang="zh-CN" altLang="en-US"/>
              <a:t>节</a:t>
            </a:r>
            <a:endParaRPr lang="zh-CN" altLang="en-US"/>
          </a:p>
          <a:p>
            <a:r>
              <a:rPr lang="zh-CN" altLang="en-US"/>
              <a:t>https://www.jianshu.com/p/6c1fd2420274 </a:t>
            </a:r>
            <a:r>
              <a:rPr lang="en-US" altLang="zh-CN"/>
              <a:t>XA</a:t>
            </a:r>
            <a:r>
              <a:rPr lang="zh-CN" altLang="en-US"/>
              <a:t>规范中文版</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虽然网络并不可靠，但两阶段提交的主要目标并不是解决诸如拜占庭问题的网络问题。同时两阶段提交的主要网络通信危险期（In-doubt Time）在事务提交阶段，而该阶段非常短。</a:t>
            </a:r>
            <a:endParaRPr lang="zh-CN" altLang="en-US"/>
          </a:p>
          <a:p>
            <a:endParaRPr lang="zh-CN" altLang="en-US"/>
          </a:p>
          <a:p>
            <a:endParaRPr lang="zh-CN" altLang="en-US"/>
          </a:p>
          <a:p>
            <a:r>
              <a:rPr lang="zh-CN" altLang="en-US"/>
              <a:t>"In computer science, write-ahead logging (WAL) is a family of techniques for providing atomicity and durability (two of the ACID properties) in database systems."——维基百科</a:t>
            </a:r>
            <a:endParaRPr lang="zh-CN" altLang="en-US"/>
          </a:p>
          <a:p>
            <a:r>
              <a:rPr lang="zh-CN" altLang="en-US"/>
              <a:t>在计算机领域，WAL（Write-ahead logging，预写式日志）是数据库系统提供原子性和持久化的一系列技术。</a:t>
            </a:r>
            <a:endParaRPr lang="zh-CN" altLang="en-US"/>
          </a:p>
          <a:p>
            <a:endParaRPr lang="zh-CN" altLang="en-US"/>
          </a:p>
          <a:p>
            <a:r>
              <a:rPr lang="zh-CN" altLang="en-US"/>
              <a:t>https://stackoverflow.com/questions/7389382/two-phase-commit</a:t>
            </a:r>
            <a:endParaRPr lang="zh-CN" altLang="en-US"/>
          </a:p>
          <a:p>
            <a:r>
              <a:rPr lang="zh-CN" altLang="en-US"/>
              <a:t>https://www.cnblogs.com/hzmark/p/wal.html</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https://blog.csdn.net/leopard_education/article/details/40188019</a:t>
            </a:r>
            <a:endParaRPr lang="zh-CN" altLang="en-US"/>
          </a:p>
          <a:p>
            <a:r>
              <a:rPr lang="zh-CN" altLang="en-US">
                <a:sym typeface="+mn-ea"/>
              </a:rPr>
              <a:t>唯一理论上两阶段提交出现问题的情况是当协调者发出提交指令后宕机并出现磁盘故障等永久性错误，导致事务不可追踪和恢复</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https://www.the-paper-trail.org/post/2008-11-29-consensus-protocols-three-phase-commit/</a:t>
            </a:r>
            <a:endParaRPr lang="zh-CN" altLang="en-US"/>
          </a:p>
          <a:p>
            <a:r>
              <a:rPr lang="zh-CN" altLang="en-US"/>
              <a:t>https://www.cnblogs.com/xingzc/p/5745587.html</a:t>
            </a:r>
            <a:endParaRPr lang="zh-CN" altLang="en-US"/>
          </a:p>
          <a:p>
            <a:r>
              <a:rPr lang="zh-CN" altLang="en-US"/>
              <a:t>https://www.cnblogs.com/AndyAo/p/8228099.html</a:t>
            </a:r>
            <a:endParaRPr lang="zh-CN" altLang="en-US"/>
          </a:p>
          <a:p>
            <a:r>
              <a:rPr lang="zh-CN" altLang="en-US"/>
              <a:t>https://www.jianshu.com/p/7ef9c48164e3</a:t>
            </a:r>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https://coolshell.cn/articles/10910.html</a:t>
            </a:r>
            <a:r>
              <a:rPr lang="en-US" altLang="zh-CN">
                <a:sym typeface="+mn-ea"/>
              </a:rPr>
              <a:t>:</a:t>
            </a:r>
            <a:endParaRPr lang="zh-CN" altLang="en-US"/>
          </a:p>
          <a:p>
            <a:r>
              <a:rPr lang="zh-CN" altLang="en-US">
                <a:sym typeface="+mn-ea"/>
              </a:rPr>
              <a:t>在询问的时候并不锁定资源，除非所有人都同意了，才开始锁资源。</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libpaxos3源码：https://bitbucket.org/sciascid/libpaxos</a:t>
            </a:r>
            <a:endParaRPr lang="zh-CN" altLang="en-US"/>
          </a:p>
          <a:p>
            <a:endParaRPr lang="zh-CN" altLang="en-US"/>
          </a:p>
          <a:p>
            <a:r>
              <a:rPr lang="zh-CN" altLang="en-US"/>
              <a:t>Google Chubby的作者Mike Burrows说过， there is only one consensus protocol, and that’s Paxos” – all other approaches are just broken versions of Paxos.</a:t>
            </a:r>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https://www.javaworld.com/article/2077963/open-source-tools/distributed-transactions-in-spring--with-and-without-xa.html </a:t>
            </a:r>
            <a:r>
              <a:rPr lang="en-US" altLang="zh-CN"/>
              <a:t>-- Spring</a:t>
            </a:r>
            <a:r>
              <a:rPr lang="zh-CN" altLang="en-US"/>
              <a:t>官方推荐</a:t>
            </a:r>
            <a:endParaRPr lang="zh-CN" altLang="en-US"/>
          </a:p>
          <a:p>
            <a:r>
              <a:rPr lang="zh-CN" altLang="en-US"/>
              <a:t>https://github.com/spring-projects/spring-framework/issues/8524</a:t>
            </a:r>
            <a:endParaRPr lang="zh-CN" altLang="en-US"/>
          </a:p>
          <a:p>
            <a:endParaRPr lang="zh-CN" altLang="en-US"/>
          </a:p>
          <a:p>
            <a:r>
              <a:rPr lang="zh-CN" altLang="en-US"/>
              <a:t>http://www.importnew.com/15812.html</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https://docs.spring.io/spring-framework/docs/current/spring-framework-reference/data-access.html#transaction-strategies</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ISOLATION_DEFAULT： 依赖于数据源的隔离级别</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PROPAGATION_REQUIRED</a:t>
            </a:r>
            <a:r>
              <a:rPr lang="en-US" altLang="zh-CN">
                <a:sym typeface="+mn-ea"/>
              </a:rPr>
              <a:t>: </a:t>
            </a:r>
            <a:r>
              <a:rPr lang="zh-CN" altLang="en-US">
                <a:sym typeface="+mn-ea"/>
              </a:rPr>
              <a:t>默认；如果调用者已有一个事务上下文，则当前方法加入该事务；如果调用者没有事务上下文，则当前方法创建一个新的事务并在事务中运行。</a:t>
            </a:r>
            <a:endParaRPr lang="zh-CN" altLang="en-US">
              <a:sym typeface="+mn-ea"/>
            </a:endParaRPr>
          </a:p>
          <a:p>
            <a:r>
              <a:rPr lang="zh-CN" altLang="en-US">
                <a:sym typeface="+mn-ea"/>
              </a:rPr>
              <a:t>PROPAGATION_REQUIRES_NEW：当前方法必须在一个新的事务中运行，如果调用者已经存在一个事务上下文，则调用者事务将被挂起；直至当前方法新开启的事务运行完毕并返回，调用者方法所在的事务才能重新恢复并继续运行。</a:t>
            </a:r>
            <a:endParaRPr lang="zh-CN" altLang="en-US">
              <a:sym typeface="+mn-ea"/>
            </a:endParaRPr>
          </a:p>
          <a:p>
            <a:r>
              <a:rPr lang="zh-CN" altLang="en-US">
                <a:sym typeface="+mn-ea"/>
              </a:rPr>
              <a:t>PROPAGATION_NOT_SUPPORTED： 当前方法不会在事务中运行，如果调用者已存在一个事务上下文，则调用者事务将被挂起，当前方法运行完毕后，调用者方法所在的事务才能重新恢复并继续运行。</a:t>
            </a:r>
            <a:endParaRPr lang="zh-CN" altLang="en-US">
              <a:sym typeface="+mn-ea"/>
            </a:endParaRPr>
          </a:p>
          <a:p>
            <a:r>
              <a:rPr lang="zh-CN" altLang="en-US">
                <a:sym typeface="+mn-ea"/>
              </a:rPr>
              <a:t>PROPAGATION_SUPPORTS：如果调用者已存在于一个事务上下文，这个属性相当于PROPAGATION_REQUIRED；如果调用者不存在一个事务上下文，则这个属性相当于PROPAGATION_NOT_SUPPORTED。</a:t>
            </a:r>
            <a:endParaRPr lang="zh-CN" altLang="en-US">
              <a:sym typeface="+mn-ea"/>
            </a:endParaRPr>
          </a:p>
          <a:p>
            <a:r>
              <a:rPr lang="en-US" altLang="zh-CN">
                <a:sym typeface="+mn-ea"/>
              </a:rPr>
              <a:t>		</a:t>
            </a:r>
            <a:r>
              <a:rPr lang="zh-CN" altLang="en-US">
                <a:sym typeface="+mn-ea"/>
              </a:rPr>
              <a:t>也就是说，如果调用者已存在一个事务上下文，则当前方法加入该事务；如果调用者不存在一个事务上下文，则当前方法也不会在事务中运行。</a:t>
            </a:r>
            <a:endParaRPr lang="zh-CN" altLang="en-US">
              <a:sym typeface="+mn-ea"/>
            </a:endParaRPr>
          </a:p>
          <a:p>
            <a:r>
              <a:rPr lang="zh-CN" altLang="en-US">
                <a:sym typeface="+mn-ea"/>
              </a:rPr>
              <a:t>PROPAGATION_MANDATORY：当前方法的调用者必须拥有事务上下文，否则抛出异常：javax.transaction.TransactionRequiredException</a:t>
            </a:r>
            <a:endParaRPr lang="zh-CN" altLang="en-US">
              <a:sym typeface="+mn-ea"/>
            </a:endParaRPr>
          </a:p>
          <a:p>
            <a:r>
              <a:rPr lang="zh-CN" altLang="en-US">
                <a:sym typeface="+mn-ea"/>
              </a:rPr>
              <a:t>PROPAGATION_NEVER： 当前方法的调用者不能拥有事务上下文，否则抛出异常：java.rmi.RemoteException.</a:t>
            </a:r>
            <a:endParaRPr lang="zh-CN" altLang="en-US">
              <a:sym typeface="+mn-ea"/>
            </a:endParaRPr>
          </a:p>
          <a:p>
            <a:r>
              <a:rPr lang="zh-CN" altLang="en-US">
                <a:sym typeface="+mn-ea"/>
              </a:rPr>
              <a:t>PROPAGATION_NESTED：嵌套事务，类似于PROPAGATION_REQUIRED，仅支持</a:t>
            </a:r>
            <a:r>
              <a:rPr lang="en-US" altLang="zh-CN">
                <a:sym typeface="+mn-ea"/>
              </a:rPr>
              <a:t>JDBC</a:t>
            </a:r>
            <a:r>
              <a:rPr lang="zh-CN" altLang="en-US">
                <a:sym typeface="+mn-ea"/>
              </a:rPr>
              <a:t>的DataSourceTransactionManager，</a:t>
            </a:r>
            <a:r>
              <a:rPr lang="en-US" altLang="zh-CN">
                <a:sym typeface="+mn-ea"/>
              </a:rPr>
              <a:t>&gt; JDBC 3.0 Driver</a:t>
            </a:r>
            <a:endParaRPr lang="en-US" altLang="zh-CN">
              <a:sym typeface="+mn-ea"/>
            </a:endParaRPr>
          </a:p>
          <a:p>
            <a:endParaRPr lang="en-US" altLang="zh-CN">
              <a:sym typeface="+mn-ea"/>
            </a:endParaRPr>
          </a:p>
          <a:p>
            <a:r>
              <a:rPr lang="en-US" altLang="zh-CN">
                <a:sym typeface="+mn-ea"/>
              </a:rPr>
              <a:t>https://www.javaworld.com/article/2076126/java-se/transaction-management-under-j2ee-1-2.html</a:t>
            </a:r>
            <a:endParaRPr lang="en-US" altLang="zh-CN">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XA</a:t>
            </a:r>
            <a:r>
              <a:rPr lang="zh-CN" altLang="en-US"/>
              <a:t>编程规范，定义了一些事务管理的接口，定义了</a:t>
            </a:r>
            <a:r>
              <a:rPr lang="en-US" altLang="zh-CN"/>
              <a:t>XA Resource </a:t>
            </a:r>
            <a:r>
              <a:rPr lang="zh-CN" altLang="en-US"/>
              <a:t>针对数据资源的封装；事务管理的接口使用资源管理器，通过两阶段提交针对多个数据的资源进行事务的管理，</a:t>
            </a:r>
            <a:endParaRPr lang="zh-CN" altLang="en-US"/>
          </a:p>
          <a:p>
            <a:r>
              <a:rPr lang="en-US" altLang="zh-CN"/>
              <a:t>JTA</a:t>
            </a:r>
            <a:r>
              <a:rPr lang="zh-CN" altLang="en-US"/>
              <a:t>是</a:t>
            </a:r>
            <a:r>
              <a:rPr lang="en-US" altLang="zh-CN"/>
              <a:t>XA</a:t>
            </a:r>
            <a:r>
              <a:rPr lang="zh-CN" altLang="en-US"/>
              <a:t>规范在</a:t>
            </a:r>
            <a:r>
              <a:rPr lang="en-US" altLang="zh-CN"/>
              <a:t>Java </a:t>
            </a:r>
            <a:r>
              <a:rPr lang="zh-CN" altLang="en-US"/>
              <a:t>中实现。</a:t>
            </a:r>
            <a:endParaRPr lang="zh-CN" altLang="en-US"/>
          </a:p>
          <a:p>
            <a:endParaRPr lang="zh-CN" altLang="en-US"/>
          </a:p>
          <a:p>
            <a:r>
              <a:rPr lang="zh-CN" altLang="en-US"/>
              <a:t>在一个请求里面操作两个数据源，用两个事务管理器，我们就要用某种方式让这两个事务管理器的事务管理达成某种同步，让他们能够一起提交或回滚。</a:t>
            </a:r>
            <a:endParaRPr lang="zh-CN" altLang="en-US"/>
          </a:p>
          <a:p>
            <a:endParaRPr lang="zh-CN" altLang="en-US"/>
          </a:p>
          <a:p>
            <a:r>
              <a:rPr lang="en-US" altLang="zh-CN"/>
              <a:t># JTA_PSQL</a:t>
            </a:r>
            <a:endParaRPr lang="zh-CN" altLang="en-US"/>
          </a:p>
          <a:p>
            <a:r>
              <a:rPr lang="zh-CN" altLang="en-US"/>
              <a:t>https://www.cnblogs.com/Leo_wl/p/5728027.html</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https://www.oracle.com/technetwork/java/javaee/jta/index.html</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https://docs.spring.io/spring-framework/docs/current/spring-framework-reference/data-access.html#transaction-local</a:t>
            </a:r>
            <a:endParaRPr lang="zh-CN" altLang="en-US"/>
          </a:p>
          <a:p>
            <a:endParaRPr lang="zh-CN" altLang="en-US"/>
          </a:p>
          <a:p>
            <a:r>
              <a:rPr lang="zh-CN" altLang="en-US"/>
              <a:t>在业务代码里不需要添加事务相关的代码通过标签或者说</a:t>
            </a:r>
            <a:r>
              <a:rPr lang="en-US" altLang="zh-CN"/>
              <a:t>AOP</a:t>
            </a:r>
            <a:r>
              <a:rPr lang="zh-CN" altLang="en-US"/>
              <a:t>来实现事务</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 </a:t>
            </a:r>
            <a:r>
              <a:rPr lang="zh-CN" altLang="en-US"/>
              <a:t>用户通过接口调用管理事务</a:t>
            </a:r>
            <a:endParaRPr lang="zh-CN" altLang="en-US"/>
          </a:p>
          <a:p>
            <a:r>
              <a:rPr lang="en-US" altLang="zh-CN"/>
              <a:t>2. </a:t>
            </a:r>
            <a:r>
              <a:rPr lang="zh-CN" altLang="en-US"/>
              <a:t>实际上调用相应的事务实现的具体方法</a:t>
            </a:r>
            <a:endParaRPr lang="zh-CN" altLang="en-US"/>
          </a:p>
          <a:p>
            <a:r>
              <a:rPr lang="en-US" altLang="zh-CN"/>
              <a:t>3. Spring</a:t>
            </a:r>
            <a:r>
              <a:rPr lang="zh-CN" altLang="en-US"/>
              <a:t>的事务实现调用资源管理器的事务管理方法</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https://docs.spring.io/spring-framework/docs/current/spring-framework-reference/data-access.html#transaction-global</a:t>
            </a:r>
            <a:endParaRPr lang="zh-CN" altLang="en-US"/>
          </a:p>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JBOSS| Websphere </a:t>
            </a:r>
            <a:r>
              <a:rPr lang="zh-CN" altLang="en-US"/>
              <a:t>方式： </a:t>
            </a:r>
            <a:r>
              <a:rPr lang="en-US" altLang="zh-CN"/>
              <a:t>Spring </a:t>
            </a:r>
            <a:r>
              <a:rPr lang="zh-CN" altLang="en-US"/>
              <a:t>事务接口，通过</a:t>
            </a:r>
            <a:r>
              <a:rPr lang="en-US" altLang="zh-CN"/>
              <a:t>JNDI</a:t>
            </a:r>
            <a:r>
              <a:rPr lang="zh-CN" altLang="en-US"/>
              <a:t>控制</a:t>
            </a:r>
            <a:r>
              <a:rPr lang="en-US" altLang="zh-CN"/>
              <a:t>JTA</a:t>
            </a:r>
            <a:r>
              <a:rPr lang="zh-CN" altLang="en-US"/>
              <a:t>事务管理器</a:t>
            </a:r>
            <a:endParaRPr lang="zh-CN" altLang="en-US"/>
          </a:p>
          <a:p>
            <a:endParaRPr lang="zh-CN" altLang="en-US"/>
          </a:p>
          <a:p>
            <a:r>
              <a:rPr lang="en-US" altLang="zh-CN"/>
              <a:t>Atomikos|Bitronix </a:t>
            </a:r>
            <a:r>
              <a:rPr lang="zh-CN" altLang="en-US"/>
              <a:t>： 起一个线程，在线程里运行一个事务管理器，在这个线程里进行多个数据源的事务管理。</a:t>
            </a:r>
            <a:r>
              <a:rPr lang="en-US" altLang="zh-CN"/>
              <a:t>Spring </a:t>
            </a:r>
            <a:r>
              <a:rPr lang="zh-CN" altLang="en-US"/>
              <a:t>事务接口通过线程里的事务管理器来进行管理。</a:t>
            </a:r>
            <a:endParaRPr lang="zh-CN" altLang="en-US"/>
          </a:p>
          <a:p>
            <a:endParaRPr lang="zh-CN" altLang="en-US"/>
          </a:p>
          <a:p>
            <a:endParaRPr lang="en-US" altLang="zh-CN"/>
          </a:p>
          <a:p>
            <a:r>
              <a:rPr lang="en-US" altLang="zh-CN"/>
              <a:t>Atomikos&amp;Bitronix </a:t>
            </a:r>
            <a:r>
              <a:rPr lang="zh-CN" altLang="en-US"/>
              <a:t>比较</a:t>
            </a:r>
            <a:endParaRPr lang="zh-CN" altLang="en-US"/>
          </a:p>
          <a:p>
            <a:r>
              <a:rPr lang="zh-CN" altLang="en-US"/>
              <a:t>https://www.jianshu.com/p/cf8e01afd710</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多数据源下，最慢的数据源时长影响</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https://www.cnblogs.com/malcome/articles/5909632.html?from=timeline&amp;isappinstalled=1</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为什么不使用</a:t>
            </a:r>
            <a:r>
              <a:rPr lang="en-US" altLang="zh-CN">
                <a:sym typeface="+mn-ea"/>
              </a:rPr>
              <a:t>JTA</a:t>
            </a:r>
            <a:r>
              <a:rPr lang="zh-CN" altLang="en-US">
                <a:sym typeface="+mn-ea"/>
              </a:rPr>
              <a:t>：两阶段提交，性能问题。</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两个数据源：</a:t>
            </a:r>
            <a:r>
              <a:rPr lang="en-US" altLang="zh-CN"/>
              <a:t>MQ</a:t>
            </a:r>
            <a:r>
              <a:rPr lang="zh-CN" altLang="en-US"/>
              <a:t>和</a:t>
            </a:r>
            <a:r>
              <a:rPr lang="en-US" altLang="zh-CN"/>
              <a:t>DB</a:t>
            </a:r>
            <a:endParaRPr lang="en-US" altLang="zh-CN"/>
          </a:p>
          <a:p>
            <a:r>
              <a:rPr lang="zh-CN" altLang="en-US"/>
              <a:t>问题在于：</a:t>
            </a:r>
            <a:endParaRPr lang="zh-CN" altLang="en-US"/>
          </a:p>
          <a:p>
            <a:r>
              <a:rPr lang="zh-CN" altLang="en-US"/>
              <a:t>第五步提交后，第六步失败，第五步就无法回滚</a:t>
            </a:r>
            <a:endParaRPr lang="zh-CN" altLang="en-US"/>
          </a:p>
          <a:p>
            <a:endParaRPr lang="zh-CN" altLang="en-US"/>
          </a:p>
          <a:p>
            <a:r>
              <a:rPr lang="zh-CN" altLang="en-US"/>
              <a:t>http://www.hollischuang.com/archives/681</a:t>
            </a:r>
            <a:endParaRPr lang="zh-CN" altLang="en-US"/>
          </a:p>
          <a:p>
            <a:r>
              <a:rPr lang="zh-CN" altLang="en-US"/>
              <a:t>http://www.voidcn.com/article/p-ovnfwsgi-sg.html</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https://www.javaworld.com/article/2077963/open-source-tools/distributed-transactions-in-spring--with-and-without-xa.html</a:t>
            </a:r>
            <a:endParaRPr lang="zh-CN" altLang="en-US">
              <a:sym typeface="+mn-ea"/>
            </a:endParaRPr>
          </a:p>
          <a:p>
            <a:r>
              <a:rPr lang="en-US" altLang="zh-CN"/>
              <a:t>English verson</a:t>
            </a:r>
            <a:endParaRPr lang="en-US" altLang="zh-CN"/>
          </a:p>
          <a:p>
            <a:r>
              <a:rPr lang="en-US" altLang="zh-CN"/>
              <a:t>http://www.importnew.com/15812.html</a:t>
            </a:r>
            <a:endParaRPr lang="en-US" altLang="zh-CN"/>
          </a:p>
          <a:p>
            <a:r>
              <a:rPr lang="zh-CN" altLang="en-US"/>
              <a:t>中文版本</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如果第七步出错，还是无法回滚第六步；但还是能很大的降低该问题的概率</a:t>
            </a:r>
            <a:endParaRPr lang="zh-CN" altLang="en-US"/>
          </a:p>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通过</a:t>
            </a:r>
            <a:r>
              <a:rPr lang="en-US" altLang="zh-CN"/>
              <a:t>AOP</a:t>
            </a:r>
            <a:r>
              <a:rPr lang="zh-CN" altLang="en-US"/>
              <a:t>或者</a:t>
            </a:r>
            <a:r>
              <a:rPr lang="en-US" altLang="zh-CN"/>
              <a:t>Listener</a:t>
            </a:r>
            <a:r>
              <a:rPr lang="zh-CN" altLang="en-US"/>
              <a:t>实现事务的直接同步？</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The idea is that sometimes one of the resources that you need to access is marginal and doesn't need to be in the transaction at all. For instance, you might need to insert a row into an audit table that's independent of whether the business transaction is successful or not; it just records the attempt to do something. </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The usual outcome is that everything works just fine on a sunny day, but as soon as there is an exception the user finds that one of the resources didn't roll back. </a:t>
            </a:r>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分布式事务实现的几种模式</a:t>
            </a:r>
            <a:endParaRPr lang="zh-CN" altLang="en-US"/>
          </a:p>
          <a:p>
            <a:r>
              <a:rPr lang="zh-CN" altLang="en-US"/>
              <a:t>幂等性，唯一性</a:t>
            </a:r>
            <a:r>
              <a:rPr lang="en-US" altLang="zh-CN"/>
              <a:t>ID</a:t>
            </a:r>
            <a:endParaRPr lang="en-US" altLang="zh-CN"/>
          </a:p>
          <a:p>
            <a:r>
              <a:rPr lang="zh-CN" altLang="en-US"/>
              <a:t>分布式锁与对象</a:t>
            </a:r>
            <a:endParaRPr lang="zh-CN" altLang="en-US"/>
          </a:p>
          <a:p>
            <a:r>
              <a:rPr lang="zh-CN" altLang="en-US"/>
              <a:t>事务补偿：重试与幂等</a:t>
            </a:r>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微服务的安全性和幂等性。</a:t>
            </a:r>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http://www.cnblogs.com/xybaby/p/7787034.html</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数据库自增序列： 需要分布式服务共用一个数据库</a:t>
            </a:r>
            <a:endParaRPr lang="zh-CN" altLang="en-US"/>
          </a:p>
          <a:p>
            <a:r>
              <a:rPr lang="en-US" altLang="zh-CN"/>
              <a:t>UUID</a:t>
            </a:r>
            <a:r>
              <a:rPr lang="zh-CN" altLang="en-US"/>
              <a:t>： </a:t>
            </a:r>
            <a:r>
              <a:rPr lang="en-US" altLang="zh-CN"/>
              <a:t>128</a:t>
            </a:r>
            <a:r>
              <a:rPr lang="zh-CN" altLang="en-US"/>
              <a:t>位，</a:t>
            </a:r>
            <a:r>
              <a:rPr lang="en-US" altLang="zh-CN"/>
              <a:t>32</a:t>
            </a:r>
            <a:r>
              <a:rPr lang="zh-CN" altLang="en-US"/>
              <a:t>个</a:t>
            </a:r>
            <a:r>
              <a:rPr lang="en-US" altLang="zh-CN"/>
              <a:t>16</a:t>
            </a:r>
            <a:r>
              <a:rPr lang="zh-CN" altLang="en-US"/>
              <a:t>进制字符</a:t>
            </a:r>
            <a:endParaRPr lang="zh-CN" altLang="en-US"/>
          </a:p>
          <a:p>
            <a:r>
              <a:rPr lang="en-US" altLang="zh-CN"/>
              <a:t>MongoDB</a:t>
            </a:r>
            <a:r>
              <a:rPr lang="zh-CN" altLang="en-US"/>
              <a:t>只保证系统中唯一，不保证全世界唯一。</a:t>
            </a:r>
            <a:r>
              <a:rPr lang="en-US" altLang="zh-CN"/>
              <a:t>24</a:t>
            </a:r>
            <a:r>
              <a:rPr lang="zh-CN" altLang="en-US"/>
              <a:t>个</a:t>
            </a:r>
            <a:r>
              <a:rPr lang="en-US" altLang="zh-CN"/>
              <a:t>16</a:t>
            </a:r>
            <a:r>
              <a:rPr lang="zh-CN" altLang="en-US"/>
              <a:t>进制字符</a:t>
            </a:r>
            <a:endParaRPr lang="zh-CN" altLang="en-US"/>
          </a:p>
          <a:p>
            <a:r>
              <a:rPr lang="en-US" altLang="zh-CN"/>
              <a:t>Redis</a:t>
            </a:r>
            <a:r>
              <a:rPr lang="zh-CN" altLang="en-US"/>
              <a:t>、</a:t>
            </a:r>
            <a:r>
              <a:rPr lang="en-US" altLang="zh-CN"/>
              <a:t>Zookeeper:</a:t>
            </a:r>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自增</a:t>
            </a:r>
            <a:r>
              <a:rPr lang="en-US" altLang="zh-CN"/>
              <a:t>ID</a:t>
            </a:r>
            <a:r>
              <a:rPr lang="zh-CN" altLang="en-US"/>
              <a:t>的部署：所有的服务都需要访问一个数据库</a:t>
            </a:r>
            <a:endParaRPr lang="zh-CN" altLang="en-US"/>
          </a:p>
          <a:p>
            <a:r>
              <a:rPr lang="zh-CN" altLang="en-US"/>
              <a:t>是否建索引：把</a:t>
            </a:r>
            <a:r>
              <a:rPr lang="en-US" altLang="zh-CN"/>
              <a:t>UUID</a:t>
            </a:r>
            <a:r>
              <a:rPr lang="zh-CN" altLang="en-US"/>
              <a:t>转成</a:t>
            </a:r>
            <a:r>
              <a:rPr lang="en-US" altLang="zh-CN"/>
              <a:t>Long</a:t>
            </a:r>
            <a:r>
              <a:rPr lang="zh-CN" altLang="en-US"/>
              <a:t>型保存建索引</a:t>
            </a:r>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数据库乐观锁：</a:t>
            </a:r>
            <a:endParaRPr lang="en-US" altLang="zh-CN" dirty="0" smtClean="0"/>
          </a:p>
          <a:p>
            <a:r>
              <a:rPr lang="en-US" altLang="zh-CN" smtClean="0"/>
              <a:t>https://mp.baomidou.com/guide/optimistic-locker-plugin.html</a:t>
            </a:r>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smtClean="0"/>
              <a:t>分布式锁：</a:t>
            </a:r>
            <a:endParaRPr lang="en-US" altLang="zh-CN" smtClean="0"/>
          </a:p>
          <a:p>
            <a:r>
              <a:rPr lang="en-US" altLang="zh-CN" dirty="0" smtClean="0"/>
              <a:t>https://www.cnblogs.com/linjiqin/p/8003838.html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Zookeepe</a:t>
            </a:r>
            <a:r>
              <a:rPr lang="zh-CN" altLang="en-US" dirty="0"/>
              <a:t>注册中的负载均衡与</a:t>
            </a:r>
            <a:r>
              <a:rPr lang="en-US" altLang="zh-CN" dirty="0"/>
              <a:t>Nginx</a:t>
            </a:r>
            <a:r>
              <a:rPr lang="zh-CN" altLang="en-US" dirty="0"/>
              <a:t>的负载均衡</a:t>
            </a:r>
            <a:endParaRPr lang="zh-CN" altLang="en-US" dirty="0"/>
          </a:p>
          <a:p>
            <a:r>
              <a:rPr lang="en-US" altLang="zh-CN" dirty="0"/>
              <a:t>Dubbo</a:t>
            </a:r>
            <a:r>
              <a:rPr lang="zh-CN" altLang="en-US" dirty="0"/>
              <a:t>的负载均衡</a:t>
            </a:r>
            <a:endParaRPr lang="zh-CN" altLang="en-US" dirty="0"/>
          </a:p>
          <a:p>
            <a:r>
              <a:rPr lang="zh-CN" altLang="en-US" dirty="0"/>
              <a:t>https://baijiahao.baidu.com/s?id=1610572906386264645&amp;wfr=spider&amp;for=pc</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https://baijiahao.baidu.com/s?id=1593258103626631655&amp;wfr=spider&amp;for=pc</a:t>
            </a:r>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Event Sourcing: </a:t>
            </a:r>
            <a:r>
              <a:rPr lang="zh-CN" altLang="en-US"/>
              <a:t>只会使用一个</a:t>
            </a:r>
            <a:r>
              <a:rPr lang="en-US" altLang="zh-CN"/>
              <a:t>event store</a:t>
            </a:r>
            <a:r>
              <a:rPr lang="zh-CN" altLang="en-US"/>
              <a:t>的数据源</a:t>
            </a:r>
            <a:endParaRPr lang="zh-CN" altLang="en-US"/>
          </a:p>
          <a:p>
            <a:r>
              <a:rPr lang="en-US" altLang="zh-CN"/>
              <a:t>TCC</a:t>
            </a:r>
            <a:r>
              <a:rPr lang="zh-CN" altLang="en-US"/>
              <a:t>： 服务间调用的时候</a:t>
            </a:r>
            <a:endParaRPr lang="zh-CN" altLang="en-US"/>
          </a:p>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https://microservices.io/patterns/data/cqrs.html</a:t>
            </a:r>
            <a:endParaRPr lang="zh-CN" altLang="en-US"/>
          </a:p>
          <a:p>
            <a:r>
              <a:rPr lang="zh-CN" altLang="en-US"/>
              <a:t>https://microservices.io/patterns/data/event-sourcing.html</a:t>
            </a:r>
            <a:endParaRPr lang="zh-CN" altLang="en-US"/>
          </a:p>
          <a:p>
            <a:endParaRPr lang="zh-CN" altLang="en-US"/>
          </a:p>
          <a:p>
            <a:endParaRPr lang="zh-CN" altLang="en-US"/>
          </a:p>
          <a:p>
            <a:endParaRPr lang="zh-CN" altLang="en-US"/>
          </a:p>
          <a:p>
            <a:r>
              <a:rPr lang="en-US" altLang="zh-CN"/>
              <a:t>Axon</a:t>
            </a:r>
            <a:endParaRPr lang="en-US" altLang="zh-CN"/>
          </a:p>
          <a:p>
            <a:r>
              <a:rPr lang="en-US" altLang="zh-CN"/>
              <a:t>SAGA</a:t>
            </a:r>
            <a:endParaRPr lang="zh-CN" altLang="en-US"/>
          </a:p>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https://docs.axoniq.io/reference-guide/architecture-overview</a:t>
            </a:r>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DEMO:</a:t>
            </a:r>
            <a:endParaRPr lang="en-US" altLang="zh-CN"/>
          </a:p>
          <a:p>
            <a:r>
              <a:rPr lang="en-US" altLang="zh-CN"/>
              <a:t>https://txlcn.org/en-us/docs/demo/dubbo.html</a:t>
            </a:r>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https://txlcn.org/en-us/docs/principle/control.html</a:t>
            </a:r>
            <a:endParaRPr lang="zh-CN" altLang="en-US"/>
          </a:p>
          <a:p>
            <a:r>
              <a:rPr lang="en-US" altLang="zh-CN"/>
              <a:t>DEMO: https://txlcn.org/en-us/docs/demo/dubbo.html</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https://martinfowler.com/articles/microservices.html</a:t>
            </a:r>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https://github.com/seata/seata</a:t>
            </a:r>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en-US" altLang="zh-CN"/>
              <a:t>1</a:t>
            </a:r>
            <a:r>
              <a:rPr lang="zh-CN" altLang="en-US"/>
              <a:t>    TM 向 TC 申请开启一个全局事务，全局事务创建成功并生成一个全局唯一的 XID。</a:t>
            </a:r>
            <a:endParaRPr lang="zh-CN" altLang="en-US"/>
          </a:p>
          <a:p>
            <a:r>
              <a:rPr lang="en-US" altLang="zh-CN"/>
              <a:t>2</a:t>
            </a:r>
            <a:r>
              <a:rPr lang="zh-CN" altLang="en-US"/>
              <a:t>   XID 在微服务调用链路的上下文中传播。</a:t>
            </a:r>
            <a:endParaRPr lang="zh-CN" altLang="en-US"/>
          </a:p>
          <a:p>
            <a:r>
              <a:rPr lang="en-US" altLang="zh-CN"/>
              <a:t>3</a:t>
            </a:r>
            <a:r>
              <a:rPr lang="zh-CN" altLang="en-US"/>
              <a:t>    RM 向 TC 注册分支事务，将其纳入 XID 对应全局事务的管辖。</a:t>
            </a:r>
            <a:endParaRPr lang="zh-CN" altLang="en-US"/>
          </a:p>
          <a:p>
            <a:r>
              <a:rPr lang="en-US" altLang="zh-CN"/>
              <a:t>4</a:t>
            </a:r>
            <a:r>
              <a:rPr lang="zh-CN" altLang="en-US"/>
              <a:t>    TM 向 TC 发起针对 XID 的全局提交或回滚决议。</a:t>
            </a:r>
            <a:endParaRPr lang="zh-CN" altLang="en-US"/>
          </a:p>
          <a:p>
            <a:r>
              <a:rPr lang="en-US" altLang="zh-CN"/>
              <a:t>5</a:t>
            </a:r>
            <a:r>
              <a:rPr lang="zh-CN" altLang="en-US"/>
              <a:t>    TC 调度 XID 下管辖的全部分支事务完成提交或回滚请求。</a:t>
            </a:r>
            <a:endParaRPr lang="zh-CN" altLang="en-US"/>
          </a:p>
          <a:p>
            <a:endParaRPr lang="zh-CN" altLang="en-US"/>
          </a:p>
          <a:p>
            <a:r>
              <a:rPr lang="zh-CN" altLang="en-US"/>
              <a:t>至此：</a:t>
            </a:r>
            <a:r>
              <a:rPr lang="en-US" altLang="zh-CN"/>
              <a:t>Seata</a:t>
            </a:r>
            <a:r>
              <a:rPr lang="zh-CN" altLang="en-US"/>
              <a:t>与</a:t>
            </a:r>
            <a:r>
              <a:rPr lang="en-US" altLang="zh-CN"/>
              <a:t>XA</a:t>
            </a:r>
            <a:r>
              <a:rPr lang="zh-CN" altLang="en-US"/>
              <a:t>总体上是一致的</a:t>
            </a:r>
            <a:endParaRPr lang="zh-CN" altLang="en-US"/>
          </a:p>
          <a:p>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XA 方案的 RM 实际上是在数据库层，RM 本质上就是数据库自身（通过提供支持 XA 的驱动程序来供应用使用）。</a:t>
            </a:r>
            <a:endParaRPr lang="zh-CN" altLang="en-US"/>
          </a:p>
          <a:p>
            <a:endParaRPr lang="zh-CN" altLang="en-US"/>
          </a:p>
          <a:p>
            <a:r>
              <a:rPr lang="zh-CN" altLang="en-US"/>
              <a:t>而 Fescar 的 RM 是以二方包的形式作为中间件层部署在应用程序这一侧的，不依赖与数据库本身对协议的支持，当然也不需要数据库支持 XA 协议。</a:t>
            </a:r>
            <a:endParaRPr lang="zh-CN" altLang="en-US"/>
          </a:p>
          <a:p>
            <a:r>
              <a:rPr lang="zh-CN" altLang="en-US"/>
              <a:t>这点对于微服务化的架构来说是非常重要的：应用层不需要为本地事务和分布式事务两类不同场景来适配两套不同的数据库驱动。</a:t>
            </a:r>
            <a:endParaRPr lang="zh-CN" altLang="en-US"/>
          </a:p>
          <a:p>
            <a:endParaRPr lang="zh-CN" altLang="en-US"/>
          </a:p>
          <a:p>
            <a:r>
              <a:rPr lang="zh-CN" altLang="en-US"/>
              <a:t>剥离了分布式事务方案对数据库在 协议支持 上的要求。</a:t>
            </a:r>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无论 Phase2 的决议是 commit 还是 rollback，事务性资源的锁都要保持到 Phase2 完成才释放。</a:t>
            </a:r>
            <a:endParaRPr lang="zh-CN" altLang="en-US"/>
          </a:p>
          <a:p>
            <a:endParaRPr lang="zh-CN" altLang="en-US"/>
          </a:p>
          <a:p>
            <a:r>
              <a:rPr lang="zh-CN" altLang="en-US"/>
              <a:t>设想一个正常运行的业务，大概率是 90% 以上的事务最终应该是成功提交的，我们是否可以在 Phase1 就将本地事务提交呢？这样 90% 以上的情况下，可以省去 Phase2 持锁的时间，整体提高效率。</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    分支事务中数据的 本地锁 由本地事务管理，在分支事务 Phase1 结束时释放。</a:t>
            </a:r>
            <a:endParaRPr lang="zh-CN" altLang="en-US"/>
          </a:p>
          <a:p>
            <a:r>
              <a:rPr lang="zh-CN" altLang="en-US"/>
              <a:t>    同时，随着本地事务结束，连接 也得以释放。</a:t>
            </a:r>
            <a:endParaRPr lang="zh-CN" altLang="en-US"/>
          </a:p>
          <a:p>
            <a:r>
              <a:rPr lang="zh-CN" altLang="en-US"/>
              <a:t>    分支事务中数据的 全局锁 在事务协调器侧管理，在决议 Phase2 全局提交时，全局锁马上可以释放。只有在决议全局回滚的情况下，全局锁 才被持有至分支的 Phase2 结束。</a:t>
            </a:r>
            <a:endParaRPr lang="zh-CN" altLang="en-US"/>
          </a:p>
          <a:p>
            <a:endParaRPr lang="zh-CN" altLang="en-US"/>
          </a:p>
          <a:p>
            <a:r>
              <a:rPr lang="zh-CN" altLang="en-US"/>
              <a:t>这个设计，极大地减少了分支事务对资源（数据和连接）的锁定时间，给整体并发和吞吐的提升提供了基础。</a:t>
            </a:r>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Fescar 的 JDBC 数据源代理通过对业务 SQL 的解析，把业务数据在更新前后的数据镜像组织成回滚日志，利用 本地事务 的 ACID 特性，将业务数据的更新和回滚日志的写入在同一个 本地事务 中提交。</a:t>
            </a:r>
            <a:endParaRPr lang="zh-CN" altLang="en-US"/>
          </a:p>
          <a:p>
            <a:endParaRPr lang="zh-CN" altLang="en-US"/>
          </a:p>
          <a:p>
            <a:r>
              <a:rPr lang="zh-CN" altLang="en-US"/>
              <a:t>这样，可以保证：任何提交的业务数据的更新一定有相应的回滚日志存在。</a:t>
            </a:r>
            <a:endParaRPr lang="zh-CN" altLang="en-US"/>
          </a:p>
          <a:p>
            <a:endParaRPr lang="zh-CN" altLang="en-US"/>
          </a:p>
          <a:p>
            <a:r>
              <a:rPr lang="zh-CN" altLang="en-US"/>
              <a:t>基于这样的机制，分支的本地事务便可以在全局事务的 Phase1 提交，马上释放本地事务锁定的资源。</a:t>
            </a:r>
            <a:endParaRPr lang="zh-CN" altLang="en-US"/>
          </a:p>
          <a:p>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如果决议是全局提交，此时分支事务此时已经完成提交，不需要同步协调处理（只需要异步清理回滚日志），Phase2 可以非常快速地完成。</a:t>
            </a:r>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如果决议是全局回滚，RM 收到协调器发来的回滚请求，通过 XID 和 Branch ID 找到相应的回滚日志记录，通过回滚记录生成反向的更新 SQL 并执行，以完成分支的回滚</a:t>
            </a:r>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XID 是一个全局事务的唯一标识，事务传播机制要做的就是把 XID 在服务调用链路中传递下去，并绑定到服务的事务上下文中，这样，服务链路中的数据库更新操作，就都会向该 XID 代表的全局事务注册分支，纳入同一个全局事务的管辖。</a:t>
            </a:r>
            <a:endParaRPr lang="zh-CN" altLang="en-US"/>
          </a:p>
          <a:p>
            <a:endParaRPr lang="zh-CN" altLang="en-US"/>
          </a:p>
          <a:p>
            <a:r>
              <a:rPr lang="zh-CN" altLang="en-US"/>
              <a:t>基于这个机制，Fescar 是可以支持任何微服务 RPC 框架的。只要在特定框架中找到可以透明传播 XID 的机制即可，比如，Dubbo 的 Filter + RpcContext。</a:t>
            </a:r>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https://github.com/seata/seata/wiki/%E6%A6%82%E8%A7%88</a:t>
            </a:r>
            <a:endParaRPr lang="zh-CN" altLang="en-US"/>
          </a:p>
          <a:p>
            <a:endParaRPr lang="zh-CN" altLang="en-US"/>
          </a:p>
          <a:p>
            <a:r>
              <a:rPr lang="zh-CN" altLang="en-US"/>
              <a:t>全局事务的隔离性是建立在分支事务的本地隔离级别基础之上的。</a:t>
            </a:r>
            <a:endParaRPr lang="zh-CN" altLang="en-US"/>
          </a:p>
          <a:p>
            <a:endParaRPr lang="zh-CN" altLang="en-US"/>
          </a:p>
          <a:p>
            <a:r>
              <a:rPr lang="zh-CN" altLang="en-US"/>
              <a:t>在数据库本地隔离级别 读已提交 或以上的前提下，Fescar 设计了由事务协调器维护的 全局写排他锁，来保证事务间的 写隔离，将全局事务默认定义在 读未提交 的隔离级别上。</a:t>
            </a:r>
            <a:endParaRPr lang="zh-CN" altLang="en-US"/>
          </a:p>
          <a:p>
            <a:endParaRPr lang="zh-CN" altLang="en-US"/>
          </a:p>
          <a:p>
            <a:r>
              <a:rPr lang="zh-CN" altLang="en-US"/>
              <a:t>我们对隔离级别的共识是：微服务场景产生的分布式事务，绝大部分应用在 读已提交 的隔离级别下工作是没有问题的。而实际上，这当中又有绝大多数的应用场景，实际上工作在 读未提交 的隔离级别下同样没有问题。</a:t>
            </a:r>
            <a:endParaRPr lang="zh-CN" altLang="en-US"/>
          </a:p>
          <a:p>
            <a:endParaRPr lang="zh-CN" altLang="en-US"/>
          </a:p>
          <a:p>
            <a:r>
              <a:rPr lang="zh-CN" altLang="en-US"/>
              <a:t>在极端场景下，应用如果需要达到全局的 读已提交，Fescar 也提供了相应的机制来达到目的。默认，Fescar 是工作在 读未提交 的隔离级别下，保证绝大多数场景的高效性。</a:t>
            </a:r>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no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4"/>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4" Type="http://schemas.openxmlformats.org/officeDocument/2006/relationships/notesSlide" Target="../notesSlides/notesSlide91.xml"/><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38.png"/></Relationships>
</file>

<file path=ppt/slides/_rels/slide101.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39.png"/></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93.xml"/><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image" Target="../media/image40.png"/></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94.xml"/><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image" Target="../media/image41.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5.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42.pn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8.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19.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20.png"/></Relationships>
</file>

<file path=ppt/slides/_rels/slide68.xml.rels><?xml version="1.0" encoding="UTF-8" standalone="yes"?>
<Relationships xmlns="http://schemas.openxmlformats.org/package/2006/relationships"><Relationship Id="rId6" Type="http://schemas.openxmlformats.org/officeDocument/2006/relationships/notesSlide" Target="../notesSlides/notesSlide62.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21.wmf"/><Relationship Id="rId1" Type="http://schemas.openxmlformats.org/officeDocument/2006/relationships/oleObject" Target="../embeddings/oleObject1.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7.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25.png"/><Relationship Id="rId1" Type="http://schemas.openxmlformats.org/officeDocument/2006/relationships/image" Target="../media/image24.pn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2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27.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9.xml.rels><?xml version="1.0" encoding="UTF-8" standalone="yes"?>
<Relationships xmlns="http://schemas.openxmlformats.org/package/2006/relationships"><Relationship Id="rId5" Type="http://schemas.openxmlformats.org/officeDocument/2006/relationships/notesSlide" Target="../notesSlides/notesSlide80.xml"/><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29.png"/><Relationship Id="rId1"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0.xml.rels><?xml version="1.0" encoding="UTF-8" standalone="yes"?>
<Relationships xmlns="http://schemas.openxmlformats.org/package/2006/relationships"><Relationship Id="rId5" Type="http://schemas.openxmlformats.org/officeDocument/2006/relationships/notesSlide" Target="../notesSlides/notesSlide81.xml"/><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29.png"/><Relationship Id="rId1" Type="http://schemas.openxmlformats.org/officeDocument/2006/relationships/image" Target="../media/image30.png"/></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31.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32.png"/></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33.png"/></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87.xml"/><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34.png"/></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88.xml"/><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35.png"/></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36.png"/></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90.xml"/><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7514" y="1924683"/>
            <a:ext cx="5048885" cy="1910081"/>
          </a:xfrm>
        </p:spPr>
        <p:txBody>
          <a:bodyPr/>
          <a:lstStyle/>
          <a:p>
            <a:r>
              <a:rPr lang="zh-CN" altLang="en-US">
                <a:solidFill>
                  <a:schemeClr val="tx1"/>
                </a:solidFill>
              </a:rPr>
              <a:t>分布式事务</a:t>
            </a:r>
            <a:endParaRPr lang="zh-CN" altLang="en-US">
              <a:solidFill>
                <a:schemeClr val="tx1"/>
              </a:solidFill>
            </a:endParaRPr>
          </a:p>
        </p:txBody>
      </p:sp>
      <p:sp>
        <p:nvSpPr>
          <p:cNvPr id="3" name="副标题 2"/>
          <p:cNvSpPr>
            <a:spLocks noGrp="1"/>
          </p:cNvSpPr>
          <p:nvPr>
            <p:ph type="subTitle" idx="1"/>
          </p:nvPr>
        </p:nvSpPr>
        <p:spPr>
          <a:xfrm>
            <a:off x="6730365" y="4437380"/>
            <a:ext cx="2164080" cy="684530"/>
          </a:xfrm>
        </p:spPr>
        <p:txBody>
          <a:bodyPr/>
          <a:lstStyle/>
          <a:p>
            <a:r>
              <a:rPr lang="en-US" altLang="zh-CN">
                <a:solidFill>
                  <a:schemeClr val="tx1"/>
                </a:solidFill>
              </a:rPr>
              <a:t>PS</a:t>
            </a:r>
            <a:endParaRPr lang="en-US" altLang="zh-CN">
              <a:solidFill>
                <a:schemeClr val="tx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事务</a:t>
            </a:r>
            <a:r>
              <a:rPr lang="en-US" altLang="zh-CN">
                <a:solidFill>
                  <a:schemeClr val="tx1"/>
                </a:solidFill>
              </a:rPr>
              <a:t>- </a:t>
            </a:r>
            <a:r>
              <a:rPr lang="zh-CN" altLang="en-US">
                <a:solidFill>
                  <a:schemeClr val="tx1"/>
                </a:solidFill>
              </a:rPr>
              <a:t>即锁与并发</a:t>
            </a: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5121910" y="1586865"/>
            <a:ext cx="5067300" cy="4591050"/>
          </a:xfrm>
          <a:prstGeom prst="rect">
            <a:avLst/>
          </a:prstGeom>
        </p:spPr>
      </p:pic>
    </p:spTree>
    <p:custDataLst>
      <p:tags r:id="rId2"/>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Seata </a:t>
            </a:r>
            <a:r>
              <a:rPr lang="zh-CN">
                <a:solidFill>
                  <a:schemeClr val="tx1"/>
                </a:solidFill>
              </a:rPr>
              <a:t>分支事务的提交和回滚</a:t>
            </a:r>
            <a:endParaRPr lang="zh-CN">
              <a:solidFill>
                <a:schemeClr val="tx1"/>
              </a:solidFill>
            </a:endParaRPr>
          </a:p>
        </p:txBody>
      </p:sp>
      <p:sp>
        <p:nvSpPr>
          <p:cNvPr id="3" name="内容占位符 2"/>
          <p:cNvSpPr>
            <a:spLocks noGrp="1"/>
          </p:cNvSpPr>
          <p:nvPr>
            <p:ph idx="1"/>
          </p:nvPr>
        </p:nvSpPr>
        <p:spPr/>
        <p:txBody>
          <a:bodyPr/>
          <a:p>
            <a:r>
              <a:rPr lang="en-US" altLang="zh-CN">
                <a:solidFill>
                  <a:schemeClr val="tx1"/>
                </a:solidFill>
              </a:rPr>
              <a:t>Seata</a:t>
            </a:r>
            <a:r>
              <a:rPr lang="zh-CN" altLang="en-US">
                <a:solidFill>
                  <a:schemeClr val="tx1"/>
                </a:solidFill>
              </a:rPr>
              <a:t>的</a:t>
            </a:r>
            <a:r>
              <a:rPr lang="en-US" altLang="zh-CN">
                <a:solidFill>
                  <a:schemeClr val="tx1"/>
                </a:solidFill>
              </a:rPr>
              <a:t>JDBC</a:t>
            </a:r>
            <a:r>
              <a:rPr lang="zh-CN" altLang="en-US">
                <a:solidFill>
                  <a:schemeClr val="tx1"/>
                </a:solidFill>
              </a:rPr>
              <a:t>数据源代理，即</a:t>
            </a:r>
            <a:r>
              <a:rPr lang="en-US" altLang="zh-CN">
                <a:solidFill>
                  <a:schemeClr val="tx1"/>
                </a:solidFill>
              </a:rPr>
              <a:t>RM</a:t>
            </a:r>
            <a:endParaRPr lang="zh-CN" altLang="en-US">
              <a:solidFill>
                <a:schemeClr val="tx1"/>
              </a:solidFill>
            </a:endParaRPr>
          </a:p>
          <a:p>
            <a:endParaRPr lang="zh-CN" altLang="en-US">
              <a:solidFill>
                <a:schemeClr val="tx1"/>
              </a:solidFill>
            </a:endParaRPr>
          </a:p>
        </p:txBody>
      </p:sp>
      <p:pic>
        <p:nvPicPr>
          <p:cNvPr id="4" name="图片 3" descr="68747470733a2f2f75706c6f61642d696d616765732e6a69616e7368752e696f2f75706c6f61645f696d616765732f343432303736372d653831326264663865366565386234612e706e673f696d6167654d6f6772322f6175746f2d6f7269656e742f73747269702"/>
          <p:cNvPicPr>
            <a:picLocks noChangeAspect="1"/>
          </p:cNvPicPr>
          <p:nvPr/>
        </p:nvPicPr>
        <p:blipFill>
          <a:blip r:embed="rId1"/>
          <a:stretch>
            <a:fillRect/>
          </a:stretch>
        </p:blipFill>
        <p:spPr>
          <a:xfrm>
            <a:off x="7305675" y="1852295"/>
            <a:ext cx="3190875" cy="3105150"/>
          </a:xfrm>
          <a:prstGeom prst="rect">
            <a:avLst/>
          </a:prstGeom>
        </p:spPr>
      </p:pic>
    </p:spTree>
    <p:custDataLst>
      <p:tags r:id="rId2"/>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Seata </a:t>
            </a:r>
            <a:r>
              <a:rPr lang="zh-CN">
                <a:solidFill>
                  <a:schemeClr val="tx1"/>
                </a:solidFill>
              </a:rPr>
              <a:t>分支事务的提交和回滚</a:t>
            </a:r>
            <a:r>
              <a:rPr lang="en-US" altLang="zh-CN">
                <a:solidFill>
                  <a:schemeClr val="tx1"/>
                </a:solidFill>
              </a:rPr>
              <a:t>-Phase1</a:t>
            </a:r>
            <a:endParaRPr lang="en-US" altLang="zh-CN">
              <a:solidFill>
                <a:schemeClr val="tx1"/>
              </a:solidFill>
            </a:endParaRPr>
          </a:p>
        </p:txBody>
      </p:sp>
      <p:pic>
        <p:nvPicPr>
          <p:cNvPr id="5" name="内容占位符 4" descr="68747470733a2f2f75706c6f61642d696d616765732e6a69616e7368752e696f2f75706c6f61645f696d616765732f343432303736372d333766653436616337303537336366652e706e673f696d6167654d6f6772322f6175746f2d6f7269656e742f73747269702"/>
          <p:cNvPicPr>
            <a:picLocks noChangeAspect="1"/>
          </p:cNvPicPr>
          <p:nvPr>
            <p:ph idx="1"/>
          </p:nvPr>
        </p:nvPicPr>
        <p:blipFill>
          <a:blip r:embed="rId1"/>
          <a:stretch>
            <a:fillRect/>
          </a:stretch>
        </p:blipFill>
        <p:spPr>
          <a:xfrm>
            <a:off x="1737995" y="1901825"/>
            <a:ext cx="8715375" cy="4219575"/>
          </a:xfrm>
          <a:prstGeom prst="rect">
            <a:avLst/>
          </a:prstGeom>
        </p:spPr>
      </p:pic>
    </p:spTree>
    <p:custDataLst>
      <p:tags r:id="rId2"/>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olidFill>
                  <a:schemeClr val="tx1"/>
                </a:solidFill>
              </a:rPr>
              <a:t>Seata </a:t>
            </a:r>
            <a:r>
              <a:rPr lang="zh-CN">
                <a:solidFill>
                  <a:schemeClr val="tx1"/>
                </a:solidFill>
              </a:rPr>
              <a:t>分支事务的提交和回滚</a:t>
            </a:r>
            <a:r>
              <a:rPr lang="en-US" altLang="zh-CN">
                <a:solidFill>
                  <a:schemeClr val="tx1"/>
                </a:solidFill>
              </a:rPr>
              <a:t>- Phase2 Commit</a:t>
            </a:r>
            <a:endParaRPr lang="en-US" altLang="zh-CN">
              <a:solidFill>
                <a:schemeClr val="tx1"/>
              </a:solidFill>
            </a:endParaRPr>
          </a:p>
        </p:txBody>
      </p:sp>
      <p:pic>
        <p:nvPicPr>
          <p:cNvPr id="5" name="内容占位符 4" descr="68747470733a2f2f75706c6f61642d696d616765732e6a69616e7368752e696f2f75706c6f61645f696d616765732f343432303736372d316337613635626131636463656235662e706e673f696d6167654d6f6772322f6175746f2d6f7269656e742f73747269702"/>
          <p:cNvPicPr>
            <a:picLocks noChangeAspect="1"/>
          </p:cNvPicPr>
          <p:nvPr>
            <p:ph idx="1"/>
          </p:nvPr>
        </p:nvPicPr>
        <p:blipFill>
          <a:blip r:embed="rId1"/>
          <a:stretch>
            <a:fillRect/>
          </a:stretch>
        </p:blipFill>
        <p:spPr>
          <a:xfrm>
            <a:off x="1737995" y="2044700"/>
            <a:ext cx="8715375" cy="3914775"/>
          </a:xfrm>
          <a:prstGeom prst="rect">
            <a:avLst/>
          </a:prstGeom>
        </p:spPr>
      </p:pic>
    </p:spTree>
    <p:custDataLst>
      <p:tags r:id="rId2"/>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olidFill>
                  <a:schemeClr val="tx1"/>
                </a:solidFill>
              </a:rPr>
              <a:t>Seata </a:t>
            </a:r>
            <a:r>
              <a:rPr lang="zh-CN">
                <a:solidFill>
                  <a:schemeClr val="tx1"/>
                </a:solidFill>
              </a:rPr>
              <a:t>分支事务的提交和回滚</a:t>
            </a:r>
            <a:r>
              <a:rPr lang="en-US" altLang="zh-CN">
                <a:solidFill>
                  <a:schemeClr val="tx1"/>
                </a:solidFill>
              </a:rPr>
              <a:t>- Phase2 Rollback</a:t>
            </a:r>
            <a:endParaRPr lang="en-US" altLang="zh-CN">
              <a:solidFill>
                <a:schemeClr val="tx1"/>
              </a:solidFill>
            </a:endParaRPr>
          </a:p>
        </p:txBody>
      </p:sp>
      <p:pic>
        <p:nvPicPr>
          <p:cNvPr id="5" name="内容占位符 4" descr="68747470733a2f2f75706c6f61642d696d616765732e6a69616e7368752e696f2f75706c6f61645f696d616765732f343432303736372d363237626166616639326331333030352e706e673f696d6167654d6f6772322f6175746f2d6f7269656e742f73747269702"/>
          <p:cNvPicPr>
            <a:picLocks noChangeAspect="1"/>
          </p:cNvPicPr>
          <p:nvPr>
            <p:ph idx="1"/>
          </p:nvPr>
        </p:nvPicPr>
        <p:blipFill>
          <a:blip r:embed="rId1"/>
          <a:stretch>
            <a:fillRect/>
          </a:stretch>
        </p:blipFill>
        <p:spPr>
          <a:xfrm>
            <a:off x="1737995" y="1901825"/>
            <a:ext cx="8715375" cy="4219575"/>
          </a:xfrm>
          <a:prstGeom prst="rect">
            <a:avLst/>
          </a:prstGeom>
        </p:spPr>
      </p:pic>
    </p:spTree>
    <p:custDataLst>
      <p:tags r:id="rId2"/>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Seata</a:t>
            </a:r>
            <a:r>
              <a:rPr lang="zh-CN" altLang="en-US">
                <a:solidFill>
                  <a:schemeClr val="tx1"/>
                </a:solidFill>
              </a:rPr>
              <a:t>事务传播机制</a:t>
            </a:r>
            <a:endParaRPr lang="zh-CN" altLang="en-US">
              <a:solidFill>
                <a:schemeClr val="tx1"/>
              </a:solidFill>
            </a:endParaRPr>
          </a:p>
        </p:txBody>
      </p:sp>
      <p:sp>
        <p:nvSpPr>
          <p:cNvPr id="3" name="内容占位符 2"/>
          <p:cNvSpPr>
            <a:spLocks noGrp="1"/>
          </p:cNvSpPr>
          <p:nvPr>
            <p:ph idx="1"/>
          </p:nvPr>
        </p:nvSpPr>
        <p:spPr/>
        <p:txBody>
          <a:bodyPr/>
          <a:p>
            <a:r>
              <a:rPr lang="zh-CN" altLang="en-US">
                <a:solidFill>
                  <a:schemeClr val="tx1"/>
                </a:solidFill>
              </a:rPr>
              <a:t>对应到 Java EE 规范和 Spring 定义的事务传播属性</a:t>
            </a:r>
            <a:endParaRPr lang="zh-CN" altLang="en-US">
              <a:solidFill>
                <a:schemeClr val="tx1"/>
              </a:solidFill>
            </a:endParaRPr>
          </a:p>
          <a:p>
            <a:endParaRPr lang="zh-CN" altLang="en-US">
              <a:solidFill>
                <a:schemeClr val="tx1"/>
              </a:solidFill>
            </a:endParaRPr>
          </a:p>
        </p:txBody>
      </p:sp>
      <p:graphicFrame>
        <p:nvGraphicFramePr>
          <p:cNvPr id="4" name="表格 3"/>
          <p:cNvGraphicFramePr/>
          <p:nvPr/>
        </p:nvGraphicFramePr>
        <p:xfrm>
          <a:off x="1830070" y="2679065"/>
          <a:ext cx="8533130" cy="3048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en-US" altLang="zh-CN"/>
                        <a:t>Propagation</a:t>
                      </a:r>
                      <a:endParaRPr lang="en-US" altLang="zh-CN"/>
                    </a:p>
                  </a:txBody>
                  <a:tcPr/>
                </a:tc>
                <a:tc>
                  <a:txBody>
                    <a:bodyPr/>
                    <a:p>
                      <a:pPr>
                        <a:buNone/>
                      </a:pPr>
                      <a:r>
                        <a:rPr lang="en-US" altLang="zh-CN"/>
                        <a:t>Support</a:t>
                      </a:r>
                      <a:endParaRPr lang="en-US" altLang="zh-CN"/>
                    </a:p>
                  </a:txBody>
                  <a:tcPr/>
                </a:tc>
              </a:tr>
              <a:tr h="381000">
                <a:tc>
                  <a:txBody>
                    <a:bodyPr/>
                    <a:p>
                      <a:pPr>
                        <a:buNone/>
                      </a:pPr>
                      <a:r>
                        <a:rPr lang="zh-CN" altLang="en-US"/>
                        <a:t>PROPAGATION_REQUIRED</a:t>
                      </a:r>
                      <a:endParaRPr lang="zh-CN" altLang="en-US"/>
                    </a:p>
                  </a:txBody>
                  <a:tcPr/>
                </a:tc>
                <a:tc>
                  <a:txBody>
                    <a:bodyPr/>
                    <a:p>
                      <a:pPr>
                        <a:buNone/>
                      </a:pPr>
                      <a:r>
                        <a:rPr lang="zh-CN" altLang="en-US"/>
                        <a:t>默认支持</a:t>
                      </a:r>
                      <a:endParaRPr lang="zh-CN" altLang="en-US"/>
                    </a:p>
                  </a:txBody>
                  <a:tcPr/>
                </a:tc>
              </a:tr>
              <a:tr h="381000">
                <a:tc>
                  <a:txBody>
                    <a:bodyPr/>
                    <a:p>
                      <a:pPr>
                        <a:buNone/>
                      </a:pPr>
                      <a:r>
                        <a:rPr lang="zh-CN" altLang="en-US"/>
                        <a:t>PROPAGATION_SUPPORTS</a:t>
                      </a:r>
                      <a:endParaRPr lang="zh-CN" altLang="en-US"/>
                    </a:p>
                  </a:txBody>
                  <a:tcPr/>
                </a:tc>
                <a:tc>
                  <a:txBody>
                    <a:bodyPr/>
                    <a:p>
                      <a:pPr>
                        <a:buNone/>
                      </a:pPr>
                      <a:r>
                        <a:rPr lang="zh-CN" altLang="en-US"/>
                        <a:t>默认支持</a:t>
                      </a:r>
                      <a:endParaRPr lang="zh-CN" altLang="en-US"/>
                    </a:p>
                  </a:txBody>
                  <a:tcPr/>
                </a:tc>
              </a:tr>
              <a:tr h="381000">
                <a:tc>
                  <a:txBody>
                    <a:bodyPr/>
                    <a:p>
                      <a:pPr>
                        <a:buNone/>
                      </a:pPr>
                      <a:r>
                        <a:rPr lang="zh-CN" altLang="en-US"/>
                        <a:t>PROPAGATION_MANDATORY</a:t>
                      </a:r>
                      <a:endParaRPr lang="zh-CN" altLang="en-US"/>
                    </a:p>
                  </a:txBody>
                  <a:tcPr/>
                </a:tc>
                <a:tc>
                  <a:txBody>
                    <a:bodyPr/>
                    <a:p>
                      <a:pPr>
                        <a:buNone/>
                      </a:pPr>
                      <a:r>
                        <a:rPr lang="zh-CN" altLang="en-US"/>
                        <a:t>应用通过 API 来实现</a:t>
                      </a:r>
                      <a:endParaRPr lang="zh-CN" altLang="en-US"/>
                    </a:p>
                  </a:txBody>
                  <a:tcPr/>
                </a:tc>
              </a:tr>
              <a:tr h="381000">
                <a:tc>
                  <a:txBody>
                    <a:bodyPr/>
                    <a:p>
                      <a:pPr>
                        <a:buNone/>
                      </a:pPr>
                      <a:r>
                        <a:rPr lang="zh-CN" altLang="en-US"/>
                        <a:t>PROPAGATION_REQUIRES_NEW</a:t>
                      </a:r>
                      <a:endParaRPr lang="zh-CN" altLang="en-US"/>
                    </a:p>
                  </a:txBody>
                  <a:tcPr/>
                </a:tc>
                <a:tc>
                  <a:txBody>
                    <a:bodyPr/>
                    <a:p>
                      <a:pPr>
                        <a:buNone/>
                      </a:pPr>
                      <a:r>
                        <a:rPr lang="zh-CN" altLang="en-US"/>
                        <a:t>应用通过 API 来实现</a:t>
                      </a:r>
                      <a:endParaRPr lang="zh-CN" altLang="en-US"/>
                    </a:p>
                  </a:txBody>
                  <a:tcPr/>
                </a:tc>
              </a:tr>
              <a:tr h="381000">
                <a:tc>
                  <a:txBody>
                    <a:bodyPr/>
                    <a:p>
                      <a:pPr>
                        <a:buNone/>
                      </a:pPr>
                      <a:r>
                        <a:rPr lang="zh-CN" altLang="en-US"/>
                        <a:t>PROPAGATION_NOT_SUPPORTED</a:t>
                      </a:r>
                      <a:endParaRPr lang="zh-CN" altLang="en-US"/>
                    </a:p>
                  </a:txBody>
                  <a:tcPr/>
                </a:tc>
                <a:tc>
                  <a:txBody>
                    <a:bodyPr/>
                    <a:p>
                      <a:pPr>
                        <a:buNone/>
                      </a:pPr>
                      <a:r>
                        <a:rPr lang="zh-CN" altLang="en-US"/>
                        <a:t>应用通过 API 来实现</a:t>
                      </a:r>
                      <a:endParaRPr lang="zh-CN" altLang="en-US"/>
                    </a:p>
                  </a:txBody>
                  <a:tcPr/>
                </a:tc>
              </a:tr>
              <a:tr h="381000">
                <a:tc>
                  <a:txBody>
                    <a:bodyPr/>
                    <a:p>
                      <a:pPr>
                        <a:buNone/>
                      </a:pPr>
                      <a:r>
                        <a:rPr lang="zh-CN" altLang="en-US"/>
                        <a:t>PROPAGATION_NEVER</a:t>
                      </a:r>
                      <a:endParaRPr lang="zh-CN" altLang="en-US"/>
                    </a:p>
                  </a:txBody>
                  <a:tcPr/>
                </a:tc>
                <a:tc>
                  <a:txBody>
                    <a:bodyPr/>
                    <a:p>
                      <a:pPr>
                        <a:buNone/>
                      </a:pPr>
                      <a:r>
                        <a:rPr lang="zh-CN" altLang="en-US"/>
                        <a:t>应用通过 API 来实现</a:t>
                      </a:r>
                      <a:endParaRPr lang="zh-CN" altLang="en-US"/>
                    </a:p>
                  </a:txBody>
                  <a:tcPr/>
                </a:tc>
              </a:tr>
              <a:tr h="381000">
                <a:tc>
                  <a:txBody>
                    <a:bodyPr/>
                    <a:p>
                      <a:pPr>
                        <a:buNone/>
                      </a:pPr>
                      <a:r>
                        <a:rPr lang="zh-CN" altLang="en-US"/>
                        <a:t>PROPAGATION_NESTED</a:t>
                      </a:r>
                      <a:endParaRPr lang="zh-CN" altLang="en-US"/>
                    </a:p>
                  </a:txBody>
                  <a:tcPr/>
                </a:tc>
                <a:tc>
                  <a:txBody>
                    <a:bodyPr/>
                    <a:p>
                      <a:pPr>
                        <a:buNone/>
                      </a:pPr>
                      <a:r>
                        <a:rPr lang="zh-CN" altLang="en-US"/>
                        <a:t>不支持</a:t>
                      </a:r>
                      <a:endParaRPr lang="zh-CN" altLang="en-US"/>
                    </a:p>
                  </a:txBody>
                  <a:tcPr/>
                </a:tc>
              </a:tr>
            </a:tbl>
          </a:graphicData>
        </a:graphic>
      </p:graphicFrame>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olidFill>
                  <a:schemeClr val="tx1"/>
                </a:solidFill>
                <a:sym typeface="+mn-ea"/>
              </a:rPr>
              <a:t>Seata</a:t>
            </a:r>
            <a:r>
              <a:rPr lang="zh-CN" altLang="en-US">
                <a:solidFill>
                  <a:schemeClr val="tx1"/>
                </a:solidFill>
                <a:sym typeface="+mn-ea"/>
              </a:rPr>
              <a:t>隔离性</a:t>
            </a:r>
            <a:endParaRPr lang="zh-CN" altLang="en-US"/>
          </a:p>
        </p:txBody>
      </p:sp>
      <p:pic>
        <p:nvPicPr>
          <p:cNvPr id="5" name="内容占位符 4" descr="68747470733a2f2f75706c6f61642d696d616765732e6a69616e7368752e696f2f75706c6f61645f696d616765732f343432303736372d633331393838636134646165633264642e706e673f696d6167654d6f6772322f6175746f2d6f7269656e742f73747269702"/>
          <p:cNvPicPr>
            <a:picLocks noChangeAspect="1"/>
          </p:cNvPicPr>
          <p:nvPr>
            <p:ph idx="1"/>
          </p:nvPr>
        </p:nvPicPr>
        <p:blipFill>
          <a:blip r:embed="rId1"/>
          <a:stretch>
            <a:fillRect/>
          </a:stretch>
        </p:blipFill>
        <p:spPr>
          <a:xfrm>
            <a:off x="3095625" y="2640330"/>
            <a:ext cx="6000750" cy="2743200"/>
          </a:xfrm>
          <a:prstGeom prst="rect">
            <a:avLst/>
          </a:prstGeom>
        </p:spPr>
      </p:pic>
    </p:spTree>
    <p:custDataLst>
      <p:tags r:id="rId2"/>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CSP</a:t>
            </a:r>
            <a:endParaRPr lang="en-US" altLang="zh-CN">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springboot 1.X </a:t>
            </a:r>
            <a:r>
              <a:rPr lang="zh-CN" altLang="en-US">
                <a:solidFill>
                  <a:schemeClr val="tx1"/>
                </a:solidFill>
              </a:rPr>
              <a:t>停止更新</a:t>
            </a:r>
            <a:endParaRPr lang="zh-CN" altLang="en-US">
              <a:solidFill>
                <a:schemeClr val="tx1"/>
              </a:solidFill>
            </a:endParaRPr>
          </a:p>
          <a:p>
            <a:pPr lvl="1"/>
            <a:r>
              <a:rPr lang="zh-CN" altLang="en-US">
                <a:solidFill>
                  <a:schemeClr val="tx1"/>
                </a:solidFill>
              </a:rPr>
              <a:t>https://spring.io/blog/2018/07/30/spring-boot-1-x-eol-aug-1st-2019</a:t>
            </a:r>
            <a:r>
              <a:rPr lang="en-US" altLang="zh-CN">
                <a:solidFill>
                  <a:schemeClr val="tx1"/>
                </a:solidFill>
              </a:rPr>
              <a:t>s'p'r</a:t>
            </a:r>
            <a:endParaRPr lang="zh-CN" altLang="en-US">
              <a:solidFill>
                <a:schemeClr val="tx1"/>
              </a:solidFill>
            </a:endParaRPr>
          </a:p>
          <a:p>
            <a:endParaRPr lang="zh-CN" altLang="en-US">
              <a:solidFill>
                <a:schemeClr val="tx1"/>
              </a:solidFill>
            </a:endParaRPr>
          </a:p>
          <a:p>
            <a:r>
              <a:rPr lang="en-US" altLang="zh-CN">
                <a:solidFill>
                  <a:schemeClr val="tx1"/>
                </a:solidFill>
              </a:rPr>
              <a:t>dubbo </a:t>
            </a:r>
            <a:r>
              <a:rPr lang="zh-CN" altLang="en-US">
                <a:solidFill>
                  <a:schemeClr val="tx1"/>
                </a:solidFill>
              </a:rPr>
              <a:t>生态系统</a:t>
            </a:r>
            <a:endParaRPr lang="zh-CN" altLang="en-US">
              <a:solidFill>
                <a:schemeClr val="tx1"/>
              </a:solidFill>
            </a:endParaRPr>
          </a:p>
          <a:p>
            <a:pPr lvl="1"/>
            <a:r>
              <a:rPr lang="zh-CN" altLang="en-US">
                <a:solidFill>
                  <a:schemeClr val="tx1"/>
                </a:solidFill>
              </a:rPr>
              <a:t>http://dubbo.apache.org/zh-cn/community/index.html</a:t>
            </a:r>
            <a:endParaRPr lang="zh-CN" altLang="en-US">
              <a:solidFill>
                <a:schemeClr val="tx1"/>
              </a:solidFill>
            </a:endParaRPr>
          </a:p>
          <a:p>
            <a:pPr lvl="1"/>
            <a:r>
              <a:rPr lang="zh-CN" altLang="en-US">
                <a:solidFill>
                  <a:schemeClr val="tx1"/>
                </a:solidFill>
              </a:rPr>
              <a:t>http://jm.taobao.org/2019/01/14/%E5%BE%AE%E6%9C%8D%E5%8A%A1%E7%94%9F%E6%80%81/</a:t>
            </a:r>
            <a:endParaRPr lang="zh-CN" altLang="en-US">
              <a:solidFill>
                <a:schemeClr val="tx1"/>
              </a:solidFill>
            </a:endParaRPr>
          </a:p>
        </p:txBody>
      </p:sp>
    </p:spTree>
    <p:custDataLst>
      <p:tags r:id="rId1"/>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Reference</a:t>
            </a:r>
            <a:endParaRPr lang="en-US" altLang="zh-CN">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https://www.2cto.com/kf/201803/728799.html</a:t>
            </a:r>
            <a:endParaRPr lang="zh-CN" altLang="en-US">
              <a:solidFill>
                <a:schemeClr val="tx1"/>
              </a:solidFill>
            </a:endParaRPr>
          </a:p>
          <a:p>
            <a:r>
              <a:rPr lang="zh-CN" altLang="en-US">
                <a:solidFill>
                  <a:schemeClr val="tx1"/>
                </a:solidFill>
              </a:rPr>
              <a:t>配合spring-tx实现事务的原理</a:t>
            </a:r>
            <a:endParaRPr lang="zh-CN" altLang="en-US">
              <a:solidFill>
                <a:schemeClr val="tx1"/>
              </a:solidFill>
            </a:endParaRPr>
          </a:p>
          <a:p>
            <a:endParaRPr lang="zh-CN" altLang="en-US">
              <a:solidFill>
                <a:schemeClr val="tx1"/>
              </a:solidFill>
            </a:endParaRPr>
          </a:p>
          <a:p>
            <a:r>
              <a:rPr lang="zh-CN" altLang="en-US">
                <a:solidFill>
                  <a:schemeClr val="tx1"/>
                </a:solidFill>
              </a:rPr>
              <a:t>https://blog.csdn.net/weixin_42861564/article/details/81590093</a:t>
            </a:r>
            <a:endParaRPr lang="zh-CN" altLang="en-US">
              <a:solidFill>
                <a:schemeClr val="tx1"/>
              </a:solidFill>
            </a:endParaRPr>
          </a:p>
          <a:p>
            <a:r>
              <a:rPr lang="en-US" altLang="zh-CN">
                <a:solidFill>
                  <a:schemeClr val="tx1"/>
                </a:solidFill>
              </a:rPr>
              <a:t>Spring</a:t>
            </a:r>
            <a:r>
              <a:rPr lang="zh-CN" altLang="en-US">
                <a:solidFill>
                  <a:schemeClr val="tx1"/>
                </a:solidFill>
              </a:rPr>
              <a:t>事务同步</a:t>
            </a:r>
            <a:endParaRPr lang="zh-CN" altLang="en-US">
              <a:solidFill>
                <a:schemeClr val="tx1"/>
              </a:solidFill>
            </a:endParaRPr>
          </a:p>
          <a:p>
            <a:endParaRPr lang="zh-CN" altLang="en-US">
              <a:solidFill>
                <a:schemeClr val="tx1"/>
              </a:solidFill>
            </a:endParaRPr>
          </a:p>
          <a:p>
            <a:r>
              <a:rPr lang="zh-CN" altLang="en-US">
                <a:solidFill>
                  <a:schemeClr val="tx1"/>
                </a:solidFill>
              </a:rPr>
              <a:t>https://github.com/spring-projects/spring-framework/issues/8524</a:t>
            </a:r>
            <a:endParaRPr lang="zh-CN" altLang="en-US">
              <a:solidFill>
                <a:schemeClr val="tx1"/>
              </a:solidFill>
            </a:endParaRPr>
          </a:p>
          <a:p>
            <a:r>
              <a:rPr lang="zh-CN" altLang="en-US">
                <a:solidFill>
                  <a:schemeClr val="tx1"/>
                </a:solidFill>
              </a:rPr>
              <a:t>Provide a "best efforts" 1PC transaction manager out of the box</a:t>
            </a:r>
            <a:endParaRPr lang="zh-CN" altLang="en-US">
              <a:solidFill>
                <a:schemeClr val="tx1"/>
              </a:solidFill>
            </a:endParaRPr>
          </a:p>
        </p:txBody>
      </p:sp>
    </p:spTree>
    <p:custDataLst>
      <p:tags r:id="rId1"/>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Reference</a:t>
            </a:r>
            <a:endParaRPr lang="en-US" altLang="zh-CN">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https://www.javaworld.com/article/2077963/open-source-tools/distributed-transactions-in-spring--with-and-without-xa.html</a:t>
            </a:r>
            <a:endParaRPr lang="zh-CN" altLang="en-US">
              <a:solidFill>
                <a:schemeClr val="tx1"/>
              </a:solidFill>
            </a:endParaRPr>
          </a:p>
          <a:p>
            <a:r>
              <a:rPr lang="zh-CN" altLang="en-US">
                <a:solidFill>
                  <a:schemeClr val="tx1"/>
                </a:solidFill>
              </a:rPr>
              <a:t>Distributed transactions in Spring, with and without XA</a:t>
            </a:r>
            <a:endParaRPr lang="zh-CN" altLang="en-US">
              <a:solidFill>
                <a:schemeClr val="tx1"/>
              </a:solidFill>
            </a:endParaRPr>
          </a:p>
          <a:p>
            <a:endParaRPr lang="zh-CN" altLang="en-US">
              <a:solidFill>
                <a:schemeClr val="tx1"/>
              </a:solidFill>
            </a:endParaRPr>
          </a:p>
          <a:p>
            <a:r>
              <a:rPr lang="zh-CN" altLang="en-US">
                <a:solidFill>
                  <a:schemeClr val="tx1"/>
                </a:solidFill>
              </a:rPr>
              <a:t>https://www.cnblogs.com/malcome/articles/5909632.html?from=timeline&amp;isappinstalled=1</a:t>
            </a:r>
            <a:endParaRPr lang="zh-CN" altLang="en-US">
              <a:solidFill>
                <a:schemeClr val="tx1"/>
              </a:solidFill>
            </a:endParaRPr>
          </a:p>
          <a:p>
            <a:r>
              <a:rPr lang="zh-CN" altLang="en-US">
                <a:solidFill>
                  <a:schemeClr val="tx1"/>
                </a:solidFill>
              </a:rPr>
              <a:t>JAVA分布式架构的演变及解决方案</a:t>
            </a:r>
            <a:endParaRPr lang="zh-CN" altLang="en-US">
              <a:solidFill>
                <a:schemeClr val="tx1"/>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分布式事务要解决的问题</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sym typeface="+mn-ea"/>
              </a:rPr>
              <a:t>在一个请求里面操作两个或多个数据源，用两个或多个事务管理器，我们就要用某种方式让这两个或多个事务管理器的事务管理达成某种同步，让他们能够一起提交或回滚。</a:t>
            </a:r>
            <a:endParaRPr lang="zh-CN" altLang="en-US">
              <a:solidFill>
                <a:schemeClr val="tx1"/>
              </a:solidFill>
            </a:endParaRPr>
          </a:p>
          <a:p>
            <a:endParaRPr lang="zh-CN" altLang="en-US">
              <a:solidFill>
                <a:schemeClr val="tx1"/>
              </a:solidFill>
            </a:endParaRPr>
          </a:p>
          <a:p>
            <a:r>
              <a:rPr lang="zh-CN" altLang="en-US">
                <a:solidFill>
                  <a:schemeClr val="tx1"/>
                </a:solidFill>
                <a:sym typeface="+mn-ea"/>
              </a:rPr>
              <a:t>所以，重点是如何保证同步，特别是提交完第一个以后，第二个事务是有可能出错的。</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CAP</a:t>
            </a:r>
            <a:r>
              <a:rPr lang="zh-CN" altLang="en-US">
                <a:solidFill>
                  <a:schemeClr val="tx1"/>
                </a:solidFill>
              </a:rPr>
              <a:t>原则</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C  Consistency </a:t>
            </a:r>
            <a:r>
              <a:rPr lang="zh-CN" altLang="en-US">
                <a:solidFill>
                  <a:schemeClr val="tx1"/>
                </a:solidFill>
              </a:rPr>
              <a:t>一致性</a:t>
            </a:r>
            <a:endParaRPr lang="zh-CN" altLang="en-US">
              <a:solidFill>
                <a:schemeClr val="tx1"/>
              </a:solidFill>
            </a:endParaRPr>
          </a:p>
          <a:p>
            <a:endParaRPr lang="en-US" altLang="zh-CN">
              <a:solidFill>
                <a:schemeClr val="tx1"/>
              </a:solidFill>
            </a:endParaRPr>
          </a:p>
          <a:p>
            <a:r>
              <a:rPr lang="en-US" altLang="zh-CN">
                <a:solidFill>
                  <a:schemeClr val="tx1"/>
                </a:solidFill>
              </a:rPr>
              <a:t>A  Availability </a:t>
            </a:r>
            <a:r>
              <a:rPr lang="zh-CN" altLang="en-US">
                <a:solidFill>
                  <a:schemeClr val="tx1"/>
                </a:solidFill>
              </a:rPr>
              <a:t>可用性</a:t>
            </a:r>
            <a:endParaRPr lang="zh-CN" altLang="en-US">
              <a:solidFill>
                <a:schemeClr val="tx1"/>
              </a:solidFill>
            </a:endParaRPr>
          </a:p>
          <a:p>
            <a:endParaRPr lang="en-US" altLang="zh-CN">
              <a:solidFill>
                <a:schemeClr val="tx1"/>
              </a:solidFill>
            </a:endParaRPr>
          </a:p>
          <a:p>
            <a:r>
              <a:rPr lang="en-US" altLang="zh-CN">
                <a:solidFill>
                  <a:schemeClr val="tx1"/>
                </a:solidFill>
              </a:rPr>
              <a:t>P  Partition tolorance </a:t>
            </a:r>
            <a:r>
              <a:rPr lang="zh-CN" altLang="en-US">
                <a:solidFill>
                  <a:schemeClr val="tx1"/>
                </a:solidFill>
              </a:rPr>
              <a:t>分区容错性</a:t>
            </a:r>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7090410" y="1702435"/>
            <a:ext cx="2362200" cy="2333625"/>
          </a:xfrm>
          <a:prstGeom prst="rect">
            <a:avLst/>
          </a:prstGeom>
        </p:spPr>
      </p:pic>
      <p:pic>
        <p:nvPicPr>
          <p:cNvPr id="6" name="图片 5"/>
          <p:cNvPicPr>
            <a:picLocks noChangeAspect="1"/>
          </p:cNvPicPr>
          <p:nvPr/>
        </p:nvPicPr>
        <p:blipFill>
          <a:blip r:embed="rId2"/>
          <a:stretch>
            <a:fillRect/>
          </a:stretch>
        </p:blipFill>
        <p:spPr>
          <a:xfrm>
            <a:off x="5977255" y="697230"/>
            <a:ext cx="4589145" cy="395287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分布式事务一致性</a:t>
            </a:r>
            <a:r>
              <a:rPr lang="en-US" altLang="zh-CN">
                <a:solidFill>
                  <a:schemeClr val="tx1"/>
                </a:solidFill>
              </a:rPr>
              <a:t>	</a:t>
            </a:r>
            <a:endParaRPr lang="en-US" altLang="zh-CN">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强一致性 </a:t>
            </a:r>
            <a:endParaRPr lang="zh-CN" altLang="en-US">
              <a:solidFill>
                <a:schemeClr val="tx1"/>
              </a:solidFill>
            </a:endParaRPr>
          </a:p>
          <a:p>
            <a:endParaRPr lang="zh-CN" altLang="en-US">
              <a:solidFill>
                <a:schemeClr val="tx1"/>
              </a:solidFill>
            </a:endParaRPr>
          </a:p>
          <a:p>
            <a:r>
              <a:rPr lang="zh-CN" altLang="en-US">
                <a:solidFill>
                  <a:schemeClr val="tx1"/>
                </a:solidFill>
              </a:rPr>
              <a:t>弱一致性</a:t>
            </a:r>
            <a:endParaRPr lang="zh-CN" altLang="en-US">
              <a:solidFill>
                <a:schemeClr val="tx1"/>
              </a:solidFill>
            </a:endParaRPr>
          </a:p>
          <a:p>
            <a:endParaRPr lang="zh-CN" altLang="en-US">
              <a:solidFill>
                <a:schemeClr val="tx1"/>
              </a:solidFill>
            </a:endParaRPr>
          </a:p>
          <a:p>
            <a:r>
              <a:rPr lang="zh-CN" altLang="en-US">
                <a:solidFill>
                  <a:schemeClr val="tx1"/>
                </a:solidFill>
              </a:rPr>
              <a:t>最终一致性</a:t>
            </a:r>
            <a:endParaRPr lang="zh-CN" altLang="en-US">
              <a:solidFill>
                <a:schemeClr val="tx1"/>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BASE</a:t>
            </a:r>
            <a:r>
              <a:rPr lang="zh-CN" altLang="en-US">
                <a:solidFill>
                  <a:schemeClr val="tx1"/>
                </a:solidFill>
              </a:rPr>
              <a:t>理论</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Basic Available</a:t>
            </a:r>
            <a:endParaRPr lang="zh-CN" altLang="en-US">
              <a:solidFill>
                <a:schemeClr val="tx1"/>
              </a:solidFill>
            </a:endParaRPr>
          </a:p>
          <a:p>
            <a:endParaRPr lang="zh-CN" altLang="en-US">
              <a:solidFill>
                <a:schemeClr val="tx1"/>
              </a:solidFill>
            </a:endParaRPr>
          </a:p>
          <a:p>
            <a:r>
              <a:rPr lang="en-US" altLang="zh-CN">
                <a:solidFill>
                  <a:schemeClr val="tx1"/>
                </a:solidFill>
              </a:rPr>
              <a:t>Soft state </a:t>
            </a:r>
            <a:endParaRPr lang="en-US" altLang="zh-CN">
              <a:solidFill>
                <a:schemeClr val="tx1"/>
              </a:solidFill>
            </a:endParaRPr>
          </a:p>
          <a:p>
            <a:endParaRPr lang="zh-CN" altLang="en-US">
              <a:solidFill>
                <a:schemeClr val="tx1"/>
              </a:solidFill>
            </a:endParaRPr>
          </a:p>
          <a:p>
            <a:r>
              <a:rPr lang="en-US" altLang="zh-CN">
                <a:solidFill>
                  <a:schemeClr val="tx1"/>
                </a:solidFill>
              </a:rPr>
              <a:t>Eventually Consistent</a:t>
            </a:r>
            <a:endParaRPr lang="en-US" altLang="zh-CN">
              <a:solidFill>
                <a:schemeClr val="tx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事务一致性协议</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两将军问题</a:t>
            </a:r>
            <a:endParaRPr lang="zh-CN" altLang="en-US">
              <a:solidFill>
                <a:schemeClr val="tx1"/>
              </a:solidFill>
            </a:endParaRPr>
          </a:p>
          <a:p>
            <a:endParaRPr lang="zh-CN" altLang="en-US">
              <a:solidFill>
                <a:schemeClr val="tx1"/>
              </a:solidFill>
            </a:endParaRPr>
          </a:p>
          <a:p>
            <a:r>
              <a:rPr lang="zh-CN" altLang="en-US">
                <a:solidFill>
                  <a:schemeClr val="tx1"/>
                </a:solidFill>
              </a:rPr>
              <a:t>二阶段提交（</a:t>
            </a:r>
            <a:r>
              <a:rPr lang="en-US" altLang="zh-CN">
                <a:solidFill>
                  <a:schemeClr val="tx1"/>
                </a:solidFill>
              </a:rPr>
              <a:t>2PC</a:t>
            </a:r>
            <a:r>
              <a:rPr lang="zh-CN" altLang="en-US">
                <a:solidFill>
                  <a:schemeClr val="tx1"/>
                </a:solidFill>
              </a:rPr>
              <a:t>）</a:t>
            </a:r>
            <a:endParaRPr lang="zh-CN" altLang="en-US">
              <a:solidFill>
                <a:schemeClr val="tx1"/>
              </a:solidFill>
            </a:endParaRPr>
          </a:p>
          <a:p>
            <a:endParaRPr lang="zh-CN" altLang="en-US">
              <a:solidFill>
                <a:schemeClr val="tx1"/>
              </a:solidFill>
            </a:endParaRPr>
          </a:p>
          <a:p>
            <a:r>
              <a:rPr lang="zh-CN" altLang="en-US">
                <a:solidFill>
                  <a:schemeClr val="tx1"/>
                </a:solidFill>
              </a:rPr>
              <a:t>三阶段提交（</a:t>
            </a:r>
            <a:r>
              <a:rPr lang="en-US" altLang="zh-CN">
                <a:solidFill>
                  <a:schemeClr val="tx1"/>
                </a:solidFill>
              </a:rPr>
              <a:t>3PC</a:t>
            </a:r>
            <a:r>
              <a:rPr lang="zh-CN" altLang="en-US">
                <a:solidFill>
                  <a:schemeClr val="tx1"/>
                </a:solidFill>
              </a:rPr>
              <a:t>）</a:t>
            </a:r>
            <a:endParaRPr lang="zh-CN" altLang="en-US">
              <a:solidFill>
                <a:schemeClr val="tx1"/>
              </a:solidFill>
            </a:endParaRPr>
          </a:p>
          <a:p>
            <a:endParaRPr lang="zh-CN" altLang="en-US">
              <a:solidFill>
                <a:schemeClr val="tx1"/>
              </a:solidFill>
            </a:endParaRPr>
          </a:p>
          <a:p>
            <a:pPr marL="0" indent="0">
              <a:buNone/>
            </a:pPr>
            <a:endParaRPr lang="zh-CN" altLang="en-US">
              <a:solidFill>
                <a:schemeClr val="tx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两将军问题</a:t>
            </a:r>
            <a:endParaRPr lang="zh-CN" altLang="en-US">
              <a:solidFill>
                <a:schemeClr val="tx1"/>
              </a:solidFill>
            </a:endParaRPr>
          </a:p>
        </p:txBody>
      </p:sp>
      <p:sp>
        <p:nvSpPr>
          <p:cNvPr id="3" name="内容占位符 2"/>
          <p:cNvSpPr>
            <a:spLocks noGrp="1"/>
          </p:cNvSpPr>
          <p:nvPr>
            <p:ph idx="1"/>
          </p:nvPr>
        </p:nvSpPr>
        <p:spPr/>
        <p:txBody>
          <a:bodyPr/>
          <a:lstStyle/>
          <a:p>
            <a:endParaRPr lang="zh-CN" altLang="en-US"/>
          </a:p>
        </p:txBody>
      </p:sp>
      <p:pic>
        <p:nvPicPr>
          <p:cNvPr id="4" name="图片 3" descr="899685-20170111154757806-1534222333"/>
          <p:cNvPicPr>
            <a:picLocks noChangeAspect="1"/>
          </p:cNvPicPr>
          <p:nvPr/>
        </p:nvPicPr>
        <p:blipFill>
          <a:blip r:embed="rId1"/>
          <a:stretch>
            <a:fillRect/>
          </a:stretch>
        </p:blipFill>
        <p:spPr>
          <a:xfrm>
            <a:off x="3547745" y="2211705"/>
            <a:ext cx="5095875" cy="319087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2PC</a:t>
            </a:r>
            <a:endParaRPr lang="en-US" altLang="zh-CN">
              <a:solidFill>
                <a:schemeClr val="tx1"/>
              </a:solidFill>
            </a:endParaRPr>
          </a:p>
        </p:txBody>
      </p:sp>
      <p:pic>
        <p:nvPicPr>
          <p:cNvPr id="12" name="图片 11"/>
          <p:cNvPicPr>
            <a:picLocks noChangeAspect="1"/>
          </p:cNvPicPr>
          <p:nvPr/>
        </p:nvPicPr>
        <p:blipFill>
          <a:blip r:embed="rId1"/>
          <a:stretch>
            <a:fillRect/>
          </a:stretch>
        </p:blipFill>
        <p:spPr>
          <a:xfrm>
            <a:off x="876300" y="1474470"/>
            <a:ext cx="5914390" cy="268414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2PC</a:t>
            </a:r>
            <a:endParaRPr lang="en-US" altLang="zh-CN">
              <a:solidFill>
                <a:schemeClr val="tx1"/>
              </a:solidFill>
            </a:endParaRPr>
          </a:p>
        </p:txBody>
      </p:sp>
      <p:pic>
        <p:nvPicPr>
          <p:cNvPr id="4" name="内容占位符 3" descr="76a6d8e35ec97e1723b785a13a54a940"/>
          <p:cNvPicPr>
            <a:picLocks noGrp="1" noChangeAspect="1"/>
          </p:cNvPicPr>
          <p:nvPr>
            <p:ph idx="1"/>
          </p:nvPr>
        </p:nvPicPr>
        <p:blipFill>
          <a:blip r:embed="rId1"/>
          <a:stretch>
            <a:fillRect/>
          </a:stretch>
        </p:blipFill>
        <p:spPr>
          <a:xfrm>
            <a:off x="876300" y="1786255"/>
            <a:ext cx="6067425" cy="360997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2PC</a:t>
            </a:r>
            <a:r>
              <a:rPr lang="zh-CN" altLang="en-US">
                <a:solidFill>
                  <a:schemeClr val="tx1"/>
                </a:solidFill>
              </a:rPr>
              <a:t>的协议优化</a:t>
            </a:r>
            <a:endParaRPr lang="zh-CN" altLang="en-US">
              <a:solidFill>
                <a:schemeClr val="tx1"/>
              </a:solidFill>
            </a:endParaRPr>
          </a:p>
        </p:txBody>
      </p:sp>
      <p:sp>
        <p:nvSpPr>
          <p:cNvPr id="3" name="内容占位符 2"/>
          <p:cNvSpPr>
            <a:spLocks noGrp="1"/>
          </p:cNvSpPr>
          <p:nvPr>
            <p:ph idx="1"/>
          </p:nvPr>
        </p:nvSpPr>
        <p:spPr/>
        <p:txBody>
          <a:bodyPr>
            <a:normAutofit fontScale="90000"/>
          </a:bodyPr>
          <a:lstStyle/>
          <a:p>
            <a:r>
              <a:rPr lang="zh-CN" altLang="en-US">
                <a:solidFill>
                  <a:schemeClr val="tx1"/>
                </a:solidFill>
              </a:rPr>
              <a:t>如果需要增删改的数据都在同一个RM上，TM可以使用一阶段提交——跳过两阶段提交中的Phase 1，直接执行Phase 2。</a:t>
            </a:r>
            <a:endParaRPr lang="zh-CN" altLang="en-US">
              <a:solidFill>
                <a:schemeClr val="tx1"/>
              </a:solidFill>
            </a:endParaRPr>
          </a:p>
          <a:p>
            <a:pPr lvl="1"/>
            <a:r>
              <a:rPr lang="zh-CN" altLang="en-US">
                <a:solidFill>
                  <a:schemeClr val="tx1"/>
                </a:solidFill>
              </a:rPr>
              <a:t>但这种优化的本质是跳过Phase 1，这种情况下，RM自行决定了整个局部事务的结果，并且在答复TM前就清除掉局部事务（因为Phase 2中RM应答完请求后，TM就没有必要去联系它了），这样TM就没有必要去持久化使用了这种优化的全局事务，也导致在某些系统故障（比如说由于网络通信抖动，TM没收到RM的回复）时，TM可能会完全不知道这类事务的执行结果。</a:t>
            </a:r>
            <a:endParaRPr lang="zh-CN" altLang="en-US">
              <a:solidFill>
                <a:schemeClr val="tx1"/>
              </a:solidFill>
            </a:endParaRPr>
          </a:p>
          <a:p>
            <a:pPr lvl="1"/>
            <a:endParaRPr lang="zh-CN" altLang="en-US">
              <a:solidFill>
                <a:schemeClr val="tx1"/>
              </a:solidFill>
            </a:endParaRPr>
          </a:p>
          <a:p>
            <a:endParaRPr lang="zh-CN" altLang="en-US">
              <a:solidFill>
                <a:schemeClr val="tx1"/>
              </a:solidFill>
            </a:endParaRPr>
          </a:p>
          <a:p>
            <a:r>
              <a:rPr lang="zh-CN" altLang="en-US">
                <a:solidFill>
                  <a:schemeClr val="tx1"/>
                </a:solidFill>
              </a:rPr>
              <a:t>在Phase 1中，RM可以断言“我这边不涉及数据增删改”来答复TM的prepare请求，从而让这个RM脱离当前的全局事务，从而免去了Phase 2。</a:t>
            </a:r>
            <a:endParaRPr lang="zh-CN" altLang="en-US">
              <a:solidFill>
                <a:schemeClr val="tx1"/>
              </a:solidFill>
            </a:endParaRPr>
          </a:p>
          <a:p>
            <a:pPr lvl="1"/>
            <a:r>
              <a:rPr lang="zh-CN" altLang="en-US">
                <a:solidFill>
                  <a:schemeClr val="tx1"/>
                </a:solidFill>
              </a:rPr>
              <a:t>这种优化发生在其他RM都完成prepare之前的话，使用了只读断言的RM早于AP其他动作（比如说这个RM返回那些只读数据给AP）前，就释放了相关数据的上下文（比如读锁之类的），这时候其他全局事务或者本地事务就有机会去改变这些数据，结果就是无法保障整个系统的可序列化特性——通俗点说那就会有脏读的风险。</a:t>
            </a:r>
            <a:endParaRPr lang="zh-CN" altLang="en-US">
              <a:solidFill>
                <a:schemeClr val="tx1"/>
              </a:solidFill>
            </a:endParaRPr>
          </a:p>
          <a:p>
            <a:pPr lvl="1"/>
            <a:endParaRPr lang="zh-CN" altLang="en-US">
              <a:solidFill>
                <a:schemeClr val="tx1"/>
              </a:solidFill>
            </a:endParaRPr>
          </a:p>
          <a:p>
            <a:pPr lvl="1"/>
            <a:endParaRPr lang="zh-CN" altLang="en-US">
              <a:solidFill>
                <a:schemeClr val="tx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目录</a:t>
            </a:r>
            <a:endParaRPr lang="zh-CN" altLang="en-US">
              <a:solidFill>
                <a:schemeClr val="tx1"/>
              </a:solidFill>
            </a:endParaRPr>
          </a:p>
        </p:txBody>
      </p:sp>
      <p:sp>
        <p:nvSpPr>
          <p:cNvPr id="3" name="内容占位符 2"/>
          <p:cNvSpPr>
            <a:spLocks noGrp="1"/>
          </p:cNvSpPr>
          <p:nvPr>
            <p:ph idx="1"/>
          </p:nvPr>
        </p:nvSpPr>
        <p:spPr>
          <a:xfrm>
            <a:off x="876300" y="1852295"/>
            <a:ext cx="4700905" cy="4319905"/>
          </a:xfrm>
        </p:spPr>
        <p:txBody>
          <a:bodyPr>
            <a:normAutofit/>
          </a:bodyPr>
          <a:lstStyle/>
          <a:p>
            <a:r>
              <a:rPr lang="en-US" altLang="zh-CN">
                <a:solidFill>
                  <a:schemeClr val="tx1"/>
                </a:solidFill>
              </a:rPr>
              <a:t>DEMO</a:t>
            </a:r>
            <a:endParaRPr lang="en-US" altLang="zh-CN">
              <a:solidFill>
                <a:schemeClr val="tx1"/>
              </a:solidFill>
            </a:endParaRPr>
          </a:p>
          <a:p>
            <a:r>
              <a:rPr lang="zh-CN" altLang="en-US">
                <a:solidFill>
                  <a:schemeClr val="tx1"/>
                </a:solidFill>
              </a:rPr>
              <a:t>分布式系统、微服务简述</a:t>
            </a:r>
            <a:endParaRPr lang="zh-CN" altLang="en-US">
              <a:solidFill>
                <a:schemeClr val="tx1"/>
              </a:solidFill>
            </a:endParaRPr>
          </a:p>
          <a:p>
            <a:r>
              <a:rPr lang="zh-CN" altLang="en-US">
                <a:solidFill>
                  <a:schemeClr val="tx1"/>
                </a:solidFill>
              </a:rPr>
              <a:t>分布式事务理论</a:t>
            </a:r>
            <a:endParaRPr lang="zh-CN" altLang="en-US">
              <a:solidFill>
                <a:schemeClr val="tx1"/>
              </a:solidFill>
            </a:endParaRPr>
          </a:p>
          <a:p>
            <a:pPr lvl="1"/>
            <a:r>
              <a:rPr lang="en-US" altLang="zh-CN" sz="2000">
                <a:solidFill>
                  <a:schemeClr val="tx1"/>
                </a:solidFill>
              </a:rPr>
              <a:t>CAP</a:t>
            </a:r>
            <a:endParaRPr lang="en-US" altLang="zh-CN" sz="2000">
              <a:solidFill>
                <a:schemeClr val="tx1"/>
              </a:solidFill>
            </a:endParaRPr>
          </a:p>
          <a:p>
            <a:pPr lvl="1"/>
            <a:r>
              <a:rPr lang="en-US" altLang="zh-CN" sz="2000">
                <a:solidFill>
                  <a:schemeClr val="tx1"/>
                </a:solidFill>
              </a:rPr>
              <a:t>BASE</a:t>
            </a:r>
            <a:endParaRPr lang="zh-CN" altLang="en-US">
              <a:solidFill>
                <a:schemeClr val="tx1"/>
              </a:solidFill>
            </a:endParaRPr>
          </a:p>
          <a:p>
            <a:r>
              <a:rPr lang="zh-CN" altLang="en-US">
                <a:solidFill>
                  <a:schemeClr val="tx1"/>
                </a:solidFill>
              </a:rPr>
              <a:t>事务一致性协议</a:t>
            </a:r>
            <a:endParaRPr lang="zh-CN" altLang="en-US">
              <a:solidFill>
                <a:schemeClr val="tx1"/>
              </a:solidFill>
            </a:endParaRPr>
          </a:p>
          <a:p>
            <a:pPr lvl="1"/>
            <a:r>
              <a:rPr lang="en-US" altLang="zh-CN" sz="2000">
                <a:solidFill>
                  <a:schemeClr val="tx1"/>
                </a:solidFill>
              </a:rPr>
              <a:t>2PC</a:t>
            </a:r>
            <a:endParaRPr lang="en-US" altLang="zh-CN" sz="2000">
              <a:solidFill>
                <a:schemeClr val="tx1"/>
              </a:solidFill>
            </a:endParaRPr>
          </a:p>
          <a:p>
            <a:pPr lvl="1"/>
            <a:r>
              <a:rPr lang="en-US" altLang="zh-CN" sz="2000">
                <a:solidFill>
                  <a:schemeClr val="tx1"/>
                </a:solidFill>
              </a:rPr>
              <a:t>3PC</a:t>
            </a:r>
            <a:endParaRPr lang="en-US" altLang="zh-CN" sz="2000">
              <a:solidFill>
                <a:schemeClr val="tx1"/>
              </a:solidFill>
            </a:endParaRPr>
          </a:p>
          <a:p>
            <a:pPr lvl="1"/>
            <a:r>
              <a:rPr lang="en-US" altLang="zh-CN" sz="2000">
                <a:solidFill>
                  <a:schemeClr val="tx1"/>
                </a:solidFill>
              </a:rPr>
              <a:t>Paxos</a:t>
            </a:r>
            <a:endParaRPr lang="zh-CN" altLang="en-US">
              <a:solidFill>
                <a:schemeClr val="tx1"/>
              </a:solidFill>
            </a:endParaRPr>
          </a:p>
          <a:p>
            <a:r>
              <a:rPr lang="en-US" altLang="zh-CN">
                <a:solidFill>
                  <a:schemeClr val="tx1"/>
                </a:solidFill>
              </a:rPr>
              <a:t>Spring</a:t>
            </a:r>
            <a:r>
              <a:rPr lang="zh-CN" altLang="en-US">
                <a:solidFill>
                  <a:schemeClr val="tx1"/>
                </a:solidFill>
              </a:rPr>
              <a:t>分布式事务</a:t>
            </a:r>
            <a:endParaRPr lang="zh-CN" altLang="en-US">
              <a:solidFill>
                <a:schemeClr val="tx1"/>
              </a:solidFill>
            </a:endParaRPr>
          </a:p>
        </p:txBody>
      </p:sp>
      <p:sp>
        <p:nvSpPr>
          <p:cNvPr id="4" name="内容占位符 2"/>
          <p:cNvSpPr>
            <a:spLocks noGrp="1"/>
          </p:cNvSpPr>
          <p:nvPr/>
        </p:nvSpPr>
        <p:spPr>
          <a:xfrm>
            <a:off x="6123940" y="1932940"/>
            <a:ext cx="4700905" cy="4319905"/>
          </a:xfrm>
          <a:prstGeom prst="rect">
            <a:avLst/>
          </a:prstGeom>
        </p:spPr>
        <p:txBody>
          <a:bodyPr vert="horz" lIns="91440" tIns="45720" rIns="91440" bIns="46800"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solidFill>
                  <a:schemeClr val="tx1"/>
                </a:solidFill>
                <a:sym typeface="+mn-ea"/>
              </a:rPr>
              <a:t>事务同步模式</a:t>
            </a:r>
            <a:endParaRPr lang="zh-CN" altLang="en-US" sz="2400">
              <a:solidFill>
                <a:schemeClr val="tx1"/>
              </a:solidFill>
              <a:sym typeface="+mn-ea"/>
            </a:endParaRPr>
          </a:p>
          <a:p>
            <a:pPr lvl="1"/>
            <a:r>
              <a:rPr lang="en-US" altLang="zh-CN" sz="2000">
                <a:solidFill>
                  <a:schemeClr val="tx1"/>
                </a:solidFill>
                <a:sym typeface="+mn-ea"/>
              </a:rPr>
              <a:t>XA</a:t>
            </a:r>
            <a:endParaRPr lang="en-US" altLang="zh-CN" sz="2000">
              <a:solidFill>
                <a:schemeClr val="tx1"/>
              </a:solidFill>
              <a:sym typeface="+mn-ea"/>
            </a:endParaRPr>
          </a:p>
          <a:p>
            <a:pPr lvl="1"/>
            <a:r>
              <a:rPr lang="zh-CN" altLang="en-US" sz="2000">
                <a:solidFill>
                  <a:schemeClr val="tx1"/>
                </a:solidFill>
                <a:sym typeface="+mn-ea"/>
              </a:rPr>
              <a:t>最大努力一次提交</a:t>
            </a:r>
            <a:endParaRPr lang="zh-CN" altLang="en-US" sz="2000">
              <a:solidFill>
                <a:schemeClr val="tx1"/>
              </a:solidFill>
              <a:sym typeface="+mn-ea"/>
            </a:endParaRPr>
          </a:p>
          <a:p>
            <a:r>
              <a:rPr lang="zh-CN" sz="2400">
                <a:solidFill>
                  <a:schemeClr val="tx1"/>
                </a:solidFill>
                <a:sym typeface="+mn-ea"/>
              </a:rPr>
              <a:t>分布式事务技术</a:t>
            </a:r>
            <a:endParaRPr lang="zh-CN" sz="2400">
              <a:solidFill>
                <a:schemeClr val="tx1"/>
              </a:solidFill>
              <a:sym typeface="+mn-ea"/>
            </a:endParaRPr>
          </a:p>
          <a:p>
            <a:pPr lvl="1"/>
            <a:r>
              <a:rPr lang="zh-CN" altLang="en-US">
                <a:solidFill>
                  <a:schemeClr val="tx1"/>
                </a:solidFill>
              </a:rPr>
              <a:t>幂等性</a:t>
            </a:r>
            <a:endParaRPr lang="zh-CN" altLang="en-US">
              <a:solidFill>
                <a:schemeClr val="tx1"/>
              </a:solidFill>
            </a:endParaRPr>
          </a:p>
          <a:p>
            <a:pPr lvl="1"/>
            <a:r>
              <a:rPr lang="zh-CN" altLang="en-US">
                <a:solidFill>
                  <a:schemeClr val="tx1"/>
                </a:solidFill>
              </a:rPr>
              <a:t>唯一性</a:t>
            </a:r>
            <a:r>
              <a:rPr lang="en-US" altLang="zh-CN">
                <a:solidFill>
                  <a:schemeClr val="tx1"/>
                </a:solidFill>
              </a:rPr>
              <a:t>ID</a:t>
            </a:r>
            <a:endParaRPr lang="en-US" altLang="zh-CN">
              <a:solidFill>
                <a:schemeClr val="tx1"/>
              </a:solidFill>
            </a:endParaRPr>
          </a:p>
          <a:p>
            <a:pPr lvl="1"/>
            <a:r>
              <a:rPr lang="zh-CN" altLang="en-US">
                <a:solidFill>
                  <a:schemeClr val="tx1"/>
                </a:solidFill>
              </a:rPr>
              <a:t>分布式锁</a:t>
            </a:r>
            <a:endParaRPr lang="zh-CN" altLang="en-US">
              <a:solidFill>
                <a:schemeClr val="tx1"/>
              </a:solidFill>
            </a:endParaRPr>
          </a:p>
          <a:p>
            <a:r>
              <a:rPr lang="zh-CN" altLang="en-US">
                <a:solidFill>
                  <a:schemeClr val="tx1"/>
                </a:solidFill>
              </a:rPr>
              <a:t>分布式事务架构模式</a:t>
            </a:r>
            <a:endParaRPr lang="zh-CN" altLang="en-US">
              <a:solidFill>
                <a:schemeClr val="tx1"/>
              </a:solidFill>
            </a:endParaRPr>
          </a:p>
          <a:p>
            <a:pPr lvl="1"/>
            <a:r>
              <a:rPr lang="zh-CN" altLang="en-US">
                <a:solidFill>
                  <a:schemeClr val="tx1"/>
                </a:solidFill>
              </a:rPr>
              <a:t>消息驱动模式</a:t>
            </a:r>
            <a:endParaRPr lang="zh-CN" altLang="en-US">
              <a:solidFill>
                <a:schemeClr val="tx1"/>
              </a:solidFill>
            </a:endParaRPr>
          </a:p>
          <a:p>
            <a:pPr lvl="1"/>
            <a:r>
              <a:rPr lang="zh-CN" altLang="en-US">
                <a:solidFill>
                  <a:schemeClr val="tx1"/>
                </a:solidFill>
              </a:rPr>
              <a:t>事件溯源模式</a:t>
            </a:r>
            <a:endParaRPr lang="zh-CN" altLang="en-US">
              <a:solidFill>
                <a:schemeClr val="tx1"/>
              </a:solidFill>
            </a:endParaRPr>
          </a:p>
          <a:p>
            <a:pPr lvl="1"/>
            <a:r>
              <a:rPr lang="en-US" altLang="zh-CN">
                <a:solidFill>
                  <a:schemeClr val="tx1"/>
                </a:solidFill>
              </a:rPr>
              <a:t>TCC</a:t>
            </a:r>
            <a:r>
              <a:rPr lang="zh-CN" altLang="en-US">
                <a:solidFill>
                  <a:schemeClr val="tx1"/>
                </a:solidFill>
              </a:rPr>
              <a:t>模式</a:t>
            </a:r>
            <a:endParaRPr lang="zh-CN" altLang="en-US">
              <a:solidFill>
                <a:schemeClr val="tx1"/>
              </a:solidFill>
            </a:endParaRPr>
          </a:p>
          <a:p>
            <a:pPr lvl="1"/>
            <a:r>
              <a:rPr lang="en-US" altLang="zh-CN">
                <a:solidFill>
                  <a:schemeClr val="tx1"/>
                </a:solidFill>
              </a:rPr>
              <a:t>Fescar</a:t>
            </a:r>
            <a:endParaRPr lang="en-US" altLang="zh-CN">
              <a:solidFill>
                <a:schemeClr val="tx1"/>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2PC</a:t>
            </a:r>
            <a:r>
              <a:rPr lang="zh-CN" altLang="en-US">
                <a:solidFill>
                  <a:schemeClr val="tx1"/>
                </a:solidFill>
              </a:rPr>
              <a:t>的前提条件</a:t>
            </a:r>
            <a:r>
              <a:rPr lang="en-US" altLang="zh-CN">
                <a:solidFill>
                  <a:schemeClr val="tx1"/>
                </a:solidFill>
              </a:rPr>
              <a:t>*</a:t>
            </a:r>
            <a:endParaRPr lang="en-US" altLang="zh-CN">
              <a:solidFill>
                <a:schemeClr val="tx1"/>
              </a:solidFill>
            </a:endParaRPr>
          </a:p>
        </p:txBody>
      </p:sp>
      <p:sp>
        <p:nvSpPr>
          <p:cNvPr id="3" name="内容占位符 2"/>
          <p:cNvSpPr>
            <a:spLocks noGrp="1"/>
          </p:cNvSpPr>
          <p:nvPr>
            <p:ph idx="1"/>
          </p:nvPr>
        </p:nvSpPr>
        <p:spPr/>
        <p:txBody>
          <a:bodyPr/>
          <a:lstStyle/>
          <a:p>
            <a:endParaRPr lang="zh-CN" altLang="en-US">
              <a:solidFill>
                <a:schemeClr val="tx1"/>
              </a:solidFill>
            </a:endParaRPr>
          </a:p>
          <a:p>
            <a:r>
              <a:rPr lang="zh-CN" altLang="en-US">
                <a:solidFill>
                  <a:schemeClr val="tx1"/>
                </a:solidFill>
              </a:rPr>
              <a:t>网络通信是可信的。</a:t>
            </a:r>
            <a:endParaRPr lang="zh-CN" altLang="en-US">
              <a:solidFill>
                <a:schemeClr val="tx1"/>
              </a:solidFill>
            </a:endParaRPr>
          </a:p>
          <a:p>
            <a:endParaRPr lang="zh-CN" altLang="en-US">
              <a:solidFill>
                <a:schemeClr val="tx1"/>
              </a:solidFill>
            </a:endParaRPr>
          </a:p>
          <a:p>
            <a:r>
              <a:rPr lang="zh-CN" altLang="en-US">
                <a:solidFill>
                  <a:schemeClr val="tx1"/>
                </a:solidFill>
              </a:rPr>
              <a:t>所有crash的节点最终都会恢复，不会一直处于crash状态。</a:t>
            </a:r>
            <a:endParaRPr lang="zh-CN" altLang="en-US">
              <a:solidFill>
                <a:schemeClr val="tx1"/>
              </a:solidFill>
            </a:endParaRPr>
          </a:p>
          <a:p>
            <a:endParaRPr lang="zh-CN" altLang="en-US">
              <a:solidFill>
                <a:schemeClr val="tx1"/>
              </a:solidFill>
            </a:endParaRPr>
          </a:p>
          <a:p>
            <a:r>
              <a:rPr lang="zh-CN" altLang="en-US">
                <a:solidFill>
                  <a:schemeClr val="tx1"/>
                </a:solidFill>
              </a:rPr>
              <a:t>每个分布式事务参与方都有WAL日志，并且该日志存于稳定的存储上。</a:t>
            </a:r>
            <a:endParaRPr lang="zh-CN" altLang="en-US">
              <a:solidFill>
                <a:schemeClr val="tx1"/>
              </a:solidFill>
            </a:endParaRPr>
          </a:p>
          <a:p>
            <a:endParaRPr lang="zh-CN" altLang="en-US">
              <a:solidFill>
                <a:schemeClr val="tx1"/>
              </a:solidFill>
            </a:endParaRPr>
          </a:p>
          <a:p>
            <a:r>
              <a:rPr lang="zh-CN" altLang="en-US">
                <a:solidFill>
                  <a:schemeClr val="tx1"/>
                </a:solidFill>
              </a:rPr>
              <a:t>各节点上的本地事务状态即使碰到机器crash都可从WAL日志上恢复。</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2PC</a:t>
            </a:r>
            <a:r>
              <a:rPr lang="zh-CN" altLang="en-US">
                <a:solidFill>
                  <a:schemeClr val="tx1"/>
                </a:solidFill>
              </a:rPr>
              <a:t>的缺陷</a:t>
            </a:r>
            <a:endParaRPr lang="zh-CN" altLang="en-US">
              <a:solidFill>
                <a:schemeClr val="tx1"/>
              </a:solidFill>
            </a:endParaRPr>
          </a:p>
        </p:txBody>
      </p:sp>
      <p:sp>
        <p:nvSpPr>
          <p:cNvPr id="3" name="内容占位符 2"/>
          <p:cNvSpPr>
            <a:spLocks noGrp="1"/>
          </p:cNvSpPr>
          <p:nvPr>
            <p:ph idx="1"/>
          </p:nvPr>
        </p:nvSpPr>
        <p:spPr/>
        <p:txBody>
          <a:bodyPr>
            <a:normAutofit/>
          </a:bodyPr>
          <a:lstStyle/>
          <a:p>
            <a:endParaRPr lang="zh-CN" altLang="en-US" sz="1400">
              <a:solidFill>
                <a:schemeClr val="tx1"/>
              </a:solidFill>
            </a:endParaRPr>
          </a:p>
          <a:p>
            <a:r>
              <a:rPr lang="zh-CN" altLang="en-US" sz="1400">
                <a:solidFill>
                  <a:schemeClr val="tx1"/>
                </a:solidFill>
              </a:rPr>
              <a:t>同步阻塞问题。</a:t>
            </a:r>
            <a:endParaRPr lang="zh-CN" altLang="en-US" sz="1400">
              <a:solidFill>
                <a:schemeClr val="tx1"/>
              </a:solidFill>
            </a:endParaRPr>
          </a:p>
          <a:p>
            <a:pPr lvl="1"/>
            <a:r>
              <a:rPr lang="zh-CN" altLang="en-US" sz="1165">
                <a:solidFill>
                  <a:schemeClr val="tx1"/>
                </a:solidFill>
              </a:rPr>
              <a:t>执行过程中，所有参与节点都是事务阻塞型的。当参与者占有公共资源时，其他第三方节点访问公共资源不得不处于阻塞状态。</a:t>
            </a:r>
            <a:endParaRPr lang="zh-CN" altLang="en-US" sz="1165">
              <a:solidFill>
                <a:schemeClr val="tx1"/>
              </a:solidFill>
            </a:endParaRPr>
          </a:p>
          <a:p>
            <a:endParaRPr lang="zh-CN" altLang="en-US" sz="1400">
              <a:solidFill>
                <a:schemeClr val="tx1"/>
              </a:solidFill>
            </a:endParaRPr>
          </a:p>
          <a:p>
            <a:r>
              <a:rPr lang="zh-CN" altLang="en-US" sz="1400">
                <a:solidFill>
                  <a:schemeClr val="tx1"/>
                </a:solidFill>
              </a:rPr>
              <a:t>单点故障。</a:t>
            </a:r>
            <a:endParaRPr lang="zh-CN" altLang="en-US" sz="1400">
              <a:solidFill>
                <a:schemeClr val="tx1"/>
              </a:solidFill>
            </a:endParaRPr>
          </a:p>
          <a:p>
            <a:pPr lvl="1"/>
            <a:r>
              <a:rPr lang="zh-CN" altLang="en-US" sz="1165">
                <a:solidFill>
                  <a:schemeClr val="tx1"/>
                </a:solidFill>
              </a:rPr>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zh-CN" altLang="en-US" sz="1165">
              <a:solidFill>
                <a:schemeClr val="tx1"/>
              </a:solidFill>
            </a:endParaRPr>
          </a:p>
          <a:p>
            <a:endParaRPr lang="zh-CN" altLang="en-US" sz="1400">
              <a:solidFill>
                <a:schemeClr val="tx1"/>
              </a:solidFill>
            </a:endParaRPr>
          </a:p>
          <a:p>
            <a:r>
              <a:rPr lang="zh-CN" altLang="en-US" sz="1400">
                <a:solidFill>
                  <a:schemeClr val="tx1"/>
                </a:solidFill>
              </a:rPr>
              <a:t>数据不一致。</a:t>
            </a:r>
            <a:endParaRPr lang="zh-CN" altLang="en-US" sz="1400">
              <a:solidFill>
                <a:schemeClr val="tx1"/>
              </a:solidFill>
            </a:endParaRPr>
          </a:p>
          <a:p>
            <a:pPr lvl="1"/>
            <a:r>
              <a:rPr lang="zh-CN" altLang="en-US" sz="1160">
                <a:solidFill>
                  <a:schemeClr val="tx1"/>
                </a:solidFill>
                <a:sym typeface="+mn-ea"/>
              </a:rPr>
              <a:t>在二阶段提交的阶段二中，当协调者向参与者发送commit请求之后，发生了局部网络异常或者在发送commit请求过程中协调者发生了故障，这回导致只有一部分参与者接受到了commit请求。而在这部分参与者接到commit请求之后就会执行commit操作。但是其他部分未接到commit请求的机器则无法执行事务提交。于是整个分布式系统便出现了数据部一致性的现象。</a:t>
            </a:r>
            <a:endParaRPr lang="zh-CN" altLang="en-US" sz="1160">
              <a:solidFill>
                <a:schemeClr val="tx1"/>
              </a:solidFill>
              <a:sym typeface="+mn-ea"/>
            </a:endParaRPr>
          </a:p>
          <a:p>
            <a:pPr marL="457200" lvl="1" indent="0">
              <a:buNone/>
            </a:pPr>
            <a:endParaRPr lang="zh-CN" altLang="en-US" sz="1165">
              <a:solidFill>
                <a:schemeClr val="tx1"/>
              </a:solidFill>
            </a:endParaRPr>
          </a:p>
          <a:p>
            <a:r>
              <a:rPr lang="en-US" altLang="zh-CN" sz="1400">
                <a:solidFill>
                  <a:schemeClr val="tx1"/>
                </a:solidFill>
              </a:rPr>
              <a:t>2PC</a:t>
            </a:r>
            <a:r>
              <a:rPr lang="zh-CN" altLang="en-US" sz="1400">
                <a:solidFill>
                  <a:schemeClr val="tx1"/>
                </a:solidFill>
              </a:rPr>
              <a:t>无法解决的问题：</a:t>
            </a:r>
            <a:endParaRPr lang="zh-CN" altLang="en-US" sz="1400">
              <a:solidFill>
                <a:schemeClr val="tx1"/>
              </a:solidFill>
            </a:endParaRPr>
          </a:p>
          <a:p>
            <a:pPr lvl="1"/>
            <a:r>
              <a:rPr lang="zh-CN" altLang="en-US" sz="1165">
                <a:solidFill>
                  <a:schemeClr val="tx1"/>
                </a:solidFill>
              </a:rPr>
              <a:t>协调者再发出commit消息之后宕机，而唯一接收到这条消息的参与者同时也宕机了。那么即使协调者通过选举协议产生了新的协调者，这条事务的状态也是不确定的，没人知道事务是否被已经提交。</a:t>
            </a:r>
            <a:endParaRPr lang="zh-CN" altLang="en-US" sz="1165">
              <a:solidFill>
                <a:schemeClr val="tx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3PC</a:t>
            </a:r>
            <a:endParaRPr lang="en-US" altLang="zh-CN">
              <a:solidFill>
                <a:schemeClr val="tx1"/>
              </a:solidFill>
            </a:endParaRPr>
          </a:p>
        </p:txBody>
      </p:sp>
      <p:pic>
        <p:nvPicPr>
          <p:cNvPr id="4" name="图片 3" descr="524341-20160718200527138-807062442"/>
          <p:cNvPicPr>
            <a:picLocks noChangeAspect="1"/>
          </p:cNvPicPr>
          <p:nvPr/>
        </p:nvPicPr>
        <p:blipFill>
          <a:blip r:embed="rId1"/>
          <a:stretch>
            <a:fillRect/>
          </a:stretch>
        </p:blipFill>
        <p:spPr>
          <a:xfrm>
            <a:off x="1927860" y="1788795"/>
            <a:ext cx="7759700" cy="40767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3PC</a:t>
            </a:r>
            <a:endParaRPr lang="en-US" altLang="zh-CN">
              <a:solidFill>
                <a:schemeClr val="tx1"/>
              </a:solidFill>
            </a:endParaRPr>
          </a:p>
        </p:txBody>
      </p:sp>
      <p:sp>
        <p:nvSpPr>
          <p:cNvPr id="4" name="内容占位符 3"/>
          <p:cNvSpPr>
            <a:spLocks noGrp="1"/>
          </p:cNvSpPr>
          <p:nvPr>
            <p:ph idx="1"/>
          </p:nvPr>
        </p:nvSpPr>
        <p:spPr/>
        <p:txBody>
          <a:bodyPr/>
          <a:lstStyle/>
          <a:p>
            <a:r>
              <a:rPr lang="zh-CN" altLang="en-US">
                <a:solidFill>
                  <a:schemeClr val="tx1"/>
                </a:solidFill>
              </a:rPr>
              <a:t>改进</a:t>
            </a:r>
            <a:endParaRPr lang="zh-CN" altLang="en-US">
              <a:solidFill>
                <a:schemeClr val="tx1"/>
              </a:solidFill>
            </a:endParaRPr>
          </a:p>
          <a:p>
            <a:endParaRPr lang="zh-CN" altLang="en-US">
              <a:solidFill>
                <a:schemeClr val="tx1"/>
              </a:solidFill>
            </a:endParaRPr>
          </a:p>
          <a:p>
            <a:r>
              <a:rPr lang="zh-CN" altLang="en-US">
                <a:solidFill>
                  <a:schemeClr val="tx1"/>
                </a:solidFill>
              </a:rPr>
              <a:t>超时机制</a:t>
            </a:r>
            <a:endParaRPr lang="zh-CN" altLang="en-US">
              <a:solidFill>
                <a:schemeClr val="tx1"/>
              </a:solidFill>
            </a:endParaRPr>
          </a:p>
          <a:p>
            <a:pPr lvl="1"/>
            <a:r>
              <a:rPr lang="zh-CN" altLang="en-US" sz="2000">
                <a:solidFill>
                  <a:schemeClr val="tx1"/>
                </a:solidFill>
              </a:rPr>
              <a:t>同时在</a:t>
            </a:r>
            <a:r>
              <a:rPr lang="en-US" altLang="zh-CN" sz="2000">
                <a:solidFill>
                  <a:schemeClr val="tx1"/>
                </a:solidFill>
              </a:rPr>
              <a:t>TM</a:t>
            </a:r>
            <a:r>
              <a:rPr lang="zh-CN" altLang="en-US" sz="2000">
                <a:solidFill>
                  <a:schemeClr val="tx1"/>
                </a:solidFill>
              </a:rPr>
              <a:t>和</a:t>
            </a:r>
            <a:r>
              <a:rPr lang="en-US" altLang="zh-CN" sz="2000">
                <a:solidFill>
                  <a:schemeClr val="tx1"/>
                </a:solidFill>
              </a:rPr>
              <a:t>RM</a:t>
            </a:r>
            <a:r>
              <a:rPr lang="zh-CN" altLang="en-US" sz="2000">
                <a:solidFill>
                  <a:schemeClr val="tx1"/>
                </a:solidFill>
              </a:rPr>
              <a:t>上加入超时机制</a:t>
            </a:r>
            <a:endParaRPr lang="zh-CN" altLang="en-US">
              <a:solidFill>
                <a:schemeClr val="tx1"/>
              </a:solidFill>
            </a:endParaRPr>
          </a:p>
          <a:p>
            <a:r>
              <a:rPr lang="zh-CN" altLang="en-US">
                <a:solidFill>
                  <a:schemeClr val="tx1"/>
                </a:solidFill>
              </a:rPr>
              <a:t>新增准备阶段</a:t>
            </a:r>
            <a:endParaRPr lang="zh-CN" altLang="en-US">
              <a:solidFill>
                <a:schemeClr val="tx1"/>
              </a:solidFill>
            </a:endParaRPr>
          </a:p>
          <a:p>
            <a:pPr lvl="1"/>
            <a:r>
              <a:rPr lang="zh-CN" altLang="en-US">
                <a:solidFill>
                  <a:schemeClr val="tx1"/>
                </a:solidFill>
              </a:rPr>
              <a:t>把</a:t>
            </a:r>
            <a:r>
              <a:rPr lang="en-US" altLang="zh-CN">
                <a:solidFill>
                  <a:schemeClr val="tx1"/>
                </a:solidFill>
              </a:rPr>
              <a:t>2PC</a:t>
            </a:r>
            <a:r>
              <a:rPr lang="zh-CN" altLang="en-US">
                <a:solidFill>
                  <a:schemeClr val="tx1"/>
                </a:solidFill>
              </a:rPr>
              <a:t>的准备阶段一分为二，保证在最后提交阶段之前参与节点的状态是一致的。</a:t>
            </a:r>
            <a:endParaRPr lang="zh-CN" altLang="en-US">
              <a:solidFill>
                <a:schemeClr val="tx1"/>
              </a:solidFill>
            </a:endParaRPr>
          </a:p>
          <a:p>
            <a:pPr lvl="1"/>
            <a:r>
              <a:rPr lang="zh-CN" altLang="en-US">
                <a:solidFill>
                  <a:schemeClr val="tx1"/>
                </a:solidFill>
                <a:sym typeface="+mn-ea"/>
              </a:rPr>
              <a:t>在询问的时候并不锁定资源，除非所有人都同意了，才开始锁资源。</a:t>
            </a:r>
            <a:endParaRPr lang="zh-CN" altLang="en-US">
              <a:solidFill>
                <a:schemeClr val="tx1"/>
              </a:solidFill>
              <a:sym typeface="+mn-ea"/>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Paxos</a:t>
            </a:r>
            <a:endParaRPr lang="en-US" altLang="zh-CN">
              <a:solidFill>
                <a:schemeClr val="tx1"/>
              </a:solidFill>
            </a:endParaRPr>
          </a:p>
        </p:txBody>
      </p:sp>
      <p:pic>
        <p:nvPicPr>
          <p:cNvPr id="4" name="图片 3" descr="11385343fbf2b2117efcc5d6c88065380dd78e5c"/>
          <p:cNvPicPr>
            <a:picLocks noChangeAspect="1"/>
          </p:cNvPicPr>
          <p:nvPr/>
        </p:nvPicPr>
        <p:blipFill>
          <a:blip r:embed="rId1"/>
          <a:stretch>
            <a:fillRect/>
          </a:stretch>
        </p:blipFill>
        <p:spPr>
          <a:xfrm>
            <a:off x="876300" y="1702435"/>
            <a:ext cx="7600950" cy="4781550"/>
          </a:xfrm>
          <a:prstGeom prst="rect">
            <a:avLst/>
          </a:prstGeom>
        </p:spPr>
      </p:pic>
    </p:spTree>
    <p:custDataLst>
      <p:tags r:id="rId2"/>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事务分布式实现</a:t>
            </a:r>
            <a:endParaRPr lang="zh-CN" altLang="en-US">
              <a:solidFill>
                <a:schemeClr val="tx1"/>
              </a:solidFill>
            </a:endParaRPr>
          </a:p>
        </p:txBody>
      </p:sp>
      <p:sp>
        <p:nvSpPr>
          <p:cNvPr id="3" name="内容占位符 2"/>
          <p:cNvSpPr>
            <a:spLocks noGrp="1"/>
          </p:cNvSpPr>
          <p:nvPr>
            <p:ph idx="1"/>
          </p:nvPr>
        </p:nvSpPr>
        <p:spPr>
          <a:xfrm>
            <a:off x="876300" y="1852295"/>
            <a:ext cx="10440035" cy="4310380"/>
          </a:xfrm>
        </p:spPr>
        <p:txBody>
          <a:bodyPr/>
          <a:lstStyle/>
          <a:p>
            <a:r>
              <a:rPr lang="en-US" altLang="zh-CN">
                <a:solidFill>
                  <a:schemeClr val="tx1"/>
                </a:solidFill>
              </a:rPr>
              <a:t>Spring</a:t>
            </a:r>
            <a:r>
              <a:rPr lang="zh-CN" altLang="en-US">
                <a:solidFill>
                  <a:schemeClr val="tx1"/>
                </a:solidFill>
              </a:rPr>
              <a:t>事务机制</a:t>
            </a:r>
            <a:endParaRPr lang="zh-CN" altLang="en-US">
              <a:solidFill>
                <a:schemeClr val="tx1"/>
              </a:solidFill>
            </a:endParaRPr>
          </a:p>
          <a:p>
            <a:endParaRPr lang="en-US" altLang="zh-CN">
              <a:solidFill>
                <a:schemeClr val="tx1"/>
              </a:solidFill>
            </a:endParaRPr>
          </a:p>
          <a:p>
            <a:r>
              <a:rPr lang="en-US" altLang="zh-CN">
                <a:solidFill>
                  <a:schemeClr val="tx1"/>
                </a:solidFill>
              </a:rPr>
              <a:t>JTA</a:t>
            </a:r>
            <a:r>
              <a:rPr lang="zh-CN" altLang="en-US">
                <a:solidFill>
                  <a:schemeClr val="tx1"/>
                </a:solidFill>
              </a:rPr>
              <a:t>与</a:t>
            </a:r>
            <a:r>
              <a:rPr lang="en-US" altLang="zh-CN">
                <a:solidFill>
                  <a:schemeClr val="tx1"/>
                </a:solidFill>
              </a:rPr>
              <a:t>XA</a:t>
            </a:r>
            <a:endParaRPr lang="en-US" altLang="zh-CN">
              <a:solidFill>
                <a:schemeClr val="tx1"/>
              </a:solidFill>
            </a:endParaRPr>
          </a:p>
          <a:p>
            <a:endParaRPr lang="en-US" altLang="zh-CN">
              <a:solidFill>
                <a:schemeClr val="tx1"/>
              </a:solidFill>
            </a:endParaRPr>
          </a:p>
          <a:p>
            <a:r>
              <a:rPr lang="en-US" altLang="zh-CN">
                <a:solidFill>
                  <a:schemeClr val="tx1"/>
                </a:solidFill>
              </a:rPr>
              <a:t>Spring JTA</a:t>
            </a:r>
            <a:r>
              <a:rPr lang="zh-CN" altLang="en-US">
                <a:solidFill>
                  <a:schemeClr val="tx1"/>
                </a:solidFill>
              </a:rPr>
              <a:t>分布式事务实现</a:t>
            </a:r>
            <a:endParaRPr lang="zh-CN" altLang="en-US">
              <a:solidFill>
                <a:schemeClr val="tx1"/>
              </a:solidFill>
            </a:endParaRPr>
          </a:p>
          <a:p>
            <a:endParaRPr lang="zh-CN" altLang="en-US">
              <a:solidFill>
                <a:schemeClr val="tx1"/>
              </a:solidFill>
            </a:endParaRPr>
          </a:p>
          <a:p>
            <a:r>
              <a:rPr lang="en-US" altLang="zh-CN">
                <a:solidFill>
                  <a:schemeClr val="tx1"/>
                </a:solidFill>
              </a:rPr>
              <a:t>Spring </a:t>
            </a:r>
            <a:r>
              <a:rPr lang="zh-CN" altLang="en-US">
                <a:solidFill>
                  <a:schemeClr val="tx1"/>
                </a:solidFill>
              </a:rPr>
              <a:t>不使用</a:t>
            </a:r>
            <a:r>
              <a:rPr lang="en-US" altLang="zh-CN">
                <a:solidFill>
                  <a:schemeClr val="tx1"/>
                </a:solidFill>
              </a:rPr>
              <a:t>JTA</a:t>
            </a:r>
            <a:r>
              <a:rPr lang="zh-CN" altLang="en-US">
                <a:solidFill>
                  <a:schemeClr val="tx1"/>
                </a:solidFill>
              </a:rPr>
              <a:t>的分布式事务实现</a:t>
            </a:r>
            <a:endParaRPr lang="zh-CN" altLang="en-US">
              <a:solidFill>
                <a:schemeClr val="tx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事务抽象</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TransactionStatus</a:t>
            </a:r>
            <a:endParaRPr lang="en-US" altLang="zh-CN">
              <a:solidFill>
                <a:schemeClr val="tx1"/>
              </a:solidFill>
            </a:endParaRPr>
          </a:p>
          <a:p>
            <a:endParaRPr lang="en-US" altLang="zh-CN">
              <a:solidFill>
                <a:schemeClr val="tx1"/>
              </a:solidFill>
            </a:endParaRPr>
          </a:p>
          <a:p>
            <a:r>
              <a:rPr lang="en-US" altLang="zh-CN">
                <a:solidFill>
                  <a:schemeClr val="tx1"/>
                </a:solidFill>
              </a:rPr>
              <a:t>TransactionDefinition</a:t>
            </a:r>
            <a:endParaRPr lang="en-US" altLang="zh-CN">
              <a:solidFill>
                <a:schemeClr val="tx1"/>
              </a:solidFill>
            </a:endParaRPr>
          </a:p>
          <a:p>
            <a:endParaRPr lang="en-US" altLang="zh-CN">
              <a:solidFill>
                <a:schemeClr val="tx1"/>
              </a:solidFill>
            </a:endParaRPr>
          </a:p>
          <a:p>
            <a:r>
              <a:rPr lang="en-US" altLang="zh-CN">
                <a:solidFill>
                  <a:schemeClr val="tx1"/>
                </a:solidFill>
              </a:rPr>
              <a:t>PlatformTransactionManger</a:t>
            </a:r>
            <a:endParaRPr lang="en-US" altLang="zh-CN">
              <a:solidFill>
                <a:schemeClr val="tx1"/>
              </a:solidFill>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 </a:t>
            </a:r>
            <a:r>
              <a:rPr lang="zh-CN" altLang="en-US">
                <a:solidFill>
                  <a:schemeClr val="tx1"/>
                </a:solidFill>
              </a:rPr>
              <a:t>事务的隔离级别</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ISOLATION_DEFAULT</a:t>
            </a:r>
            <a:endParaRPr lang="zh-CN" altLang="en-US">
              <a:solidFill>
                <a:schemeClr val="tx1"/>
              </a:solidFill>
            </a:endParaRPr>
          </a:p>
          <a:p>
            <a:endParaRPr lang="zh-CN" altLang="en-US">
              <a:solidFill>
                <a:schemeClr val="tx1"/>
              </a:solidFill>
            </a:endParaRPr>
          </a:p>
          <a:p>
            <a:r>
              <a:rPr lang="zh-CN" altLang="en-US">
                <a:solidFill>
                  <a:schemeClr val="tx1"/>
                </a:solidFill>
              </a:rPr>
              <a:t>ISOLATION_READ_UNCOMMITTED</a:t>
            </a:r>
            <a:endParaRPr lang="zh-CN" altLang="en-US">
              <a:solidFill>
                <a:schemeClr val="tx1"/>
              </a:solidFill>
            </a:endParaRPr>
          </a:p>
          <a:p>
            <a:endParaRPr lang="zh-CN" altLang="en-US">
              <a:solidFill>
                <a:schemeClr val="tx1"/>
              </a:solidFill>
            </a:endParaRPr>
          </a:p>
          <a:p>
            <a:r>
              <a:rPr lang="zh-CN" altLang="en-US">
                <a:solidFill>
                  <a:schemeClr val="tx1"/>
                </a:solidFill>
              </a:rPr>
              <a:t>ISOLATION_READ_COMMITTED</a:t>
            </a:r>
            <a:endParaRPr lang="zh-CN" altLang="en-US">
              <a:solidFill>
                <a:schemeClr val="tx1"/>
              </a:solidFill>
            </a:endParaRPr>
          </a:p>
          <a:p>
            <a:endParaRPr lang="zh-CN" altLang="en-US">
              <a:solidFill>
                <a:schemeClr val="tx1"/>
              </a:solidFill>
            </a:endParaRPr>
          </a:p>
          <a:p>
            <a:r>
              <a:rPr lang="zh-CN" altLang="en-US">
                <a:solidFill>
                  <a:schemeClr val="tx1"/>
                </a:solidFill>
              </a:rPr>
              <a:t>ISOLATION_REPEATABLE_READ</a:t>
            </a:r>
            <a:endParaRPr lang="zh-CN" altLang="en-US">
              <a:solidFill>
                <a:schemeClr val="tx1"/>
              </a:solidFill>
            </a:endParaRPr>
          </a:p>
          <a:p>
            <a:endParaRPr lang="zh-CN" altLang="en-US">
              <a:solidFill>
                <a:schemeClr val="tx1"/>
              </a:solidFill>
            </a:endParaRPr>
          </a:p>
          <a:p>
            <a:r>
              <a:rPr lang="zh-CN" altLang="en-US">
                <a:solidFill>
                  <a:schemeClr val="tx1"/>
                </a:solidFill>
              </a:rPr>
              <a:t>ISOLATION_SERIALIZABLE</a:t>
            </a:r>
            <a:endParaRPr lang="zh-CN" altLang="en-US">
              <a:solidFill>
                <a:schemeClr val="tx1"/>
              </a:solidFill>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 </a:t>
            </a:r>
            <a:r>
              <a:rPr lang="zh-CN" altLang="en-US">
                <a:solidFill>
                  <a:schemeClr val="tx1"/>
                </a:solidFill>
              </a:rPr>
              <a:t>事务的传播属性</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PROPAGATION_REQUIRED</a:t>
            </a:r>
            <a:endParaRPr lang="zh-CN" altLang="en-US">
              <a:solidFill>
                <a:schemeClr val="tx1"/>
              </a:solidFill>
            </a:endParaRPr>
          </a:p>
          <a:p>
            <a:r>
              <a:rPr lang="zh-CN" altLang="en-US">
                <a:solidFill>
                  <a:schemeClr val="tx1"/>
                </a:solidFill>
              </a:rPr>
              <a:t>PROPAGATION_SUPPORTS</a:t>
            </a:r>
            <a:endParaRPr lang="zh-CN" altLang="en-US">
              <a:solidFill>
                <a:schemeClr val="tx1"/>
              </a:solidFill>
            </a:endParaRPr>
          </a:p>
          <a:p>
            <a:r>
              <a:rPr lang="zh-CN" altLang="en-US">
                <a:solidFill>
                  <a:schemeClr val="tx1"/>
                </a:solidFill>
              </a:rPr>
              <a:t>PROPAGATION_MANDATORY</a:t>
            </a:r>
            <a:endParaRPr lang="zh-CN" altLang="en-US">
              <a:solidFill>
                <a:schemeClr val="tx1"/>
              </a:solidFill>
            </a:endParaRPr>
          </a:p>
          <a:p>
            <a:r>
              <a:rPr lang="zh-CN" altLang="en-US">
                <a:solidFill>
                  <a:schemeClr val="tx1"/>
                </a:solidFill>
              </a:rPr>
              <a:t>PROPAGATION_REQUIRES_NEW</a:t>
            </a:r>
            <a:endParaRPr lang="zh-CN" altLang="en-US">
              <a:solidFill>
                <a:schemeClr val="tx1"/>
              </a:solidFill>
            </a:endParaRPr>
          </a:p>
          <a:p>
            <a:r>
              <a:rPr lang="zh-CN" altLang="en-US">
                <a:solidFill>
                  <a:schemeClr val="tx1"/>
                </a:solidFill>
              </a:rPr>
              <a:t>PROPAGATION_NOT_SUPPORTED</a:t>
            </a:r>
            <a:endParaRPr lang="zh-CN" altLang="en-US">
              <a:solidFill>
                <a:schemeClr val="tx1"/>
              </a:solidFill>
            </a:endParaRPr>
          </a:p>
          <a:p>
            <a:r>
              <a:rPr lang="zh-CN" altLang="en-US">
                <a:solidFill>
                  <a:schemeClr val="tx1"/>
                </a:solidFill>
              </a:rPr>
              <a:t>PROPAGATION_NEVER</a:t>
            </a:r>
            <a:endParaRPr lang="zh-CN" altLang="en-US">
              <a:solidFill>
                <a:schemeClr val="tx1"/>
              </a:solidFill>
            </a:endParaRPr>
          </a:p>
          <a:p>
            <a:r>
              <a:rPr lang="zh-CN" altLang="en-US">
                <a:solidFill>
                  <a:schemeClr val="tx1"/>
                </a:solidFill>
              </a:rPr>
              <a:t>PROPAGATION_NESTED</a:t>
            </a:r>
            <a:endParaRPr lang="zh-CN" altLang="en-US">
              <a:solidFill>
                <a:schemeClr val="tx1"/>
              </a:solidFill>
            </a:endParaRPr>
          </a:p>
          <a:p>
            <a:endParaRPr lang="zh-CN" altLang="en-US">
              <a:solidFill>
                <a:schemeClr val="tx1"/>
              </a:solidFill>
            </a:endParaRPr>
          </a:p>
          <a:p>
            <a:r>
              <a:rPr lang="zh-CN" altLang="en-US">
                <a:solidFill>
                  <a:schemeClr val="tx1"/>
                </a:solidFill>
              </a:rPr>
              <a:t>参考： org.springframework.transaction</a:t>
            </a:r>
            <a:r>
              <a:rPr lang="en-US" altLang="zh-CN">
                <a:solidFill>
                  <a:schemeClr val="tx1"/>
                </a:solidFill>
              </a:rPr>
              <a:t>.</a:t>
            </a:r>
            <a:r>
              <a:rPr lang="zh-CN" altLang="en-US">
                <a:solidFill>
                  <a:schemeClr val="tx1"/>
                </a:solidFill>
              </a:rPr>
              <a:t>TransactionDefinition</a:t>
            </a:r>
            <a:endParaRPr lang="zh-CN" altLang="en-US">
              <a:solidFill>
                <a:schemeClr val="tx1"/>
              </a:solidFill>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sym typeface="+mn-ea"/>
              </a:rPr>
              <a:t>JTA</a:t>
            </a:r>
            <a:r>
              <a:rPr lang="zh-CN" altLang="en-US">
                <a:solidFill>
                  <a:schemeClr val="tx1"/>
                </a:solidFill>
                <a:sym typeface="+mn-ea"/>
              </a:rPr>
              <a:t>与</a:t>
            </a:r>
            <a:r>
              <a:rPr lang="en-US" altLang="zh-CN">
                <a:solidFill>
                  <a:schemeClr val="tx1"/>
                </a:solidFill>
                <a:sym typeface="+mn-ea"/>
              </a:rPr>
              <a:t>XA</a:t>
            </a:r>
            <a:endParaRPr lang="en-US" altLang="zh-CN">
              <a:solidFill>
                <a:schemeClr val="tx1"/>
              </a:solidFill>
              <a:sym typeface="+mn-ea"/>
            </a:endParaRPr>
          </a:p>
        </p:txBody>
      </p:sp>
      <p:sp>
        <p:nvSpPr>
          <p:cNvPr id="3" name="内容占位符 2"/>
          <p:cNvSpPr>
            <a:spLocks noGrp="1"/>
          </p:cNvSpPr>
          <p:nvPr>
            <p:ph idx="1"/>
          </p:nvPr>
        </p:nvSpPr>
        <p:spPr/>
        <p:txBody>
          <a:bodyPr/>
          <a:lstStyle/>
          <a:p>
            <a:r>
              <a:rPr lang="en-US" altLang="zh-CN">
                <a:solidFill>
                  <a:schemeClr val="tx1"/>
                </a:solidFill>
              </a:rPr>
              <a:t>Transaction Manager</a:t>
            </a:r>
            <a:endParaRPr lang="en-US" altLang="zh-CN">
              <a:solidFill>
                <a:schemeClr val="tx1"/>
              </a:solidFill>
            </a:endParaRPr>
          </a:p>
          <a:p>
            <a:endParaRPr lang="en-US" altLang="zh-CN">
              <a:solidFill>
                <a:schemeClr val="tx1"/>
              </a:solidFill>
            </a:endParaRPr>
          </a:p>
          <a:p>
            <a:endParaRPr lang="en-US" altLang="zh-CN">
              <a:solidFill>
                <a:schemeClr val="tx1"/>
              </a:solidFill>
            </a:endParaRPr>
          </a:p>
          <a:p>
            <a:r>
              <a:rPr lang="en-US" altLang="zh-CN">
                <a:solidFill>
                  <a:schemeClr val="tx1"/>
                </a:solidFill>
              </a:rPr>
              <a:t>XA Resource</a:t>
            </a:r>
            <a:endParaRPr lang="en-US" altLang="zh-CN">
              <a:solidFill>
                <a:schemeClr val="tx1"/>
              </a:solidFill>
            </a:endParaRPr>
          </a:p>
          <a:p>
            <a:endParaRPr lang="en-US" altLang="zh-CN">
              <a:solidFill>
                <a:schemeClr val="tx1"/>
              </a:solidFill>
            </a:endParaRPr>
          </a:p>
          <a:p>
            <a:endParaRPr lang="en-US" altLang="zh-CN">
              <a:solidFill>
                <a:schemeClr val="tx1"/>
              </a:solidFill>
            </a:endParaRPr>
          </a:p>
          <a:p>
            <a:r>
              <a:rPr lang="zh-CN" altLang="en-US">
                <a:solidFill>
                  <a:schemeClr val="tx1"/>
                </a:solidFill>
              </a:rPr>
              <a:t>两阶段提交</a:t>
            </a:r>
            <a:endParaRPr lang="zh-CN" altLang="en-US">
              <a:solidFill>
                <a:schemeClr val="tx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分布式系统定义</a:t>
            </a:r>
            <a:endParaRPr lang="zh-CN" altLang="en-US">
              <a:solidFill>
                <a:schemeClr val="tx1"/>
              </a:solidFill>
            </a:endParaRPr>
          </a:p>
          <a:p>
            <a:endParaRPr lang="zh-CN" altLang="en-US">
              <a:solidFill>
                <a:schemeClr val="tx1"/>
              </a:solidFill>
            </a:endParaRPr>
          </a:p>
          <a:p>
            <a:r>
              <a:rPr lang="zh-CN" altLang="en-US">
                <a:solidFill>
                  <a:schemeClr val="tx1"/>
                </a:solidFill>
              </a:rPr>
              <a:t>微服务定义</a:t>
            </a:r>
            <a:endParaRPr lang="zh-CN" altLang="en-US">
              <a:solidFill>
                <a:schemeClr val="tx1"/>
              </a:solidFill>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JTA</a:t>
            </a:r>
            <a:r>
              <a:rPr lang="zh-CN" altLang="en-US">
                <a:solidFill>
                  <a:schemeClr val="tx1"/>
                </a:solidFill>
              </a:rPr>
              <a:t>与</a:t>
            </a:r>
            <a:r>
              <a:rPr lang="en-US" altLang="zh-CN">
                <a:solidFill>
                  <a:schemeClr val="tx1"/>
                </a:solidFill>
                <a:sym typeface="+mn-ea"/>
              </a:rPr>
              <a:t>XA</a:t>
            </a:r>
            <a:endParaRPr lang="en-US" altLang="zh-CN">
              <a:solidFill>
                <a:schemeClr val="tx1"/>
              </a:solidFill>
              <a:sym typeface="+mn-ea"/>
            </a:endParaRPr>
          </a:p>
        </p:txBody>
      </p:sp>
      <p:pic>
        <p:nvPicPr>
          <p:cNvPr id="5" name="内容占位符 4"/>
          <p:cNvPicPr>
            <a:picLocks noGrp="1" noChangeAspect="1"/>
          </p:cNvPicPr>
          <p:nvPr>
            <p:ph idx="1"/>
          </p:nvPr>
        </p:nvPicPr>
        <p:blipFill>
          <a:blip r:embed="rId1"/>
          <a:stretch>
            <a:fillRect/>
          </a:stretch>
        </p:blipFill>
        <p:spPr>
          <a:xfrm>
            <a:off x="876300" y="2215515"/>
            <a:ext cx="7400925" cy="336232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JTA</a:t>
            </a:r>
            <a:r>
              <a:rPr lang="zh-CN" altLang="en-US">
                <a:solidFill>
                  <a:schemeClr val="tx1"/>
                </a:solidFill>
              </a:rPr>
              <a:t>的接口</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TransactionManager</a:t>
            </a:r>
            <a:endParaRPr lang="en-US" altLang="zh-CN">
              <a:solidFill>
                <a:schemeClr val="tx1"/>
              </a:solidFill>
            </a:endParaRPr>
          </a:p>
          <a:p>
            <a:endParaRPr lang="en-US" altLang="zh-CN">
              <a:solidFill>
                <a:schemeClr val="tx1"/>
              </a:solidFill>
            </a:endParaRPr>
          </a:p>
          <a:p>
            <a:r>
              <a:rPr lang="en-US" altLang="zh-CN">
                <a:solidFill>
                  <a:schemeClr val="tx1"/>
                </a:solidFill>
              </a:rPr>
              <a:t>XAResource</a:t>
            </a:r>
            <a:endParaRPr lang="en-US" altLang="zh-CN">
              <a:solidFill>
                <a:schemeClr val="tx1"/>
              </a:solidFill>
            </a:endParaRPr>
          </a:p>
          <a:p>
            <a:endParaRPr lang="en-US" altLang="zh-CN">
              <a:solidFill>
                <a:schemeClr val="tx1"/>
              </a:solidFill>
            </a:endParaRPr>
          </a:p>
          <a:p>
            <a:r>
              <a:rPr lang="en-US" altLang="zh-CN">
                <a:solidFill>
                  <a:schemeClr val="tx1"/>
                </a:solidFill>
              </a:rPr>
              <a:t>XID</a:t>
            </a:r>
            <a:endParaRPr lang="en-US" altLang="zh-CN">
              <a:solidFill>
                <a:schemeClr val="tx1"/>
              </a:solidFill>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事务机制</a:t>
            </a:r>
            <a:r>
              <a:rPr lang="en-US" altLang="zh-CN">
                <a:solidFill>
                  <a:schemeClr val="tx1"/>
                </a:solidFill>
              </a:rPr>
              <a:t>-</a:t>
            </a:r>
            <a:r>
              <a:rPr lang="zh-CN" altLang="en-US">
                <a:solidFill>
                  <a:schemeClr val="tx1"/>
                </a:solidFill>
              </a:rPr>
              <a:t>本地事务</a:t>
            </a:r>
            <a:endParaRPr lang="zh-CN" altLang="en-US">
              <a:solidFill>
                <a:schemeClr val="tx1"/>
              </a:solidFill>
            </a:endParaRPr>
          </a:p>
        </p:txBody>
      </p:sp>
      <p:sp>
        <p:nvSpPr>
          <p:cNvPr id="3" name="内容占位符 2"/>
          <p:cNvSpPr>
            <a:spLocks noGrp="1"/>
          </p:cNvSpPr>
          <p:nvPr>
            <p:ph idx="1"/>
          </p:nvPr>
        </p:nvSpPr>
        <p:spPr>
          <a:xfrm>
            <a:off x="875665" y="2122170"/>
            <a:ext cx="10440035" cy="3769360"/>
          </a:xfrm>
        </p:spPr>
        <p:txBody>
          <a:bodyPr>
            <a:normAutofit/>
          </a:bodyPr>
          <a:lstStyle/>
          <a:p>
            <a:r>
              <a:rPr lang="en-US" altLang="zh-CN">
                <a:solidFill>
                  <a:schemeClr val="tx1"/>
                </a:solidFill>
              </a:rPr>
              <a:t>Spring</a:t>
            </a:r>
            <a:r>
              <a:rPr lang="zh-CN" altLang="en-US">
                <a:solidFill>
                  <a:schemeClr val="tx1"/>
                </a:solidFill>
              </a:rPr>
              <a:t>容器管理生命周期</a:t>
            </a:r>
            <a:endParaRPr lang="zh-CN" altLang="en-US">
              <a:solidFill>
                <a:schemeClr val="tx1"/>
              </a:solidFill>
            </a:endParaRPr>
          </a:p>
          <a:p>
            <a:endParaRPr lang="zh-CN" altLang="en-US">
              <a:solidFill>
                <a:schemeClr val="tx1"/>
              </a:solidFill>
            </a:endParaRPr>
          </a:p>
          <a:p>
            <a:r>
              <a:rPr lang="zh-CN" altLang="en-US">
                <a:solidFill>
                  <a:schemeClr val="tx1"/>
                </a:solidFill>
              </a:rPr>
              <a:t>通过</a:t>
            </a:r>
            <a:r>
              <a:rPr lang="en-US" altLang="zh-CN">
                <a:solidFill>
                  <a:schemeClr val="tx1"/>
                </a:solidFill>
              </a:rPr>
              <a:t>Spring</a:t>
            </a:r>
            <a:r>
              <a:rPr lang="zh-CN" altLang="en-US">
                <a:solidFill>
                  <a:schemeClr val="tx1"/>
                </a:solidFill>
              </a:rPr>
              <a:t>事务接口调用</a:t>
            </a:r>
            <a:endParaRPr lang="zh-CN" altLang="en-US">
              <a:solidFill>
                <a:schemeClr val="tx1"/>
              </a:solidFill>
            </a:endParaRPr>
          </a:p>
          <a:p>
            <a:endParaRPr lang="zh-CN" altLang="en-US">
              <a:solidFill>
                <a:schemeClr val="tx1"/>
              </a:solidFill>
            </a:endParaRPr>
          </a:p>
          <a:p>
            <a:r>
              <a:rPr lang="zh-CN" altLang="en-US">
                <a:solidFill>
                  <a:schemeClr val="tx1"/>
                </a:solidFill>
              </a:rPr>
              <a:t>业务代码与具体事务的实现无关</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事务机制</a:t>
            </a:r>
            <a:r>
              <a:rPr lang="en-US" altLang="zh-CN">
                <a:solidFill>
                  <a:schemeClr val="tx1"/>
                </a:solidFill>
              </a:rPr>
              <a:t>- </a:t>
            </a:r>
            <a:r>
              <a:rPr lang="zh-CN" altLang="en-US">
                <a:solidFill>
                  <a:schemeClr val="tx1"/>
                </a:solidFill>
              </a:rPr>
              <a:t>本地事务</a:t>
            </a:r>
            <a:endParaRPr lang="zh-CN" altLang="en-US">
              <a:solidFill>
                <a:schemeClr val="tx1"/>
              </a:solidFill>
            </a:endParaRPr>
          </a:p>
        </p:txBody>
      </p:sp>
      <p:pic>
        <p:nvPicPr>
          <p:cNvPr id="5" name="内容占位符 4"/>
          <p:cNvPicPr>
            <a:picLocks noGrp="1" noChangeAspect="1"/>
          </p:cNvPicPr>
          <p:nvPr>
            <p:ph idx="1"/>
          </p:nvPr>
        </p:nvPicPr>
        <p:blipFill>
          <a:blip r:embed="rId1"/>
          <a:stretch>
            <a:fillRect/>
          </a:stretch>
        </p:blipFill>
        <p:spPr>
          <a:xfrm>
            <a:off x="970915" y="2113280"/>
            <a:ext cx="9725025" cy="376237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事务机制</a:t>
            </a:r>
            <a:r>
              <a:rPr lang="en-US" altLang="zh-CN">
                <a:solidFill>
                  <a:schemeClr val="tx1"/>
                </a:solidFill>
              </a:rPr>
              <a:t>-</a:t>
            </a:r>
            <a:r>
              <a:rPr lang="zh-CN" altLang="en-US">
                <a:solidFill>
                  <a:schemeClr val="tx1"/>
                </a:solidFill>
              </a:rPr>
              <a:t>外部（全局）事务</a:t>
            </a:r>
            <a:endParaRPr lang="zh-CN" altLang="en-US">
              <a:solidFill>
                <a:schemeClr val="tx1"/>
              </a:solidFill>
            </a:endParaRPr>
          </a:p>
        </p:txBody>
      </p:sp>
      <p:sp>
        <p:nvSpPr>
          <p:cNvPr id="3" name="内容占位符 2"/>
          <p:cNvSpPr>
            <a:spLocks noGrp="1"/>
          </p:cNvSpPr>
          <p:nvPr>
            <p:ph idx="1"/>
          </p:nvPr>
        </p:nvSpPr>
        <p:spPr/>
        <p:txBody>
          <a:bodyPr/>
          <a:lstStyle/>
          <a:p>
            <a:endParaRPr lang="zh-CN" altLang="en-US">
              <a:solidFill>
                <a:schemeClr val="tx1"/>
              </a:solidFill>
            </a:endParaRPr>
          </a:p>
          <a:p>
            <a:r>
              <a:rPr lang="zh-CN" altLang="en-US">
                <a:solidFill>
                  <a:schemeClr val="tx1"/>
                </a:solidFill>
              </a:rPr>
              <a:t>外部事务管理器提供事务管理</a:t>
            </a:r>
            <a:endParaRPr lang="zh-CN" altLang="en-US">
              <a:solidFill>
                <a:schemeClr val="tx1"/>
              </a:solidFill>
            </a:endParaRPr>
          </a:p>
          <a:p>
            <a:endParaRPr lang="zh-CN" altLang="en-US">
              <a:solidFill>
                <a:schemeClr val="tx1"/>
              </a:solidFill>
            </a:endParaRPr>
          </a:p>
          <a:p>
            <a:r>
              <a:rPr lang="zh-CN" altLang="en-US">
                <a:solidFill>
                  <a:schemeClr val="tx1"/>
                </a:solidFill>
              </a:rPr>
              <a:t>通过</a:t>
            </a:r>
            <a:r>
              <a:rPr lang="en-US" altLang="zh-CN">
                <a:solidFill>
                  <a:schemeClr val="tx1"/>
                </a:solidFill>
              </a:rPr>
              <a:t>Spring </a:t>
            </a:r>
            <a:r>
              <a:rPr lang="zh-CN" altLang="en-US">
                <a:solidFill>
                  <a:schemeClr val="tx1"/>
                </a:solidFill>
              </a:rPr>
              <a:t>事务接口，调用外部事务管理器</a:t>
            </a:r>
            <a:endParaRPr lang="zh-CN" altLang="en-US">
              <a:solidFill>
                <a:schemeClr val="tx1"/>
              </a:solidFill>
            </a:endParaRPr>
          </a:p>
          <a:p>
            <a:endParaRPr lang="zh-CN" altLang="en-US">
              <a:solidFill>
                <a:schemeClr val="tx1"/>
              </a:solidFill>
            </a:endParaRPr>
          </a:p>
          <a:p>
            <a:r>
              <a:rPr lang="zh-CN" altLang="en-US">
                <a:solidFill>
                  <a:schemeClr val="tx1"/>
                </a:solidFill>
              </a:rPr>
              <a:t>通过</a:t>
            </a:r>
            <a:r>
              <a:rPr lang="en-US" altLang="zh-CN">
                <a:solidFill>
                  <a:schemeClr val="tx1"/>
                </a:solidFill>
              </a:rPr>
              <a:t>JNDI</a:t>
            </a:r>
            <a:r>
              <a:rPr lang="zh-CN" altLang="en-US">
                <a:solidFill>
                  <a:schemeClr val="tx1"/>
                </a:solidFill>
              </a:rPr>
              <a:t>等方式获取外部事务管理器的实例</a:t>
            </a:r>
            <a:endParaRPr lang="zh-CN" altLang="en-US">
              <a:solidFill>
                <a:schemeClr val="tx1"/>
              </a:solidFill>
            </a:endParaRPr>
          </a:p>
          <a:p>
            <a:endParaRPr lang="zh-CN" altLang="en-US">
              <a:solidFill>
                <a:schemeClr val="tx1"/>
              </a:solidFill>
            </a:endParaRPr>
          </a:p>
          <a:p>
            <a:r>
              <a:rPr lang="zh-CN" altLang="en-US">
                <a:solidFill>
                  <a:schemeClr val="tx1"/>
                </a:solidFill>
              </a:rPr>
              <a:t>外部事务管理器一般由应用服务器提供，如</a:t>
            </a:r>
            <a:r>
              <a:rPr lang="en-US" altLang="zh-CN">
                <a:solidFill>
                  <a:schemeClr val="tx1"/>
                </a:solidFill>
              </a:rPr>
              <a:t>JBoss</a:t>
            </a:r>
            <a:r>
              <a:rPr lang="zh-CN" altLang="en-US">
                <a:solidFill>
                  <a:schemeClr val="tx1"/>
                </a:solidFill>
              </a:rPr>
              <a:t>，</a:t>
            </a:r>
            <a:r>
              <a:rPr lang="en-US" altLang="zh-CN">
                <a:solidFill>
                  <a:schemeClr val="tx1"/>
                </a:solidFill>
              </a:rPr>
              <a:t>Websphere</a:t>
            </a:r>
            <a:endParaRPr lang="en-US" altLang="zh-CN">
              <a:solidFill>
                <a:schemeClr val="tx1"/>
              </a:solidFill>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Spring</a:t>
            </a:r>
            <a:r>
              <a:rPr lang="zh-CN" altLang="en-US">
                <a:solidFill>
                  <a:schemeClr val="tx1"/>
                </a:solidFill>
                <a:sym typeface="+mn-ea"/>
              </a:rPr>
              <a:t>事务机制</a:t>
            </a:r>
            <a:r>
              <a:rPr lang="en-US" altLang="zh-CN">
                <a:solidFill>
                  <a:schemeClr val="tx1"/>
                </a:solidFill>
                <a:sym typeface="+mn-ea"/>
              </a:rPr>
              <a:t>-</a:t>
            </a:r>
            <a:r>
              <a:rPr lang="zh-CN" altLang="en-US">
                <a:solidFill>
                  <a:schemeClr val="tx1"/>
                </a:solidFill>
                <a:sym typeface="+mn-ea"/>
              </a:rPr>
              <a:t>外部（全局）事务</a:t>
            </a:r>
            <a:r>
              <a:rPr lang="en-US" altLang="zh-CN">
                <a:solidFill>
                  <a:schemeClr val="tx1"/>
                </a:solidFill>
                <a:sym typeface="+mn-ea"/>
              </a:rPr>
              <a:t>-JTA</a:t>
            </a:r>
            <a:endParaRPr lang="en-US" altLang="zh-CN">
              <a:solidFill>
                <a:schemeClr val="tx1"/>
              </a:solidFill>
              <a:sym typeface="+mn-ea"/>
            </a:endParaRPr>
          </a:p>
        </p:txBody>
      </p:sp>
      <p:sp>
        <p:nvSpPr>
          <p:cNvPr id="3" name="内容占位符 2"/>
          <p:cNvSpPr>
            <a:spLocks noGrp="1"/>
          </p:cNvSpPr>
          <p:nvPr>
            <p:ph idx="1"/>
          </p:nvPr>
        </p:nvSpPr>
        <p:spPr>
          <a:xfrm>
            <a:off x="875665" y="2345690"/>
            <a:ext cx="10440035" cy="2756535"/>
          </a:xfrm>
        </p:spPr>
        <p:txBody>
          <a:bodyPr/>
          <a:lstStyle/>
          <a:p>
            <a:r>
              <a:rPr lang="zh-CN" altLang="en-US">
                <a:solidFill>
                  <a:schemeClr val="tx1"/>
                </a:solidFill>
              </a:rPr>
              <a:t>外部事务管理器提供</a:t>
            </a:r>
            <a:r>
              <a:rPr lang="en-US" altLang="zh-CN">
                <a:solidFill>
                  <a:schemeClr val="tx1"/>
                </a:solidFill>
              </a:rPr>
              <a:t>JTA</a:t>
            </a:r>
            <a:r>
              <a:rPr lang="zh-CN" altLang="en-US">
                <a:solidFill>
                  <a:schemeClr val="tx1"/>
                </a:solidFill>
              </a:rPr>
              <a:t>事务管理</a:t>
            </a:r>
            <a:endParaRPr lang="zh-CN" altLang="en-US">
              <a:solidFill>
                <a:schemeClr val="tx1"/>
              </a:solidFill>
            </a:endParaRPr>
          </a:p>
          <a:p>
            <a:endParaRPr lang="zh-CN" altLang="en-US">
              <a:solidFill>
                <a:schemeClr val="tx1"/>
              </a:solidFill>
            </a:endParaRPr>
          </a:p>
          <a:p>
            <a:r>
              <a:rPr lang="en-US" altLang="zh-CN">
                <a:solidFill>
                  <a:schemeClr val="tx1"/>
                </a:solidFill>
              </a:rPr>
              <a:t>JTA</a:t>
            </a:r>
            <a:r>
              <a:rPr lang="zh-CN" altLang="en-US">
                <a:solidFill>
                  <a:schemeClr val="tx1"/>
                </a:solidFill>
              </a:rPr>
              <a:t>事务管理器可以管理多个数据资源</a:t>
            </a:r>
            <a:endParaRPr lang="zh-CN" altLang="en-US">
              <a:solidFill>
                <a:schemeClr val="tx1"/>
              </a:solidFill>
            </a:endParaRPr>
          </a:p>
          <a:p>
            <a:endParaRPr lang="zh-CN" altLang="en-US">
              <a:solidFill>
                <a:schemeClr val="tx1"/>
              </a:solidFill>
            </a:endParaRPr>
          </a:p>
          <a:p>
            <a:r>
              <a:rPr lang="zh-CN" altLang="en-US">
                <a:solidFill>
                  <a:schemeClr val="tx1"/>
                </a:solidFill>
              </a:rPr>
              <a:t>通过</a:t>
            </a:r>
            <a:r>
              <a:rPr lang="en-US" altLang="zh-CN">
                <a:solidFill>
                  <a:schemeClr val="tx1"/>
                </a:solidFill>
              </a:rPr>
              <a:t>2</a:t>
            </a:r>
            <a:r>
              <a:rPr lang="zh-CN" altLang="en-US">
                <a:solidFill>
                  <a:schemeClr val="tx1"/>
                </a:solidFill>
              </a:rPr>
              <a:t>阶段提交实现多数据源的事务</a:t>
            </a:r>
            <a:endParaRPr lang="zh-CN" altLang="en-US">
              <a:solidFill>
                <a:schemeClr val="tx1"/>
              </a:solidFill>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Spring</a:t>
            </a:r>
            <a:r>
              <a:rPr lang="zh-CN" altLang="en-US">
                <a:solidFill>
                  <a:schemeClr val="tx1"/>
                </a:solidFill>
                <a:sym typeface="+mn-ea"/>
              </a:rPr>
              <a:t>事务机制</a:t>
            </a:r>
            <a:r>
              <a:rPr lang="en-US" altLang="zh-CN">
                <a:solidFill>
                  <a:schemeClr val="tx1"/>
                </a:solidFill>
                <a:sym typeface="+mn-ea"/>
              </a:rPr>
              <a:t>-</a:t>
            </a:r>
            <a:r>
              <a:rPr lang="zh-CN" altLang="en-US">
                <a:solidFill>
                  <a:schemeClr val="tx1"/>
                </a:solidFill>
                <a:sym typeface="+mn-ea"/>
              </a:rPr>
              <a:t>外部（全局）事务</a:t>
            </a:r>
            <a:endParaRPr lang="zh-CN" altLang="en-US">
              <a:solidFill>
                <a:schemeClr val="tx1"/>
              </a:solidFill>
              <a:sym typeface="+mn-ea"/>
            </a:endParaRPr>
          </a:p>
        </p:txBody>
      </p:sp>
      <p:pic>
        <p:nvPicPr>
          <p:cNvPr id="4" name="内容占位符 3"/>
          <p:cNvPicPr>
            <a:picLocks noGrp="1" noChangeAspect="1"/>
          </p:cNvPicPr>
          <p:nvPr>
            <p:ph idx="1"/>
          </p:nvPr>
        </p:nvPicPr>
        <p:blipFill>
          <a:blip r:embed="rId1"/>
          <a:stretch>
            <a:fillRect/>
          </a:stretch>
        </p:blipFill>
        <p:spPr>
          <a:xfrm>
            <a:off x="876300" y="2395220"/>
            <a:ext cx="9658350" cy="3152775"/>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sym typeface="+mn-ea"/>
              </a:rPr>
              <a:t>Spring</a:t>
            </a:r>
            <a:r>
              <a:rPr lang="zh-CN" altLang="en-US">
                <a:solidFill>
                  <a:schemeClr val="tx1"/>
                </a:solidFill>
                <a:sym typeface="+mn-ea"/>
              </a:rPr>
              <a:t>事务机制</a:t>
            </a:r>
            <a:r>
              <a:rPr lang="en-US" altLang="zh-CN">
                <a:solidFill>
                  <a:schemeClr val="tx1"/>
                </a:solidFill>
                <a:sym typeface="+mn-ea"/>
              </a:rPr>
              <a:t>-</a:t>
            </a:r>
            <a:r>
              <a:rPr lang="zh-CN" altLang="en-US">
                <a:solidFill>
                  <a:schemeClr val="tx1"/>
                </a:solidFill>
                <a:sym typeface="+mn-ea"/>
              </a:rPr>
              <a:t>外部（全局）事务</a:t>
            </a:r>
            <a:endParaRPr lang="zh-CN" altLang="en-US">
              <a:solidFill>
                <a:schemeClr val="tx1"/>
              </a:solidFill>
              <a:sym typeface="+mn-ea"/>
            </a:endParaRPr>
          </a:p>
        </p:txBody>
      </p:sp>
      <p:pic>
        <p:nvPicPr>
          <p:cNvPr id="4" name="内容占位符 3"/>
          <p:cNvPicPr>
            <a:picLocks noGrp="1" noChangeAspect="1"/>
          </p:cNvPicPr>
          <p:nvPr>
            <p:ph idx="1"/>
          </p:nvPr>
        </p:nvPicPr>
        <p:blipFill>
          <a:blip r:embed="rId1"/>
          <a:stretch>
            <a:fillRect/>
          </a:stretch>
        </p:blipFill>
        <p:spPr>
          <a:xfrm>
            <a:off x="876300" y="2244725"/>
            <a:ext cx="9620250" cy="3486150"/>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 JTA</a:t>
            </a:r>
            <a:endParaRPr lang="en-US" altLang="zh-CN">
              <a:solidFill>
                <a:schemeClr val="tx1"/>
              </a:solidFill>
            </a:endParaRPr>
          </a:p>
        </p:txBody>
      </p:sp>
      <p:sp>
        <p:nvSpPr>
          <p:cNvPr id="3" name="内容占位符 2"/>
          <p:cNvSpPr>
            <a:spLocks noGrp="1"/>
          </p:cNvSpPr>
          <p:nvPr/>
        </p:nvSpPr>
        <p:spPr>
          <a:xfrm>
            <a:off x="876000" y="1852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5" name="内容占位符 2"/>
          <p:cNvSpPr>
            <a:spLocks noGrp="1"/>
          </p:cNvSpPr>
          <p:nvPr/>
        </p:nvSpPr>
        <p:spPr>
          <a:xfrm>
            <a:off x="1003000" y="1979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l"/>
            </a:pPr>
            <a:r>
              <a:rPr lang="zh-CN" altLang="en-US"/>
              <a:t>外部应用服务器方式： </a:t>
            </a:r>
            <a:r>
              <a:rPr lang="en-US" altLang="zh-CN"/>
              <a:t>Spring</a:t>
            </a:r>
            <a:r>
              <a:rPr lang="zh-CN" altLang="en-US"/>
              <a:t>事务接口通过</a:t>
            </a:r>
            <a:r>
              <a:rPr lang="en-US" altLang="zh-CN"/>
              <a:t>JNDI</a:t>
            </a:r>
            <a:r>
              <a:rPr lang="zh-CN" altLang="en-US"/>
              <a:t>控制</a:t>
            </a:r>
            <a:r>
              <a:rPr lang="en-US" altLang="zh-CN"/>
              <a:t>JTA</a:t>
            </a:r>
            <a:r>
              <a:rPr lang="zh-CN" altLang="en-US"/>
              <a:t>事务管理器</a:t>
            </a:r>
            <a:endParaRPr lang="zh-CN" altLang="en-US"/>
          </a:p>
          <a:p>
            <a:pPr lvl="1">
              <a:buFont typeface="Wingdings" panose="05000000000000000000" charset="0"/>
              <a:buChar char="l"/>
            </a:pPr>
            <a:r>
              <a:rPr lang="en-US" altLang="zh-CN"/>
              <a:t>JBOSS </a:t>
            </a:r>
            <a:r>
              <a:rPr lang="zh-CN" altLang="en-US"/>
              <a:t>、</a:t>
            </a:r>
            <a:r>
              <a:rPr lang="en-US" altLang="zh-CN"/>
              <a:t>Websphere</a:t>
            </a:r>
            <a:endParaRPr lang="zh-CN" altLang="en-US"/>
          </a:p>
          <a:p>
            <a:pPr>
              <a:buFont typeface="Wingdings" panose="05000000000000000000" charset="0"/>
              <a:buChar char="l"/>
            </a:pPr>
            <a:endParaRPr lang="zh-CN" altLang="en-US"/>
          </a:p>
          <a:p>
            <a:pPr>
              <a:buFont typeface="Wingdings" panose="05000000000000000000" charset="0"/>
              <a:buChar char="l"/>
            </a:pPr>
            <a:r>
              <a:rPr lang="zh-CN" altLang="en-US"/>
              <a:t>第三方</a:t>
            </a:r>
            <a:r>
              <a:rPr lang="en-US" altLang="zh-CN"/>
              <a:t>JTA</a:t>
            </a:r>
            <a:r>
              <a:rPr lang="zh-CN" altLang="en-US"/>
              <a:t>事务管理器：起一个线程，在线程里运行一个事务管理器，来管理多个事务，</a:t>
            </a:r>
            <a:r>
              <a:rPr lang="en-US" altLang="zh-CN"/>
              <a:t>Spring</a:t>
            </a:r>
            <a:r>
              <a:rPr lang="zh-CN" altLang="en-US"/>
              <a:t>事务接口通过这个线程里的事务管理器来进行管理。</a:t>
            </a:r>
            <a:endParaRPr lang="zh-CN" altLang="en-US"/>
          </a:p>
          <a:p>
            <a:pPr lvl="1">
              <a:buFont typeface="Wingdings" panose="05000000000000000000" charset="0"/>
              <a:buChar char="l"/>
            </a:pPr>
            <a:r>
              <a:rPr lang="zh-CN" altLang="en-US"/>
              <a:t> </a:t>
            </a:r>
            <a:r>
              <a:rPr lang="en-US" altLang="zh-CN"/>
              <a:t>Atomikos</a:t>
            </a:r>
            <a:r>
              <a:rPr lang="zh-CN" altLang="en-US"/>
              <a:t>、</a:t>
            </a:r>
            <a:r>
              <a:rPr lang="en-US" altLang="zh-CN"/>
              <a:t>Bitronix</a:t>
            </a:r>
            <a:r>
              <a:rPr lang="zh-CN" altLang="en-US"/>
              <a:t>、</a:t>
            </a:r>
            <a:r>
              <a:rPr lang="en-US" altLang="zh-CN"/>
              <a:t>JOTM</a:t>
            </a:r>
            <a:endParaRPr lang="zh-CN" altLang="en-US"/>
          </a:p>
          <a:p>
            <a:pPr marL="0" indent="0">
              <a:buNone/>
            </a:pP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JTA</a:t>
            </a:r>
            <a:r>
              <a:rPr lang="zh-CN" altLang="en-US">
                <a:solidFill>
                  <a:schemeClr val="tx1"/>
                </a:solidFill>
              </a:rPr>
              <a:t>的利弊</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多数据源事务管理</a:t>
            </a:r>
            <a:endParaRPr lang="zh-CN" altLang="en-US">
              <a:solidFill>
                <a:schemeClr val="tx1"/>
              </a:solidFill>
            </a:endParaRPr>
          </a:p>
          <a:p>
            <a:endParaRPr lang="zh-CN" altLang="en-US">
              <a:solidFill>
                <a:schemeClr val="tx1"/>
              </a:solidFill>
            </a:endParaRPr>
          </a:p>
          <a:p>
            <a:r>
              <a:rPr lang="zh-CN" altLang="en-US">
                <a:solidFill>
                  <a:schemeClr val="tx1"/>
                </a:solidFill>
              </a:rPr>
              <a:t>保证事务一致性</a:t>
            </a:r>
            <a:endParaRPr lang="zh-CN" altLang="en-US">
              <a:solidFill>
                <a:schemeClr val="tx1"/>
              </a:solidFill>
            </a:endParaRPr>
          </a:p>
          <a:p>
            <a:endParaRPr lang="zh-CN" altLang="en-US">
              <a:solidFill>
                <a:schemeClr val="tx1"/>
              </a:solidFill>
            </a:endParaRPr>
          </a:p>
          <a:p>
            <a:r>
              <a:rPr lang="zh-CN" altLang="en-US">
                <a:ln w="22225">
                  <a:solidFill>
                    <a:schemeClr val="accent2"/>
                  </a:solidFill>
                  <a:prstDash val="solid"/>
                </a:ln>
                <a:solidFill>
                  <a:schemeClr val="tx1"/>
                </a:solidFill>
                <a:effectLst/>
              </a:rPr>
              <a:t>两阶段提交</a:t>
            </a:r>
            <a:endParaRPr lang="zh-CN" altLang="en-US">
              <a:solidFill>
                <a:schemeClr val="tx1"/>
              </a:solidFill>
            </a:endParaRPr>
          </a:p>
          <a:p>
            <a:endParaRPr lang="zh-CN" altLang="en-US">
              <a:solidFill>
                <a:schemeClr val="tx1"/>
              </a:solidFill>
            </a:endParaRPr>
          </a:p>
          <a:p>
            <a:r>
              <a:rPr lang="zh-CN" altLang="en-US">
                <a:solidFill>
                  <a:schemeClr val="tx1"/>
                </a:solidFill>
              </a:rPr>
              <a:t>事务的时间太长，锁时间太长</a:t>
            </a:r>
            <a:endParaRPr lang="zh-CN" altLang="en-US">
              <a:solidFill>
                <a:schemeClr val="tx1"/>
              </a:solidFill>
            </a:endParaRPr>
          </a:p>
          <a:p>
            <a:endParaRPr lang="zh-CN" altLang="en-US">
              <a:solidFill>
                <a:schemeClr val="tx1"/>
              </a:solidFill>
            </a:endParaRPr>
          </a:p>
          <a:p>
            <a:r>
              <a:rPr lang="zh-CN" altLang="en-US">
                <a:solidFill>
                  <a:schemeClr val="tx1"/>
                </a:solidFill>
              </a:rPr>
              <a:t>低性能低吞吐量</a:t>
            </a:r>
            <a:endParaRPr lang="zh-CN" altLang="en-US">
              <a:solidFill>
                <a:schemeClr val="tx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olidFill>
                  <a:schemeClr val="tx1"/>
                </a:solidFill>
              </a:rPr>
              <a:t>分布式系统定义</a:t>
            </a:r>
            <a:endParaRPr lang="zh-CN" altLang="en-US">
              <a:solidFill>
                <a:schemeClr val="tx1"/>
              </a:solidFill>
            </a:endParaRPr>
          </a:p>
        </p:txBody>
      </p:sp>
      <p:sp>
        <p:nvSpPr>
          <p:cNvPr id="6" name="内容占位符 5"/>
          <p:cNvSpPr>
            <a:spLocks noGrp="1"/>
          </p:cNvSpPr>
          <p:nvPr>
            <p:ph idx="1"/>
          </p:nvPr>
        </p:nvSpPr>
        <p:spPr>
          <a:xfrm>
            <a:off x="876300" y="1852295"/>
            <a:ext cx="6130925" cy="4319905"/>
          </a:xfrm>
        </p:spPr>
        <p:txBody>
          <a:bodyPr>
            <a:noAutofit/>
          </a:bodyPr>
          <a:lstStyle/>
          <a:p>
            <a:r>
              <a:rPr lang="zh-CN" altLang="en-US" sz="1600">
                <a:solidFill>
                  <a:schemeClr val="tx1"/>
                </a:solidFill>
                <a:sym typeface="+mn-ea"/>
              </a:rPr>
              <a:t>A distributed system is a collection of independent computers that appears to its users as a single coherent system.　</a:t>
            </a:r>
            <a:endParaRPr lang="zh-CN" altLang="en-US" sz="1600">
              <a:solidFill>
                <a:schemeClr val="tx1"/>
              </a:solidFill>
            </a:endParaRPr>
          </a:p>
          <a:p>
            <a:r>
              <a:rPr lang="zh-CN" altLang="en-US" sz="1600">
                <a:solidFill>
                  <a:schemeClr val="tx1"/>
                </a:solidFill>
              </a:rPr>
              <a:t>《Distributed Systems Principles and Paradigms》</a:t>
            </a:r>
            <a:endParaRPr lang="zh-CN" altLang="en-US" sz="1600" b="1">
              <a:solidFill>
                <a:schemeClr val="tx1"/>
              </a:solidFill>
            </a:endParaRPr>
          </a:p>
          <a:p>
            <a:endParaRPr lang="zh-CN" altLang="en-US" sz="1600" b="1">
              <a:solidFill>
                <a:schemeClr val="tx1"/>
              </a:solidFill>
            </a:endParaRPr>
          </a:p>
          <a:p>
            <a:endParaRPr lang="zh-CN" altLang="en-US" sz="1600">
              <a:solidFill>
                <a:schemeClr val="tx1"/>
              </a:solidFill>
            </a:endParaRPr>
          </a:p>
          <a:p>
            <a:pPr marL="0" indent="0">
              <a:buNone/>
            </a:pPr>
            <a:r>
              <a:rPr lang="zh-CN" altLang="en-US" sz="1600">
                <a:solidFill>
                  <a:schemeClr val="tx1"/>
                </a:solidFill>
              </a:rPr>
              <a:t> 将不同的组件分布在不同的服务器上，给用户提供一个可靠的，统一的服务。</a:t>
            </a:r>
            <a:endParaRPr lang="zh-CN" altLang="en-US" sz="1600">
              <a:solidFill>
                <a:schemeClr val="tx1"/>
              </a:solidFill>
            </a:endParaRPr>
          </a:p>
        </p:txBody>
      </p:sp>
      <p:pic>
        <p:nvPicPr>
          <p:cNvPr id="7" name="图片 6" descr="timg"/>
          <p:cNvPicPr>
            <a:picLocks noChangeAspect="1"/>
          </p:cNvPicPr>
          <p:nvPr/>
        </p:nvPicPr>
        <p:blipFill>
          <a:blip r:embed="rId1"/>
          <a:stretch>
            <a:fillRect/>
          </a:stretch>
        </p:blipFill>
        <p:spPr>
          <a:xfrm>
            <a:off x="7697470" y="1702435"/>
            <a:ext cx="4044315" cy="3469640"/>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不使用</a:t>
            </a:r>
            <a:r>
              <a:rPr lang="en-US" altLang="zh-CN">
                <a:solidFill>
                  <a:schemeClr val="tx1"/>
                </a:solidFill>
              </a:rPr>
              <a:t>JTA的</a:t>
            </a:r>
            <a:r>
              <a:rPr lang="zh-CN" altLang="en-US">
                <a:solidFill>
                  <a:schemeClr val="tx1"/>
                </a:solidFill>
              </a:rPr>
              <a:t>多数据源事务管理</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Spring</a:t>
            </a:r>
            <a:r>
              <a:rPr lang="zh-CN" altLang="en-US">
                <a:solidFill>
                  <a:schemeClr val="tx1"/>
                </a:solidFill>
              </a:rPr>
              <a:t>事务的同步机制</a:t>
            </a:r>
            <a:endParaRPr lang="zh-CN" altLang="en-US">
              <a:solidFill>
                <a:schemeClr val="tx1"/>
              </a:solidFill>
            </a:endParaRPr>
          </a:p>
          <a:p>
            <a:endParaRPr lang="zh-CN" altLang="en-US">
              <a:solidFill>
                <a:schemeClr val="tx1"/>
              </a:solidFill>
            </a:endParaRPr>
          </a:p>
          <a:p>
            <a:r>
              <a:rPr lang="zh-CN" altLang="en-US">
                <a:solidFill>
                  <a:schemeClr val="tx1"/>
                </a:solidFill>
              </a:rPr>
              <a:t>多个数据源上实现近似事务一致性</a:t>
            </a:r>
            <a:endParaRPr lang="zh-CN" altLang="en-US">
              <a:solidFill>
                <a:schemeClr val="tx1"/>
              </a:solidFill>
            </a:endParaRPr>
          </a:p>
          <a:p>
            <a:endParaRPr lang="zh-CN" altLang="en-US">
              <a:solidFill>
                <a:schemeClr val="tx1"/>
              </a:solidFill>
            </a:endParaRPr>
          </a:p>
          <a:p>
            <a:r>
              <a:rPr lang="zh-CN" altLang="en-US">
                <a:solidFill>
                  <a:schemeClr val="tx1"/>
                </a:solidFill>
              </a:rPr>
              <a:t>高性能，高吞吐量</a:t>
            </a:r>
            <a:endParaRPr lang="zh-CN" altLang="en-US">
              <a:solidFill>
                <a:schemeClr val="tx1"/>
              </a:solidFill>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XA</a:t>
            </a:r>
            <a:r>
              <a:rPr lang="zh-CN" altLang="en-US">
                <a:solidFill>
                  <a:schemeClr val="tx1"/>
                </a:solidFill>
              </a:rPr>
              <a:t>与</a:t>
            </a:r>
            <a:r>
              <a:rPr lang="en-US" altLang="zh-CN">
                <a:solidFill>
                  <a:schemeClr val="tx1"/>
                </a:solidFill>
              </a:rPr>
              <a:t>JTA</a:t>
            </a:r>
            <a:endParaRPr lang="en-US" altLang="zh-CN">
              <a:solidFill>
                <a:schemeClr val="tx1"/>
              </a:solidFill>
            </a:endParaRPr>
          </a:p>
        </p:txBody>
      </p:sp>
      <p:pic>
        <p:nvPicPr>
          <p:cNvPr id="4" name="内容占位符 3"/>
          <p:cNvPicPr>
            <a:picLocks noGrp="1" noChangeAspect="1"/>
          </p:cNvPicPr>
          <p:nvPr>
            <p:ph idx="1"/>
          </p:nvPr>
        </p:nvPicPr>
        <p:blipFill>
          <a:blip r:embed="rId1"/>
          <a:stretch>
            <a:fillRect/>
          </a:stretch>
        </p:blipFill>
        <p:spPr>
          <a:xfrm>
            <a:off x="1426845" y="1852295"/>
            <a:ext cx="9338310" cy="4319905"/>
          </a:xfrm>
          <a:prstGeom prst="rect">
            <a:avLst/>
          </a:prstGeom>
        </p:spPr>
      </p:pic>
    </p:spTree>
    <p:custDataLst>
      <p:tags r:id="rId2"/>
    </p:custData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rPr>
              <a:t>Spring JTA-</a:t>
            </a:r>
            <a:r>
              <a:rPr lang="zh-CN" altLang="en-US">
                <a:solidFill>
                  <a:schemeClr val="tx1"/>
                </a:solidFill>
                <a:sym typeface="+mn-ea"/>
              </a:rPr>
              <a:t>不使用</a:t>
            </a:r>
            <a:r>
              <a:rPr lang="en-US" altLang="zh-CN">
                <a:solidFill>
                  <a:schemeClr val="tx1"/>
                </a:solidFill>
                <a:sym typeface="+mn-ea"/>
              </a:rPr>
              <a:t>JTA</a:t>
            </a:r>
            <a:endParaRPr lang="en-US" altLang="zh-CN">
              <a:solidFill>
                <a:schemeClr val="tx1"/>
              </a:solidFill>
              <a:sym typeface="+mn-ea"/>
            </a:endParaRPr>
          </a:p>
        </p:txBody>
      </p:sp>
      <p:sp>
        <p:nvSpPr>
          <p:cNvPr id="3" name="内容占位符 2"/>
          <p:cNvSpPr>
            <a:spLocks noGrp="1"/>
          </p:cNvSpPr>
          <p:nvPr>
            <p:ph idx="1"/>
          </p:nvPr>
        </p:nvSpPr>
        <p:spPr/>
        <p:txBody>
          <a:bodyPr/>
          <a:lstStyle/>
          <a:p>
            <a:r>
              <a:rPr lang="zh-CN" altLang="en-US">
                <a:solidFill>
                  <a:schemeClr val="tx1"/>
                </a:solidFill>
              </a:rPr>
              <a:t>为什么不使用</a:t>
            </a:r>
            <a:r>
              <a:rPr lang="en-US" altLang="zh-CN">
                <a:solidFill>
                  <a:schemeClr val="tx1"/>
                </a:solidFill>
              </a:rPr>
              <a:t>JTA</a:t>
            </a:r>
            <a:r>
              <a:rPr lang="zh-CN" altLang="en-US">
                <a:solidFill>
                  <a:schemeClr val="tx1"/>
                </a:solidFill>
              </a:rPr>
              <a:t>？</a:t>
            </a:r>
            <a:endParaRPr lang="zh-CN" altLang="en-US">
              <a:solidFill>
                <a:schemeClr val="tx1"/>
              </a:solidFill>
            </a:endParaRPr>
          </a:p>
          <a:p>
            <a:r>
              <a:rPr lang="zh-CN" altLang="en-US">
                <a:solidFill>
                  <a:schemeClr val="tx1"/>
                </a:solidFill>
              </a:rPr>
              <a:t>如何保证两个数据源上的事务同步。</a:t>
            </a:r>
            <a:endParaRPr lang="zh-CN" altLang="en-US">
              <a:solidFill>
                <a:schemeClr val="tx1"/>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SpringBoot</a:t>
            </a:r>
            <a:r>
              <a:rPr lang="zh-CN" altLang="en-US">
                <a:solidFill>
                  <a:schemeClr val="tx1"/>
                </a:solidFill>
              </a:rPr>
              <a:t>的事务管理</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https://www.cnblogs.com/xingzc/p/6029483.html</a:t>
            </a:r>
            <a:endParaRPr lang="zh-CN" altLang="en-US">
              <a:solidFill>
                <a:schemeClr val="tx1"/>
              </a:solidFill>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不使用</a:t>
            </a:r>
            <a:r>
              <a:rPr lang="en-US" altLang="zh-CN">
                <a:solidFill>
                  <a:schemeClr val="tx1"/>
                </a:solidFill>
              </a:rPr>
              <a:t>JTA</a:t>
            </a:r>
            <a:r>
              <a:rPr lang="zh-CN" altLang="en-US">
                <a:solidFill>
                  <a:schemeClr val="tx1"/>
                </a:solidFill>
              </a:rPr>
              <a:t>依次提交两个事务</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    Start messaging transaction</a:t>
            </a:r>
            <a:endParaRPr lang="zh-CN" altLang="en-US">
              <a:solidFill>
                <a:schemeClr val="tx1"/>
              </a:solidFill>
            </a:endParaRPr>
          </a:p>
          <a:p>
            <a:r>
              <a:rPr lang="zh-CN" altLang="en-US" b="1">
                <a:ln w="22225">
                  <a:solidFill>
                    <a:schemeClr val="accent2"/>
                  </a:solidFill>
                  <a:prstDash val="solid"/>
                </a:ln>
                <a:solidFill>
                  <a:schemeClr val="tx1"/>
                </a:solidFill>
                <a:effectLst/>
              </a:rPr>
              <a:t>    Receive message</a:t>
            </a:r>
            <a:endParaRPr lang="zh-CN" altLang="en-US">
              <a:solidFill>
                <a:schemeClr val="tx1"/>
              </a:solidFill>
            </a:endParaRPr>
          </a:p>
          <a:p>
            <a:r>
              <a:rPr lang="zh-CN" altLang="en-US">
                <a:solidFill>
                  <a:schemeClr val="tx1"/>
                </a:solidFill>
              </a:rPr>
              <a:t>    Start database transaction</a:t>
            </a:r>
            <a:endParaRPr lang="zh-CN" altLang="en-US">
              <a:solidFill>
                <a:schemeClr val="tx1"/>
              </a:solidFill>
            </a:endParaRPr>
          </a:p>
          <a:p>
            <a:r>
              <a:rPr lang="zh-CN" altLang="en-US" b="1">
                <a:ln w="22225">
                  <a:solidFill>
                    <a:schemeClr val="accent2"/>
                  </a:solidFill>
                  <a:prstDash val="solid"/>
                </a:ln>
                <a:solidFill>
                  <a:schemeClr val="tx1"/>
                </a:solidFill>
                <a:effectLst/>
              </a:rPr>
              <a:t>    Update database</a:t>
            </a:r>
            <a:endParaRPr lang="zh-CN" altLang="en-US">
              <a:solidFill>
                <a:schemeClr val="tx1"/>
              </a:solidFill>
            </a:endParaRPr>
          </a:p>
          <a:p>
            <a:r>
              <a:rPr lang="zh-CN" altLang="en-US">
                <a:solidFill>
                  <a:schemeClr val="tx1"/>
                </a:solidFill>
              </a:rPr>
              <a:t>    Commit database transaction</a:t>
            </a:r>
            <a:endParaRPr lang="zh-CN" altLang="en-US">
              <a:solidFill>
                <a:schemeClr val="tx1"/>
              </a:solidFill>
            </a:endParaRPr>
          </a:p>
          <a:p>
            <a:r>
              <a:rPr lang="zh-CN" altLang="en-US">
                <a:solidFill>
                  <a:schemeClr val="tx1"/>
                </a:solidFill>
              </a:rPr>
              <a:t>    Commit messaging transaction</a:t>
            </a:r>
            <a:endParaRPr lang="zh-CN" altLang="en-US">
              <a:solidFill>
                <a:schemeClr val="tx1"/>
              </a:solidFill>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chemeClr val="tx1"/>
                </a:solidFill>
                <a:sym typeface="+mn-ea"/>
              </a:rPr>
              <a:t>不使用</a:t>
            </a:r>
            <a:r>
              <a:rPr lang="en-US" altLang="zh-CN">
                <a:solidFill>
                  <a:schemeClr val="tx1"/>
                </a:solidFill>
                <a:sym typeface="+mn-ea"/>
              </a:rPr>
              <a:t>JTA</a:t>
            </a:r>
            <a:r>
              <a:rPr lang="zh-CN" altLang="en-US">
                <a:solidFill>
                  <a:schemeClr val="tx1"/>
                </a:solidFill>
                <a:sym typeface="+mn-ea"/>
              </a:rPr>
              <a:t>依次提交两个事务</a:t>
            </a:r>
            <a:endParaRPr lang="zh-CN" altLang="en-US">
              <a:solidFill>
                <a:schemeClr val="tx1"/>
              </a:solidFill>
              <a:sym typeface="+mn-ea"/>
            </a:endParaRPr>
          </a:p>
        </p:txBody>
      </p:sp>
      <p:sp>
        <p:nvSpPr>
          <p:cNvPr id="3" name="内容占位符 2"/>
          <p:cNvSpPr>
            <a:spLocks noGrp="1"/>
          </p:cNvSpPr>
          <p:nvPr>
            <p:ph idx="1"/>
          </p:nvPr>
        </p:nvSpPr>
        <p:spPr/>
        <p:txBody>
          <a:bodyPr/>
          <a:lstStyle/>
          <a:p>
            <a:r>
              <a:rPr lang="zh-CN" altLang="en-US">
                <a:solidFill>
                  <a:schemeClr val="tx1"/>
                </a:solidFill>
                <a:sym typeface="+mn-ea"/>
              </a:rPr>
              <a:t>    Start messaging transaction</a:t>
            </a:r>
            <a:endParaRPr lang="zh-CN" altLang="en-US">
              <a:solidFill>
                <a:schemeClr val="tx1"/>
              </a:solidFill>
            </a:endParaRPr>
          </a:p>
          <a:p>
            <a:r>
              <a:rPr lang="zh-CN" altLang="en-US" b="1">
                <a:ln w="22225">
                  <a:solidFill>
                    <a:schemeClr val="accent2"/>
                  </a:solidFill>
                  <a:prstDash val="solid"/>
                </a:ln>
                <a:solidFill>
                  <a:schemeClr val="tx1"/>
                </a:solidFill>
                <a:effectLst/>
                <a:sym typeface="+mn-ea"/>
              </a:rPr>
              <a:t>    Receive message</a:t>
            </a:r>
            <a:endParaRPr lang="zh-CN" altLang="en-US">
              <a:solidFill>
                <a:schemeClr val="tx1"/>
              </a:solidFill>
            </a:endParaRPr>
          </a:p>
          <a:p>
            <a:r>
              <a:rPr lang="zh-CN" altLang="en-US">
                <a:solidFill>
                  <a:schemeClr val="tx1"/>
                </a:solidFill>
                <a:sym typeface="+mn-ea"/>
              </a:rPr>
              <a:t>    Start database transaction</a:t>
            </a:r>
            <a:endParaRPr lang="zh-CN" altLang="en-US">
              <a:solidFill>
                <a:schemeClr val="tx1"/>
              </a:solidFill>
            </a:endParaRPr>
          </a:p>
          <a:p>
            <a:r>
              <a:rPr lang="zh-CN" altLang="en-US" b="1">
                <a:ln w="22225">
                  <a:solidFill>
                    <a:schemeClr val="accent2"/>
                  </a:solidFill>
                  <a:prstDash val="solid"/>
                </a:ln>
                <a:solidFill>
                  <a:schemeClr val="tx1"/>
                </a:solidFill>
                <a:effectLst/>
                <a:sym typeface="+mn-ea"/>
              </a:rPr>
              <a:t>    Update database</a:t>
            </a:r>
            <a:endParaRPr lang="zh-CN" altLang="en-US">
              <a:solidFill>
                <a:schemeClr val="tx1"/>
              </a:solidFill>
            </a:endParaRPr>
          </a:p>
          <a:p>
            <a:r>
              <a:rPr lang="zh-CN" altLang="en-US">
                <a:solidFill>
                  <a:schemeClr val="tx1"/>
                </a:solidFill>
                <a:sym typeface="+mn-ea"/>
              </a:rPr>
              <a:t>    Commit database transaction</a:t>
            </a:r>
            <a:endParaRPr lang="zh-CN" altLang="en-US">
              <a:solidFill>
                <a:schemeClr val="tx1"/>
              </a:solidFill>
            </a:endParaRPr>
          </a:p>
          <a:p>
            <a:r>
              <a:rPr lang="zh-CN" altLang="en-US">
                <a:solidFill>
                  <a:schemeClr val="tx1"/>
                </a:solidFill>
                <a:sym typeface="+mn-ea"/>
              </a:rPr>
              <a:t>    Commit messaging transaction </a:t>
            </a:r>
            <a:r>
              <a:rPr lang="en-US" altLang="zh-CN">
                <a:ln w="22225">
                  <a:solidFill>
                    <a:schemeClr val="accent2"/>
                  </a:solidFill>
                  <a:prstDash val="solid"/>
                </a:ln>
                <a:solidFill>
                  <a:schemeClr val="tx1"/>
                </a:solidFill>
                <a:effectLst/>
                <a:sym typeface="+mn-ea"/>
              </a:rPr>
              <a:t>FAILED</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多个资源的事务同步模式</a:t>
            </a:r>
            <a:endParaRPr lang="zh-CN" altLang="en-US">
              <a:solidFill>
                <a:schemeClr val="tx1"/>
              </a:solidFill>
            </a:endParaRPr>
          </a:p>
        </p:txBody>
      </p:sp>
      <p:sp>
        <p:nvSpPr>
          <p:cNvPr id="3" name="内容占位符 2"/>
          <p:cNvSpPr>
            <a:spLocks noGrp="1"/>
          </p:cNvSpPr>
          <p:nvPr>
            <p:ph idx="1"/>
          </p:nvPr>
        </p:nvSpPr>
        <p:spPr/>
        <p:txBody>
          <a:bodyPr/>
          <a:lstStyle/>
          <a:p>
            <a:r>
              <a:rPr lang="en-US" altLang="zh-CN" i="1">
                <a:solidFill>
                  <a:schemeClr val="tx1"/>
                </a:solidFill>
                <a:effectLst>
                  <a:outerShdw blurRad="38100" dist="19050" dir="2700000" algn="tl" rotWithShape="0">
                    <a:schemeClr val="dk1">
                      <a:lumMod val="50000"/>
                      <a:alpha val="40000"/>
                    </a:schemeClr>
                  </a:outerShdw>
                </a:effectLst>
              </a:rPr>
              <a:t>XA</a:t>
            </a:r>
            <a:r>
              <a:rPr lang="zh-CN" altLang="en-US" i="1">
                <a:solidFill>
                  <a:schemeClr val="tx1"/>
                </a:solidFill>
                <a:effectLst>
                  <a:outerShdw blurRad="38100" dist="19050" dir="2700000" algn="tl" rotWithShape="0">
                    <a:schemeClr val="dk1">
                      <a:lumMod val="50000"/>
                      <a:alpha val="40000"/>
                    </a:schemeClr>
                  </a:outerShdw>
                </a:effectLst>
              </a:rPr>
              <a:t>与一阶段提交优化（XA with 1PC Optimization）</a:t>
            </a:r>
            <a:endParaRPr lang="en-US" altLang="zh-CN">
              <a:solidFill>
                <a:schemeClr val="tx1"/>
              </a:solidFill>
            </a:endParaRPr>
          </a:p>
          <a:p>
            <a:r>
              <a:rPr lang="en-US" altLang="zh-CN">
                <a:solidFill>
                  <a:schemeClr val="tx1"/>
                </a:solidFill>
              </a:rPr>
              <a:t>XA</a:t>
            </a:r>
            <a:r>
              <a:rPr lang="zh-CN" altLang="en-US">
                <a:solidFill>
                  <a:schemeClr val="tx1"/>
                </a:solidFill>
              </a:rPr>
              <a:t>与最后资源博弈（XA and the Last Resource Gambit）</a:t>
            </a:r>
            <a:endParaRPr lang="zh-CN" altLang="en-US">
              <a:solidFill>
                <a:schemeClr val="tx1"/>
              </a:solidFill>
            </a:endParaRPr>
          </a:p>
          <a:p>
            <a:r>
              <a:rPr lang="zh-CN" altLang="en-US">
                <a:solidFill>
                  <a:schemeClr val="tx1"/>
                </a:solidFill>
              </a:rPr>
              <a:t>共享资源（Shared Transaction Resource）</a:t>
            </a:r>
            <a:endParaRPr lang="zh-CN" altLang="en-US">
              <a:solidFill>
                <a:schemeClr val="tx1"/>
              </a:solidFill>
            </a:endParaRPr>
          </a:p>
          <a:p>
            <a:r>
              <a:rPr lang="zh-CN" altLang="en-US">
                <a:solidFill>
                  <a:schemeClr val="tx1"/>
                </a:solidFill>
              </a:rPr>
              <a:t>最大努力一次提交（Best Efforts 1PC）</a:t>
            </a:r>
            <a:endParaRPr lang="zh-CN" altLang="en-US">
              <a:solidFill>
                <a:schemeClr val="tx1"/>
              </a:solidFill>
            </a:endParaRPr>
          </a:p>
          <a:p>
            <a:pPr lvl="1"/>
            <a:r>
              <a:rPr lang="zh-CN" altLang="en-US">
                <a:solidFill>
                  <a:schemeClr val="tx1"/>
                </a:solidFill>
              </a:rPr>
              <a:t>链式事务（Chaining transaction managers）</a:t>
            </a:r>
            <a:endParaRPr lang="zh-CN" altLang="en-US">
              <a:solidFill>
                <a:schemeClr val="tx1"/>
              </a:solidFill>
            </a:endParaRPr>
          </a:p>
          <a:p>
            <a:r>
              <a:rPr lang="zh-CN" altLang="en-US">
                <a:solidFill>
                  <a:schemeClr val="tx1"/>
                </a:solidFill>
              </a:rPr>
              <a:t>非必要事务性接入（Nontransactional Access）</a:t>
            </a:r>
            <a:endParaRPr lang="zh-CN" altLang="en-US">
              <a:solidFill>
                <a:schemeClr val="tx1"/>
              </a:solidFill>
            </a:endParaRPr>
          </a:p>
          <a:p>
            <a:r>
              <a:rPr lang="zh-CN" altLang="en-US">
                <a:solidFill>
                  <a:schemeClr val="tx1"/>
                </a:solidFill>
              </a:rPr>
              <a:t>祈祷模式（Wing-and-a-Prayer: An antipattern）</a:t>
            </a:r>
            <a:endParaRPr lang="zh-CN" altLang="en-US">
              <a:solidFill>
                <a:schemeClr val="tx1"/>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XA</a:t>
            </a:r>
            <a:r>
              <a:rPr lang="zh-CN" altLang="en-US">
                <a:solidFill>
                  <a:schemeClr val="tx1"/>
                </a:solidFill>
              </a:rPr>
              <a:t>与一阶段提交优化</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避免单一事务资源下的2PC过度开销。</a:t>
            </a:r>
            <a:endParaRPr lang="zh-CN" altLang="en-US">
              <a:solidFill>
                <a:schemeClr val="tx1"/>
              </a:solidFill>
            </a:endParaRPr>
          </a:p>
          <a:p>
            <a:endParaRPr lang="zh-CN" altLang="en-US">
              <a:solidFill>
                <a:schemeClr val="tx1"/>
              </a:solidFill>
            </a:endParaRPr>
          </a:p>
          <a:p>
            <a:r>
              <a:rPr lang="zh-CN" altLang="en-US">
                <a:solidFill>
                  <a:schemeClr val="tx1"/>
                </a:solidFill>
              </a:rPr>
              <a:t>This pattern is an optimization that many transaction managers use to avoid the overhead of 2PC if the transaction includes a single resource. You would expect your application server to be able to figure this out.</a:t>
            </a:r>
            <a:endParaRPr lang="zh-CN" altLang="en-US">
              <a:solidFill>
                <a:schemeClr val="tx1"/>
              </a:solidFill>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XA</a:t>
            </a:r>
            <a:r>
              <a:rPr lang="zh-CN" altLang="en-US">
                <a:solidFill>
                  <a:schemeClr val="tx1"/>
                </a:solidFill>
                <a:sym typeface="+mn-ea"/>
              </a:rPr>
              <a:t>与最后资源博弈</a:t>
            </a:r>
            <a:endParaRPr lang="zh-CN" altLang="en-US">
              <a:solidFill>
                <a:schemeClr val="tx1"/>
              </a:solidFill>
              <a:sym typeface="+mn-ea"/>
            </a:endParaRPr>
          </a:p>
        </p:txBody>
      </p:sp>
      <p:sp>
        <p:nvSpPr>
          <p:cNvPr id="3" name="内容占位符 2"/>
          <p:cNvSpPr>
            <a:spLocks noGrp="1"/>
          </p:cNvSpPr>
          <p:nvPr>
            <p:ph idx="1"/>
          </p:nvPr>
        </p:nvSpPr>
        <p:spPr/>
        <p:txBody>
          <a:bodyPr/>
          <a:lstStyle/>
          <a:p>
            <a:r>
              <a:rPr lang="zh-CN" altLang="en-US">
                <a:solidFill>
                  <a:schemeClr val="tx1"/>
                </a:solidFill>
                <a:sym typeface="+mn-ea"/>
              </a:rPr>
              <a:t>    Start messaging transaction</a:t>
            </a:r>
            <a:endParaRPr lang="zh-CN" altLang="en-US">
              <a:solidFill>
                <a:schemeClr val="tx1"/>
              </a:solidFill>
            </a:endParaRPr>
          </a:p>
          <a:p>
            <a:r>
              <a:rPr lang="zh-CN" altLang="en-US">
                <a:solidFill>
                  <a:schemeClr val="tx1"/>
                </a:solidFill>
                <a:sym typeface="+mn-ea"/>
              </a:rPr>
              <a:t>    Receive message</a:t>
            </a:r>
            <a:endParaRPr lang="zh-CN" altLang="en-US">
              <a:solidFill>
                <a:schemeClr val="tx1"/>
              </a:solidFill>
            </a:endParaRPr>
          </a:p>
          <a:p>
            <a:r>
              <a:rPr lang="zh-CN" altLang="en-US">
                <a:solidFill>
                  <a:schemeClr val="tx1"/>
                </a:solidFill>
                <a:sym typeface="+mn-ea"/>
              </a:rPr>
              <a:t>    Start </a:t>
            </a:r>
            <a:r>
              <a:rPr lang="en-US" altLang="zh-CN">
                <a:solidFill>
                  <a:schemeClr val="tx1"/>
                </a:solidFill>
                <a:sym typeface="+mn-ea"/>
              </a:rPr>
              <a:t>JTA</a:t>
            </a:r>
            <a:r>
              <a:rPr lang="zh-CN" altLang="en-US">
                <a:solidFill>
                  <a:schemeClr val="tx1"/>
                </a:solidFill>
                <a:sym typeface="+mn-ea"/>
              </a:rPr>
              <a:t> database transaction</a:t>
            </a:r>
            <a:endParaRPr lang="zh-CN" altLang="en-US">
              <a:solidFill>
                <a:schemeClr val="tx1"/>
              </a:solidFill>
            </a:endParaRPr>
          </a:p>
          <a:p>
            <a:r>
              <a:rPr lang="zh-CN" altLang="en-US">
                <a:solidFill>
                  <a:schemeClr val="tx1"/>
                </a:solidFill>
                <a:sym typeface="+mn-ea"/>
              </a:rPr>
              <a:t>    Update database</a:t>
            </a:r>
            <a:endParaRPr lang="zh-CN" altLang="en-US">
              <a:solidFill>
                <a:schemeClr val="tx1"/>
              </a:solidFill>
            </a:endParaRPr>
          </a:p>
          <a:p>
            <a:r>
              <a:rPr lang="zh-CN" altLang="en-US">
                <a:ln w="22225">
                  <a:solidFill>
                    <a:schemeClr val="accent2"/>
                  </a:solidFill>
                  <a:prstDash val="solid"/>
                </a:ln>
                <a:solidFill>
                  <a:schemeClr val="tx1"/>
                </a:solidFill>
                <a:effectLst/>
                <a:sym typeface="+mn-ea"/>
              </a:rPr>
              <a:t>    </a:t>
            </a:r>
            <a:r>
              <a:rPr lang="en-US" altLang="zh-CN">
                <a:ln w="22225">
                  <a:solidFill>
                    <a:schemeClr val="accent2"/>
                  </a:solidFill>
                  <a:prstDash val="solid"/>
                </a:ln>
                <a:solidFill>
                  <a:schemeClr val="tx1"/>
                </a:solidFill>
                <a:effectLst/>
                <a:sym typeface="+mn-ea"/>
              </a:rPr>
              <a:t>Phase 1 c</a:t>
            </a:r>
            <a:r>
              <a:rPr lang="zh-CN" altLang="en-US">
                <a:ln w="22225">
                  <a:solidFill>
                    <a:schemeClr val="accent2"/>
                  </a:solidFill>
                  <a:prstDash val="solid"/>
                </a:ln>
                <a:solidFill>
                  <a:schemeClr val="tx1"/>
                </a:solidFill>
                <a:effectLst/>
                <a:sym typeface="+mn-ea"/>
              </a:rPr>
              <a:t>ommit database transaction</a:t>
            </a:r>
            <a:endParaRPr lang="zh-CN" altLang="en-US">
              <a:solidFill>
                <a:schemeClr val="tx1"/>
              </a:solidFill>
            </a:endParaRPr>
          </a:p>
          <a:p>
            <a:r>
              <a:rPr lang="zh-CN" altLang="en-US">
                <a:ln w="6600">
                  <a:solidFill>
                    <a:schemeClr val="accent2"/>
                  </a:solidFill>
                  <a:prstDash val="solid"/>
                </a:ln>
                <a:solidFill>
                  <a:schemeClr val="tx1"/>
                </a:solidFill>
                <a:effectLst>
                  <a:outerShdw dist="38100" dir="2700000" algn="tl" rotWithShape="0">
                    <a:schemeClr val="accent2"/>
                  </a:outerShdw>
                </a:effectLst>
                <a:sym typeface="+mn-ea"/>
              </a:rPr>
              <a:t>    Commit messaging transaction</a:t>
            </a:r>
            <a:endParaRPr lang="zh-CN" altLang="en-US">
              <a:solidFill>
                <a:schemeClr val="tx1"/>
              </a:solidFill>
              <a:sym typeface="+mn-ea"/>
            </a:endParaRPr>
          </a:p>
          <a:p>
            <a:r>
              <a:rPr lang="zh-CN" altLang="en-US">
                <a:ln w="22225">
                  <a:solidFill>
                    <a:schemeClr val="accent2"/>
                  </a:solidFill>
                  <a:prstDash val="solid"/>
                </a:ln>
                <a:solidFill>
                  <a:schemeClr val="tx1"/>
                </a:solidFill>
                <a:effectLst/>
                <a:sym typeface="+mn-ea"/>
              </a:rPr>
              <a:t>    </a:t>
            </a:r>
            <a:r>
              <a:rPr lang="en-US" altLang="zh-CN">
                <a:ln w="22225">
                  <a:solidFill>
                    <a:schemeClr val="accent2"/>
                  </a:solidFill>
                  <a:prstDash val="solid"/>
                </a:ln>
                <a:solidFill>
                  <a:schemeClr val="tx1"/>
                </a:solidFill>
                <a:effectLst/>
                <a:sym typeface="+mn-ea"/>
              </a:rPr>
              <a:t>Phase 2 commit database transaction</a:t>
            </a:r>
            <a:endParaRPr lang="zh-CN" altLang="en-US">
              <a:solidFill>
                <a:schemeClr val="tx1"/>
              </a:solidFill>
              <a:sym typeface="+mn-ea"/>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共享资源</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两个数据源共享同一个底层数据源</a:t>
            </a:r>
            <a:endParaRPr lang="zh-CN" altLang="en-US">
              <a:solidFill>
                <a:schemeClr val="tx1"/>
              </a:solidFill>
            </a:endParaRPr>
          </a:p>
          <a:p>
            <a:pPr lvl="1"/>
            <a:r>
              <a:rPr lang="zh-CN" altLang="en-US" sz="2000">
                <a:solidFill>
                  <a:schemeClr val="tx1"/>
                </a:solidFill>
              </a:rPr>
              <a:t>一般而言场景为一个</a:t>
            </a:r>
            <a:r>
              <a:rPr lang="en-US" altLang="zh-CN" sz="2000">
                <a:solidFill>
                  <a:schemeClr val="tx1"/>
                </a:solidFill>
              </a:rPr>
              <a:t>DB</a:t>
            </a:r>
            <a:r>
              <a:rPr lang="zh-CN" altLang="en-US" sz="2000">
                <a:solidFill>
                  <a:schemeClr val="tx1"/>
                </a:solidFill>
              </a:rPr>
              <a:t>和一个</a:t>
            </a:r>
            <a:r>
              <a:rPr lang="en-US" altLang="zh-CN" sz="2000">
                <a:solidFill>
                  <a:schemeClr val="tx1"/>
                </a:solidFill>
              </a:rPr>
              <a:t>MQ</a:t>
            </a:r>
            <a:endParaRPr lang="en-US" altLang="zh-CN" sz="2000">
              <a:solidFill>
                <a:schemeClr val="tx1"/>
              </a:solidFill>
            </a:endParaRPr>
          </a:p>
          <a:p>
            <a:pPr lvl="1"/>
            <a:endParaRPr lang="en-US" altLang="zh-CN" sz="2000">
              <a:solidFill>
                <a:schemeClr val="tx1"/>
              </a:solidFill>
            </a:endParaRPr>
          </a:p>
          <a:p>
            <a:pPr lvl="1"/>
            <a:r>
              <a:rPr lang="zh-CN" altLang="en-US" sz="2000">
                <a:solidFill>
                  <a:schemeClr val="tx1"/>
                </a:solidFill>
                <a:sym typeface="+mn-ea"/>
              </a:rPr>
              <a:t>MQ使用DB作为存储</a:t>
            </a:r>
            <a:endParaRPr lang="zh-CN" altLang="en-US" sz="2000">
              <a:solidFill>
                <a:schemeClr val="tx1"/>
              </a:solidFill>
              <a:sym typeface="+mn-ea"/>
            </a:endParaRPr>
          </a:p>
          <a:p>
            <a:pPr lvl="1"/>
            <a:endParaRPr lang="zh-CN" altLang="en-US" sz="2000">
              <a:solidFill>
                <a:schemeClr val="tx1"/>
              </a:solidFill>
              <a:sym typeface="+mn-ea"/>
            </a:endParaRPr>
          </a:p>
          <a:p>
            <a:pPr lvl="1" algn="l"/>
            <a:r>
              <a:rPr lang="zh-CN" altLang="en-US" sz="2000">
                <a:solidFill>
                  <a:schemeClr val="tx1"/>
                </a:solidFill>
                <a:sym typeface="+mn-ea"/>
              </a:rPr>
              <a:t>使用DB的connection做事务同步、提交</a:t>
            </a:r>
            <a:endParaRPr lang="zh-CN" altLang="en-US" sz="2000">
              <a:solidFill>
                <a:schemeClr val="tx1"/>
              </a:solidFill>
              <a:sym typeface="+mn-ea"/>
            </a:endParaRPr>
          </a:p>
          <a:p>
            <a:pPr lvl="1" algn="l"/>
            <a:endParaRPr lang="zh-CN" altLang="en-US">
              <a:solidFill>
                <a:schemeClr val="tx1"/>
              </a:solidFill>
            </a:endParaRPr>
          </a:p>
          <a:p>
            <a:r>
              <a:rPr lang="zh-CN" altLang="en-US">
                <a:solidFill>
                  <a:schemeClr val="tx1"/>
                </a:solidFill>
              </a:rPr>
              <a:t>需要数据源的支持</a:t>
            </a:r>
            <a:endParaRPr lang="zh-CN" altLang="en-US">
              <a:solidFill>
                <a:schemeClr val="tx1"/>
              </a:solidFill>
            </a:endParaRPr>
          </a:p>
          <a:p>
            <a:pPr lvl="1"/>
            <a:endParaRPr lang="zh-CN" altLang="en-US">
              <a:solidFill>
                <a:schemeClr val="tx1"/>
              </a:solidFill>
            </a:endParaRPr>
          </a:p>
          <a:p>
            <a:pPr lvl="1"/>
            <a:endParaRPr lang="zh-CN" altLang="en-US">
              <a:solidFill>
                <a:schemeClr val="tx1"/>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sym typeface="+mn-ea"/>
              </a:rPr>
              <a:t>分布式系统定义</a:t>
            </a:r>
            <a:endParaRPr lang="zh-CN" altLang="en-US">
              <a:solidFill>
                <a:schemeClr val="tx1"/>
              </a:solidFill>
              <a:sym typeface="+mn-ea"/>
            </a:endParaRPr>
          </a:p>
        </p:txBody>
      </p:sp>
      <p:sp>
        <p:nvSpPr>
          <p:cNvPr id="3" name="内容占位符 2"/>
          <p:cNvSpPr>
            <a:spLocks noGrp="1"/>
          </p:cNvSpPr>
          <p:nvPr>
            <p:ph idx="1"/>
          </p:nvPr>
        </p:nvSpPr>
        <p:spPr/>
        <p:txBody>
          <a:bodyPr/>
          <a:lstStyle/>
          <a:p>
            <a:r>
              <a:rPr lang="zh-CN" altLang="en-US">
                <a:solidFill>
                  <a:schemeClr val="tx1"/>
                </a:solidFill>
              </a:rPr>
              <a:t>A distributed system is a system whose components are located on different networked computers, which communicate and coordinate their actions by passing messages to one another</a:t>
            </a:r>
            <a:r>
              <a:rPr lang="en-US" altLang="zh-CN">
                <a:solidFill>
                  <a:schemeClr val="tx1"/>
                </a:solidFill>
              </a:rPr>
              <a:t>.</a:t>
            </a:r>
            <a:endParaRPr lang="en-US" altLang="zh-CN">
              <a:solidFill>
                <a:schemeClr val="tx1"/>
              </a:solidFill>
            </a:endParaRPr>
          </a:p>
          <a:p>
            <a:pPr marL="457200" lvl="1" indent="0">
              <a:buNone/>
            </a:pPr>
            <a:r>
              <a:rPr lang="en-US" altLang="zh-CN">
                <a:solidFill>
                  <a:schemeClr val="tx1"/>
                </a:solidFill>
              </a:rPr>
              <a:t>				</a:t>
            </a:r>
            <a:r>
              <a:rPr lang="zh-CN" altLang="en-US">
                <a:solidFill>
                  <a:schemeClr val="tx1"/>
                </a:solidFill>
              </a:rPr>
              <a:t>《</a:t>
            </a:r>
            <a:r>
              <a:rPr lang="en-US" altLang="zh-CN">
                <a:solidFill>
                  <a:schemeClr val="tx1"/>
                </a:solidFill>
              </a:rPr>
              <a:t>Distributed Systems: Concepts and Design</a:t>
            </a:r>
            <a:r>
              <a:rPr lang="zh-CN" altLang="en-US">
                <a:solidFill>
                  <a:schemeClr val="tx1"/>
                </a:solidFill>
              </a:rPr>
              <a:t>》</a:t>
            </a:r>
            <a:endParaRPr lang="en-US" altLang="zh-CN">
              <a:solidFill>
                <a:schemeClr val="tx1"/>
              </a:solidFill>
            </a:endParaRPr>
          </a:p>
          <a:p>
            <a:endParaRPr lang="zh-CN" altLang="en-US">
              <a:solidFill>
                <a:schemeClr val="tx1"/>
              </a:solidFill>
            </a:endParaRPr>
          </a:p>
          <a:p>
            <a:pPr marL="0" indent="0">
              <a:buNone/>
            </a:pPr>
            <a:endParaRPr lang="zh-CN" altLang="en-US">
              <a:solidFill>
                <a:schemeClr val="tx1"/>
              </a:solidFill>
              <a:sym typeface="+mn-ea"/>
            </a:endParaRPr>
          </a:p>
          <a:p>
            <a:r>
              <a:rPr lang="zh-CN" altLang="en-US">
                <a:solidFill>
                  <a:schemeClr val="tx1"/>
                </a:solidFill>
                <a:sym typeface="+mn-ea"/>
              </a:rPr>
              <a:t>组件分布在网络计算机上</a:t>
            </a:r>
            <a:endParaRPr lang="zh-CN" altLang="en-US">
              <a:solidFill>
                <a:schemeClr val="tx1"/>
              </a:solidFill>
            </a:endParaRPr>
          </a:p>
          <a:p>
            <a:r>
              <a:rPr lang="zh-CN" altLang="en-US">
                <a:solidFill>
                  <a:schemeClr val="tx1"/>
                </a:solidFill>
                <a:sym typeface="+mn-ea"/>
              </a:rPr>
              <a:t> 组件之间仅仅通过消息传递来通信并协调行动</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最大努力一次提交</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依次提交事务</a:t>
            </a:r>
            <a:endParaRPr lang="zh-CN" altLang="en-US">
              <a:solidFill>
                <a:schemeClr val="tx1"/>
              </a:solidFill>
            </a:endParaRPr>
          </a:p>
          <a:p>
            <a:endParaRPr lang="zh-CN" altLang="en-US">
              <a:solidFill>
                <a:schemeClr val="tx1"/>
              </a:solidFill>
            </a:endParaRPr>
          </a:p>
          <a:p>
            <a:r>
              <a:rPr lang="zh-CN" altLang="en-US">
                <a:solidFill>
                  <a:schemeClr val="tx1"/>
                </a:solidFill>
              </a:rPr>
              <a:t>可能会出错</a:t>
            </a:r>
            <a:endParaRPr lang="zh-CN" altLang="en-US">
              <a:solidFill>
                <a:schemeClr val="tx1"/>
              </a:solidFill>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sym typeface="+mn-ea"/>
              </a:rPr>
              <a:t>最大努力一次提交</a:t>
            </a:r>
            <a:endParaRPr lang="zh-CN" altLang="en-US">
              <a:solidFill>
                <a:schemeClr val="tx1"/>
              </a:solidFill>
              <a:sym typeface="+mn-ea"/>
            </a:endParaRPr>
          </a:p>
        </p:txBody>
      </p:sp>
      <p:sp>
        <p:nvSpPr>
          <p:cNvPr id="3" name="内容占位符 2"/>
          <p:cNvSpPr>
            <a:spLocks noGrp="1"/>
          </p:cNvSpPr>
          <p:nvPr>
            <p:ph idx="1"/>
          </p:nvPr>
        </p:nvSpPr>
        <p:spPr/>
        <p:txBody>
          <a:bodyPr/>
          <a:lstStyle/>
          <a:p>
            <a:r>
              <a:rPr lang="zh-CN" altLang="en-US">
                <a:solidFill>
                  <a:schemeClr val="tx1"/>
                </a:solidFill>
                <a:sym typeface="+mn-ea"/>
              </a:rPr>
              <a:t>    Start messaging transaction</a:t>
            </a:r>
            <a:endParaRPr lang="zh-CN" altLang="en-US">
              <a:solidFill>
                <a:schemeClr val="tx1"/>
              </a:solidFill>
            </a:endParaRPr>
          </a:p>
          <a:p>
            <a:r>
              <a:rPr lang="zh-CN" altLang="en-US">
                <a:solidFill>
                  <a:schemeClr val="tx1"/>
                </a:solidFill>
                <a:sym typeface="+mn-ea"/>
              </a:rPr>
              <a:t>    Start database transaction</a:t>
            </a:r>
            <a:endParaRPr lang="zh-CN" altLang="en-US">
              <a:solidFill>
                <a:schemeClr val="tx1"/>
              </a:solidFill>
              <a:sym typeface="+mn-ea"/>
            </a:endParaRPr>
          </a:p>
          <a:p>
            <a:r>
              <a:rPr lang="zh-CN" altLang="en-US" b="1">
                <a:ln w="22225">
                  <a:solidFill>
                    <a:schemeClr val="accent2"/>
                  </a:solidFill>
                  <a:prstDash val="solid"/>
                </a:ln>
                <a:solidFill>
                  <a:schemeClr val="tx1"/>
                </a:solidFill>
                <a:effectLst/>
                <a:sym typeface="+mn-ea"/>
              </a:rPr>
              <a:t>    Receive message</a:t>
            </a:r>
            <a:endParaRPr lang="zh-CN" altLang="en-US">
              <a:solidFill>
                <a:schemeClr val="tx1"/>
              </a:solidFill>
            </a:endParaRPr>
          </a:p>
          <a:p>
            <a:r>
              <a:rPr lang="zh-CN" altLang="en-US" b="1">
                <a:ln w="22225">
                  <a:solidFill>
                    <a:schemeClr val="accent2"/>
                  </a:solidFill>
                  <a:prstDash val="solid"/>
                </a:ln>
                <a:solidFill>
                  <a:schemeClr val="tx1"/>
                </a:solidFill>
                <a:effectLst/>
                <a:sym typeface="+mn-ea"/>
              </a:rPr>
              <a:t>    Update database</a:t>
            </a:r>
            <a:endParaRPr lang="zh-CN" altLang="en-US">
              <a:solidFill>
                <a:schemeClr val="tx1"/>
              </a:solidFill>
            </a:endParaRPr>
          </a:p>
          <a:p>
            <a:r>
              <a:rPr lang="zh-CN" altLang="en-US">
                <a:solidFill>
                  <a:schemeClr val="tx1"/>
                </a:solidFill>
                <a:sym typeface="+mn-ea"/>
              </a:rPr>
              <a:t>    Commit database transaction</a:t>
            </a:r>
            <a:endParaRPr lang="zh-CN" altLang="en-US">
              <a:solidFill>
                <a:schemeClr val="tx1"/>
              </a:solidFill>
            </a:endParaRPr>
          </a:p>
          <a:p>
            <a:r>
              <a:rPr lang="zh-CN" altLang="en-US">
                <a:solidFill>
                  <a:schemeClr val="tx1"/>
                </a:solidFill>
                <a:sym typeface="+mn-ea"/>
              </a:rPr>
              <a:t>    Commit messaging transaction</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JMS</a:t>
            </a:r>
            <a:r>
              <a:rPr lang="zh-CN" altLang="en-US">
                <a:solidFill>
                  <a:schemeClr val="tx1"/>
                </a:solidFill>
              </a:rPr>
              <a:t>最大努力一次提交</a:t>
            </a:r>
            <a:r>
              <a:rPr lang="en-US" altLang="zh-CN">
                <a:solidFill>
                  <a:schemeClr val="tx1"/>
                </a:solidFill>
              </a:rPr>
              <a:t>+</a:t>
            </a:r>
            <a:r>
              <a:rPr lang="zh-CN" altLang="en-US">
                <a:solidFill>
                  <a:schemeClr val="tx1"/>
                </a:solidFill>
              </a:rPr>
              <a:t>重试</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其中一个数据源是</a:t>
            </a:r>
            <a:r>
              <a:rPr lang="en-US" altLang="zh-CN">
                <a:solidFill>
                  <a:schemeClr val="tx1"/>
                </a:solidFill>
              </a:rPr>
              <a:t>MQ</a:t>
            </a:r>
            <a:r>
              <a:rPr lang="zh-CN" altLang="en-US">
                <a:solidFill>
                  <a:schemeClr val="tx1"/>
                </a:solidFill>
              </a:rPr>
              <a:t>，并且事务由读</a:t>
            </a:r>
            <a:r>
              <a:rPr lang="en-US" altLang="zh-CN">
                <a:solidFill>
                  <a:schemeClr val="tx1"/>
                </a:solidFill>
              </a:rPr>
              <a:t>MQ</a:t>
            </a:r>
            <a:r>
              <a:rPr lang="zh-CN" altLang="en-US">
                <a:solidFill>
                  <a:schemeClr val="tx1"/>
                </a:solidFill>
              </a:rPr>
              <a:t>消息开始</a:t>
            </a:r>
            <a:endParaRPr lang="zh-CN" altLang="en-US">
              <a:solidFill>
                <a:schemeClr val="tx1"/>
              </a:solidFill>
            </a:endParaRPr>
          </a:p>
          <a:p>
            <a:endParaRPr lang="zh-CN" altLang="en-US">
              <a:solidFill>
                <a:schemeClr val="tx1"/>
              </a:solidFill>
            </a:endParaRPr>
          </a:p>
          <a:p>
            <a:r>
              <a:rPr lang="zh-CN" altLang="en-US">
                <a:solidFill>
                  <a:schemeClr val="tx1"/>
                </a:solidFill>
              </a:rPr>
              <a:t>利用</a:t>
            </a:r>
            <a:r>
              <a:rPr lang="en-US" altLang="zh-CN">
                <a:solidFill>
                  <a:schemeClr val="tx1"/>
                </a:solidFill>
              </a:rPr>
              <a:t>MQ</a:t>
            </a:r>
            <a:r>
              <a:rPr lang="zh-CN" altLang="en-US">
                <a:solidFill>
                  <a:schemeClr val="tx1"/>
                </a:solidFill>
              </a:rPr>
              <a:t>消息的重试机制</a:t>
            </a:r>
            <a:endParaRPr lang="zh-CN" altLang="en-US">
              <a:solidFill>
                <a:schemeClr val="tx1"/>
              </a:solidFill>
            </a:endParaRPr>
          </a:p>
          <a:p>
            <a:endParaRPr lang="zh-CN" altLang="en-US">
              <a:solidFill>
                <a:schemeClr val="tx1"/>
              </a:solidFill>
            </a:endParaRPr>
          </a:p>
          <a:p>
            <a:r>
              <a:rPr lang="zh-CN" altLang="en-US">
                <a:solidFill>
                  <a:schemeClr val="tx1"/>
                </a:solidFill>
              </a:rPr>
              <a:t>重试的时候数据库需要处理重复消息</a:t>
            </a:r>
            <a:endParaRPr lang="zh-CN" altLang="en-US">
              <a:solidFill>
                <a:schemeClr val="tx1"/>
              </a:solidFill>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JMS</a:t>
            </a:r>
            <a:r>
              <a:rPr lang="zh-CN" altLang="en-US">
                <a:solidFill>
                  <a:schemeClr val="tx1"/>
                </a:solidFill>
                <a:sym typeface="+mn-ea"/>
              </a:rPr>
              <a:t>最大努力一次提交</a:t>
            </a:r>
            <a:r>
              <a:rPr lang="en-US" altLang="zh-CN">
                <a:solidFill>
                  <a:schemeClr val="tx1"/>
                </a:solidFill>
                <a:sym typeface="+mn-ea"/>
              </a:rPr>
              <a:t>+</a:t>
            </a:r>
            <a:r>
              <a:rPr lang="zh-CN" altLang="en-US">
                <a:solidFill>
                  <a:schemeClr val="tx1"/>
                </a:solidFill>
                <a:sym typeface="+mn-ea"/>
              </a:rPr>
              <a:t>重试</a:t>
            </a:r>
            <a:endParaRPr lang="zh-CN" altLang="en-US">
              <a:solidFill>
                <a:schemeClr val="tx1"/>
              </a:solidFill>
              <a:sym typeface="+mn-ea"/>
            </a:endParaRPr>
          </a:p>
        </p:txBody>
      </p:sp>
      <p:sp>
        <p:nvSpPr>
          <p:cNvPr id="3" name="内容占位符 2"/>
          <p:cNvSpPr>
            <a:spLocks noGrp="1"/>
          </p:cNvSpPr>
          <p:nvPr>
            <p:ph idx="1"/>
          </p:nvPr>
        </p:nvSpPr>
        <p:spPr/>
        <p:txBody>
          <a:bodyPr/>
          <a:lstStyle/>
          <a:p>
            <a:r>
              <a:rPr lang="zh-CN" altLang="en-US">
                <a:solidFill>
                  <a:schemeClr val="tx1"/>
                </a:solidFill>
                <a:sym typeface="+mn-ea"/>
              </a:rPr>
              <a:t>    Start messaging transaction</a:t>
            </a:r>
            <a:endParaRPr lang="zh-CN" altLang="en-US">
              <a:solidFill>
                <a:schemeClr val="tx1"/>
              </a:solidFill>
            </a:endParaRPr>
          </a:p>
          <a:p>
            <a:r>
              <a:rPr lang="zh-CN" altLang="en-US">
                <a:solidFill>
                  <a:schemeClr val="tx1"/>
                </a:solidFill>
                <a:sym typeface="+mn-ea"/>
              </a:rPr>
              <a:t>    Start database transaction</a:t>
            </a:r>
            <a:endParaRPr lang="zh-CN" altLang="en-US">
              <a:solidFill>
                <a:schemeClr val="tx1"/>
              </a:solidFill>
              <a:sym typeface="+mn-ea"/>
            </a:endParaRPr>
          </a:p>
          <a:p>
            <a:r>
              <a:rPr lang="zh-CN" altLang="en-US">
                <a:solidFill>
                  <a:schemeClr val="tx1"/>
                </a:solidFill>
                <a:sym typeface="+mn-ea"/>
              </a:rPr>
              <a:t>    Receive message</a:t>
            </a:r>
            <a:endParaRPr lang="zh-CN" altLang="en-US">
              <a:solidFill>
                <a:schemeClr val="tx1"/>
              </a:solidFill>
            </a:endParaRPr>
          </a:p>
          <a:p>
            <a:r>
              <a:rPr lang="zh-CN" altLang="en-US">
                <a:solidFill>
                  <a:schemeClr val="tx1"/>
                </a:solidFill>
                <a:sym typeface="+mn-ea"/>
              </a:rPr>
              <a:t>    Update database</a:t>
            </a:r>
            <a:endParaRPr lang="zh-CN" altLang="en-US">
              <a:solidFill>
                <a:schemeClr val="tx1"/>
              </a:solidFill>
            </a:endParaRPr>
          </a:p>
          <a:p>
            <a:r>
              <a:rPr lang="zh-CN" altLang="en-US">
                <a:solidFill>
                  <a:schemeClr val="tx1"/>
                </a:solidFill>
                <a:sym typeface="+mn-ea"/>
              </a:rPr>
              <a:t>    Commit database transaction</a:t>
            </a:r>
            <a:endParaRPr lang="zh-CN" altLang="en-US">
              <a:solidFill>
                <a:schemeClr val="tx1"/>
              </a:solidFill>
            </a:endParaRPr>
          </a:p>
          <a:p>
            <a:r>
              <a:rPr lang="zh-CN" altLang="en-US">
                <a:solidFill>
                  <a:schemeClr val="tx1"/>
                </a:solidFill>
                <a:sym typeface="+mn-ea"/>
              </a:rPr>
              <a:t>    Commit messaging transaction</a:t>
            </a:r>
            <a:endParaRPr lang="zh-CN" altLang="en-US">
              <a:solidFill>
                <a:schemeClr val="tx1"/>
              </a:solidFill>
              <a:sym typeface="+mn-ea"/>
            </a:endParaRPr>
          </a:p>
          <a:p>
            <a:endParaRPr lang="zh-CN" altLang="en-US">
              <a:solidFill>
                <a:schemeClr val="tx1"/>
              </a:solidFill>
              <a:sym typeface="+mn-ea"/>
            </a:endParaRPr>
          </a:p>
          <a:p>
            <a:pPr marL="0" indent="0">
              <a:buNone/>
            </a:pPr>
            <a:r>
              <a:rPr lang="zh-CN" altLang="en-US">
                <a:solidFill>
                  <a:schemeClr val="tx1"/>
                </a:solidFill>
              </a:rPr>
              <a:t>提交消息出错，消息会被放回</a:t>
            </a:r>
            <a:r>
              <a:rPr lang="en-US" altLang="zh-CN">
                <a:solidFill>
                  <a:schemeClr val="tx1"/>
                </a:solidFill>
              </a:rPr>
              <a:t>MQ</a:t>
            </a:r>
            <a:r>
              <a:rPr lang="zh-CN" altLang="en-US">
                <a:solidFill>
                  <a:schemeClr val="tx1"/>
                </a:solidFill>
              </a:rPr>
              <a:t>重新触发该方法</a:t>
            </a:r>
            <a:endParaRPr lang="zh-CN" altLang="en-US">
              <a:solidFill>
                <a:schemeClr val="tx1"/>
              </a:solidFill>
            </a:endParaRPr>
          </a:p>
          <a:p>
            <a:pPr marL="0" indent="0">
              <a:buNone/>
            </a:pPr>
            <a:r>
              <a:rPr lang="zh-CN" altLang="en-US">
                <a:solidFill>
                  <a:schemeClr val="tx1"/>
                </a:solidFill>
              </a:rPr>
              <a:t>会重复数据库操作，需要做幂等</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不使用</a:t>
            </a:r>
            <a:r>
              <a:rPr lang="en-US" altLang="zh-CN">
                <a:solidFill>
                  <a:schemeClr val="tx1"/>
                </a:solidFill>
              </a:rPr>
              <a:t>JTA</a:t>
            </a:r>
            <a:r>
              <a:rPr lang="zh-CN" altLang="en-US">
                <a:solidFill>
                  <a:schemeClr val="tx1"/>
                </a:solidFill>
              </a:rPr>
              <a:t>消息驱动的分布式事务</a:t>
            </a:r>
            <a:endParaRPr lang="zh-CN" altLang="en-US">
              <a:solidFill>
                <a:schemeClr val="tx1"/>
              </a:solidFill>
            </a:endParaRPr>
          </a:p>
        </p:txBody>
      </p:sp>
      <p:pic>
        <p:nvPicPr>
          <p:cNvPr id="5" name="内容占位符 4"/>
          <p:cNvPicPr>
            <a:picLocks noGrp="1" noChangeAspect="1"/>
          </p:cNvPicPr>
          <p:nvPr>
            <p:ph idx="1"/>
          </p:nvPr>
        </p:nvPicPr>
        <p:blipFill>
          <a:blip r:embed="rId1"/>
          <a:stretch>
            <a:fillRect/>
          </a:stretch>
        </p:blipFill>
        <p:spPr>
          <a:xfrm>
            <a:off x="1035050" y="1880870"/>
            <a:ext cx="8115300" cy="3619500"/>
          </a:xfrm>
          <a:prstGeom prst="rect">
            <a:avLst/>
          </a:prstGeom>
        </p:spPr>
      </p:pic>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链式事务</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定义一个事务链</a:t>
            </a:r>
            <a:endParaRPr lang="zh-CN" altLang="en-US">
              <a:solidFill>
                <a:schemeClr val="tx1"/>
              </a:solidFill>
            </a:endParaRPr>
          </a:p>
          <a:p>
            <a:endParaRPr lang="zh-CN" altLang="en-US">
              <a:solidFill>
                <a:schemeClr val="tx1"/>
              </a:solidFill>
            </a:endParaRPr>
          </a:p>
          <a:p>
            <a:r>
              <a:rPr lang="zh-CN" altLang="en-US">
                <a:solidFill>
                  <a:schemeClr val="tx1"/>
                </a:solidFill>
              </a:rPr>
              <a:t>多个事务在一个事务管理器里依次提交</a:t>
            </a:r>
            <a:endParaRPr lang="zh-CN" altLang="en-US">
              <a:solidFill>
                <a:schemeClr val="tx1"/>
              </a:solidFill>
            </a:endParaRPr>
          </a:p>
          <a:p>
            <a:endParaRPr lang="zh-CN" altLang="en-US">
              <a:solidFill>
                <a:schemeClr val="tx1"/>
              </a:solidFill>
            </a:endParaRPr>
          </a:p>
          <a:p>
            <a:r>
              <a:rPr lang="zh-CN" altLang="en-US">
                <a:solidFill>
                  <a:schemeClr val="tx1"/>
                </a:solidFill>
              </a:rPr>
              <a:t>可能会出错</a:t>
            </a:r>
            <a:endParaRPr lang="zh-CN" altLang="en-US">
              <a:solidFill>
                <a:schemeClr val="tx1"/>
              </a:solidFill>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sym typeface="+mn-ea"/>
              </a:rPr>
              <a:t>非必要事务性接入</a:t>
            </a:r>
            <a:endParaRPr lang="zh-CN" altLang="en-US">
              <a:solidFill>
                <a:schemeClr val="tx1"/>
              </a:solidFill>
              <a:sym typeface="+mn-ea"/>
            </a:endParaRPr>
          </a:p>
        </p:txBody>
      </p:sp>
      <p:sp>
        <p:nvSpPr>
          <p:cNvPr id="3" name="内容占位符 2"/>
          <p:cNvSpPr>
            <a:spLocks noGrp="1"/>
          </p:cNvSpPr>
          <p:nvPr>
            <p:ph idx="1"/>
          </p:nvPr>
        </p:nvSpPr>
        <p:spPr/>
        <p:txBody>
          <a:bodyPr/>
          <a:lstStyle/>
          <a:p>
            <a:r>
              <a:rPr lang="zh-CN" altLang="en-US">
                <a:solidFill>
                  <a:schemeClr val="tx1"/>
                </a:solidFill>
              </a:rPr>
              <a:t>有时候对某些资源的访问操作没有必要跟上下文中的其他事务相关联。</a:t>
            </a:r>
            <a:endParaRPr lang="zh-CN" altLang="en-US">
              <a:solidFill>
                <a:schemeClr val="tx1"/>
              </a:solidFill>
            </a:endParaRPr>
          </a:p>
          <a:p>
            <a:endParaRPr lang="zh-CN" altLang="en-US">
              <a:solidFill>
                <a:schemeClr val="tx1"/>
              </a:solidFill>
            </a:endParaRPr>
          </a:p>
          <a:p>
            <a:r>
              <a:rPr lang="zh-CN" altLang="en-US">
                <a:solidFill>
                  <a:schemeClr val="tx1"/>
                </a:solidFill>
              </a:rPr>
              <a:t>比如对审计表的操作。</a:t>
            </a:r>
            <a:endParaRPr lang="zh-CN" altLang="en-US">
              <a:solidFill>
                <a:schemeClr val="tx1"/>
              </a:solidFill>
            </a:endParaRPr>
          </a:p>
          <a:p>
            <a:endParaRPr lang="zh-CN" altLang="en-US">
              <a:solidFill>
                <a:schemeClr val="tx1"/>
              </a:solidFill>
            </a:endParaRPr>
          </a:p>
          <a:p>
            <a:endParaRPr lang="zh-CN" altLang="en-US" i="1">
              <a:solidFill>
                <a:schemeClr val="tx1"/>
              </a:solidFill>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祈祷模式</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使用</a:t>
            </a:r>
            <a:r>
              <a:rPr lang="en-US" altLang="zh-CN">
                <a:solidFill>
                  <a:schemeClr val="tx1"/>
                </a:solidFill>
              </a:rPr>
              <a:t>Spring</a:t>
            </a:r>
            <a:r>
              <a:rPr lang="zh-CN" altLang="en-US">
                <a:solidFill>
                  <a:schemeClr val="tx1"/>
                </a:solidFill>
              </a:rPr>
              <a:t>对事务的封装；</a:t>
            </a:r>
            <a:r>
              <a:rPr lang="en-US" altLang="zh-CN">
                <a:solidFill>
                  <a:schemeClr val="tx1"/>
                </a:solidFill>
              </a:rPr>
              <a:t>@Transactional</a:t>
            </a:r>
            <a:endParaRPr lang="zh-CN" altLang="en-US">
              <a:solidFill>
                <a:schemeClr val="tx1"/>
              </a:solidFill>
            </a:endParaRPr>
          </a:p>
          <a:p>
            <a:endParaRPr lang="zh-CN" altLang="en-US">
              <a:solidFill>
                <a:schemeClr val="tx1"/>
              </a:solidFill>
            </a:endParaRPr>
          </a:p>
          <a:p>
            <a:r>
              <a:rPr lang="zh-CN" altLang="en-US">
                <a:solidFill>
                  <a:schemeClr val="tx1"/>
                </a:solidFill>
              </a:rPr>
              <a:t>开发者不懂分布式事务或没有意识到写的业务已经运行在分布式事务中。直到它有一天真的出错了，回滚没有成功。</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模式选择（根据一致性需求）</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强一致性要求</a:t>
            </a:r>
            <a:endParaRPr lang="zh-CN" altLang="en-US">
              <a:solidFill>
                <a:schemeClr val="tx1"/>
              </a:solidFill>
            </a:endParaRPr>
          </a:p>
          <a:p>
            <a:pPr lvl="1"/>
            <a:r>
              <a:rPr lang="en-US" altLang="zh-CN" sz="2000">
                <a:solidFill>
                  <a:schemeClr val="tx1"/>
                </a:solidFill>
              </a:rPr>
              <a:t>JTA</a:t>
            </a:r>
            <a:endParaRPr lang="zh-CN" altLang="en-US">
              <a:solidFill>
                <a:schemeClr val="tx1"/>
              </a:solidFill>
            </a:endParaRPr>
          </a:p>
          <a:p>
            <a:pPr lvl="1"/>
            <a:r>
              <a:rPr lang="zh-CN" altLang="en-US" sz="2000">
                <a:solidFill>
                  <a:schemeClr val="tx1"/>
                </a:solidFill>
              </a:rPr>
              <a:t>如果数据不一致将会给用户带来财产损失而且无法通过重试达到数据一致。比如银行，证券，支付宝，微信支付。</a:t>
            </a:r>
            <a:endParaRPr lang="zh-CN" altLang="en-US">
              <a:solidFill>
                <a:schemeClr val="tx1"/>
              </a:solidFill>
            </a:endParaRPr>
          </a:p>
          <a:p>
            <a:r>
              <a:rPr lang="zh-CN" altLang="en-US">
                <a:solidFill>
                  <a:schemeClr val="tx1"/>
                </a:solidFill>
              </a:rPr>
              <a:t>弱、最终一致性要求</a:t>
            </a:r>
            <a:endParaRPr lang="zh-CN" altLang="en-US">
              <a:solidFill>
                <a:schemeClr val="tx1"/>
              </a:solidFill>
            </a:endParaRPr>
          </a:p>
          <a:p>
            <a:pPr lvl="1"/>
            <a:r>
              <a:rPr lang="zh-CN" altLang="en-US">
                <a:solidFill>
                  <a:schemeClr val="tx1"/>
                </a:solidFill>
              </a:rPr>
              <a:t>最大努力一次提交、链式事务</a:t>
            </a:r>
            <a:endParaRPr lang="zh-CN" altLang="en-US">
              <a:solidFill>
                <a:schemeClr val="tx1"/>
              </a:solidFill>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模式选择（根据业务场景）</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DB-MQ: </a:t>
            </a:r>
            <a:r>
              <a:rPr lang="zh-CN" altLang="en-US">
                <a:solidFill>
                  <a:schemeClr val="tx1"/>
                </a:solidFill>
              </a:rPr>
              <a:t>最大努力一次提交</a:t>
            </a:r>
            <a:r>
              <a:rPr lang="en-US" altLang="zh-CN">
                <a:solidFill>
                  <a:schemeClr val="tx1"/>
                </a:solidFill>
              </a:rPr>
              <a:t>+</a:t>
            </a:r>
            <a:r>
              <a:rPr lang="zh-CN" altLang="en-US">
                <a:solidFill>
                  <a:schemeClr val="tx1"/>
                </a:solidFill>
              </a:rPr>
              <a:t>重试</a:t>
            </a:r>
            <a:endParaRPr lang="zh-CN" altLang="en-US">
              <a:solidFill>
                <a:schemeClr val="tx1"/>
              </a:solidFill>
            </a:endParaRPr>
          </a:p>
          <a:p>
            <a:endParaRPr lang="zh-CN" altLang="en-US">
              <a:solidFill>
                <a:schemeClr val="tx1"/>
              </a:solidFill>
            </a:endParaRPr>
          </a:p>
          <a:p>
            <a:r>
              <a:rPr lang="en-US" altLang="zh-CN">
                <a:solidFill>
                  <a:schemeClr val="tx1"/>
                </a:solidFill>
              </a:rPr>
              <a:t>DB-DB: </a:t>
            </a:r>
            <a:r>
              <a:rPr lang="zh-CN" altLang="en-US">
                <a:solidFill>
                  <a:schemeClr val="tx1"/>
                </a:solidFill>
              </a:rPr>
              <a:t>链式事务</a:t>
            </a:r>
            <a:endParaRPr lang="zh-CN" altLang="en-US">
              <a:solidFill>
                <a:schemeClr val="tx1"/>
              </a:solidFill>
            </a:endParaRPr>
          </a:p>
          <a:p>
            <a:endParaRPr lang="zh-CN" altLang="en-US">
              <a:solidFill>
                <a:schemeClr val="tx1"/>
              </a:solidFill>
            </a:endParaRPr>
          </a:p>
          <a:p>
            <a:r>
              <a:rPr lang="zh-CN" altLang="en-US">
                <a:solidFill>
                  <a:schemeClr val="tx1"/>
                </a:solidFill>
              </a:rPr>
              <a:t>多数据源： 链式事务或其他事务同步模式</a:t>
            </a:r>
            <a:endParaRPr lang="zh-CN" altLang="en-US">
              <a:solidFill>
                <a:schemeClr val="tx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分布式系统简化的架构图</a:t>
            </a:r>
            <a:endParaRPr lang="zh-CN" altLang="en-US">
              <a:solidFill>
                <a:schemeClr val="tx1"/>
              </a:solidFill>
            </a:endParaRPr>
          </a:p>
        </p:txBody>
      </p:sp>
      <p:pic>
        <p:nvPicPr>
          <p:cNvPr id="4" name="内容占位符 3"/>
          <p:cNvPicPr>
            <a:picLocks noGrp="1" noChangeAspect="1"/>
          </p:cNvPicPr>
          <p:nvPr>
            <p:ph idx="1"/>
          </p:nvPr>
        </p:nvPicPr>
        <p:blipFill>
          <a:blip r:embed="rId1"/>
          <a:stretch>
            <a:fillRect/>
          </a:stretch>
        </p:blipFill>
        <p:spPr>
          <a:xfrm>
            <a:off x="3262630" y="1852295"/>
            <a:ext cx="5666740" cy="431990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分布式事务实现的技术</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sym typeface="+mn-ea"/>
              </a:rPr>
              <a:t>幂等性</a:t>
            </a:r>
            <a:endParaRPr lang="zh-CN" altLang="en-US">
              <a:solidFill>
                <a:schemeClr val="tx1"/>
              </a:solidFill>
              <a:sym typeface="+mn-ea"/>
            </a:endParaRPr>
          </a:p>
          <a:p>
            <a:endParaRPr lang="zh-CN" altLang="en-US">
              <a:solidFill>
                <a:schemeClr val="tx1"/>
              </a:solidFill>
              <a:sym typeface="+mn-ea"/>
            </a:endParaRPr>
          </a:p>
          <a:p>
            <a:r>
              <a:rPr lang="zh-CN" altLang="en-US">
                <a:solidFill>
                  <a:schemeClr val="tx1"/>
                </a:solidFill>
                <a:sym typeface="+mn-ea"/>
              </a:rPr>
              <a:t>唯一性</a:t>
            </a:r>
            <a:r>
              <a:rPr lang="en-US" altLang="zh-CN">
                <a:solidFill>
                  <a:schemeClr val="tx1"/>
                </a:solidFill>
                <a:sym typeface="+mn-ea"/>
              </a:rPr>
              <a:t>ID</a:t>
            </a:r>
            <a:endParaRPr lang="en-US" altLang="zh-CN">
              <a:solidFill>
                <a:schemeClr val="tx1"/>
              </a:solidFill>
              <a:sym typeface="+mn-ea"/>
            </a:endParaRPr>
          </a:p>
          <a:p>
            <a:endParaRPr lang="en-US" altLang="zh-CN">
              <a:solidFill>
                <a:schemeClr val="tx1"/>
              </a:solidFill>
            </a:endParaRPr>
          </a:p>
          <a:p>
            <a:r>
              <a:rPr lang="zh-CN" altLang="en-US">
                <a:solidFill>
                  <a:schemeClr val="tx1"/>
                </a:solidFill>
                <a:sym typeface="+mn-ea"/>
              </a:rPr>
              <a:t>分布式锁与对象</a:t>
            </a:r>
            <a:endParaRPr lang="zh-CN" altLang="en-US">
              <a:solidFill>
                <a:schemeClr val="tx1"/>
              </a:solidFill>
              <a:sym typeface="+mn-ea"/>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分布式事务的性质</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幂等性：</a:t>
            </a:r>
            <a:endParaRPr lang="zh-CN" altLang="en-US">
              <a:solidFill>
                <a:schemeClr val="tx1"/>
              </a:solidFill>
            </a:endParaRPr>
          </a:p>
          <a:p>
            <a:endParaRPr lang="zh-CN" altLang="en-US">
              <a:solidFill>
                <a:schemeClr val="tx1"/>
              </a:solidFill>
            </a:endParaRPr>
          </a:p>
          <a:p>
            <a:pPr lvl="1"/>
            <a:r>
              <a:rPr lang="zh-CN" altLang="en-US">
                <a:solidFill>
                  <a:schemeClr val="tx1"/>
                </a:solidFill>
              </a:rPr>
              <a:t>幂等操作：任意多次操作与一次操作执行的影响是一样的</a:t>
            </a:r>
            <a:endParaRPr lang="zh-CN" altLang="en-US">
              <a:solidFill>
                <a:schemeClr val="tx1"/>
              </a:solidFill>
            </a:endParaRPr>
          </a:p>
          <a:p>
            <a:pPr lvl="1"/>
            <a:endParaRPr lang="zh-CN" altLang="en-US">
              <a:solidFill>
                <a:schemeClr val="tx1"/>
              </a:solidFill>
            </a:endParaRPr>
          </a:p>
          <a:p>
            <a:pPr lvl="1"/>
            <a:r>
              <a:rPr lang="zh-CN" altLang="en-US">
                <a:solidFill>
                  <a:schemeClr val="tx1"/>
                </a:solidFill>
              </a:rPr>
              <a:t>方法的幂等性：使用样的参数调用多次与一次结果相同</a:t>
            </a:r>
            <a:endParaRPr lang="zh-CN" altLang="en-US">
              <a:solidFill>
                <a:schemeClr val="tx1"/>
              </a:solidFill>
            </a:endParaRPr>
          </a:p>
          <a:p>
            <a:pPr lvl="1"/>
            <a:endParaRPr lang="zh-CN" altLang="en-US">
              <a:solidFill>
                <a:schemeClr val="tx1"/>
              </a:solidFill>
            </a:endParaRPr>
          </a:p>
          <a:p>
            <a:pPr lvl="1"/>
            <a:r>
              <a:rPr lang="zh-CN" altLang="en-US">
                <a:solidFill>
                  <a:schemeClr val="tx1"/>
                </a:solidFill>
              </a:rPr>
              <a:t>接口的幂等性：接口使用同样的参数被重复调用，结果一致</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微服务接口的幂等性</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重要性：经常需要通过重试实现分布式事务的一致性</a:t>
            </a:r>
            <a:endParaRPr lang="zh-CN" altLang="en-US">
              <a:solidFill>
                <a:schemeClr val="tx1"/>
              </a:solidFill>
            </a:endParaRPr>
          </a:p>
          <a:p>
            <a:endParaRPr lang="zh-CN" altLang="en-US">
              <a:solidFill>
                <a:schemeClr val="tx1"/>
              </a:solidFill>
            </a:endParaRPr>
          </a:p>
          <a:p>
            <a:r>
              <a:rPr lang="en-US" altLang="zh-CN">
                <a:solidFill>
                  <a:schemeClr val="tx1"/>
                </a:solidFill>
              </a:rPr>
              <a:t>GET</a:t>
            </a:r>
            <a:r>
              <a:rPr lang="zh-CN" altLang="en-US">
                <a:solidFill>
                  <a:schemeClr val="tx1"/>
                </a:solidFill>
              </a:rPr>
              <a:t>方法不会对系统产生副作用，具有幂等性</a:t>
            </a:r>
            <a:endParaRPr lang="zh-CN" altLang="en-US">
              <a:solidFill>
                <a:schemeClr val="tx1"/>
              </a:solidFill>
            </a:endParaRPr>
          </a:p>
          <a:p>
            <a:endParaRPr lang="zh-CN" altLang="en-US">
              <a:solidFill>
                <a:schemeClr val="tx1"/>
              </a:solidFill>
            </a:endParaRPr>
          </a:p>
          <a:p>
            <a:r>
              <a:rPr lang="en-US" altLang="zh-CN">
                <a:solidFill>
                  <a:schemeClr val="tx1"/>
                </a:solidFill>
              </a:rPr>
              <a:t>POST</a:t>
            </a:r>
            <a:r>
              <a:rPr lang="zh-CN" altLang="en-US">
                <a:solidFill>
                  <a:schemeClr val="tx1"/>
                </a:solidFill>
              </a:rPr>
              <a:t>、</a:t>
            </a:r>
            <a:r>
              <a:rPr lang="en-US" altLang="zh-CN">
                <a:solidFill>
                  <a:schemeClr val="tx1"/>
                </a:solidFill>
              </a:rPr>
              <a:t>PUT</a:t>
            </a:r>
            <a:r>
              <a:rPr lang="zh-CN" altLang="en-US">
                <a:solidFill>
                  <a:schemeClr val="tx1"/>
                </a:solidFill>
              </a:rPr>
              <a:t>、</a:t>
            </a:r>
            <a:r>
              <a:rPr lang="en-US" altLang="zh-CN">
                <a:solidFill>
                  <a:schemeClr val="tx1"/>
                </a:solidFill>
              </a:rPr>
              <a:t>DELETE</a:t>
            </a:r>
            <a:r>
              <a:rPr lang="zh-CN" altLang="en-US">
                <a:solidFill>
                  <a:schemeClr val="tx1"/>
                </a:solidFill>
              </a:rPr>
              <a:t>方法实现需要满足幂等性</a:t>
            </a:r>
            <a:endParaRPr lang="zh-CN" altLang="en-US">
              <a:solidFill>
                <a:schemeClr val="tx1"/>
              </a:solidFill>
            </a:endParaRP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幂等性实现</a:t>
            </a:r>
            <a:endParaRPr lang="zh-CN" altLang="en-US">
              <a:solidFill>
                <a:schemeClr val="tx1"/>
              </a:solidFill>
            </a:endParaRPr>
          </a:p>
        </p:txBody>
      </p:sp>
      <p:sp>
        <p:nvSpPr>
          <p:cNvPr id="6" name="内容占位符 5"/>
          <p:cNvSpPr>
            <a:spLocks noGrp="1"/>
          </p:cNvSpPr>
          <p:nvPr>
            <p:ph idx="1"/>
          </p:nvPr>
        </p:nvSpPr>
        <p:spPr/>
        <p:txBody>
          <a:bodyPr/>
          <a:lstStyle/>
          <a:p>
            <a:r>
              <a:rPr lang="zh-CN" altLang="en-US">
                <a:solidFill>
                  <a:schemeClr val="tx1"/>
                </a:solidFill>
              </a:rPr>
              <a:t>业务层</a:t>
            </a:r>
            <a:endParaRPr lang="zh-CN" altLang="en-US">
              <a:solidFill>
                <a:schemeClr val="tx1"/>
              </a:solidFill>
            </a:endParaRPr>
          </a:p>
        </p:txBody>
      </p:sp>
      <p:pic>
        <p:nvPicPr>
          <p:cNvPr id="7" name="内容占位符 4"/>
          <p:cNvPicPr>
            <a:picLocks noChangeAspect="1"/>
          </p:cNvPicPr>
          <p:nvPr/>
        </p:nvPicPr>
        <p:blipFill>
          <a:blip r:embed="rId1"/>
          <a:stretch>
            <a:fillRect/>
          </a:stretch>
        </p:blipFill>
        <p:spPr>
          <a:xfrm>
            <a:off x="876300" y="2693035"/>
            <a:ext cx="8303895" cy="3121025"/>
          </a:xfrm>
          <a:prstGeom prst="rect">
            <a:avLst/>
          </a:prstGeom>
        </p:spPr>
      </p:pic>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幂等性实现</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DB</a:t>
            </a:r>
            <a:r>
              <a:rPr lang="zh-CN" altLang="en-US">
                <a:solidFill>
                  <a:schemeClr val="tx1"/>
                </a:solidFill>
              </a:rPr>
              <a:t>层</a:t>
            </a: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876300" y="2451735"/>
            <a:ext cx="10086975" cy="1162050"/>
          </a:xfrm>
          <a:prstGeom prst="rect">
            <a:avLst/>
          </a:prstGeom>
        </p:spPr>
      </p:pic>
    </p:spTree>
    <p:custDataLst>
      <p:tags r:id="rId2"/>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分布式系统唯一性</a:t>
            </a:r>
            <a:r>
              <a:rPr lang="en-US" altLang="zh-CN">
                <a:solidFill>
                  <a:schemeClr val="tx1"/>
                </a:solidFill>
              </a:rPr>
              <a:t>ID </a:t>
            </a:r>
            <a:r>
              <a:rPr lang="zh-CN" altLang="en-US">
                <a:solidFill>
                  <a:schemeClr val="tx1"/>
                </a:solidFill>
              </a:rPr>
              <a:t>：</a:t>
            </a:r>
            <a:r>
              <a:rPr lang="en-US" altLang="zh-CN">
                <a:solidFill>
                  <a:schemeClr val="tx1"/>
                </a:solidFill>
              </a:rPr>
              <a:t>GUID</a:t>
            </a:r>
            <a:endParaRPr lang="en-US" altLang="zh-CN">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分布式系统的全局唯一标识</a:t>
            </a:r>
            <a:endParaRPr lang="zh-CN" altLang="en-US">
              <a:solidFill>
                <a:schemeClr val="tx1"/>
              </a:solidFill>
            </a:endParaRPr>
          </a:p>
          <a:p>
            <a:endParaRPr lang="zh-CN" altLang="en-US">
              <a:solidFill>
                <a:schemeClr val="tx1"/>
              </a:solidFill>
            </a:endParaRPr>
          </a:p>
          <a:p>
            <a:r>
              <a:rPr lang="en-US" altLang="zh-CN">
                <a:solidFill>
                  <a:schemeClr val="tx1"/>
                </a:solidFill>
              </a:rPr>
              <a:t>UUID</a:t>
            </a:r>
            <a:r>
              <a:rPr lang="zh-CN" altLang="en-US">
                <a:solidFill>
                  <a:schemeClr val="tx1"/>
                </a:solidFill>
              </a:rPr>
              <a:t>： 生成</a:t>
            </a:r>
            <a:r>
              <a:rPr lang="en-US" altLang="zh-CN">
                <a:solidFill>
                  <a:schemeClr val="tx1"/>
                </a:solidFill>
              </a:rPr>
              <a:t>ID</a:t>
            </a:r>
            <a:r>
              <a:rPr lang="zh-CN" altLang="en-US">
                <a:solidFill>
                  <a:schemeClr val="tx1"/>
                </a:solidFill>
              </a:rPr>
              <a:t>的规范</a:t>
            </a:r>
            <a:endParaRPr lang="zh-CN" altLang="en-US">
              <a:solidFill>
                <a:schemeClr val="tx1"/>
              </a:solidFill>
            </a:endParaRPr>
          </a:p>
          <a:p>
            <a:endParaRPr lang="zh-CN" altLang="en-US">
              <a:solidFill>
                <a:schemeClr val="tx1"/>
              </a:solidFill>
            </a:endParaRPr>
          </a:p>
          <a:p>
            <a:r>
              <a:rPr lang="zh-CN" altLang="en-US">
                <a:solidFill>
                  <a:schemeClr val="tx1"/>
                </a:solidFill>
              </a:rPr>
              <a:t>用于唯一标识，处理重复消息</a:t>
            </a:r>
            <a:endParaRPr lang="zh-CN" altLang="en-US">
              <a:solidFill>
                <a:schemeClr val="tx1"/>
              </a:solidFill>
            </a:endParaRPr>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分布式系统唯一</a:t>
            </a:r>
            <a:r>
              <a:rPr lang="en-US" altLang="zh-CN">
                <a:solidFill>
                  <a:schemeClr val="tx1"/>
                </a:solidFill>
              </a:rPr>
              <a:t>ID</a:t>
            </a:r>
            <a:r>
              <a:rPr lang="zh-CN" altLang="en-US">
                <a:solidFill>
                  <a:schemeClr val="tx1"/>
                </a:solidFill>
              </a:rPr>
              <a:t>的生成</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数据库自增序列</a:t>
            </a:r>
            <a:endParaRPr lang="zh-CN" altLang="en-US">
              <a:solidFill>
                <a:schemeClr val="tx1"/>
              </a:solidFill>
            </a:endParaRPr>
          </a:p>
          <a:p>
            <a:endParaRPr lang="zh-CN" altLang="en-US">
              <a:solidFill>
                <a:schemeClr val="tx1"/>
              </a:solidFill>
            </a:endParaRPr>
          </a:p>
          <a:p>
            <a:r>
              <a:rPr lang="en-US" altLang="zh-CN">
                <a:solidFill>
                  <a:schemeClr val="tx1"/>
                </a:solidFill>
              </a:rPr>
              <a:t>UUID</a:t>
            </a:r>
            <a:r>
              <a:rPr lang="zh-CN" altLang="en-US">
                <a:solidFill>
                  <a:schemeClr val="tx1"/>
                </a:solidFill>
              </a:rPr>
              <a:t>： 唯一</a:t>
            </a:r>
            <a:r>
              <a:rPr lang="en-US" altLang="zh-CN">
                <a:solidFill>
                  <a:schemeClr val="tx1"/>
                </a:solidFill>
              </a:rPr>
              <a:t>ID</a:t>
            </a:r>
            <a:r>
              <a:rPr lang="zh-CN" altLang="en-US">
                <a:solidFill>
                  <a:schemeClr val="tx1"/>
                </a:solidFill>
              </a:rPr>
              <a:t>标准，</a:t>
            </a:r>
            <a:r>
              <a:rPr lang="en-US" altLang="zh-CN">
                <a:solidFill>
                  <a:schemeClr val="tx1"/>
                </a:solidFill>
              </a:rPr>
              <a:t>128</a:t>
            </a:r>
            <a:r>
              <a:rPr lang="zh-CN" altLang="en-US">
                <a:solidFill>
                  <a:schemeClr val="tx1"/>
                </a:solidFill>
              </a:rPr>
              <a:t>位，几种版本</a:t>
            </a:r>
            <a:endParaRPr lang="zh-CN" altLang="en-US">
              <a:solidFill>
                <a:schemeClr val="tx1"/>
              </a:solidFill>
            </a:endParaRPr>
          </a:p>
          <a:p>
            <a:endParaRPr lang="zh-CN" altLang="en-US">
              <a:solidFill>
                <a:schemeClr val="tx1"/>
              </a:solidFill>
            </a:endParaRPr>
          </a:p>
          <a:p>
            <a:r>
              <a:rPr lang="zh-CN" altLang="en-US">
                <a:solidFill>
                  <a:schemeClr val="tx1"/>
                </a:solidFill>
              </a:rPr>
              <a:t>参考</a:t>
            </a:r>
            <a:r>
              <a:rPr lang="en-US" altLang="zh-CN">
                <a:solidFill>
                  <a:schemeClr val="tx1"/>
                </a:solidFill>
              </a:rPr>
              <a:t>MongoDB</a:t>
            </a:r>
            <a:r>
              <a:rPr lang="zh-CN" altLang="en-US">
                <a:solidFill>
                  <a:schemeClr val="tx1"/>
                </a:solidFill>
              </a:rPr>
              <a:t>的</a:t>
            </a:r>
            <a:r>
              <a:rPr lang="en-US" altLang="zh-CN">
                <a:solidFill>
                  <a:schemeClr val="tx1"/>
                </a:solidFill>
              </a:rPr>
              <a:t>ObjectID</a:t>
            </a:r>
            <a:r>
              <a:rPr lang="zh-CN" altLang="en-US">
                <a:solidFill>
                  <a:schemeClr val="tx1"/>
                </a:solidFill>
              </a:rPr>
              <a:t>：时间戳</a:t>
            </a:r>
            <a:r>
              <a:rPr lang="en-US" altLang="zh-CN">
                <a:solidFill>
                  <a:schemeClr val="tx1"/>
                </a:solidFill>
              </a:rPr>
              <a:t>+</a:t>
            </a:r>
            <a:r>
              <a:rPr lang="zh-CN" altLang="en-US">
                <a:solidFill>
                  <a:schemeClr val="tx1"/>
                </a:solidFill>
              </a:rPr>
              <a:t>机器</a:t>
            </a:r>
            <a:r>
              <a:rPr lang="en-US" altLang="zh-CN">
                <a:solidFill>
                  <a:schemeClr val="tx1"/>
                </a:solidFill>
              </a:rPr>
              <a:t>ID+</a:t>
            </a:r>
            <a:r>
              <a:rPr lang="zh-CN" altLang="en-US">
                <a:solidFill>
                  <a:schemeClr val="tx1"/>
                </a:solidFill>
              </a:rPr>
              <a:t>进程</a:t>
            </a:r>
            <a:r>
              <a:rPr lang="en-US" altLang="zh-CN">
                <a:solidFill>
                  <a:schemeClr val="tx1"/>
                </a:solidFill>
              </a:rPr>
              <a:t>ID+</a:t>
            </a:r>
            <a:r>
              <a:rPr lang="zh-CN" altLang="en-US">
                <a:solidFill>
                  <a:schemeClr val="tx1"/>
                </a:solidFill>
              </a:rPr>
              <a:t>序号</a:t>
            </a:r>
            <a:endParaRPr lang="zh-CN" altLang="en-US">
              <a:solidFill>
                <a:schemeClr val="tx1"/>
              </a:solidFill>
            </a:endParaRPr>
          </a:p>
          <a:p>
            <a:endParaRPr lang="zh-CN" altLang="en-US">
              <a:solidFill>
                <a:schemeClr val="tx1"/>
              </a:solidFill>
            </a:endParaRPr>
          </a:p>
          <a:p>
            <a:r>
              <a:rPr lang="zh-CN" altLang="en-US">
                <a:solidFill>
                  <a:schemeClr val="tx1"/>
                </a:solidFill>
              </a:rPr>
              <a:t>分布式的第三方服务如：</a:t>
            </a:r>
            <a:r>
              <a:rPr lang="en-US" altLang="zh-CN">
                <a:solidFill>
                  <a:schemeClr val="tx1"/>
                </a:solidFill>
              </a:rPr>
              <a:t>Redis</a:t>
            </a:r>
            <a:r>
              <a:rPr lang="zh-CN" altLang="en-US">
                <a:solidFill>
                  <a:schemeClr val="tx1"/>
                </a:solidFill>
              </a:rPr>
              <a:t>的</a:t>
            </a:r>
            <a:r>
              <a:rPr lang="en-US" altLang="zh-CN">
                <a:solidFill>
                  <a:schemeClr val="tx1"/>
                </a:solidFill>
              </a:rPr>
              <a:t>INCR</a:t>
            </a:r>
            <a:r>
              <a:rPr lang="zh-CN" altLang="en-US">
                <a:solidFill>
                  <a:schemeClr val="tx1"/>
                </a:solidFill>
              </a:rPr>
              <a:t>操作、</a:t>
            </a:r>
            <a:r>
              <a:rPr lang="en-US" altLang="zh-CN">
                <a:solidFill>
                  <a:schemeClr val="tx1"/>
                </a:solidFill>
              </a:rPr>
              <a:t>Zookeeper</a:t>
            </a:r>
            <a:r>
              <a:rPr lang="zh-CN" altLang="en-US">
                <a:solidFill>
                  <a:schemeClr val="tx1"/>
                </a:solidFill>
              </a:rPr>
              <a:t>节点的版本号</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chemeClr val="tx1"/>
                </a:solidFill>
                <a:sym typeface="+mn-ea"/>
              </a:rPr>
              <a:t>分布式系统唯一</a:t>
            </a:r>
            <a:r>
              <a:rPr lang="en-US" altLang="zh-CN">
                <a:solidFill>
                  <a:schemeClr val="tx1"/>
                </a:solidFill>
                <a:sym typeface="+mn-ea"/>
              </a:rPr>
              <a:t>ID</a:t>
            </a:r>
            <a:r>
              <a:rPr lang="zh-CN" altLang="en-US">
                <a:solidFill>
                  <a:schemeClr val="tx1"/>
                </a:solidFill>
                <a:sym typeface="+mn-ea"/>
              </a:rPr>
              <a:t>的生成</a:t>
            </a:r>
            <a:r>
              <a:rPr lang="en-US" altLang="zh-CN">
                <a:solidFill>
                  <a:schemeClr val="tx1"/>
                </a:solidFill>
                <a:sym typeface="+mn-ea"/>
              </a:rPr>
              <a:t>- Redis</a:t>
            </a:r>
            <a:endParaRPr lang="en-US" altLang="zh-CN">
              <a:solidFill>
                <a:schemeClr val="tx1"/>
              </a:solidFill>
              <a:sym typeface="+mn-ea"/>
            </a:endParaRPr>
          </a:p>
        </p:txBody>
      </p:sp>
      <p:pic>
        <p:nvPicPr>
          <p:cNvPr id="5" name="内容占位符 4"/>
          <p:cNvPicPr>
            <a:picLocks noGrp="1" noChangeAspect="1"/>
          </p:cNvPicPr>
          <p:nvPr>
            <p:ph idx="1"/>
          </p:nvPr>
        </p:nvPicPr>
        <p:blipFill>
          <a:blip r:embed="rId1"/>
          <a:stretch>
            <a:fillRect/>
          </a:stretch>
        </p:blipFill>
        <p:spPr>
          <a:xfrm>
            <a:off x="876300" y="1938020"/>
            <a:ext cx="6515100" cy="2686050"/>
          </a:xfrm>
          <a:prstGeom prst="rect">
            <a:avLst/>
          </a:prstGeom>
        </p:spPr>
      </p:pic>
    </p:spTree>
    <p:custDataLst>
      <p:tags r:id="rId2"/>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chemeClr val="tx1"/>
                </a:solidFill>
                <a:sym typeface="+mn-ea"/>
              </a:rPr>
              <a:t>分布式系统唯一</a:t>
            </a:r>
            <a:r>
              <a:rPr lang="en-US" altLang="zh-CN">
                <a:solidFill>
                  <a:schemeClr val="tx1"/>
                </a:solidFill>
                <a:sym typeface="+mn-ea"/>
              </a:rPr>
              <a:t>ID</a:t>
            </a:r>
            <a:r>
              <a:rPr lang="zh-CN" altLang="en-US">
                <a:solidFill>
                  <a:schemeClr val="tx1"/>
                </a:solidFill>
                <a:sym typeface="+mn-ea"/>
              </a:rPr>
              <a:t>的生成</a:t>
            </a:r>
            <a:r>
              <a:rPr lang="en-US" altLang="zh-CN">
                <a:solidFill>
                  <a:schemeClr val="tx1"/>
                </a:solidFill>
                <a:sym typeface="+mn-ea"/>
              </a:rPr>
              <a:t>- Zookeeper</a:t>
            </a:r>
            <a:endParaRPr lang="en-US" altLang="zh-CN">
              <a:solidFill>
                <a:schemeClr val="tx1"/>
              </a:solidFill>
              <a:sym typeface="+mn-ea"/>
            </a:endParaRPr>
          </a:p>
        </p:txBody>
      </p:sp>
      <p:graphicFrame>
        <p:nvGraphicFramePr>
          <p:cNvPr id="8" name="对象 7"/>
          <p:cNvGraphicFramePr/>
          <p:nvPr/>
        </p:nvGraphicFramePr>
        <p:xfrm>
          <a:off x="876300" y="1702435"/>
          <a:ext cx="5071110" cy="4699635"/>
        </p:xfrm>
        <a:graphic>
          <a:graphicData uri="http://schemas.openxmlformats.org/presentationml/2006/ole">
            <mc:AlternateContent xmlns:mc="http://schemas.openxmlformats.org/markup-compatibility/2006">
              <mc:Choice xmlns:v="urn:schemas-microsoft-com:vml" Requires="v">
                <p:oleObj spid="_x0000_s1026" name="" r:id="rId1" imgW="5067300" imgH="4695825" progId="Paint.Picture">
                  <p:embed/>
                </p:oleObj>
              </mc:Choice>
              <mc:Fallback>
                <p:oleObj name="" r:id="rId1" imgW="5067300" imgH="4695825" progId="Paint.Picture">
                  <p:embed/>
                  <p:pic>
                    <p:nvPicPr>
                      <p:cNvPr id="0" name="图片 8"/>
                      <p:cNvPicPr/>
                      <p:nvPr/>
                    </p:nvPicPr>
                    <p:blipFill>
                      <a:blip r:embed="rId2"/>
                      <a:stretch>
                        <a:fillRect/>
                      </a:stretch>
                    </p:blipFill>
                    <p:spPr>
                      <a:xfrm>
                        <a:off x="876300" y="1702435"/>
                        <a:ext cx="5071110" cy="4699635"/>
                      </a:xfrm>
                      <a:prstGeom prst="rect">
                        <a:avLst/>
                      </a:prstGeom>
                    </p:spPr>
                  </p:pic>
                </p:oleObj>
              </mc:Fallback>
            </mc:AlternateContent>
          </a:graphicData>
        </a:graphic>
      </p:graphicFrame>
    </p:spTree>
    <p:custDataLst>
      <p:tags r:id="rId3"/>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唯一</a:t>
            </a:r>
            <a:r>
              <a:rPr lang="en-US" altLang="zh-CN">
                <a:solidFill>
                  <a:schemeClr val="tx1"/>
                </a:solidFill>
              </a:rPr>
              <a:t>ID</a:t>
            </a:r>
            <a:r>
              <a:rPr lang="zh-CN" altLang="en-US">
                <a:solidFill>
                  <a:schemeClr val="tx1"/>
                </a:solidFill>
              </a:rPr>
              <a:t>生成方式的选择</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自增的</a:t>
            </a:r>
            <a:r>
              <a:rPr lang="en-US" altLang="zh-CN">
                <a:solidFill>
                  <a:schemeClr val="tx1"/>
                </a:solidFill>
              </a:rPr>
              <a:t>ID</a:t>
            </a:r>
            <a:r>
              <a:rPr lang="zh-CN" altLang="en-US">
                <a:solidFill>
                  <a:schemeClr val="tx1"/>
                </a:solidFill>
              </a:rPr>
              <a:t>：考虑安全性、部署</a:t>
            </a:r>
            <a:endParaRPr lang="zh-CN" altLang="en-US">
              <a:solidFill>
                <a:schemeClr val="tx1"/>
              </a:solidFill>
            </a:endParaRPr>
          </a:p>
          <a:p>
            <a:endParaRPr lang="zh-CN" altLang="en-US">
              <a:solidFill>
                <a:schemeClr val="tx1"/>
              </a:solidFill>
            </a:endParaRPr>
          </a:p>
          <a:p>
            <a:r>
              <a:rPr lang="zh-CN" altLang="en-US">
                <a:solidFill>
                  <a:schemeClr val="tx1"/>
                </a:solidFill>
              </a:rPr>
              <a:t>时间有序：便于通过</a:t>
            </a:r>
            <a:r>
              <a:rPr lang="en-US" altLang="zh-CN">
                <a:solidFill>
                  <a:schemeClr val="tx1"/>
                </a:solidFill>
              </a:rPr>
              <a:t>ID</a:t>
            </a:r>
            <a:r>
              <a:rPr lang="zh-CN" altLang="en-US">
                <a:solidFill>
                  <a:schemeClr val="tx1"/>
                </a:solidFill>
              </a:rPr>
              <a:t>判断创建时间</a:t>
            </a:r>
            <a:endParaRPr lang="zh-CN" altLang="en-US">
              <a:solidFill>
                <a:schemeClr val="tx1"/>
              </a:solidFill>
            </a:endParaRPr>
          </a:p>
          <a:p>
            <a:endParaRPr lang="zh-CN" altLang="en-US">
              <a:solidFill>
                <a:schemeClr val="tx1"/>
              </a:solidFill>
            </a:endParaRPr>
          </a:p>
          <a:p>
            <a:r>
              <a:rPr lang="zh-CN" altLang="en-US">
                <a:solidFill>
                  <a:schemeClr val="tx1"/>
                </a:solidFill>
              </a:rPr>
              <a:t>长度、是否数字类型：是否建索引</a:t>
            </a:r>
            <a:endParaRPr lang="en-US" altLang="zh-CN">
              <a:solidFill>
                <a:schemeClr val="tx1"/>
              </a:solidFill>
            </a:endParaRPr>
          </a:p>
          <a:p>
            <a:endParaRPr lang="en-US" altLang="zh-CN">
              <a:solidFill>
                <a:schemeClr val="tx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微服务定义</a:t>
            </a:r>
            <a:endParaRPr lang="zh-CN" altLang="en-US">
              <a:solidFill>
                <a:schemeClr val="tx1"/>
              </a:solidFill>
            </a:endParaRPr>
          </a:p>
        </p:txBody>
      </p:sp>
      <p:sp>
        <p:nvSpPr>
          <p:cNvPr id="3" name="内容占位符 2"/>
          <p:cNvSpPr>
            <a:spLocks noGrp="1"/>
          </p:cNvSpPr>
          <p:nvPr>
            <p:ph idx="1"/>
          </p:nvPr>
        </p:nvSpPr>
        <p:spPr>
          <a:xfrm>
            <a:off x="876300" y="4261485"/>
            <a:ext cx="10440035" cy="1910715"/>
          </a:xfrm>
        </p:spPr>
        <p:txBody>
          <a:bodyPr>
            <a:normAutofit/>
          </a:bodyPr>
          <a:lstStyle/>
          <a:p>
            <a:r>
              <a:rPr lang="zh-CN" altLang="en-US">
                <a:solidFill>
                  <a:schemeClr val="tx1"/>
                </a:solidFill>
              </a:rPr>
              <a:t>In computing, microservices is a software architecture style in which complex applications are composed of small, independent processes communicating with each other using language-agnostic APIs. </a:t>
            </a:r>
            <a:endParaRPr lang="zh-CN" altLang="en-US">
              <a:solidFill>
                <a:schemeClr val="tx1"/>
              </a:solidFill>
            </a:endParaRPr>
          </a:p>
          <a:p>
            <a:r>
              <a:rPr lang="zh-CN" altLang="en-US">
                <a:solidFill>
                  <a:schemeClr val="tx1"/>
                </a:solidFill>
              </a:rPr>
              <a:t>These services are small building blocks, highly decoupled and focussed on doing a small task, facilitating a modular approach to system-building.</a:t>
            </a:r>
            <a:endParaRPr lang="zh-CN" altLang="en-US">
              <a:solidFill>
                <a:schemeClr val="tx1"/>
              </a:solidFill>
            </a:endParaRPr>
          </a:p>
        </p:txBody>
      </p:sp>
      <p:pic>
        <p:nvPicPr>
          <p:cNvPr id="4" name="图片 3" descr="th"/>
          <p:cNvPicPr>
            <a:picLocks noChangeAspect="1"/>
          </p:cNvPicPr>
          <p:nvPr/>
        </p:nvPicPr>
        <p:blipFill>
          <a:blip r:embed="rId1"/>
          <a:stretch>
            <a:fillRect/>
          </a:stretch>
        </p:blipFill>
        <p:spPr>
          <a:xfrm>
            <a:off x="4413885" y="952500"/>
            <a:ext cx="5841365" cy="3011805"/>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分布式系统分布式对象</a:t>
            </a:r>
            <a:endParaRPr lang="zh-CN" altLang="en-US">
              <a:solidFill>
                <a:schemeClr val="tx1"/>
              </a:solidFill>
            </a:endParaRPr>
          </a:p>
        </p:txBody>
      </p:sp>
      <p:sp>
        <p:nvSpPr>
          <p:cNvPr id="3" name="内容占位符 2"/>
          <p:cNvSpPr>
            <a:spLocks noGrp="1"/>
          </p:cNvSpPr>
          <p:nvPr>
            <p:ph idx="1"/>
          </p:nvPr>
        </p:nvSpPr>
        <p:spPr/>
        <p:txBody>
          <a:bodyPr/>
          <a:lstStyle/>
          <a:p>
            <a:r>
              <a:rPr lang="en-US" altLang="zh-CN">
                <a:solidFill>
                  <a:schemeClr val="tx1"/>
                </a:solidFill>
              </a:rPr>
              <a:t>Redis</a:t>
            </a:r>
            <a:r>
              <a:rPr lang="zh-CN" altLang="en-US">
                <a:solidFill>
                  <a:schemeClr val="tx1"/>
                </a:solidFill>
              </a:rPr>
              <a:t>： </a:t>
            </a:r>
            <a:r>
              <a:rPr lang="en-US" altLang="zh-CN">
                <a:solidFill>
                  <a:schemeClr val="tx1"/>
                </a:solidFill>
              </a:rPr>
              <a:t>Redisson</a:t>
            </a:r>
            <a:r>
              <a:rPr lang="zh-CN" altLang="en-US">
                <a:solidFill>
                  <a:schemeClr val="tx1"/>
                </a:solidFill>
              </a:rPr>
              <a:t>库：</a:t>
            </a:r>
            <a:r>
              <a:rPr lang="en-US" altLang="zh-CN">
                <a:solidFill>
                  <a:schemeClr val="tx1"/>
                </a:solidFill>
              </a:rPr>
              <a:t>RLock</a:t>
            </a:r>
            <a:r>
              <a:rPr lang="zh-CN" altLang="en-US">
                <a:solidFill>
                  <a:schemeClr val="tx1"/>
                </a:solidFill>
              </a:rPr>
              <a:t>，</a:t>
            </a:r>
            <a:r>
              <a:rPr lang="en-US" altLang="zh-CN">
                <a:solidFill>
                  <a:schemeClr val="tx1"/>
                </a:solidFill>
              </a:rPr>
              <a:t>RMap</a:t>
            </a:r>
            <a:r>
              <a:rPr lang="zh-CN" altLang="en-US">
                <a:solidFill>
                  <a:schemeClr val="tx1"/>
                </a:solidFill>
              </a:rPr>
              <a:t>，</a:t>
            </a:r>
            <a:r>
              <a:rPr lang="en-US" altLang="zh-CN">
                <a:solidFill>
                  <a:schemeClr val="tx1"/>
                </a:solidFill>
              </a:rPr>
              <a:t>RQueue</a:t>
            </a:r>
            <a:r>
              <a:rPr lang="zh-CN" altLang="en-US">
                <a:solidFill>
                  <a:schemeClr val="tx1"/>
                </a:solidFill>
              </a:rPr>
              <a:t>等对象</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en-US" altLang="zh-CN">
                <a:solidFill>
                  <a:schemeClr val="tx1"/>
                </a:solidFill>
              </a:rPr>
              <a:t>Zookeeper</a:t>
            </a:r>
            <a:r>
              <a:rPr lang="zh-CN" altLang="en-US">
                <a:solidFill>
                  <a:schemeClr val="tx1"/>
                </a:solidFill>
              </a:rPr>
              <a:t>： </a:t>
            </a:r>
            <a:r>
              <a:rPr lang="en-US" altLang="zh-CN">
                <a:solidFill>
                  <a:schemeClr val="tx1"/>
                </a:solidFill>
              </a:rPr>
              <a:t>Netflix Curator </a:t>
            </a:r>
            <a:r>
              <a:rPr lang="zh-CN" altLang="en-US">
                <a:solidFill>
                  <a:schemeClr val="tx1"/>
                </a:solidFill>
              </a:rPr>
              <a:t>库： </a:t>
            </a:r>
            <a:r>
              <a:rPr lang="en-US" altLang="zh-CN">
                <a:solidFill>
                  <a:schemeClr val="tx1"/>
                </a:solidFill>
              </a:rPr>
              <a:t>Lock</a:t>
            </a:r>
            <a:r>
              <a:rPr lang="zh-CN" altLang="en-US">
                <a:solidFill>
                  <a:schemeClr val="tx1"/>
                </a:solidFill>
              </a:rPr>
              <a:t>，</a:t>
            </a:r>
            <a:r>
              <a:rPr lang="en-US" altLang="zh-CN">
                <a:solidFill>
                  <a:schemeClr val="tx1"/>
                </a:solidFill>
              </a:rPr>
              <a:t>Queue</a:t>
            </a:r>
            <a:r>
              <a:rPr lang="zh-CN" altLang="en-US">
                <a:solidFill>
                  <a:schemeClr val="tx1"/>
                </a:solidFill>
              </a:rPr>
              <a:t>等对象</a:t>
            </a:r>
            <a:endParaRPr lang="zh-CN" altLang="en-US">
              <a:solidFill>
                <a:schemeClr val="tx1"/>
              </a:solidFill>
            </a:endParaRPr>
          </a:p>
        </p:txBody>
      </p:sp>
    </p:spTree>
    <p:custDataLst>
      <p:tags r:id="rId1"/>
    </p:custData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分布式锁</a:t>
            </a:r>
            <a:endParaRPr lang="zh-CN" altLang="en-US" dirty="0" smtClean="0">
              <a:solidFill>
                <a:schemeClr val="tx1"/>
              </a:solidFill>
            </a:endParaRPr>
          </a:p>
        </p:txBody>
      </p:sp>
      <p:sp>
        <p:nvSpPr>
          <p:cNvPr id="3" name="内容占位符 2"/>
          <p:cNvSpPr>
            <a:spLocks noGrp="1"/>
          </p:cNvSpPr>
          <p:nvPr>
            <p:ph idx="1"/>
          </p:nvPr>
        </p:nvSpPr>
        <p:spPr/>
        <p:txBody>
          <a:bodyPr/>
          <a:lstStyle/>
          <a:p>
            <a:r>
              <a:rPr lang="zh-CN" altLang="en-US" dirty="0" smtClean="0">
                <a:solidFill>
                  <a:schemeClr val="tx1"/>
                </a:solidFill>
              </a:rPr>
              <a:t>数据库乐观锁</a:t>
            </a:r>
            <a:endParaRPr lang="en-US" altLang="zh-CN" dirty="0" smtClean="0">
              <a:solidFill>
                <a:schemeClr val="tx1"/>
              </a:solidFill>
            </a:endParaRPr>
          </a:p>
          <a:p>
            <a:endParaRPr lang="en-US" altLang="zh-CN" dirty="0">
              <a:solidFill>
                <a:schemeClr val="tx1"/>
              </a:solidFill>
            </a:endParaRPr>
          </a:p>
          <a:p>
            <a:r>
              <a:rPr lang="en-US" altLang="zh-CN" dirty="0" smtClean="0">
                <a:solidFill>
                  <a:schemeClr val="tx1"/>
                </a:solidFill>
              </a:rPr>
              <a:t>Zookeeper</a:t>
            </a:r>
            <a:r>
              <a:rPr lang="zh-CN" altLang="en-US" dirty="0" smtClean="0">
                <a:solidFill>
                  <a:schemeClr val="tx1"/>
                </a:solidFill>
              </a:rPr>
              <a:t>分布式锁</a:t>
            </a:r>
            <a:endParaRPr lang="en-US" altLang="zh-CN" dirty="0" smtClean="0">
              <a:solidFill>
                <a:schemeClr val="tx1"/>
              </a:solidFill>
            </a:endParaRPr>
          </a:p>
          <a:p>
            <a:endParaRPr lang="en-US" altLang="zh-CN" dirty="0">
              <a:solidFill>
                <a:schemeClr val="tx1"/>
              </a:solidFill>
            </a:endParaRPr>
          </a:p>
          <a:p>
            <a:r>
              <a:rPr lang="en-US" altLang="zh-CN" dirty="0" err="1" smtClean="0">
                <a:solidFill>
                  <a:schemeClr val="tx1"/>
                </a:solidFill>
              </a:rPr>
              <a:t>Redis</a:t>
            </a:r>
            <a:r>
              <a:rPr lang="zh-CN" altLang="en-US" dirty="0" smtClean="0">
                <a:solidFill>
                  <a:schemeClr val="tx1"/>
                </a:solidFill>
              </a:rPr>
              <a:t>分布式锁</a:t>
            </a:r>
            <a:endParaRPr lang="zh-CN" altLang="en-US" dirty="0" smtClean="0">
              <a:solidFill>
                <a:schemeClr val="tx1"/>
              </a:solidFill>
            </a:endParaRPr>
          </a:p>
          <a:p>
            <a:endParaRPr lang="zh-CN" altLang="en-US" dirty="0">
              <a:solidFill>
                <a:schemeClr val="tx1"/>
              </a:solidFill>
            </a:endParaRPr>
          </a:p>
          <a:p>
            <a:r>
              <a:rPr lang="en-US" altLang="zh-CN" dirty="0">
                <a:solidFill>
                  <a:schemeClr val="tx1"/>
                </a:solidFill>
              </a:rPr>
              <a:t>Memcache</a:t>
            </a:r>
            <a:endParaRPr lang="en-US" altLang="zh-CN" dirty="0">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分布式锁的特性</a:t>
            </a:r>
            <a:endParaRPr lang="zh-CN" altLang="en-US" dirty="0" smtClean="0">
              <a:solidFill>
                <a:schemeClr val="tx1"/>
              </a:solidFill>
            </a:endParaRPr>
          </a:p>
        </p:txBody>
      </p:sp>
      <p:sp>
        <p:nvSpPr>
          <p:cNvPr id="3" name="内容占位符 2"/>
          <p:cNvSpPr>
            <a:spLocks noGrp="1"/>
          </p:cNvSpPr>
          <p:nvPr>
            <p:ph idx="1"/>
          </p:nvPr>
        </p:nvSpPr>
        <p:spPr/>
        <p:txBody>
          <a:bodyPr/>
          <a:lstStyle/>
          <a:p>
            <a:r>
              <a:rPr lang="zh-CN" altLang="en-US" dirty="0" smtClean="0">
                <a:solidFill>
                  <a:schemeClr val="tx1"/>
                </a:solidFill>
              </a:rPr>
              <a:t>互斥性</a:t>
            </a:r>
            <a:endParaRPr lang="en-US" altLang="zh-CN" dirty="0" smtClean="0">
              <a:solidFill>
                <a:schemeClr val="tx1"/>
              </a:solidFill>
            </a:endParaRPr>
          </a:p>
          <a:p>
            <a:pPr marL="457200" lvl="1" indent="0">
              <a:buNone/>
            </a:pPr>
            <a:r>
              <a:rPr lang="zh-CN" altLang="en-US" dirty="0" smtClean="0">
                <a:solidFill>
                  <a:schemeClr val="tx1"/>
                </a:solidFill>
              </a:rPr>
              <a:t>任意时间只有一个用户持有锁</a:t>
            </a:r>
            <a:endParaRPr lang="en-US" altLang="zh-CN" dirty="0">
              <a:solidFill>
                <a:schemeClr val="tx1"/>
              </a:solidFill>
            </a:endParaRPr>
          </a:p>
          <a:p>
            <a:r>
              <a:rPr lang="zh-CN" altLang="en-US" dirty="0" smtClean="0">
                <a:solidFill>
                  <a:schemeClr val="tx1"/>
                </a:solidFill>
              </a:rPr>
              <a:t>不会发生死锁</a:t>
            </a:r>
            <a:endParaRPr lang="en-US" altLang="zh-CN" dirty="0">
              <a:solidFill>
                <a:schemeClr val="tx1"/>
              </a:solidFill>
            </a:endParaRPr>
          </a:p>
          <a:p>
            <a:pPr marL="457200" lvl="1" indent="0">
              <a:buNone/>
            </a:pPr>
            <a:r>
              <a:rPr lang="zh-CN" altLang="en-US" dirty="0" smtClean="0">
                <a:solidFill>
                  <a:schemeClr val="tx1"/>
                </a:solidFill>
              </a:rPr>
              <a:t>即使一个客户端在持有锁的期间崩溃而没有主动解锁，也能保证后续其他客户端能加锁。</a:t>
            </a:r>
            <a:endParaRPr lang="en-US" altLang="zh-CN" dirty="0">
              <a:solidFill>
                <a:schemeClr val="tx1"/>
              </a:solidFill>
            </a:endParaRPr>
          </a:p>
          <a:p>
            <a:r>
              <a:rPr lang="zh-CN" altLang="en-US" dirty="0" smtClean="0">
                <a:solidFill>
                  <a:schemeClr val="tx1"/>
                </a:solidFill>
              </a:rPr>
              <a:t>容错性</a:t>
            </a:r>
            <a:endParaRPr lang="en-US" altLang="zh-CN" dirty="0" smtClean="0">
              <a:solidFill>
                <a:schemeClr val="tx1"/>
              </a:solidFill>
            </a:endParaRPr>
          </a:p>
          <a:p>
            <a:pPr marL="457200" lvl="1" indent="0">
              <a:buNone/>
            </a:pPr>
            <a:r>
              <a:rPr lang="zh-CN" altLang="en-US" dirty="0" smtClean="0">
                <a:solidFill>
                  <a:schemeClr val="tx1"/>
                </a:solidFill>
              </a:rPr>
              <a:t>只要大部分节点正常运行，客户端就可以加解锁</a:t>
            </a:r>
            <a:endParaRPr lang="en-US" altLang="zh-CN" dirty="0">
              <a:solidFill>
                <a:schemeClr val="tx1"/>
              </a:solidFill>
            </a:endParaRPr>
          </a:p>
          <a:p>
            <a:r>
              <a:rPr lang="zh-CN" altLang="en-US" dirty="0" smtClean="0">
                <a:solidFill>
                  <a:schemeClr val="tx1"/>
                </a:solidFill>
              </a:rPr>
              <a:t>排他性</a:t>
            </a:r>
            <a:endParaRPr lang="en-US" altLang="zh-CN" dirty="0" smtClean="0">
              <a:solidFill>
                <a:schemeClr val="tx1"/>
              </a:solidFill>
            </a:endParaRPr>
          </a:p>
          <a:p>
            <a:pPr marL="457200" lvl="1" indent="0">
              <a:buNone/>
            </a:pPr>
            <a:r>
              <a:rPr lang="zh-CN" altLang="en-US" dirty="0" smtClean="0">
                <a:solidFill>
                  <a:schemeClr val="tx1"/>
                </a:solidFill>
              </a:rPr>
              <a:t>加解锁必须是同一个客户端</a:t>
            </a:r>
            <a:endParaRPr lang="zh-CN" altLang="en-US" dirty="0" smtClean="0">
              <a:solidFill>
                <a:schemeClr val="tx1"/>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Zookeeper</a:t>
            </a:r>
            <a:endParaRPr lang="en-US" altLang="zh-CN">
              <a:solidFill>
                <a:schemeClr val="tx1"/>
              </a:solidFill>
            </a:endParaRPr>
          </a:p>
        </p:txBody>
      </p:sp>
      <p:sp>
        <p:nvSpPr>
          <p:cNvPr id="3" name="内容占位符 2"/>
          <p:cNvSpPr>
            <a:spLocks noGrp="1"/>
          </p:cNvSpPr>
          <p:nvPr>
            <p:ph idx="1"/>
          </p:nvPr>
        </p:nvSpPr>
        <p:spPr>
          <a:xfrm>
            <a:off x="876000" y="3188726"/>
            <a:ext cx="10440000" cy="1158191"/>
          </a:xfrm>
        </p:spPr>
        <p:txBody>
          <a:bodyPr/>
          <a:lstStyle/>
          <a:p>
            <a:pPr marL="0" indent="0">
              <a:buNone/>
            </a:pPr>
            <a:r>
              <a:rPr lang="zh-CN" altLang="en-US" dirty="0" smtClean="0">
                <a:solidFill>
                  <a:schemeClr val="tx1"/>
                </a:solidFill>
              </a:rPr>
              <a:t>Apache </a:t>
            </a:r>
            <a:r>
              <a:rPr lang="zh-CN" altLang="en-US" dirty="0">
                <a:solidFill>
                  <a:schemeClr val="tx1"/>
                </a:solidFill>
              </a:rPr>
              <a:t>ZooKeeper is an effort to develop and maintain an open-source server which enables highly reliable </a:t>
            </a:r>
            <a:r>
              <a:rPr lang="zh-CN" altLang="en-US" dirty="0">
                <a:ln w="22225">
                  <a:solidFill>
                    <a:schemeClr val="accent2"/>
                  </a:solidFill>
                  <a:prstDash val="solid"/>
                </a:ln>
                <a:solidFill>
                  <a:schemeClr val="tx1"/>
                </a:solidFill>
                <a:effectLst/>
              </a:rPr>
              <a:t>distributed coordination.</a:t>
            </a:r>
            <a:endParaRPr lang="zh-CN" altLang="en-US" dirty="0">
              <a:ln w="22225">
                <a:solidFill>
                  <a:schemeClr val="accent2"/>
                </a:solidFill>
                <a:prstDash val="solid"/>
              </a:ln>
              <a:solidFill>
                <a:schemeClr val="tx1"/>
              </a:solidFill>
              <a:effectLst/>
            </a:endParaRPr>
          </a:p>
        </p:txBody>
      </p:sp>
      <p:pic>
        <p:nvPicPr>
          <p:cNvPr id="4" name="图片 3"/>
          <p:cNvPicPr>
            <a:picLocks noChangeAspect="1"/>
          </p:cNvPicPr>
          <p:nvPr/>
        </p:nvPicPr>
        <p:blipFill>
          <a:blip r:embed="rId1"/>
          <a:stretch>
            <a:fillRect/>
          </a:stretch>
        </p:blipFill>
        <p:spPr>
          <a:xfrm>
            <a:off x="876300" y="2163445"/>
            <a:ext cx="10472420" cy="1691005"/>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Zookeeper</a:t>
            </a:r>
            <a:endParaRPr lang="en-US" altLang="zh-CN">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实现分布式锁算法</a:t>
            </a:r>
            <a:endParaRPr lang="zh-CN" altLang="en-US">
              <a:solidFill>
                <a:schemeClr val="tx1"/>
              </a:solidFill>
            </a:endParaRPr>
          </a:p>
          <a:p>
            <a:endParaRPr lang="zh-CN" altLang="en-US">
              <a:solidFill>
                <a:schemeClr val="tx1"/>
              </a:solidFill>
            </a:endParaRPr>
          </a:p>
          <a:p>
            <a:pPr lvl="1"/>
            <a:r>
              <a:rPr lang="zh-CN" altLang="en-US">
                <a:solidFill>
                  <a:schemeClr val="tx1"/>
                </a:solidFill>
              </a:rPr>
              <a:t>在</a:t>
            </a:r>
            <a:r>
              <a:rPr lang="en-US" altLang="zh-CN">
                <a:solidFill>
                  <a:schemeClr val="tx1"/>
                </a:solidFill>
              </a:rPr>
              <a:t>/dt/lock</a:t>
            </a:r>
            <a:r>
              <a:rPr lang="zh-CN" altLang="en-US">
                <a:solidFill>
                  <a:schemeClr val="tx1"/>
                </a:solidFill>
              </a:rPr>
              <a:t>下创建</a:t>
            </a:r>
            <a:r>
              <a:rPr lang="zh-CN" altLang="en-US" b="1">
                <a:solidFill>
                  <a:schemeClr val="tx1"/>
                </a:solidFill>
              </a:rPr>
              <a:t>临时、有序</a:t>
            </a:r>
            <a:r>
              <a:rPr lang="zh-CN" altLang="en-US">
                <a:solidFill>
                  <a:schemeClr val="tx1"/>
                </a:solidFill>
              </a:rPr>
              <a:t>的子节点，如：</a:t>
            </a:r>
            <a:r>
              <a:rPr lang="en-US" altLang="zh-CN">
                <a:solidFill>
                  <a:schemeClr val="tx1"/>
                </a:solidFill>
              </a:rPr>
              <a:t>/dt/lock/lock-0001</a:t>
            </a:r>
            <a:r>
              <a:rPr lang="zh-CN" altLang="en-US">
                <a:solidFill>
                  <a:schemeClr val="tx1"/>
                </a:solidFill>
              </a:rPr>
              <a:t>，</a:t>
            </a:r>
            <a:r>
              <a:rPr lang="en-US" altLang="zh-CN">
                <a:solidFill>
                  <a:schemeClr val="tx1"/>
                </a:solidFill>
              </a:rPr>
              <a:t>/dt/lock/lock-0002</a:t>
            </a:r>
            <a:endParaRPr lang="en-US" altLang="zh-CN">
              <a:solidFill>
                <a:schemeClr val="tx1"/>
              </a:solidFill>
            </a:endParaRPr>
          </a:p>
          <a:p>
            <a:pPr lvl="1"/>
            <a:endParaRPr lang="en-US" altLang="zh-CN">
              <a:solidFill>
                <a:schemeClr val="tx1"/>
              </a:solidFill>
            </a:endParaRPr>
          </a:p>
          <a:p>
            <a:pPr lvl="1"/>
            <a:r>
              <a:rPr lang="zh-CN" altLang="en-US">
                <a:solidFill>
                  <a:schemeClr val="tx1"/>
                </a:solidFill>
              </a:rPr>
              <a:t>获取</a:t>
            </a:r>
            <a:r>
              <a:rPr lang="en-US" altLang="zh-CN">
                <a:solidFill>
                  <a:schemeClr val="tx1"/>
                </a:solidFill>
              </a:rPr>
              <a:t>/dt/lock</a:t>
            </a:r>
            <a:r>
              <a:rPr lang="zh-CN" altLang="en-US">
                <a:solidFill>
                  <a:schemeClr val="tx1"/>
                </a:solidFill>
              </a:rPr>
              <a:t>下子节点列表，并判断自己创建的节点是否为序号最小的节点，如果是，则认为获取分布式锁；否则，继续监听</a:t>
            </a:r>
            <a:r>
              <a:rPr lang="en-US" altLang="zh-CN">
                <a:solidFill>
                  <a:schemeClr val="tx1"/>
                </a:solidFill>
              </a:rPr>
              <a:t>/dt/lock</a:t>
            </a:r>
            <a:r>
              <a:rPr lang="zh-CN" altLang="en-US">
                <a:solidFill>
                  <a:schemeClr val="tx1"/>
                </a:solidFill>
              </a:rPr>
              <a:t>节点的变更消息，获取子节点的变更通知后，重复此步骤</a:t>
            </a:r>
            <a:endParaRPr lang="zh-CN" altLang="en-US">
              <a:solidFill>
                <a:schemeClr val="tx1"/>
              </a:solidFill>
            </a:endParaRPr>
          </a:p>
          <a:p>
            <a:pPr lvl="1"/>
            <a:endParaRPr lang="zh-CN" altLang="en-US">
              <a:solidFill>
                <a:schemeClr val="tx1"/>
              </a:solidFill>
            </a:endParaRPr>
          </a:p>
          <a:p>
            <a:pPr lvl="1"/>
            <a:r>
              <a:rPr lang="zh-CN" altLang="en-US">
                <a:solidFill>
                  <a:schemeClr val="tx1"/>
                </a:solidFill>
              </a:rPr>
              <a:t>执行业务逻辑</a:t>
            </a:r>
            <a:endParaRPr lang="zh-CN" altLang="en-US">
              <a:solidFill>
                <a:schemeClr val="tx1"/>
              </a:solidFill>
            </a:endParaRPr>
          </a:p>
          <a:p>
            <a:pPr lvl="1"/>
            <a:endParaRPr lang="zh-CN" altLang="en-US">
              <a:solidFill>
                <a:schemeClr val="tx1"/>
              </a:solidFill>
            </a:endParaRPr>
          </a:p>
          <a:p>
            <a:pPr lvl="1"/>
            <a:r>
              <a:rPr lang="zh-CN" altLang="en-US">
                <a:solidFill>
                  <a:schemeClr val="tx1"/>
                </a:solidFill>
              </a:rPr>
              <a:t>完成业务流程后，删除创建的子节点，释放锁。</a:t>
            </a:r>
            <a:endParaRPr lang="zh-CN" altLang="en-US">
              <a:solidFill>
                <a:schemeClr val="tx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Redis</a:t>
            </a:r>
            <a:endParaRPr lang="en-US" altLang="zh-CN">
              <a:solidFill>
                <a:schemeClr val="tx1"/>
              </a:solidFill>
            </a:endParaRPr>
          </a:p>
        </p:txBody>
      </p:sp>
      <p:pic>
        <p:nvPicPr>
          <p:cNvPr id="4" name="内容占位符 3"/>
          <p:cNvPicPr>
            <a:picLocks noGrp="1" noChangeAspect="1"/>
          </p:cNvPicPr>
          <p:nvPr>
            <p:ph idx="1"/>
          </p:nvPr>
        </p:nvPicPr>
        <p:blipFill>
          <a:blip r:embed="rId1"/>
          <a:stretch>
            <a:fillRect/>
          </a:stretch>
        </p:blipFill>
        <p:spPr>
          <a:xfrm>
            <a:off x="876300" y="1702435"/>
            <a:ext cx="9686925" cy="37719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分布式事务的几种模式</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消息驱动模式 </a:t>
            </a:r>
            <a:r>
              <a:rPr lang="en-US" altLang="zh-CN">
                <a:solidFill>
                  <a:schemeClr val="tx1"/>
                </a:solidFill>
              </a:rPr>
              <a:t>Message Driven</a:t>
            </a:r>
            <a:endParaRPr lang="en-US" altLang="zh-CN">
              <a:solidFill>
                <a:schemeClr val="tx1"/>
              </a:solidFill>
            </a:endParaRPr>
          </a:p>
          <a:p>
            <a:endParaRPr lang="en-US" altLang="zh-CN">
              <a:solidFill>
                <a:schemeClr val="tx1"/>
              </a:solidFill>
            </a:endParaRPr>
          </a:p>
          <a:p>
            <a:r>
              <a:rPr lang="zh-CN" altLang="en-US">
                <a:solidFill>
                  <a:schemeClr val="tx1"/>
                </a:solidFill>
              </a:rPr>
              <a:t>事件溯源模式 </a:t>
            </a:r>
            <a:r>
              <a:rPr lang="en-US" altLang="zh-CN">
                <a:solidFill>
                  <a:schemeClr val="tx1"/>
                </a:solidFill>
              </a:rPr>
              <a:t>Event Sourcing</a:t>
            </a:r>
            <a:endParaRPr lang="en-US" altLang="zh-CN">
              <a:solidFill>
                <a:schemeClr val="tx1"/>
              </a:solidFill>
            </a:endParaRPr>
          </a:p>
          <a:p>
            <a:endParaRPr lang="en-US" altLang="zh-CN">
              <a:solidFill>
                <a:schemeClr val="tx1"/>
              </a:solidFill>
            </a:endParaRPr>
          </a:p>
          <a:p>
            <a:r>
              <a:rPr lang="en-US" altLang="zh-CN">
                <a:solidFill>
                  <a:schemeClr val="tx1"/>
                </a:solidFill>
              </a:rPr>
              <a:t>TCC</a:t>
            </a:r>
            <a:r>
              <a:rPr lang="zh-CN" altLang="en-US">
                <a:solidFill>
                  <a:schemeClr val="tx1"/>
                </a:solidFill>
              </a:rPr>
              <a:t>模式 </a:t>
            </a:r>
            <a:r>
              <a:rPr lang="en-US" altLang="zh-CN">
                <a:solidFill>
                  <a:schemeClr val="tx1"/>
                </a:solidFill>
              </a:rPr>
              <a:t>Try-Confirm-Cancel</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微服务架构的分布式事务的问题</a:t>
            </a:r>
            <a:endParaRPr lang="zh-CN" altLang="en-US">
              <a:solidFill>
                <a:schemeClr val="tx1"/>
              </a:solidFill>
            </a:endParaRPr>
          </a:p>
        </p:txBody>
      </p:sp>
      <p:sp>
        <p:nvSpPr>
          <p:cNvPr id="3" name="内容占位符 2"/>
          <p:cNvSpPr>
            <a:spLocks noGrp="1"/>
          </p:cNvSpPr>
          <p:nvPr>
            <p:ph idx="1"/>
          </p:nvPr>
        </p:nvSpPr>
        <p:spPr>
          <a:xfrm>
            <a:off x="876300" y="1852295"/>
            <a:ext cx="4116705" cy="4319905"/>
          </a:xfrm>
        </p:spPr>
        <p:txBody>
          <a:bodyPr/>
          <a:lstStyle/>
          <a:p>
            <a:endParaRPr lang="zh-CN" altLang="en-US">
              <a:solidFill>
                <a:schemeClr val="tx1"/>
              </a:solidFill>
            </a:endParaRPr>
          </a:p>
          <a:p>
            <a:r>
              <a:rPr lang="zh-CN" altLang="en-US">
                <a:solidFill>
                  <a:schemeClr val="tx1"/>
                </a:solidFill>
              </a:rPr>
              <a:t>服务间调用操作的回滚</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zh-CN" altLang="en-US">
                <a:solidFill>
                  <a:schemeClr val="tx1"/>
                </a:solidFill>
              </a:rPr>
              <a:t>服务间调用操作的重试</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
        <p:nvSpPr>
          <p:cNvPr id="4" name="内容占位符 2"/>
          <p:cNvSpPr>
            <a:spLocks noGrp="1"/>
          </p:cNvSpPr>
          <p:nvPr/>
        </p:nvSpPr>
        <p:spPr>
          <a:xfrm>
            <a:off x="5645785" y="1922145"/>
            <a:ext cx="4650105" cy="4319905"/>
          </a:xfrm>
          <a:prstGeom prst="rect">
            <a:avLst/>
          </a:prstGeom>
        </p:spPr>
        <p:txBody>
          <a:bodyPr vert="horz" lIns="91440" tIns="45720" rIns="91440" bIns="46800" rtlCol="0" anchor="t"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减少服务间调用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通过消息驱动代替服务间调用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p:txBody>
      </p:sp>
    </p:spTree>
    <p:custDataLst>
      <p:tags r:id="rId1"/>
    </p:custData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chemeClr val="tx1"/>
                </a:solidFill>
                <a:sym typeface="+mn-ea"/>
              </a:rPr>
              <a:t>消息驱动基本结构示例</a:t>
            </a:r>
            <a:endParaRPr lang="zh-CN" altLang="en-US">
              <a:solidFill>
                <a:schemeClr val="tx1"/>
              </a:solidFill>
              <a:sym typeface="+mn-ea"/>
            </a:endParaRPr>
          </a:p>
        </p:txBody>
      </p:sp>
      <p:pic>
        <p:nvPicPr>
          <p:cNvPr id="5" name="内容占位符 4"/>
          <p:cNvPicPr>
            <a:picLocks noGrp="1" noChangeAspect="1"/>
          </p:cNvPicPr>
          <p:nvPr>
            <p:ph idx="1"/>
          </p:nvPr>
        </p:nvPicPr>
        <p:blipFill>
          <a:blip r:embed="rId1"/>
          <a:stretch>
            <a:fillRect/>
          </a:stretch>
        </p:blipFill>
        <p:spPr>
          <a:xfrm>
            <a:off x="876300" y="1702435"/>
            <a:ext cx="8115300" cy="3619500"/>
          </a:xfrm>
          <a:prstGeom prst="rect">
            <a:avLst/>
          </a:prstGeom>
        </p:spPr>
      </p:pic>
    </p:spTree>
    <p:custDataLst>
      <p:tags r:id="rId2"/>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消息驱动需要关注的事项</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消息中间件需要支持事务</a:t>
            </a:r>
            <a:endParaRPr lang="zh-CN" altLang="en-US">
              <a:solidFill>
                <a:schemeClr val="tx1"/>
              </a:solidFill>
            </a:endParaRPr>
          </a:p>
          <a:p>
            <a:endParaRPr lang="zh-CN" altLang="en-US">
              <a:solidFill>
                <a:schemeClr val="tx1"/>
              </a:solidFill>
            </a:endParaRPr>
          </a:p>
          <a:p>
            <a:r>
              <a:rPr lang="zh-CN" altLang="en-US">
                <a:solidFill>
                  <a:schemeClr val="tx1"/>
                </a:solidFill>
              </a:rPr>
              <a:t>如何处理重试的消息</a:t>
            </a:r>
            <a:endParaRPr lang="zh-CN" altLang="en-US">
              <a:solidFill>
                <a:schemeClr val="tx1"/>
              </a:solidFill>
            </a:endParaRPr>
          </a:p>
          <a:p>
            <a:endParaRPr lang="zh-CN" altLang="en-US">
              <a:solidFill>
                <a:schemeClr val="tx1"/>
              </a:solidFill>
            </a:endParaRPr>
          </a:p>
          <a:p>
            <a:r>
              <a:rPr lang="zh-CN" altLang="en-US">
                <a:solidFill>
                  <a:schemeClr val="tx1"/>
                </a:solidFill>
              </a:rPr>
              <a:t>发生异常时的回滚操作</a:t>
            </a:r>
            <a:endParaRPr lang="zh-CN" altLang="en-US">
              <a:solidFill>
                <a:schemeClr val="tx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微服务定义</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sym typeface="+mn-ea"/>
              </a:rPr>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solidFill>
                <a:schemeClr val="tx1"/>
              </a:solidFill>
              <a:sym typeface="+mn-ea"/>
            </a:endParaRPr>
          </a:p>
          <a:p>
            <a:endParaRPr lang="zh-CN" altLang="en-US">
              <a:solidFill>
                <a:schemeClr val="tx1"/>
              </a:solidFill>
              <a:sym typeface="+mn-ea"/>
            </a:endParaRPr>
          </a:p>
          <a:p>
            <a:r>
              <a:rPr lang="en-US" altLang="zh-CN">
                <a:solidFill>
                  <a:schemeClr val="tx1"/>
                </a:solidFill>
                <a:sym typeface="+mn-ea"/>
              </a:rPr>
              <a:t>Martin Fowler</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回滚处理</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将出错未处理的消息写到失败队列，进行相应的回滚操作</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zh-CN" altLang="en-US">
                <a:solidFill>
                  <a:schemeClr val="tx1"/>
                </a:solidFill>
              </a:rPr>
              <a:t>通过定时任务检查超时操作，对未完成的操作做自动回滚</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zh-CN" altLang="en-US">
                <a:solidFill>
                  <a:schemeClr val="tx1"/>
                </a:solidFill>
              </a:rPr>
              <a:t>保存出错消息进行人工处理</a:t>
            </a:r>
            <a:endParaRPr lang="zh-CN" altLang="en-US">
              <a:solidFill>
                <a:schemeClr val="tx1"/>
              </a:solidFill>
            </a:endParaRP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Event Sourcing -- CQRS</a:t>
            </a:r>
            <a:endParaRPr lang="en-US" altLang="zh-CN">
              <a:solidFill>
                <a:schemeClr val="tx1"/>
              </a:solidFill>
            </a:endParaRPr>
          </a:p>
        </p:txBody>
      </p:sp>
      <p:sp>
        <p:nvSpPr>
          <p:cNvPr id="5" name="内容占位符 4"/>
          <p:cNvSpPr>
            <a:spLocks noGrp="1"/>
          </p:cNvSpPr>
          <p:nvPr>
            <p:ph idx="1"/>
          </p:nvPr>
        </p:nvSpPr>
        <p:spPr/>
        <p:txBody>
          <a:bodyPr/>
          <a:lstStyle/>
          <a:p>
            <a:r>
              <a:rPr lang="en-US" altLang="zh-CN">
                <a:solidFill>
                  <a:schemeClr val="tx1"/>
                </a:solidFill>
              </a:rPr>
              <a:t>CQRS: </a:t>
            </a:r>
            <a:r>
              <a:rPr lang="zh-CN" altLang="en-US">
                <a:solidFill>
                  <a:schemeClr val="tx1"/>
                </a:solidFill>
              </a:rPr>
              <a:t>Command Query Responsibility Segregation</a:t>
            </a:r>
            <a:endParaRPr lang="zh-CN" altLang="en-US">
              <a:solidFill>
                <a:schemeClr val="tx1"/>
              </a:solidFill>
            </a:endParaRPr>
          </a:p>
        </p:txBody>
      </p:sp>
      <p:pic>
        <p:nvPicPr>
          <p:cNvPr id="3" name="图片 2" descr="QuerySideService"/>
          <p:cNvPicPr>
            <a:picLocks noChangeAspect="1"/>
          </p:cNvPicPr>
          <p:nvPr/>
        </p:nvPicPr>
        <p:blipFill>
          <a:blip r:embed="rId1"/>
          <a:stretch>
            <a:fillRect/>
          </a:stretch>
        </p:blipFill>
        <p:spPr>
          <a:xfrm>
            <a:off x="936625" y="2364740"/>
            <a:ext cx="4924425" cy="4074795"/>
          </a:xfrm>
          <a:prstGeom prst="rect">
            <a:avLst/>
          </a:prstGeom>
        </p:spPr>
      </p:pic>
      <p:pic>
        <p:nvPicPr>
          <p:cNvPr id="8" name="图片 7"/>
          <p:cNvPicPr>
            <a:picLocks noChangeAspect="1"/>
          </p:cNvPicPr>
          <p:nvPr/>
        </p:nvPicPr>
        <p:blipFill>
          <a:blip r:embed="rId2"/>
          <a:stretch>
            <a:fillRect/>
          </a:stretch>
        </p:blipFill>
        <p:spPr>
          <a:xfrm>
            <a:off x="6569075" y="2330450"/>
            <a:ext cx="4747260" cy="409511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AXON </a:t>
            </a:r>
            <a:r>
              <a:rPr lang="zh-CN" altLang="en-US">
                <a:solidFill>
                  <a:schemeClr val="tx1"/>
                </a:solidFill>
              </a:rPr>
              <a:t>框架</a:t>
            </a:r>
            <a:endParaRPr lang="zh-CN" altLang="en-US">
              <a:solidFill>
                <a:schemeClr val="tx1"/>
              </a:solidFill>
            </a:endParaRPr>
          </a:p>
        </p:txBody>
      </p:sp>
      <p:sp>
        <p:nvSpPr>
          <p:cNvPr id="3" name="内容占位符 2"/>
          <p:cNvSpPr>
            <a:spLocks noGrp="1"/>
          </p:cNvSpPr>
          <p:nvPr>
            <p:ph idx="1"/>
          </p:nvPr>
        </p:nvSpPr>
        <p:spPr/>
        <p:txBody>
          <a:bodyPr/>
          <a:lstStyle/>
          <a:p>
            <a:endParaRPr lang="zh-CN" altLang="en-US"/>
          </a:p>
        </p:txBody>
      </p:sp>
      <p:pic>
        <p:nvPicPr>
          <p:cNvPr id="4" name="图片 3" descr="assets--LOb1hJMvj2flvCj-pr_--LU5wVmzdvJ-6AlTcWD---LU5wXn73463Z6jsRtcu-architecture-overview"/>
          <p:cNvPicPr>
            <a:picLocks noChangeAspect="1"/>
          </p:cNvPicPr>
          <p:nvPr/>
        </p:nvPicPr>
        <p:blipFill>
          <a:blip r:embed="rId1"/>
          <a:stretch>
            <a:fillRect/>
          </a:stretch>
        </p:blipFill>
        <p:spPr>
          <a:xfrm>
            <a:off x="5678170" y="523875"/>
            <a:ext cx="6115050" cy="5810250"/>
          </a:xfrm>
          <a:prstGeom prst="rect">
            <a:avLst/>
          </a:prstGeom>
        </p:spPr>
      </p:pic>
    </p:spTree>
    <p:custDataLst>
      <p:tags r:id="rId2"/>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优点</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历史重现： 从事件中重新生成视图数据库</a:t>
            </a:r>
            <a:endParaRPr lang="zh-CN" altLang="en-US">
              <a:solidFill>
                <a:schemeClr val="tx1"/>
              </a:solidFill>
            </a:endParaRPr>
          </a:p>
          <a:p>
            <a:endParaRPr lang="zh-CN" altLang="en-US">
              <a:solidFill>
                <a:schemeClr val="tx1"/>
              </a:solidFill>
            </a:endParaRPr>
          </a:p>
          <a:p>
            <a:r>
              <a:rPr lang="zh-CN" altLang="en-US">
                <a:solidFill>
                  <a:schemeClr val="tx1"/>
                </a:solidFill>
              </a:rPr>
              <a:t>方便的数据流处理与报告生成</a:t>
            </a:r>
            <a:endParaRPr lang="zh-CN" altLang="en-US">
              <a:solidFill>
                <a:schemeClr val="tx1"/>
              </a:solidFill>
            </a:endParaRPr>
          </a:p>
          <a:p>
            <a:endParaRPr lang="zh-CN" altLang="en-US">
              <a:solidFill>
                <a:schemeClr val="tx1"/>
              </a:solidFill>
            </a:endParaRPr>
          </a:p>
          <a:p>
            <a:r>
              <a:rPr lang="zh-CN" altLang="en-US">
                <a:solidFill>
                  <a:schemeClr val="tx1"/>
                </a:solidFill>
              </a:rPr>
              <a:t>性能</a:t>
            </a:r>
            <a:endParaRPr lang="zh-CN" altLang="en-US">
              <a:solidFill>
                <a:schemeClr val="tx1"/>
              </a:solidFill>
            </a:endParaRPr>
          </a:p>
          <a:p>
            <a:endParaRPr lang="zh-CN" altLang="en-US">
              <a:solidFill>
                <a:schemeClr val="tx1"/>
              </a:solidFill>
            </a:endParaRPr>
          </a:p>
          <a:p>
            <a:r>
              <a:rPr lang="zh-CN" altLang="en-US">
                <a:solidFill>
                  <a:schemeClr val="tx1"/>
                </a:solidFill>
              </a:rPr>
              <a:t>服务的松耦合</a:t>
            </a:r>
            <a:endParaRPr lang="zh-CN" altLang="en-US">
              <a:solidFill>
                <a:schemeClr val="tx1"/>
              </a:solidFill>
            </a:endParaRP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缺点</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只能保证事务的最终一致性</a:t>
            </a:r>
            <a:endParaRPr lang="zh-CN" altLang="en-US">
              <a:solidFill>
                <a:schemeClr val="tx1"/>
              </a:solidFill>
            </a:endParaRPr>
          </a:p>
          <a:p>
            <a:endParaRPr lang="zh-CN" altLang="en-US">
              <a:solidFill>
                <a:schemeClr val="tx1"/>
              </a:solidFill>
            </a:endParaRPr>
          </a:p>
          <a:p>
            <a:r>
              <a:rPr lang="zh-CN" altLang="en-US">
                <a:solidFill>
                  <a:schemeClr val="tx1"/>
                </a:solidFill>
              </a:rPr>
              <a:t>设计和开发思维的转变、学习成本。</a:t>
            </a:r>
            <a:endParaRPr lang="zh-CN" altLang="en-US">
              <a:solidFill>
                <a:schemeClr val="tx1"/>
              </a:solidFill>
            </a:endParaRPr>
          </a:p>
          <a:p>
            <a:endParaRPr lang="zh-CN" altLang="en-US">
              <a:solidFill>
                <a:schemeClr val="tx1"/>
              </a:solidFill>
            </a:endParaRPr>
          </a:p>
          <a:p>
            <a:r>
              <a:rPr lang="zh-CN" altLang="en-US">
                <a:solidFill>
                  <a:schemeClr val="tx1"/>
                </a:solidFill>
              </a:rPr>
              <a:t>事件结构的改变</a:t>
            </a:r>
            <a:endParaRPr lang="zh-CN" altLang="en-US">
              <a:solidFill>
                <a:schemeClr val="tx1"/>
              </a:solidFill>
            </a:endParaRPr>
          </a:p>
          <a:p>
            <a:endParaRPr lang="zh-CN" altLang="en-US">
              <a:solidFill>
                <a:schemeClr val="tx1"/>
              </a:solidFill>
            </a:endParaRPr>
          </a:p>
          <a:p>
            <a:r>
              <a:rPr lang="zh-CN" altLang="en-US">
                <a:solidFill>
                  <a:schemeClr val="tx1"/>
                </a:solidFill>
              </a:rPr>
              <a:t>横向扩展性：</a:t>
            </a:r>
            <a:r>
              <a:rPr lang="en-US" altLang="zh-CN">
                <a:solidFill>
                  <a:schemeClr val="tx1"/>
                </a:solidFill>
              </a:rPr>
              <a:t>Event Store</a:t>
            </a:r>
            <a:r>
              <a:rPr lang="zh-CN" altLang="en-US">
                <a:solidFill>
                  <a:schemeClr val="tx1"/>
                </a:solidFill>
              </a:rPr>
              <a:t>的分布式实现，事件的分布式处理</a:t>
            </a:r>
            <a:endParaRPr lang="zh-CN" altLang="en-US">
              <a:solidFill>
                <a:schemeClr val="tx1"/>
              </a:solidFill>
            </a:endParaRPr>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TCC (Try-Confirm-Cancel)</a:t>
            </a:r>
            <a:endParaRPr lang="en-US" altLang="zh-CN">
              <a:solidFill>
                <a:schemeClr val="tx1"/>
              </a:solidFill>
            </a:endParaRP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TCC</a:t>
            </a:r>
            <a:endParaRPr lang="en-US" altLang="zh-CN">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代码侵入性高</a:t>
            </a:r>
            <a:endParaRPr lang="zh-CN" altLang="en-US">
              <a:solidFill>
                <a:schemeClr val="tx1"/>
              </a:solidFill>
            </a:endParaRPr>
          </a:p>
          <a:p>
            <a:endParaRPr lang="zh-CN" altLang="en-US">
              <a:solidFill>
                <a:schemeClr val="tx1"/>
              </a:solidFill>
            </a:endParaRPr>
          </a:p>
          <a:p>
            <a:r>
              <a:rPr lang="zh-CN" altLang="en-US">
                <a:solidFill>
                  <a:schemeClr val="tx1"/>
                </a:solidFill>
              </a:rPr>
              <a:t>没有标准</a:t>
            </a:r>
            <a:endParaRPr lang="zh-CN" altLang="en-US">
              <a:solidFill>
                <a:schemeClr val="tx1"/>
              </a:solidFill>
            </a:endParaRP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TX-LCN (Lock-Confirm-Notify)</a:t>
            </a:r>
            <a:endParaRPr lang="en-US" altLang="zh-CN">
              <a:solidFill>
                <a:schemeClr val="tx1"/>
              </a:solidFill>
            </a:endParaRPr>
          </a:p>
        </p:txBody>
      </p:sp>
      <p:sp>
        <p:nvSpPr>
          <p:cNvPr id="5" name="内容占位符 4"/>
          <p:cNvSpPr>
            <a:spLocks noGrp="1"/>
          </p:cNvSpPr>
          <p:nvPr>
            <p:ph idx="1"/>
          </p:nvPr>
        </p:nvSpPr>
        <p:spPr/>
        <p:txBody>
          <a:bodyPr/>
          <a:lstStyle/>
          <a:p>
            <a:r>
              <a:rPr lang="en-US" altLang="zh-CN">
                <a:solidFill>
                  <a:schemeClr val="tx1"/>
                </a:solidFill>
              </a:rPr>
              <a:t>LCN </a:t>
            </a:r>
            <a:r>
              <a:rPr lang="zh-CN" altLang="en-US">
                <a:solidFill>
                  <a:schemeClr val="tx1"/>
                </a:solidFill>
              </a:rPr>
              <a:t>模式</a:t>
            </a:r>
            <a:endParaRPr lang="en-US" altLang="zh-CN">
              <a:solidFill>
                <a:schemeClr val="tx1"/>
              </a:solidFill>
            </a:endParaRPr>
          </a:p>
          <a:p>
            <a:endParaRPr lang="en-US" altLang="zh-CN">
              <a:solidFill>
                <a:schemeClr val="tx1"/>
              </a:solidFill>
            </a:endParaRPr>
          </a:p>
          <a:p>
            <a:r>
              <a:rPr lang="en-US" altLang="zh-CN">
                <a:solidFill>
                  <a:schemeClr val="tx1"/>
                </a:solidFill>
              </a:rPr>
              <a:t>TCC </a:t>
            </a:r>
            <a:r>
              <a:rPr lang="zh-CN" altLang="en-US">
                <a:solidFill>
                  <a:schemeClr val="tx1"/>
                </a:solidFill>
              </a:rPr>
              <a:t>模式</a:t>
            </a:r>
            <a:endParaRPr lang="en-US" altLang="zh-CN">
              <a:solidFill>
                <a:schemeClr val="tx1"/>
              </a:solidFill>
            </a:endParaRPr>
          </a:p>
          <a:p>
            <a:endParaRPr lang="en-US" altLang="zh-CN">
              <a:solidFill>
                <a:schemeClr val="tx1"/>
              </a:solidFill>
            </a:endParaRPr>
          </a:p>
          <a:p>
            <a:r>
              <a:rPr lang="en-US" altLang="zh-CN">
                <a:solidFill>
                  <a:schemeClr val="tx1"/>
                </a:solidFill>
              </a:rPr>
              <a:t>TXC </a:t>
            </a:r>
            <a:r>
              <a:rPr lang="zh-CN" altLang="en-US">
                <a:solidFill>
                  <a:schemeClr val="tx1"/>
                </a:solidFill>
              </a:rPr>
              <a:t>模式</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pic>
        <p:nvPicPr>
          <p:cNvPr id="6" name="内容占位符 3"/>
          <p:cNvPicPr>
            <a:picLocks noChangeAspect="1"/>
          </p:cNvPicPr>
          <p:nvPr/>
        </p:nvPicPr>
        <p:blipFill>
          <a:blip r:embed="rId1"/>
          <a:stretch>
            <a:fillRect/>
          </a:stretch>
        </p:blipFill>
        <p:spPr>
          <a:xfrm>
            <a:off x="5342255" y="1852295"/>
            <a:ext cx="4399915" cy="4319905"/>
          </a:xfrm>
          <a:prstGeom prst="rect">
            <a:avLst/>
          </a:prstGeom>
        </p:spPr>
      </p:pic>
    </p:spTree>
    <p:custDataLst>
      <p:tags r:id="rId2"/>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TX-LCN</a:t>
            </a:r>
            <a:endParaRPr lang="en-US" altLang="zh-CN">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sym typeface="+mn-ea"/>
              </a:rPr>
              <a:t>支持</a:t>
            </a:r>
            <a:r>
              <a:rPr lang="en-US" altLang="zh-CN">
                <a:solidFill>
                  <a:schemeClr val="tx1"/>
                </a:solidFill>
                <a:sym typeface="+mn-ea"/>
              </a:rPr>
              <a:t>dubbo, SpringCloud</a:t>
            </a:r>
            <a:endParaRPr lang="en-US" altLang="zh-CN">
              <a:solidFill>
                <a:schemeClr val="tx1"/>
              </a:solidFill>
            </a:endParaRPr>
          </a:p>
          <a:p>
            <a:endParaRPr lang="en-US" altLang="zh-CN">
              <a:solidFill>
                <a:schemeClr val="tx1"/>
              </a:solidFill>
            </a:endParaRPr>
          </a:p>
          <a:p>
            <a:r>
              <a:rPr lang="zh-CN" altLang="en-US">
                <a:solidFill>
                  <a:schemeClr val="tx1"/>
                </a:solidFill>
                <a:sym typeface="+mn-ea"/>
              </a:rPr>
              <a:t>事务协调器的高可用</a:t>
            </a:r>
            <a:endParaRPr lang="zh-CN" altLang="en-US">
              <a:solidFill>
                <a:schemeClr val="tx1"/>
              </a:solidFill>
              <a:sym typeface="+mn-ea"/>
            </a:endParaRPr>
          </a:p>
          <a:p>
            <a:endParaRPr lang="zh-CN" altLang="en-US">
              <a:solidFill>
                <a:schemeClr val="tx1"/>
              </a:solidFill>
            </a:endParaRPr>
          </a:p>
          <a:p>
            <a:r>
              <a:rPr lang="zh-CN" altLang="en-US">
                <a:solidFill>
                  <a:schemeClr val="tx1"/>
                </a:solidFill>
              </a:rPr>
              <a:t>支持声明式编程，代码侵入性低</a:t>
            </a:r>
            <a:endParaRPr lang="zh-CN" altLang="en-US">
              <a:solidFill>
                <a:schemeClr val="tx1"/>
              </a:solidFill>
            </a:endParaRP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rPr>
              <a:t> 					</a:t>
            </a:r>
            <a:r>
              <a:rPr lang="en-US" altLang="zh-CN" sz="2800">
                <a:ln w="22225">
                  <a:solidFill>
                    <a:schemeClr val="accent2"/>
                  </a:solidFill>
                  <a:prstDash val="solid"/>
                </a:ln>
                <a:solidFill>
                  <a:schemeClr val="tx1"/>
                </a:solidFill>
                <a:effectLst/>
              </a:rPr>
              <a:t>F</a:t>
            </a:r>
            <a:r>
              <a:rPr lang="en-US" altLang="zh-CN" sz="2800">
                <a:solidFill>
                  <a:schemeClr val="tx1"/>
                </a:solidFill>
              </a:rPr>
              <a:t>ast &amp; </a:t>
            </a:r>
            <a:r>
              <a:rPr lang="en-US" altLang="zh-CN" sz="2800">
                <a:ln w="22225">
                  <a:solidFill>
                    <a:schemeClr val="accent2"/>
                  </a:solidFill>
                  <a:prstDash val="solid"/>
                </a:ln>
                <a:solidFill>
                  <a:schemeClr val="tx1"/>
                </a:solidFill>
                <a:effectLst/>
              </a:rPr>
              <a:t>E</a:t>
            </a:r>
            <a:r>
              <a:rPr lang="en-US" altLang="zh-CN" sz="2800">
                <a:solidFill>
                  <a:schemeClr val="tx1"/>
                </a:solidFill>
              </a:rPr>
              <a:t>a</a:t>
            </a:r>
            <a:r>
              <a:rPr lang="en-US" altLang="zh-CN" sz="2800">
                <a:ln w="22225">
                  <a:solidFill>
                    <a:schemeClr val="accent2"/>
                  </a:solidFill>
                  <a:prstDash val="solid"/>
                </a:ln>
                <a:solidFill>
                  <a:schemeClr val="tx1"/>
                </a:solidFill>
                <a:effectLst/>
              </a:rPr>
              <a:t>S</a:t>
            </a:r>
            <a:r>
              <a:rPr lang="en-US" altLang="zh-CN" sz="2800">
                <a:solidFill>
                  <a:schemeClr val="tx1"/>
                </a:solidFill>
              </a:rPr>
              <a:t>y </a:t>
            </a:r>
            <a:r>
              <a:rPr lang="en-US" altLang="zh-CN" sz="2800">
                <a:ln w="22225">
                  <a:solidFill>
                    <a:schemeClr val="accent2"/>
                  </a:solidFill>
                  <a:prstDash val="solid"/>
                </a:ln>
                <a:solidFill>
                  <a:schemeClr val="tx1"/>
                </a:solidFill>
                <a:effectLst/>
              </a:rPr>
              <a:t>C</a:t>
            </a:r>
            <a:r>
              <a:rPr lang="en-US" altLang="zh-CN" sz="2800">
                <a:solidFill>
                  <a:schemeClr val="tx1"/>
                </a:solidFill>
              </a:rPr>
              <a:t>ommit </a:t>
            </a:r>
            <a:r>
              <a:rPr lang="en-US" altLang="zh-CN" sz="2800">
                <a:ln w="22225">
                  <a:solidFill>
                    <a:schemeClr val="accent2"/>
                  </a:solidFill>
                  <a:prstDash val="solid"/>
                </a:ln>
                <a:solidFill>
                  <a:schemeClr val="tx1"/>
                </a:solidFill>
                <a:effectLst/>
              </a:rPr>
              <a:t>A</a:t>
            </a:r>
            <a:r>
              <a:rPr lang="en-US" altLang="zh-CN" sz="2800">
                <a:solidFill>
                  <a:schemeClr val="tx1"/>
                </a:solidFill>
              </a:rPr>
              <a:t>nd </a:t>
            </a:r>
            <a:r>
              <a:rPr lang="en-US" altLang="zh-CN" sz="2800">
                <a:ln w="22225">
                  <a:solidFill>
                    <a:schemeClr val="accent2"/>
                  </a:solidFill>
                  <a:prstDash val="solid"/>
                </a:ln>
                <a:solidFill>
                  <a:schemeClr val="tx1"/>
                </a:solidFill>
                <a:effectLst/>
              </a:rPr>
              <a:t>R</a:t>
            </a:r>
            <a:r>
              <a:rPr lang="en-US" altLang="zh-CN" sz="2800">
                <a:solidFill>
                  <a:schemeClr val="tx1"/>
                </a:solidFill>
              </a:rPr>
              <a:t>ollback</a:t>
            </a:r>
            <a:endParaRPr lang="en-US" altLang="zh-CN" sz="2800">
              <a:solidFill>
                <a:schemeClr val="tx1"/>
              </a:solidFill>
            </a:endParaRPr>
          </a:p>
        </p:txBody>
      </p:sp>
      <p:sp>
        <p:nvSpPr>
          <p:cNvPr id="3" name="内容占位符 2"/>
          <p:cNvSpPr>
            <a:spLocks noGrp="1"/>
          </p:cNvSpPr>
          <p:nvPr>
            <p:ph idx="1"/>
          </p:nvPr>
        </p:nvSpPr>
        <p:spPr>
          <a:xfrm>
            <a:off x="876300" y="3933190"/>
            <a:ext cx="5204460" cy="2239010"/>
          </a:xfrm>
        </p:spPr>
        <p:txBody>
          <a:bodyPr>
            <a:normAutofit lnSpcReduction="20000"/>
          </a:bodyPr>
          <a:lstStyle/>
          <a:p>
            <a:pPr algn="l"/>
            <a:r>
              <a:rPr lang="en-US">
                <a:solidFill>
                  <a:schemeClr val="tx1"/>
                </a:solidFill>
              </a:rPr>
              <a:t>Fescar</a:t>
            </a:r>
            <a:r>
              <a:rPr lang="en-US" altLang="zh-CN">
                <a:solidFill>
                  <a:schemeClr val="tx1"/>
                </a:solidFill>
              </a:rPr>
              <a:t> </a:t>
            </a:r>
            <a:r>
              <a:rPr lang="zh-CN" altLang="en-US">
                <a:solidFill>
                  <a:schemeClr val="tx1"/>
                </a:solidFill>
              </a:rPr>
              <a:t>是阿里巴巴开源的分布式事务中间件，以 高效 并且对业务 0 侵入 的方式，    解决 微服务 场景下面临的分布式事务问题。</a:t>
            </a:r>
            <a:endParaRPr lang="zh-CN" altLang="en-US">
              <a:solidFill>
                <a:schemeClr val="tx1"/>
              </a:solidFill>
            </a:endParaRPr>
          </a:p>
        </p:txBody>
      </p:sp>
      <p:pic>
        <p:nvPicPr>
          <p:cNvPr id="4" name="图片 3" descr="fescar"/>
          <p:cNvPicPr>
            <a:picLocks noChangeAspect="1"/>
          </p:cNvPicPr>
          <p:nvPr/>
        </p:nvPicPr>
        <p:blipFill>
          <a:blip r:embed="rId1"/>
          <a:stretch>
            <a:fillRect/>
          </a:stretch>
        </p:blipFill>
        <p:spPr>
          <a:xfrm>
            <a:off x="876300" y="492760"/>
            <a:ext cx="3931920" cy="1051560"/>
          </a:xfrm>
          <a:prstGeom prst="rect">
            <a:avLst/>
          </a:prstGeom>
        </p:spPr>
      </p:pic>
      <p:pic>
        <p:nvPicPr>
          <p:cNvPr id="5" name="图片 4" descr="68747470733a2f2f63646e2e6e6c61726b2e636f6d2f6c61726b2f302f323031382f706e672f31383836322f313534353239363738313233312d34303239646139632d383830332d343361342d616332662d3663386231653265613434382e706e67"/>
          <p:cNvPicPr>
            <a:picLocks noChangeAspect="1"/>
          </p:cNvPicPr>
          <p:nvPr/>
        </p:nvPicPr>
        <p:blipFill>
          <a:blip r:embed="rId2"/>
          <a:stretch>
            <a:fillRect/>
          </a:stretch>
        </p:blipFill>
        <p:spPr>
          <a:xfrm>
            <a:off x="6153785" y="1852295"/>
            <a:ext cx="5162550" cy="4324350"/>
          </a:xfrm>
          <a:prstGeom prst="rect">
            <a:avLst/>
          </a:prstGeom>
        </p:spPr>
      </p:pic>
    </p:spTree>
    <p:custDataLst>
      <p:tags r:id="rId3"/>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分布式事务理论</a:t>
            </a:r>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事务</a:t>
            </a:r>
            <a:endParaRPr lang="zh-CN" altLang="en-US">
              <a:solidFill>
                <a:schemeClr val="tx1"/>
              </a:solidFill>
            </a:endParaRPr>
          </a:p>
          <a:p>
            <a:endParaRPr lang="zh-CN" altLang="en-US">
              <a:solidFill>
                <a:schemeClr val="tx1"/>
              </a:solidFill>
            </a:endParaRPr>
          </a:p>
          <a:p>
            <a:r>
              <a:rPr lang="zh-CN" altLang="en-US">
                <a:solidFill>
                  <a:schemeClr val="tx1"/>
                </a:solidFill>
              </a:rPr>
              <a:t>分布式事务要解决的问题</a:t>
            </a:r>
            <a:endParaRPr lang="zh-CN" altLang="en-US">
              <a:solidFill>
                <a:schemeClr val="tx1"/>
              </a:solidFill>
            </a:endParaRPr>
          </a:p>
          <a:p>
            <a:endParaRPr lang="zh-CN" altLang="en-US">
              <a:solidFill>
                <a:schemeClr val="tx1"/>
              </a:solidFill>
            </a:endParaRPr>
          </a:p>
          <a:p>
            <a:r>
              <a:rPr lang="en-US" altLang="zh-CN">
                <a:solidFill>
                  <a:schemeClr val="tx1"/>
                </a:solidFill>
              </a:rPr>
              <a:t>CAP</a:t>
            </a:r>
            <a:r>
              <a:rPr lang="zh-CN" altLang="en-US">
                <a:solidFill>
                  <a:schemeClr val="tx1"/>
                </a:solidFill>
              </a:rPr>
              <a:t>原则</a:t>
            </a:r>
            <a:endParaRPr lang="zh-CN" altLang="en-US">
              <a:solidFill>
                <a:schemeClr val="tx1"/>
              </a:solidFill>
            </a:endParaRPr>
          </a:p>
          <a:p>
            <a:endParaRPr lang="zh-CN" altLang="en-US">
              <a:solidFill>
                <a:schemeClr val="tx1"/>
              </a:solidFill>
            </a:endParaRPr>
          </a:p>
          <a:p>
            <a:r>
              <a:rPr lang="en-US" altLang="zh-CN">
                <a:solidFill>
                  <a:schemeClr val="tx1"/>
                </a:solidFill>
              </a:rPr>
              <a:t>BASE</a:t>
            </a:r>
            <a:r>
              <a:rPr lang="zh-CN" altLang="en-US">
                <a:solidFill>
                  <a:schemeClr val="tx1"/>
                </a:solidFill>
              </a:rPr>
              <a:t>理论</a:t>
            </a:r>
            <a:endParaRPr lang="zh-CN" altLang="en-US">
              <a:solidFill>
                <a:schemeClr val="tx1"/>
              </a:solidFill>
            </a:endParaRP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0120" y="334645"/>
            <a:ext cx="6546215" cy="1367790"/>
          </a:xfrm>
        </p:spPr>
        <p:txBody>
          <a:bodyPr>
            <a:normAutofit fontScale="90000"/>
          </a:bodyPr>
          <a:lstStyle/>
          <a:p>
            <a:r>
              <a:rPr lang="zh-CN" altLang="en-US">
                <a:ln w="22225">
                  <a:solidFill>
                    <a:schemeClr val="accent2"/>
                  </a:solidFill>
                  <a:prstDash val="solid"/>
                </a:ln>
                <a:solidFill>
                  <a:schemeClr val="accent2">
                    <a:lumMod val="40000"/>
                    <a:lumOff val="60000"/>
                  </a:schemeClr>
                </a:solidFill>
                <a:effectLst/>
                <a:sym typeface="+mn-ea"/>
              </a:rPr>
              <a:t>S</a:t>
            </a:r>
            <a:r>
              <a:rPr lang="zh-CN" altLang="en-US">
                <a:solidFill>
                  <a:schemeClr val="tx1"/>
                </a:solidFill>
                <a:sym typeface="+mn-ea"/>
              </a:rPr>
              <a:t>imple </a:t>
            </a:r>
            <a:r>
              <a:rPr lang="zh-CN" altLang="en-US">
                <a:ln w="22225">
                  <a:solidFill>
                    <a:schemeClr val="accent2"/>
                  </a:solidFill>
                  <a:prstDash val="solid"/>
                </a:ln>
                <a:solidFill>
                  <a:schemeClr val="accent2">
                    <a:lumMod val="40000"/>
                    <a:lumOff val="60000"/>
                  </a:schemeClr>
                </a:solidFill>
                <a:effectLst/>
                <a:sym typeface="+mn-ea"/>
              </a:rPr>
              <a:t>E</a:t>
            </a:r>
            <a:r>
              <a:rPr lang="zh-CN" altLang="en-US">
                <a:solidFill>
                  <a:schemeClr val="tx1"/>
                </a:solidFill>
                <a:sym typeface="+mn-ea"/>
              </a:rPr>
              <a:t>xtensible </a:t>
            </a:r>
            <a:r>
              <a:rPr lang="zh-CN" altLang="en-US">
                <a:ln w="22225">
                  <a:solidFill>
                    <a:schemeClr val="accent2"/>
                  </a:solidFill>
                  <a:prstDash val="solid"/>
                </a:ln>
                <a:solidFill>
                  <a:schemeClr val="accent2">
                    <a:lumMod val="40000"/>
                    <a:lumOff val="60000"/>
                  </a:schemeClr>
                </a:solidFill>
                <a:effectLst/>
                <a:sym typeface="+mn-ea"/>
              </a:rPr>
              <a:t>A</a:t>
            </a:r>
            <a:r>
              <a:rPr lang="zh-CN" altLang="en-US">
                <a:solidFill>
                  <a:schemeClr val="tx1"/>
                </a:solidFill>
                <a:sym typeface="+mn-ea"/>
              </a:rPr>
              <a:t>utonomous </a:t>
            </a:r>
            <a:r>
              <a:rPr lang="zh-CN" altLang="en-US">
                <a:ln w="22225">
                  <a:solidFill>
                    <a:schemeClr val="accent2"/>
                  </a:solidFill>
                  <a:prstDash val="solid"/>
                </a:ln>
                <a:solidFill>
                  <a:schemeClr val="accent2">
                    <a:lumMod val="40000"/>
                    <a:lumOff val="60000"/>
                  </a:schemeClr>
                </a:solidFill>
                <a:effectLst/>
                <a:sym typeface="+mn-ea"/>
              </a:rPr>
              <a:t>T</a:t>
            </a:r>
            <a:r>
              <a:rPr lang="zh-CN" altLang="en-US">
                <a:solidFill>
                  <a:schemeClr val="tx1"/>
                </a:solidFill>
                <a:sym typeface="+mn-ea"/>
              </a:rPr>
              <a:t>ransaction </a:t>
            </a:r>
            <a:r>
              <a:rPr lang="zh-CN" altLang="en-US">
                <a:ln w="22225">
                  <a:solidFill>
                    <a:schemeClr val="accent2"/>
                  </a:solidFill>
                  <a:prstDash val="solid"/>
                </a:ln>
                <a:solidFill>
                  <a:schemeClr val="accent2">
                    <a:lumMod val="40000"/>
                    <a:lumOff val="60000"/>
                  </a:schemeClr>
                </a:solidFill>
                <a:effectLst/>
                <a:sym typeface="+mn-ea"/>
              </a:rPr>
              <a:t>A</a:t>
            </a:r>
            <a:r>
              <a:rPr lang="zh-CN" altLang="en-US">
                <a:solidFill>
                  <a:schemeClr val="tx1"/>
                </a:solidFill>
                <a:sym typeface="+mn-ea"/>
              </a:rPr>
              <a:t>rchitecture</a:t>
            </a:r>
            <a:endParaRPr lang="zh-CN" altLang="en-US">
              <a:solidFill>
                <a:schemeClr val="tx1"/>
              </a:solidFill>
            </a:endParaRPr>
          </a:p>
        </p:txBody>
      </p:sp>
      <p:sp>
        <p:nvSpPr>
          <p:cNvPr id="4" name="内容占位符 3"/>
          <p:cNvSpPr/>
          <p:nvPr>
            <p:ph idx="1"/>
          </p:nvPr>
        </p:nvSpPr>
        <p:spPr>
          <a:xfrm>
            <a:off x="876300" y="1852930"/>
            <a:ext cx="5095875" cy="4319270"/>
          </a:xfrm>
        </p:spPr>
        <p:txBody>
          <a:bodyPr/>
          <a:p>
            <a:pPr algn="l"/>
            <a:r>
              <a:rPr lang="en-US" altLang="zh-CN">
                <a:solidFill>
                  <a:schemeClr val="tx1"/>
                </a:solidFill>
                <a:sym typeface="+mn-ea"/>
              </a:rPr>
              <a:t>Seata</a:t>
            </a:r>
            <a:r>
              <a:rPr lang="zh-CN" altLang="en-US">
                <a:solidFill>
                  <a:schemeClr val="tx1"/>
                </a:solidFill>
                <a:sym typeface="+mn-ea"/>
              </a:rPr>
              <a:t>是阿里巴巴开源的分布式事务中间件以 高效 并且对业务 0 侵入 的方式解决 微服务 场景下面临的分布式事务问题。</a:t>
            </a:r>
            <a:endParaRPr lang="zh-CN" altLang="en-US">
              <a:solidFill>
                <a:schemeClr val="tx1"/>
              </a:solidFill>
              <a:sym typeface="+mn-ea"/>
            </a:endParaRPr>
          </a:p>
          <a:p>
            <a:pPr algn="l"/>
            <a:endParaRPr lang="en-US" altLang="zh-CN">
              <a:solidFill>
                <a:schemeClr val="tx1"/>
              </a:solidFill>
            </a:endParaRPr>
          </a:p>
          <a:p>
            <a:pPr algn="l"/>
            <a:r>
              <a:rPr lang="en-US" altLang="zh-CN">
                <a:solidFill>
                  <a:schemeClr val="tx1"/>
                </a:solidFill>
              </a:rPr>
              <a:t>A distributed transaction solution with high performance and ease of use for microservices architecture.</a:t>
            </a:r>
            <a:endParaRPr lang="en-US" altLang="zh-CN">
              <a:solidFill>
                <a:schemeClr val="tx1"/>
              </a:solidFill>
            </a:endParaRPr>
          </a:p>
        </p:txBody>
      </p:sp>
      <p:pic>
        <p:nvPicPr>
          <p:cNvPr id="7" name="内容占位符 5" descr="seata"/>
          <p:cNvPicPr>
            <a:picLocks noChangeAspect="1"/>
          </p:cNvPicPr>
          <p:nvPr/>
        </p:nvPicPr>
        <p:blipFill>
          <a:blip r:embed="rId1"/>
          <a:stretch>
            <a:fillRect/>
          </a:stretch>
        </p:blipFill>
        <p:spPr>
          <a:xfrm>
            <a:off x="391795" y="431800"/>
            <a:ext cx="4378325" cy="1172845"/>
          </a:xfrm>
          <a:prstGeom prst="rect">
            <a:avLst/>
          </a:prstGeom>
        </p:spPr>
      </p:pic>
      <p:pic>
        <p:nvPicPr>
          <p:cNvPr id="8" name="图片 7" descr="68747470733a2f2f63646e2e6e6c61726b2e636f6d2f6c61726b2f302f323031382f706e672f31383836322f313534353239363738313233312d34303239646139632d383830332d343361342d616332662d3663386231653265613434382e706e67"/>
          <p:cNvPicPr>
            <a:picLocks noChangeAspect="1"/>
          </p:cNvPicPr>
          <p:nvPr/>
        </p:nvPicPr>
        <p:blipFill>
          <a:blip r:embed="rId2"/>
          <a:stretch>
            <a:fillRect/>
          </a:stretch>
        </p:blipFill>
        <p:spPr>
          <a:xfrm>
            <a:off x="6153785" y="1852295"/>
            <a:ext cx="5162550" cy="4324350"/>
          </a:xfrm>
          <a:prstGeom prst="rect">
            <a:avLst/>
          </a:prstGeom>
        </p:spPr>
      </p:pic>
    </p:spTree>
    <p:custDataLst>
      <p:tags r:id="rId3"/>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rPr>
              <a:t>全局数据一致性</a:t>
            </a:r>
            <a:endParaRPr lang="zh-CN" altLang="en-US">
              <a:solidFill>
                <a:schemeClr val="tx1"/>
              </a:solidFill>
            </a:endParaRPr>
          </a:p>
        </p:txBody>
      </p:sp>
      <p:pic>
        <p:nvPicPr>
          <p:cNvPr id="7" name="内容占位符 6" descr="68747470733a2f2f75706c6f61642d696d616765732e6a69616e7368752e696f2f75706c6f61645f696d616765732f343432303736372d323532356239653462366263323163362e706e673f696d6167654d6f6772322f6175746f2d6f7269656e742f73747269702"/>
          <p:cNvPicPr>
            <a:picLocks noChangeAspect="1"/>
          </p:cNvPicPr>
          <p:nvPr>
            <p:ph idx="1"/>
          </p:nvPr>
        </p:nvPicPr>
        <p:blipFill>
          <a:blip r:embed="rId1"/>
          <a:stretch>
            <a:fillRect/>
          </a:stretch>
        </p:blipFill>
        <p:spPr>
          <a:xfrm>
            <a:off x="2132330" y="1852295"/>
            <a:ext cx="7926705" cy="4319905"/>
          </a:xfrm>
          <a:prstGeom prst="rect">
            <a:avLst/>
          </a:prstGeom>
        </p:spPr>
      </p:pic>
    </p:spTree>
    <p:custDataLst>
      <p:tags r:id="rId2"/>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SEATA </a:t>
            </a:r>
            <a:r>
              <a:rPr lang="zh-CN" altLang="en-US">
                <a:solidFill>
                  <a:schemeClr val="tx1"/>
                </a:solidFill>
              </a:rPr>
              <a:t>发展历程</a:t>
            </a:r>
            <a:endParaRPr lang="zh-CN" altLang="en-US">
              <a:solidFill>
                <a:schemeClr val="tx1"/>
              </a:solidFill>
            </a:endParaRPr>
          </a:p>
        </p:txBody>
      </p:sp>
      <p:sp>
        <p:nvSpPr>
          <p:cNvPr id="3" name="内容占位符 2"/>
          <p:cNvSpPr>
            <a:spLocks noGrp="1"/>
          </p:cNvSpPr>
          <p:nvPr>
            <p:ph idx="1"/>
          </p:nvPr>
        </p:nvSpPr>
        <p:spPr/>
        <p:txBody>
          <a:bodyPr>
            <a:normAutofit lnSpcReduction="10000"/>
          </a:bodyPr>
          <a:p>
            <a:r>
              <a:rPr lang="en-US" altLang="zh-CN">
                <a:solidFill>
                  <a:schemeClr val="tx1"/>
                </a:solidFill>
              </a:rPr>
              <a:t>2014   TXC（Taobao Transaction Constructor），为集团内应用提供分布式事务服务。</a:t>
            </a:r>
            <a:endParaRPr lang="en-US" altLang="zh-CN">
              <a:solidFill>
                <a:schemeClr val="tx1"/>
              </a:solidFill>
            </a:endParaRPr>
          </a:p>
          <a:p>
            <a:endParaRPr lang="en-US" altLang="zh-CN">
              <a:solidFill>
                <a:schemeClr val="tx1"/>
              </a:solidFill>
            </a:endParaRPr>
          </a:p>
          <a:p>
            <a:r>
              <a:rPr lang="en-US" altLang="zh-CN">
                <a:solidFill>
                  <a:schemeClr val="tx1"/>
                </a:solidFill>
              </a:rPr>
              <a:t>2016 TXC 经过产品化改造，以 GTS（Global Transaction Service） 的身份登陆阿里云</a:t>
            </a:r>
            <a:endParaRPr lang="en-US" altLang="zh-CN">
              <a:solidFill>
                <a:schemeClr val="tx1"/>
              </a:solidFill>
            </a:endParaRPr>
          </a:p>
          <a:p>
            <a:endParaRPr lang="en-US" altLang="zh-CN">
              <a:solidFill>
                <a:schemeClr val="tx1"/>
              </a:solidFill>
            </a:endParaRPr>
          </a:p>
          <a:p>
            <a:r>
              <a:rPr lang="en-US" altLang="zh-CN">
                <a:solidFill>
                  <a:schemeClr val="tx1"/>
                </a:solidFill>
              </a:rPr>
              <a:t>2019 1</a:t>
            </a:r>
            <a:r>
              <a:rPr lang="zh-CN" altLang="en-US">
                <a:solidFill>
                  <a:schemeClr val="tx1"/>
                </a:solidFill>
              </a:rPr>
              <a:t>月 </a:t>
            </a:r>
            <a:r>
              <a:rPr lang="en-US" altLang="zh-CN">
                <a:solidFill>
                  <a:schemeClr val="tx1"/>
                </a:solidFill>
              </a:rPr>
              <a:t>GTS</a:t>
            </a:r>
            <a:r>
              <a:rPr lang="zh-CN" altLang="en-US">
                <a:solidFill>
                  <a:schemeClr val="tx1"/>
                </a:solidFill>
              </a:rPr>
              <a:t>开源为</a:t>
            </a:r>
            <a:r>
              <a:rPr lang="en-US" altLang="zh-CN">
                <a:solidFill>
                  <a:schemeClr val="tx1"/>
                </a:solidFill>
              </a:rPr>
              <a:t>Fescar</a:t>
            </a:r>
            <a:r>
              <a:rPr lang="zh-CN" altLang="en-US">
                <a:solidFill>
                  <a:schemeClr val="tx1"/>
                </a:solidFill>
              </a:rPr>
              <a:t>（Fast &amp; EaSy Commit And Rollback, FESCAR）</a:t>
            </a:r>
            <a:endParaRPr lang="zh-CN" altLang="en-US">
              <a:solidFill>
                <a:schemeClr val="tx1"/>
              </a:solidFill>
            </a:endParaRPr>
          </a:p>
          <a:p>
            <a:endParaRPr lang="zh-CN" altLang="en-US">
              <a:solidFill>
                <a:schemeClr val="tx1"/>
              </a:solidFill>
            </a:endParaRPr>
          </a:p>
          <a:p>
            <a:r>
              <a:rPr lang="en-US" altLang="zh-CN">
                <a:solidFill>
                  <a:schemeClr val="tx1"/>
                </a:solidFill>
              </a:rPr>
              <a:t>2019 4</a:t>
            </a:r>
            <a:r>
              <a:rPr lang="zh-CN" altLang="en-US">
                <a:solidFill>
                  <a:schemeClr val="tx1"/>
                </a:solidFill>
              </a:rPr>
              <a:t>月 </a:t>
            </a:r>
            <a:r>
              <a:rPr lang="en-US" altLang="zh-CN">
                <a:solidFill>
                  <a:schemeClr val="tx1"/>
                </a:solidFill>
              </a:rPr>
              <a:t>Fescar</a:t>
            </a:r>
            <a:r>
              <a:rPr lang="zh-CN" altLang="en-US">
                <a:solidFill>
                  <a:schemeClr val="tx1"/>
                </a:solidFill>
              </a:rPr>
              <a:t>更名为</a:t>
            </a:r>
            <a:r>
              <a:rPr lang="en-US" altLang="zh-CN">
                <a:solidFill>
                  <a:schemeClr val="tx1"/>
                </a:solidFill>
              </a:rPr>
              <a:t>Seata</a:t>
            </a:r>
            <a:r>
              <a:rPr lang="zh-CN" altLang="en-US">
                <a:solidFill>
                  <a:schemeClr val="tx1"/>
                </a:solidFill>
              </a:rPr>
              <a:t>（</a:t>
            </a:r>
            <a:r>
              <a:rPr lang="en-US" altLang="zh-CN">
                <a:solidFill>
                  <a:schemeClr val="tx1"/>
                </a:solidFill>
              </a:rPr>
              <a:t>Simple Extensible Autonomous Transaction Architecture)</a:t>
            </a:r>
            <a:endParaRPr lang="en-US" altLang="zh-CN">
              <a:solidFill>
                <a:schemeClr val="tx1"/>
              </a:solidFill>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olidFill>
                  <a:schemeClr val="tx1"/>
                </a:solidFill>
              </a:rPr>
              <a:t>分布式事务解决方案</a:t>
            </a:r>
            <a:r>
              <a:rPr lang="en-US" altLang="zh-CN">
                <a:solidFill>
                  <a:schemeClr val="tx1"/>
                </a:solidFill>
              </a:rPr>
              <a:t>(</a:t>
            </a:r>
            <a:r>
              <a:rPr lang="zh-CN" altLang="en-US">
                <a:solidFill>
                  <a:schemeClr val="tx1"/>
                </a:solidFill>
              </a:rPr>
              <a:t>按照对业务侵入性分类</a:t>
            </a:r>
            <a:r>
              <a:rPr lang="en-US" altLang="zh-CN">
                <a:solidFill>
                  <a:schemeClr val="tx1"/>
                </a:solidFill>
              </a:rPr>
              <a:t>)</a:t>
            </a:r>
            <a:endParaRPr lang="en-US" altLang="zh-CN">
              <a:solidFill>
                <a:schemeClr val="tx1"/>
              </a:solidFill>
            </a:endParaRPr>
          </a:p>
        </p:txBody>
      </p:sp>
      <p:sp>
        <p:nvSpPr>
          <p:cNvPr id="3" name="内容占位符 2"/>
          <p:cNvSpPr>
            <a:spLocks noGrp="1"/>
          </p:cNvSpPr>
          <p:nvPr>
            <p:ph idx="1"/>
          </p:nvPr>
        </p:nvSpPr>
        <p:spPr/>
        <p:txBody>
          <a:bodyPr/>
          <a:p>
            <a:r>
              <a:rPr lang="zh-CN" altLang="en-US">
                <a:solidFill>
                  <a:schemeClr val="tx1"/>
                </a:solidFill>
              </a:rPr>
              <a:t>业务无侵入方案（数据库层，只有</a:t>
            </a:r>
            <a:r>
              <a:rPr lang="en-US" altLang="zh-CN">
                <a:solidFill>
                  <a:schemeClr val="tx1"/>
                </a:solidFill>
              </a:rPr>
              <a:t>XA</a:t>
            </a:r>
            <a:r>
              <a:rPr lang="zh-CN" altLang="en-US">
                <a:solidFill>
                  <a:schemeClr val="tx1"/>
                </a:solidFill>
              </a:rPr>
              <a:t>）</a:t>
            </a:r>
            <a:endParaRPr lang="zh-CN" altLang="en-US">
              <a:solidFill>
                <a:schemeClr val="tx1"/>
              </a:solidFill>
            </a:endParaRPr>
          </a:p>
          <a:p>
            <a:pPr lvl="1"/>
            <a:r>
              <a:rPr lang="zh-CN" altLang="en-US">
                <a:solidFill>
                  <a:schemeClr val="tx1"/>
                </a:solidFill>
              </a:rPr>
              <a:t>要求数据库支持</a:t>
            </a:r>
            <a:r>
              <a:rPr lang="en-US" altLang="zh-CN">
                <a:solidFill>
                  <a:schemeClr val="tx1"/>
                </a:solidFill>
              </a:rPr>
              <a:t>XA</a:t>
            </a:r>
            <a:r>
              <a:rPr lang="zh-CN" altLang="en-US">
                <a:solidFill>
                  <a:schemeClr val="tx1"/>
                </a:solidFill>
              </a:rPr>
              <a:t>（</a:t>
            </a:r>
            <a:r>
              <a:rPr lang="en-US" altLang="zh-CN">
                <a:solidFill>
                  <a:schemeClr val="tx1"/>
                </a:solidFill>
              </a:rPr>
              <a:t>Mysql5.7</a:t>
            </a:r>
            <a:r>
              <a:rPr lang="zh-CN" altLang="en-US">
                <a:solidFill>
                  <a:schemeClr val="tx1"/>
                </a:solidFill>
              </a:rPr>
              <a:t>以前的版本不支持</a:t>
            </a:r>
            <a:r>
              <a:rPr lang="en-US" altLang="zh-CN">
                <a:solidFill>
                  <a:schemeClr val="tx1"/>
                </a:solidFill>
              </a:rPr>
              <a:t>XA</a:t>
            </a:r>
            <a:r>
              <a:rPr lang="zh-CN" altLang="en-US">
                <a:solidFill>
                  <a:schemeClr val="tx1"/>
                </a:solidFill>
              </a:rPr>
              <a:t>）</a:t>
            </a:r>
            <a:endParaRPr lang="zh-CN" altLang="en-US">
              <a:solidFill>
                <a:schemeClr val="tx1"/>
              </a:solidFill>
            </a:endParaRPr>
          </a:p>
          <a:p>
            <a:pPr lvl="1"/>
            <a:r>
              <a:rPr lang="zh-CN" altLang="en-US">
                <a:solidFill>
                  <a:schemeClr val="tx1"/>
                </a:solidFill>
              </a:rPr>
              <a:t>受协议本身的约束，事务资源（数据记录，数据库连接）锁时间长。</a:t>
            </a:r>
            <a:endParaRPr lang="zh-CN" altLang="en-US">
              <a:solidFill>
                <a:schemeClr val="tx1"/>
              </a:solidFill>
            </a:endParaRPr>
          </a:p>
          <a:p>
            <a:pPr lvl="2"/>
            <a:r>
              <a:rPr lang="zh-CN" altLang="en-US">
                <a:solidFill>
                  <a:schemeClr val="tx1"/>
                </a:solidFill>
              </a:rPr>
              <a:t>长周期的资源锁定从业务层面来看，往往是不必要的，而因为事务资源的管理器是数据库本身，应用层无法插手，所以基于 XA 的应用往往性能会比较差，而且很难优化。</a:t>
            </a:r>
            <a:endParaRPr lang="zh-CN" altLang="en-US">
              <a:solidFill>
                <a:schemeClr val="tx1"/>
              </a:solidFill>
            </a:endParaRPr>
          </a:p>
          <a:p>
            <a:pPr lvl="1"/>
            <a:r>
              <a:rPr lang="zh-CN" altLang="en-US">
                <a:solidFill>
                  <a:schemeClr val="tx1"/>
                </a:solidFill>
              </a:rPr>
              <a:t>已落地的基于</a:t>
            </a:r>
            <a:r>
              <a:rPr lang="en-US" altLang="zh-CN">
                <a:solidFill>
                  <a:schemeClr val="tx1"/>
                </a:solidFill>
              </a:rPr>
              <a:t>XA</a:t>
            </a:r>
            <a:r>
              <a:rPr lang="zh-CN" altLang="en-US">
                <a:solidFill>
                  <a:schemeClr val="tx1"/>
                </a:solidFill>
              </a:rPr>
              <a:t>的解决方案都基于重量级应用服务器（</a:t>
            </a:r>
            <a:r>
              <a:rPr lang="en-US" altLang="zh-CN">
                <a:solidFill>
                  <a:schemeClr val="tx1"/>
                </a:solidFill>
              </a:rPr>
              <a:t>WebLogic/Websphere/Tuxedo)</a:t>
            </a:r>
            <a:r>
              <a:rPr lang="zh-CN" altLang="en-US">
                <a:solidFill>
                  <a:schemeClr val="tx1"/>
                </a:solidFill>
              </a:rPr>
              <a:t>，无法适用于微服务架构。</a:t>
            </a:r>
            <a:endParaRPr lang="zh-CN" altLang="en-US">
              <a:solidFill>
                <a:schemeClr val="tx1"/>
              </a:solidFill>
            </a:endParaRPr>
          </a:p>
          <a:p>
            <a:r>
              <a:rPr lang="zh-CN" altLang="en-US">
                <a:solidFill>
                  <a:schemeClr val="tx1"/>
                </a:solidFill>
              </a:rPr>
              <a:t>侵入业务方案（业务层</a:t>
            </a:r>
            <a:r>
              <a:rPr lang="en-US" altLang="zh-CN">
                <a:solidFill>
                  <a:schemeClr val="tx1"/>
                </a:solidFill>
              </a:rPr>
              <a:t>,</a:t>
            </a:r>
            <a:r>
              <a:rPr lang="zh-CN" altLang="en-US">
                <a:solidFill>
                  <a:schemeClr val="tx1"/>
                </a:solidFill>
              </a:rPr>
              <a:t>基于可靠消息的最终一致性方案，</a:t>
            </a:r>
            <a:r>
              <a:rPr lang="en-US" altLang="zh-CN">
                <a:solidFill>
                  <a:schemeClr val="tx1"/>
                </a:solidFill>
              </a:rPr>
              <a:t>TCC</a:t>
            </a:r>
            <a:r>
              <a:rPr lang="zh-CN" altLang="en-US">
                <a:solidFill>
                  <a:schemeClr val="tx1"/>
                </a:solidFill>
              </a:rPr>
              <a:t>，</a:t>
            </a:r>
            <a:r>
              <a:rPr lang="en-US" altLang="zh-CN">
                <a:solidFill>
                  <a:schemeClr val="tx1"/>
                </a:solidFill>
              </a:rPr>
              <a:t>Saga</a:t>
            </a:r>
            <a:r>
              <a:rPr lang="zh-CN" altLang="en-US">
                <a:solidFill>
                  <a:schemeClr val="tx1"/>
                </a:solidFill>
              </a:rPr>
              <a:t>）</a:t>
            </a:r>
            <a:endParaRPr lang="zh-CN" altLang="en-US">
              <a:solidFill>
                <a:schemeClr val="tx1"/>
              </a:solidFill>
            </a:endParaRPr>
          </a:p>
          <a:p>
            <a:pPr lvl="1"/>
            <a:r>
              <a:rPr lang="zh-CN" altLang="en-US">
                <a:solidFill>
                  <a:schemeClr val="tx1"/>
                </a:solidFill>
              </a:rPr>
              <a:t>这些方案都要求在应用的业务层面把分布式事务技术约束考虑到设计中，通常每一个服务都需要设计实现正向和反向的幂等接口。这样的设计约束，往往会导致很高的研发和维护成本。</a:t>
            </a:r>
            <a:endParaRPr lang="zh-CN" altLang="en-US">
              <a:solidFill>
                <a:schemeClr val="tx1"/>
              </a:solidFill>
            </a:endParaRPr>
          </a:p>
          <a:p>
            <a:pPr lvl="1"/>
            <a:endParaRPr lang="zh-CN" altLang="en-US">
              <a:solidFill>
                <a:schemeClr val="tx1"/>
              </a:solidFill>
            </a:endParaRPr>
          </a:p>
        </p:txBody>
      </p:sp>
    </p:spTree>
    <p:custDataLst>
      <p:tags r:id="rId1"/>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Seata</a:t>
            </a:r>
            <a:r>
              <a:rPr lang="zh-CN" altLang="en-US">
                <a:solidFill>
                  <a:schemeClr val="tx1"/>
                </a:solidFill>
              </a:rPr>
              <a:t>原理</a:t>
            </a:r>
            <a:endParaRPr lang="zh-CN" altLang="en-US">
              <a:solidFill>
                <a:schemeClr val="tx1"/>
              </a:solidFill>
            </a:endParaRPr>
          </a:p>
        </p:txBody>
      </p:sp>
      <p:sp>
        <p:nvSpPr>
          <p:cNvPr id="3" name="内容占位符 2"/>
          <p:cNvSpPr>
            <a:spLocks noGrp="1"/>
          </p:cNvSpPr>
          <p:nvPr>
            <p:ph idx="1"/>
          </p:nvPr>
        </p:nvSpPr>
        <p:spPr>
          <a:xfrm>
            <a:off x="876300" y="1852295"/>
            <a:ext cx="5645150" cy="4319905"/>
          </a:xfrm>
        </p:spPr>
        <p:txBody>
          <a:bodyPr>
            <a:normAutofit lnSpcReduction="10000"/>
          </a:bodyPr>
          <a:p>
            <a:r>
              <a:rPr lang="en-US" altLang="zh-CN" b="1">
                <a:solidFill>
                  <a:schemeClr val="tx1"/>
                </a:solidFill>
              </a:rPr>
              <a:t>Seata</a:t>
            </a:r>
            <a:r>
              <a:rPr lang="zh-CN" altLang="en-US" b="1">
                <a:solidFill>
                  <a:schemeClr val="tx1"/>
                </a:solidFill>
              </a:rPr>
              <a:t>对</a:t>
            </a:r>
            <a:r>
              <a:rPr lang="zh-CN" altLang="en-US" b="1">
                <a:solidFill>
                  <a:schemeClr val="tx1"/>
                </a:solidFill>
              </a:rPr>
              <a:t>分布式事务的理解</a:t>
            </a:r>
            <a:endParaRPr lang="zh-CN" altLang="en-US">
              <a:solidFill>
                <a:schemeClr val="tx1"/>
              </a:solidFill>
            </a:endParaRPr>
          </a:p>
          <a:p>
            <a:endParaRPr lang="zh-CN" altLang="en-US">
              <a:solidFill>
                <a:schemeClr val="tx1"/>
              </a:solidFill>
            </a:endParaRPr>
          </a:p>
          <a:p>
            <a:pPr lvl="1"/>
            <a:r>
              <a:rPr lang="zh-CN" altLang="en-US">
                <a:solidFill>
                  <a:schemeClr val="tx1"/>
                </a:solidFill>
              </a:rPr>
              <a:t>一个包含了若干分支事务的全局事务。</a:t>
            </a:r>
            <a:endParaRPr lang="zh-CN" altLang="en-US">
              <a:solidFill>
                <a:schemeClr val="tx1"/>
              </a:solidFill>
            </a:endParaRPr>
          </a:p>
          <a:p>
            <a:endParaRPr lang="zh-CN" altLang="en-US">
              <a:solidFill>
                <a:schemeClr val="tx1"/>
              </a:solidFill>
            </a:endParaRPr>
          </a:p>
          <a:p>
            <a:pPr lvl="1"/>
            <a:r>
              <a:rPr lang="zh-CN" altLang="en-US">
                <a:solidFill>
                  <a:schemeClr val="tx1"/>
                </a:solidFill>
              </a:rPr>
              <a:t>全局事务的职责是协调其下管辖的分支事务达成一致，要么一起成功提交，要么一起失败回滚。</a:t>
            </a:r>
            <a:endParaRPr lang="zh-CN" altLang="en-US">
              <a:solidFill>
                <a:schemeClr val="tx1"/>
              </a:solidFill>
            </a:endParaRPr>
          </a:p>
          <a:p>
            <a:endParaRPr lang="zh-CN" altLang="en-US">
              <a:solidFill>
                <a:schemeClr val="tx1"/>
              </a:solidFill>
            </a:endParaRPr>
          </a:p>
          <a:p>
            <a:pPr lvl="1"/>
            <a:r>
              <a:rPr lang="zh-CN" altLang="en-US">
                <a:solidFill>
                  <a:schemeClr val="tx1"/>
                </a:solidFill>
              </a:rPr>
              <a:t>通常 分支事务 本身就是一个满足 ACID 的 本地事务。</a:t>
            </a:r>
            <a:endParaRPr lang="zh-CN" altLang="en-US">
              <a:solidFill>
                <a:schemeClr val="tx1"/>
              </a:solidFill>
            </a:endParaRPr>
          </a:p>
          <a:p>
            <a:endParaRPr lang="zh-CN" altLang="en-US">
              <a:solidFill>
                <a:schemeClr val="tx1"/>
              </a:solidFill>
            </a:endParaRPr>
          </a:p>
          <a:p>
            <a:pPr lvl="1"/>
            <a:r>
              <a:rPr lang="zh-CN" altLang="en-US">
                <a:solidFill>
                  <a:schemeClr val="tx1"/>
                </a:solidFill>
              </a:rPr>
              <a:t>这是</a:t>
            </a:r>
            <a:r>
              <a:rPr lang="en-US" altLang="zh-CN">
                <a:solidFill>
                  <a:schemeClr val="tx1"/>
                </a:solidFill>
              </a:rPr>
              <a:t>Seata</a:t>
            </a:r>
            <a:r>
              <a:rPr lang="zh-CN" altLang="en-US">
                <a:solidFill>
                  <a:schemeClr val="tx1"/>
                </a:solidFill>
              </a:rPr>
              <a:t>对分布式事务结构的基本认识，与 XA 是一致的</a:t>
            </a:r>
            <a:endParaRPr lang="zh-CN" altLang="en-US">
              <a:solidFill>
                <a:schemeClr val="tx1"/>
              </a:solidFill>
            </a:endParaRPr>
          </a:p>
        </p:txBody>
      </p:sp>
      <p:pic>
        <p:nvPicPr>
          <p:cNvPr id="5" name="图片 4" descr="68747470733a2f2f75706c6f61642d696d616765732e6a69616e7368752e696f2f75706c6f61645f696d616765732f343432303736372d386165303536623662633837353266302e706e673f696d6167654d6f6772322f6175746f2d6f7269656e742f73747269702"/>
          <p:cNvPicPr>
            <a:picLocks noChangeAspect="1"/>
          </p:cNvPicPr>
          <p:nvPr/>
        </p:nvPicPr>
        <p:blipFill>
          <a:blip r:embed="rId1"/>
          <a:stretch>
            <a:fillRect/>
          </a:stretch>
        </p:blipFill>
        <p:spPr>
          <a:xfrm>
            <a:off x="5748655" y="2095500"/>
            <a:ext cx="6686550" cy="2667000"/>
          </a:xfrm>
          <a:prstGeom prst="rect">
            <a:avLst/>
          </a:prstGeom>
        </p:spPr>
      </p:pic>
    </p:spTree>
    <p:custDataLst>
      <p:tags r:id="rId2"/>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olidFill>
                  <a:schemeClr val="tx1"/>
                </a:solidFill>
                <a:sym typeface="+mn-ea"/>
              </a:rPr>
              <a:t>Seata</a:t>
            </a:r>
            <a:r>
              <a:rPr lang="zh-CN" altLang="en-US">
                <a:solidFill>
                  <a:schemeClr val="tx1"/>
                </a:solidFill>
                <a:sym typeface="+mn-ea"/>
              </a:rPr>
              <a:t>原理</a:t>
            </a:r>
            <a:endParaRPr lang="zh-CN" altLang="en-US"/>
          </a:p>
        </p:txBody>
      </p:sp>
      <p:sp>
        <p:nvSpPr>
          <p:cNvPr id="3" name="内容占位符 2"/>
          <p:cNvSpPr>
            <a:spLocks noGrp="1"/>
          </p:cNvSpPr>
          <p:nvPr>
            <p:ph idx="1"/>
          </p:nvPr>
        </p:nvSpPr>
        <p:spPr>
          <a:xfrm>
            <a:off x="876300" y="1852295"/>
            <a:ext cx="5131435" cy="4319905"/>
          </a:xfrm>
        </p:spPr>
        <p:txBody>
          <a:bodyPr/>
          <a:p>
            <a:r>
              <a:rPr lang="en-US" altLang="zh-CN">
                <a:solidFill>
                  <a:schemeClr val="tx1"/>
                </a:solidFill>
              </a:rPr>
              <a:t>Seata</a:t>
            </a:r>
            <a:r>
              <a:rPr lang="zh-CN" altLang="en-US">
                <a:solidFill>
                  <a:schemeClr val="tx1"/>
                </a:solidFill>
              </a:rPr>
              <a:t>模型（与</a:t>
            </a:r>
            <a:r>
              <a:rPr lang="en-US" altLang="zh-CN">
                <a:solidFill>
                  <a:schemeClr val="tx1"/>
                </a:solidFill>
              </a:rPr>
              <a:t>XA</a:t>
            </a:r>
            <a:r>
              <a:rPr lang="zh-CN" altLang="en-US">
                <a:solidFill>
                  <a:schemeClr val="tx1"/>
                </a:solidFill>
              </a:rPr>
              <a:t>模型类似</a:t>
            </a:r>
            <a:r>
              <a:rPr lang="zh-CN" altLang="en-US">
                <a:solidFill>
                  <a:schemeClr val="tx1"/>
                </a:solidFill>
              </a:rPr>
              <a:t>）</a:t>
            </a:r>
            <a:endParaRPr lang="zh-CN" altLang="en-US">
              <a:solidFill>
                <a:schemeClr val="tx1"/>
              </a:solidFill>
            </a:endParaRPr>
          </a:p>
          <a:p>
            <a:pPr lvl="1"/>
            <a:r>
              <a:rPr lang="zh-CN" altLang="en-US">
                <a:solidFill>
                  <a:schemeClr val="tx1"/>
                </a:solidFill>
              </a:rPr>
              <a:t>Transaction Coordinator (TC)</a:t>
            </a:r>
            <a:endParaRPr lang="zh-CN" altLang="en-US">
              <a:solidFill>
                <a:schemeClr val="tx1"/>
              </a:solidFill>
            </a:endParaRPr>
          </a:p>
          <a:p>
            <a:pPr lvl="2"/>
            <a:r>
              <a:rPr lang="zh-CN" altLang="en-US">
                <a:solidFill>
                  <a:schemeClr val="tx1"/>
                </a:solidFill>
              </a:rPr>
              <a:t> 事务协调器，维护全局事务的运行状态，负责协调并驱动全局事务的提交或回滚。</a:t>
            </a:r>
            <a:endParaRPr lang="zh-CN" altLang="en-US">
              <a:solidFill>
                <a:schemeClr val="tx1"/>
              </a:solidFill>
            </a:endParaRPr>
          </a:p>
          <a:p>
            <a:pPr lvl="1"/>
            <a:r>
              <a:rPr lang="zh-CN" altLang="en-US">
                <a:solidFill>
                  <a:schemeClr val="tx1"/>
                </a:solidFill>
              </a:rPr>
              <a:t>Transaction Manager (TM)</a:t>
            </a:r>
            <a:endParaRPr lang="zh-CN" altLang="en-US">
              <a:solidFill>
                <a:schemeClr val="tx1"/>
              </a:solidFill>
            </a:endParaRPr>
          </a:p>
          <a:p>
            <a:pPr lvl="2"/>
            <a:r>
              <a:rPr lang="zh-CN" altLang="en-US">
                <a:solidFill>
                  <a:schemeClr val="tx1"/>
                </a:solidFill>
              </a:rPr>
              <a:t>控制全局事务的边界，负责开启一个全局事务，并最终发起全局提交或全局回滚的决议。</a:t>
            </a:r>
            <a:endParaRPr lang="zh-CN" altLang="en-US">
              <a:solidFill>
                <a:schemeClr val="tx1"/>
              </a:solidFill>
            </a:endParaRPr>
          </a:p>
          <a:p>
            <a:pPr lvl="1"/>
            <a:r>
              <a:rPr lang="zh-CN" altLang="en-US">
                <a:solidFill>
                  <a:schemeClr val="tx1"/>
                </a:solidFill>
              </a:rPr>
              <a:t>Resource Manager (RM)</a:t>
            </a:r>
            <a:endParaRPr lang="zh-CN" altLang="en-US">
              <a:solidFill>
                <a:schemeClr val="tx1"/>
              </a:solidFill>
            </a:endParaRPr>
          </a:p>
          <a:p>
            <a:pPr lvl="2"/>
            <a:r>
              <a:rPr lang="zh-CN" altLang="en-US">
                <a:solidFill>
                  <a:schemeClr val="tx1"/>
                </a:solidFill>
              </a:rPr>
              <a:t>控制分支事务，负责分支注册、状态汇报，并接收事务协调器的指令，驱动分支（本地）事务的提交和回滚。</a:t>
            </a:r>
            <a:endParaRPr lang="zh-CN" altLang="en-US">
              <a:solidFill>
                <a:schemeClr val="tx1"/>
              </a:solidFill>
            </a:endParaRPr>
          </a:p>
        </p:txBody>
      </p:sp>
      <p:pic>
        <p:nvPicPr>
          <p:cNvPr id="4" name="图片 3" descr="68747470733a2f2f75706c6f61642d696d616765732e6a69616e7368752e696f2f75706c6f61645f696d616765732f343432303736372d313538663165323238393430366565612e706e673f696d6167654d6f6772322f6175746f2d6f7269656e742f73747269702"/>
          <p:cNvPicPr>
            <a:picLocks noChangeAspect="1"/>
          </p:cNvPicPr>
          <p:nvPr/>
        </p:nvPicPr>
        <p:blipFill>
          <a:blip r:embed="rId1"/>
          <a:stretch>
            <a:fillRect/>
          </a:stretch>
        </p:blipFill>
        <p:spPr>
          <a:xfrm>
            <a:off x="6682740" y="1912620"/>
            <a:ext cx="4143375" cy="3362325"/>
          </a:xfrm>
          <a:prstGeom prst="rect">
            <a:avLst/>
          </a:prstGeom>
        </p:spPr>
      </p:pic>
    </p:spTree>
    <p:custDataLst>
      <p:tags r:id="rId2"/>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olidFill>
                  <a:schemeClr val="tx1"/>
                </a:solidFill>
                <a:sym typeface="+mn-ea"/>
              </a:rPr>
              <a:t>Seata</a:t>
            </a:r>
            <a:r>
              <a:rPr lang="zh-CN" altLang="en-US">
                <a:solidFill>
                  <a:schemeClr val="tx1"/>
                </a:solidFill>
                <a:sym typeface="+mn-ea"/>
              </a:rPr>
              <a:t>原理-</a:t>
            </a:r>
            <a:r>
              <a:rPr lang="zh-CN" altLang="en-US">
                <a:solidFill>
                  <a:schemeClr val="tx1"/>
                </a:solidFill>
                <a:sym typeface="+mn-ea"/>
              </a:rPr>
              <a:t>分布式事务过程</a:t>
            </a:r>
            <a:endParaRPr lang="en-US" altLang="zh-CN"/>
          </a:p>
        </p:txBody>
      </p:sp>
      <p:pic>
        <p:nvPicPr>
          <p:cNvPr id="6" name="内容占位符 5" descr="68747470733a2f2f75706c6f61642d696d616765732e6a69616e7368752e696f2f75706c6f61645f696d616765732f343432303736372d343934613534643430326232643335342e706e673f696d6167654d6f6772322f6175746f2d6f7269656e742f73747269702"/>
          <p:cNvPicPr>
            <a:picLocks noChangeAspect="1"/>
          </p:cNvPicPr>
          <p:nvPr>
            <p:ph idx="1"/>
          </p:nvPr>
        </p:nvPicPr>
        <p:blipFill>
          <a:blip r:embed="rId1"/>
          <a:stretch>
            <a:fillRect/>
          </a:stretch>
        </p:blipFill>
        <p:spPr>
          <a:xfrm>
            <a:off x="2508250" y="1852295"/>
            <a:ext cx="7175500" cy="4319905"/>
          </a:xfrm>
          <a:prstGeom prst="rect">
            <a:avLst/>
          </a:prstGeom>
        </p:spPr>
      </p:pic>
    </p:spTree>
    <p:custDataLst>
      <p:tags r:id="rId2"/>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Seata</a:t>
            </a:r>
            <a:r>
              <a:rPr lang="zh-CN" altLang="en-US">
                <a:solidFill>
                  <a:schemeClr val="tx1"/>
                </a:solidFill>
              </a:rPr>
              <a:t>与</a:t>
            </a:r>
            <a:r>
              <a:rPr lang="en-US" altLang="zh-CN">
                <a:solidFill>
                  <a:schemeClr val="tx1"/>
                </a:solidFill>
              </a:rPr>
              <a:t>XA</a:t>
            </a:r>
            <a:r>
              <a:rPr lang="zh-CN" altLang="en-US">
                <a:solidFill>
                  <a:schemeClr val="tx1"/>
                </a:solidFill>
              </a:rPr>
              <a:t>的差别</a:t>
            </a:r>
            <a:endParaRPr lang="zh-CN" altLang="en-US">
              <a:solidFill>
                <a:schemeClr val="tx1"/>
              </a:solidFill>
            </a:endParaRPr>
          </a:p>
        </p:txBody>
      </p:sp>
      <p:sp>
        <p:nvSpPr>
          <p:cNvPr id="6" name="内容占位符 5"/>
          <p:cNvSpPr/>
          <p:nvPr>
            <p:ph idx="1"/>
          </p:nvPr>
        </p:nvSpPr>
        <p:spPr/>
        <p:txBody>
          <a:bodyPr/>
          <a:p>
            <a:r>
              <a:rPr lang="zh-CN" altLang="en-US">
                <a:solidFill>
                  <a:schemeClr val="tx1"/>
                </a:solidFill>
              </a:rPr>
              <a:t>架构层次</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endParaRPr lang="zh-CN" altLang="en-US">
              <a:solidFill>
                <a:schemeClr val="tx1"/>
              </a:solidFill>
            </a:endParaRPr>
          </a:p>
          <a:p>
            <a:endParaRPr lang="zh-CN" altLang="en-US">
              <a:solidFill>
                <a:schemeClr val="tx1"/>
              </a:solidFill>
            </a:endParaRPr>
          </a:p>
          <a:p>
            <a:endParaRPr lang="zh-CN" altLang="en-US">
              <a:solidFill>
                <a:schemeClr val="tx1"/>
              </a:solidFill>
            </a:endParaRPr>
          </a:p>
          <a:p>
            <a:endParaRPr lang="zh-CN" altLang="en-US">
              <a:solidFill>
                <a:schemeClr val="tx1"/>
              </a:solidFill>
            </a:endParaRPr>
          </a:p>
          <a:p>
            <a:endParaRPr lang="zh-CN" altLang="en-US">
              <a:solidFill>
                <a:schemeClr val="tx1"/>
              </a:solidFill>
            </a:endParaRPr>
          </a:p>
          <a:p>
            <a:pPr marL="457200" lvl="1" indent="0">
              <a:buNone/>
            </a:pPr>
            <a:r>
              <a:rPr lang="en-US" altLang="zh-CN">
                <a:solidFill>
                  <a:schemeClr val="tx1"/>
                </a:solidFill>
              </a:rPr>
              <a:t>		</a:t>
            </a:r>
            <a:r>
              <a:rPr lang="zh-CN" altLang="en-US">
                <a:solidFill>
                  <a:schemeClr val="tx1"/>
                </a:solidFill>
              </a:rPr>
              <a:t>剥离了分布式事务方案对数据库在协议支持上的要求</a:t>
            </a:r>
            <a:endParaRPr lang="zh-CN" altLang="en-US">
              <a:solidFill>
                <a:schemeClr val="tx1"/>
              </a:solidFill>
            </a:endParaRPr>
          </a:p>
        </p:txBody>
      </p:sp>
      <p:pic>
        <p:nvPicPr>
          <p:cNvPr id="7" name="内容占位符 4" descr="68747470733a2f2f75706c6f61642d696d616765732e6a69616e7368752e696f2f75706c6f61645f696d616765732f343432303736372d613463396535343266656331306333392e706e673f696d6167654d6f6772322f6175746f2d6f7269656e742f73747269702"/>
          <p:cNvPicPr>
            <a:picLocks noChangeAspect="1"/>
          </p:cNvPicPr>
          <p:nvPr/>
        </p:nvPicPr>
        <p:blipFill>
          <a:blip r:embed="rId1"/>
          <a:stretch>
            <a:fillRect/>
          </a:stretch>
        </p:blipFill>
        <p:spPr>
          <a:xfrm>
            <a:off x="2262505" y="2291715"/>
            <a:ext cx="7667625" cy="2781300"/>
          </a:xfrm>
          <a:prstGeom prst="rect">
            <a:avLst/>
          </a:prstGeom>
        </p:spPr>
      </p:pic>
    </p:spTree>
    <p:custDataLst>
      <p:tags r:id="rId2"/>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olidFill>
                  <a:schemeClr val="tx1"/>
                </a:solidFill>
                <a:sym typeface="+mn-ea"/>
              </a:rPr>
              <a:t>Seata</a:t>
            </a:r>
            <a:r>
              <a:rPr lang="zh-CN" altLang="en-US">
                <a:solidFill>
                  <a:schemeClr val="tx1"/>
                </a:solidFill>
                <a:sym typeface="+mn-ea"/>
              </a:rPr>
              <a:t>与</a:t>
            </a:r>
            <a:r>
              <a:rPr lang="en-US" altLang="zh-CN">
                <a:solidFill>
                  <a:schemeClr val="tx1"/>
                </a:solidFill>
                <a:sym typeface="+mn-ea"/>
              </a:rPr>
              <a:t>XA</a:t>
            </a:r>
            <a:r>
              <a:rPr lang="zh-CN" altLang="en-US">
                <a:solidFill>
                  <a:schemeClr val="tx1"/>
                </a:solidFill>
                <a:sym typeface="+mn-ea"/>
              </a:rPr>
              <a:t>的差别</a:t>
            </a:r>
            <a:endParaRPr lang="zh-CN" altLang="en-US"/>
          </a:p>
        </p:txBody>
      </p:sp>
      <p:sp>
        <p:nvSpPr>
          <p:cNvPr id="3" name="内容占位符 2"/>
          <p:cNvSpPr>
            <a:spLocks noGrp="1"/>
          </p:cNvSpPr>
          <p:nvPr>
            <p:ph idx="1"/>
          </p:nvPr>
        </p:nvSpPr>
        <p:spPr/>
        <p:txBody>
          <a:bodyPr/>
          <a:p>
            <a:r>
              <a:rPr lang="en-US" altLang="zh-CN">
                <a:solidFill>
                  <a:schemeClr val="tx1"/>
                </a:solidFill>
              </a:rPr>
              <a:t>2PC</a:t>
            </a:r>
            <a:endParaRPr lang="en-US" altLang="zh-CN">
              <a:solidFill>
                <a:schemeClr val="tx1"/>
              </a:solidFill>
            </a:endParaRPr>
          </a:p>
        </p:txBody>
      </p:sp>
      <p:pic>
        <p:nvPicPr>
          <p:cNvPr id="4" name="图片 3" descr="68747470733a2f2f75706c6f61642d696d616765732e6a69616e7368752e696f2f75706c6f61645f696d616765732f343432303736372d366432646331333534633733313765382e706e673f696d6167654d6f6772322f6175746f2d6f7269656e742f73747269702"/>
          <p:cNvPicPr>
            <a:picLocks noChangeAspect="1"/>
          </p:cNvPicPr>
          <p:nvPr/>
        </p:nvPicPr>
        <p:blipFill>
          <a:blip r:embed="rId1"/>
          <a:stretch>
            <a:fillRect/>
          </a:stretch>
        </p:blipFill>
        <p:spPr>
          <a:xfrm>
            <a:off x="2286000" y="1616710"/>
            <a:ext cx="7620000" cy="4791075"/>
          </a:xfrm>
          <a:prstGeom prst="rect">
            <a:avLst/>
          </a:prstGeom>
        </p:spPr>
      </p:pic>
    </p:spTree>
    <p:custDataLst>
      <p:tags r:id="rId2"/>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olidFill>
                  <a:schemeClr val="tx1"/>
                </a:solidFill>
                <a:sym typeface="+mn-ea"/>
              </a:rPr>
              <a:t>Seata</a:t>
            </a:r>
            <a:r>
              <a:rPr lang="zh-CN" altLang="en-US">
                <a:solidFill>
                  <a:schemeClr val="tx1"/>
                </a:solidFill>
                <a:sym typeface="+mn-ea"/>
              </a:rPr>
              <a:t>与</a:t>
            </a:r>
            <a:r>
              <a:rPr lang="en-US" altLang="zh-CN">
                <a:solidFill>
                  <a:schemeClr val="tx1"/>
                </a:solidFill>
                <a:sym typeface="+mn-ea"/>
              </a:rPr>
              <a:t>XA</a:t>
            </a:r>
            <a:r>
              <a:rPr lang="zh-CN" altLang="en-US">
                <a:solidFill>
                  <a:schemeClr val="tx1"/>
                </a:solidFill>
                <a:sym typeface="+mn-ea"/>
              </a:rPr>
              <a:t>的差别</a:t>
            </a:r>
            <a:endParaRPr lang="zh-CN" altLang="en-US"/>
          </a:p>
        </p:txBody>
      </p:sp>
      <p:sp>
        <p:nvSpPr>
          <p:cNvPr id="3" name="内容占位符 2"/>
          <p:cNvSpPr>
            <a:spLocks noGrp="1"/>
          </p:cNvSpPr>
          <p:nvPr>
            <p:ph idx="1"/>
          </p:nvPr>
        </p:nvSpPr>
        <p:spPr/>
        <p:txBody>
          <a:bodyPr/>
          <a:p>
            <a:r>
              <a:rPr lang="en-US" altLang="zh-CN">
                <a:solidFill>
                  <a:schemeClr val="tx1"/>
                </a:solidFill>
              </a:rPr>
              <a:t>2PC</a:t>
            </a:r>
            <a:endParaRPr lang="en-US" altLang="zh-CN">
              <a:solidFill>
                <a:schemeClr val="tx1"/>
              </a:solidFill>
            </a:endParaRPr>
          </a:p>
        </p:txBody>
      </p:sp>
      <p:pic>
        <p:nvPicPr>
          <p:cNvPr id="5" name="图片 4" descr="68747470733a2f2f75706c6f61642d696d616765732e6a69616e7368752e696f2f75706c6f61645f696d616765732f343432303736372d663262336130316433383136376264662e706e673f696d6167654d6f6772322f6175746f2d6f7269656e742f73747269702"/>
          <p:cNvPicPr>
            <a:picLocks noChangeAspect="1"/>
          </p:cNvPicPr>
          <p:nvPr/>
        </p:nvPicPr>
        <p:blipFill>
          <a:blip r:embed="rId1"/>
          <a:stretch>
            <a:fillRect/>
          </a:stretch>
        </p:blipFill>
        <p:spPr>
          <a:xfrm>
            <a:off x="2286000" y="1616710"/>
            <a:ext cx="7620000" cy="479107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45"/>
</p:tagLst>
</file>

<file path=ppt/tags/tag10.xml><?xml version="1.0" encoding="utf-8"?>
<p:tagLst xmlns:p="http://schemas.openxmlformats.org/presentationml/2006/main">
  <p:tag name="KSO_WM_BEAUTIFY_FLAG" val="#wm#"/>
  <p:tag name="KSO_WM_TEMPLATE_CATEGORY" val="custom"/>
  <p:tag name="KSO_WM_TEMPLATE_INDEX" val="20184545"/>
</p:tagLst>
</file>

<file path=ppt/tags/tag100.xml><?xml version="1.0" encoding="utf-8"?>
<p:tagLst xmlns:p="http://schemas.openxmlformats.org/presentationml/2006/main">
  <p:tag name="KSO_WM_BEAUTIFY_FLAG" val="#wm#"/>
  <p:tag name="KSO_WM_TEMPLATE_CATEGORY" val="custom"/>
  <p:tag name="KSO_WM_TEMPLATE_INDEX" val="20184545"/>
</p:tagLst>
</file>

<file path=ppt/tags/tag101.xml><?xml version="1.0" encoding="utf-8"?>
<p:tagLst xmlns:p="http://schemas.openxmlformats.org/presentationml/2006/main">
  <p:tag name="KSO_WM_BEAUTIFY_FLAG" val="#wm#"/>
  <p:tag name="KSO_WM_TEMPLATE_CATEGORY" val="custom"/>
  <p:tag name="KSO_WM_TEMPLATE_INDEX" val="20184545"/>
</p:tagLst>
</file>

<file path=ppt/tags/tag102.xml><?xml version="1.0" encoding="utf-8"?>
<p:tagLst xmlns:p="http://schemas.openxmlformats.org/presentationml/2006/main">
  <p:tag name="KSO_WM_BEAUTIFY_FLAG" val="#wm#"/>
  <p:tag name="KSO_WM_TEMPLATE_CATEGORY" val="custom"/>
  <p:tag name="KSO_WM_TEMPLATE_INDEX" val="20184545"/>
</p:tagLst>
</file>

<file path=ppt/tags/tag103.xml><?xml version="1.0" encoding="utf-8"?>
<p:tagLst xmlns:p="http://schemas.openxmlformats.org/presentationml/2006/main">
  <p:tag name="KSO_WM_BEAUTIFY_FLAG" val="#wm#"/>
  <p:tag name="KSO_WM_TEMPLATE_CATEGORY" val="custom"/>
  <p:tag name="KSO_WM_TEMPLATE_INDEX" val="20184545"/>
</p:tagLst>
</file>

<file path=ppt/tags/tag104.xml><?xml version="1.0" encoding="utf-8"?>
<p:tagLst xmlns:p="http://schemas.openxmlformats.org/presentationml/2006/main">
  <p:tag name="KSO_WM_BEAUTIFY_FLAG" val="#wm#"/>
  <p:tag name="KSO_WM_TEMPLATE_CATEGORY" val="custom"/>
  <p:tag name="KSO_WM_TEMPLATE_INDEX" val="20184545"/>
</p:tagLst>
</file>

<file path=ppt/tags/tag105.xml><?xml version="1.0" encoding="utf-8"?>
<p:tagLst xmlns:p="http://schemas.openxmlformats.org/presentationml/2006/main">
  <p:tag name="KSO_WM_BEAUTIFY_FLAG" val="#wm#"/>
  <p:tag name="KSO_WM_TEMPLATE_CATEGORY" val="custom"/>
  <p:tag name="KSO_WM_TEMPLATE_INDEX" val="20184545"/>
</p:tagLst>
</file>

<file path=ppt/tags/tag106.xml><?xml version="1.0" encoding="utf-8"?>
<p:tagLst xmlns:p="http://schemas.openxmlformats.org/presentationml/2006/main">
  <p:tag name="KSO_WM_BEAUTIFY_FLAG" val="#wm#"/>
  <p:tag name="KSO_WM_TEMPLATE_CATEGORY" val="custom"/>
  <p:tag name="KSO_WM_TEMPLATE_INDEX" val="20184545"/>
</p:tagLst>
</file>

<file path=ppt/tags/tag11.xml><?xml version="1.0" encoding="utf-8"?>
<p:tagLst xmlns:p="http://schemas.openxmlformats.org/presentationml/2006/main">
  <p:tag name="KSO_WM_BEAUTIFY_FLAG" val="#wm#"/>
  <p:tag name="KSO_WM_TEMPLATE_CATEGORY" val="custom"/>
  <p:tag name="KSO_WM_TEMPLATE_INDEX" val="20184545"/>
</p:tagLst>
</file>

<file path=ppt/tags/tag12.xml><?xml version="1.0" encoding="utf-8"?>
<p:tagLst xmlns:p="http://schemas.openxmlformats.org/presentationml/2006/main">
  <p:tag name="KSO_WM_BEAUTIFY_FLAG" val="#wm#"/>
  <p:tag name="KSO_WM_TEMPLATE_CATEGORY" val="custom"/>
  <p:tag name="KSO_WM_TEMPLATE_INDEX" val="20184545"/>
</p:tagLst>
</file>

<file path=ppt/tags/tag13.xml><?xml version="1.0" encoding="utf-8"?>
<p:tagLst xmlns:p="http://schemas.openxmlformats.org/presentationml/2006/main">
  <p:tag name="KSO_WM_BEAUTIFY_FLAG" val="#wm#"/>
  <p:tag name="KSO_WM_TEMPLATE_CATEGORY" val="custom"/>
  <p:tag name="KSO_WM_TEMPLATE_INDEX" val="20184545"/>
</p:tagLst>
</file>

<file path=ppt/tags/tag14.xml><?xml version="1.0" encoding="utf-8"?>
<p:tagLst xmlns:p="http://schemas.openxmlformats.org/presentationml/2006/main">
  <p:tag name="KSO_WM_BEAUTIFY_FLAG" val="#wm#"/>
  <p:tag name="KSO_WM_TEMPLATE_CATEGORY" val="custom"/>
  <p:tag name="KSO_WM_TEMPLATE_INDEX" val="20184545"/>
</p:tagLst>
</file>

<file path=ppt/tags/tag15.xml><?xml version="1.0" encoding="utf-8"?>
<p:tagLst xmlns:p="http://schemas.openxmlformats.org/presentationml/2006/main">
  <p:tag name="KSO_WM_BEAUTIFY_FLAG" val="#wm#"/>
  <p:tag name="KSO_WM_TEMPLATE_CATEGORY" val="custom"/>
  <p:tag name="KSO_WM_TEMPLATE_INDEX" val="20184545"/>
</p:tagLst>
</file>

<file path=ppt/tags/tag16.xml><?xml version="1.0" encoding="utf-8"?>
<p:tagLst xmlns:p="http://schemas.openxmlformats.org/presentationml/2006/main">
  <p:tag name="KSO_WM_BEAUTIFY_FLAG" val="#wm#"/>
  <p:tag name="KSO_WM_TEMPLATE_CATEGORY" val="custom"/>
  <p:tag name="KSO_WM_TEMPLATE_INDEX" val="20184545"/>
</p:tagLst>
</file>

<file path=ppt/tags/tag17.xml><?xml version="1.0" encoding="utf-8"?>
<p:tagLst xmlns:p="http://schemas.openxmlformats.org/presentationml/2006/main">
  <p:tag name="KSO_WM_BEAUTIFY_FLAG" val="#wm#"/>
  <p:tag name="KSO_WM_TEMPLATE_CATEGORY" val="custom"/>
  <p:tag name="KSO_WM_TEMPLATE_INDEX" val="20184545"/>
</p:tagLst>
</file>

<file path=ppt/tags/tag18.xml><?xml version="1.0" encoding="utf-8"?>
<p:tagLst xmlns:p="http://schemas.openxmlformats.org/presentationml/2006/main">
  <p:tag name="KSO_WM_BEAUTIFY_FLAG" val="#wm#"/>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BEAUTIFY_FLAG" val="#wm#"/>
  <p:tag name="KSO_WM_TEMPLATE_CATEGORY" val="custom"/>
  <p:tag name="KSO_WM_TEMPLATE_INDEX" val="20184545"/>
</p:tagLst>
</file>

<file path=ppt/tags/tag25.xml><?xml version="1.0" encoding="utf-8"?>
<p:tagLst xmlns:p="http://schemas.openxmlformats.org/presentationml/2006/main">
  <p:tag name="KSO_WM_BEAUTIFY_FLAG" val="#wm#"/>
  <p:tag name="KSO_WM_TEMPLATE_CATEGORY" val="custom"/>
  <p:tag name="KSO_WM_TEMPLATE_INDEX" val="20184545"/>
</p:tagLst>
</file>

<file path=ppt/tags/tag26.xml><?xml version="1.0" encoding="utf-8"?>
<p:tagLst xmlns:p="http://schemas.openxmlformats.org/presentationml/2006/main">
  <p:tag name="KSO_WM_BEAUTIFY_FLAG" val="#wm#"/>
  <p:tag name="KSO_WM_TEMPLATE_CATEGORY" val="custom"/>
  <p:tag name="KSO_WM_TEMPLATE_INDEX" val="20184545"/>
</p:tagLst>
</file>

<file path=ppt/tags/tag27.xml><?xml version="1.0" encoding="utf-8"?>
<p:tagLst xmlns:p="http://schemas.openxmlformats.org/presentationml/2006/main">
  <p:tag name="KSO_WM_BEAUTIFY_FLAG" val="#wm#"/>
  <p:tag name="KSO_WM_TEMPLATE_CATEGORY" val="custom"/>
  <p:tag name="KSO_WM_TEMPLATE_INDEX" val="20184545"/>
</p:tagLst>
</file>

<file path=ppt/tags/tag28.xml><?xml version="1.0" encoding="utf-8"?>
<p:tagLst xmlns:p="http://schemas.openxmlformats.org/presentationml/2006/main">
  <p:tag name="KSO_WM_BEAUTIFY_FLAG" val="#wm#"/>
  <p:tag name="KSO_WM_TEMPLATE_CATEGORY" val="custom"/>
  <p:tag name="KSO_WM_TEMPLATE_INDEX" val="20184545"/>
</p:tagLst>
</file>

<file path=ppt/tags/tag29.xml><?xml version="1.0" encoding="utf-8"?>
<p:tagLst xmlns:p="http://schemas.openxmlformats.org/presentationml/2006/main">
  <p:tag name="KSO_WM_BEAUTIFY_FLAG" val="#wm#"/>
  <p:tag name="KSO_WM_TEMPLATE_CATEGORY" val="custom"/>
  <p:tag name="KSO_WM_TEMPLATE_INDEX" val="20184545"/>
</p:tagLst>
</file>

<file path=ppt/tags/tag3.xml><?xml version="1.0" encoding="utf-8"?>
<p:tagLst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30.xml><?xml version="1.0" encoding="utf-8"?>
<p:tagLst xmlns:p="http://schemas.openxmlformats.org/presentationml/2006/main">
  <p:tag name="KSO_WM_BEAUTIFY_FLAG" val="#wm#"/>
  <p:tag name="KSO_WM_TEMPLATE_CATEGORY" val="custom"/>
  <p:tag name="KSO_WM_TEMPLATE_INDEX" val="20184545"/>
</p:tagLst>
</file>

<file path=ppt/tags/tag31.xml><?xml version="1.0" encoding="utf-8"?>
<p:tagLst xmlns:p="http://schemas.openxmlformats.org/presentationml/2006/main">
  <p:tag name="KSO_WM_BEAUTIFY_FLAG" val="#wm#"/>
  <p:tag name="KSO_WM_TEMPLATE_CATEGORY" val="custom"/>
  <p:tag name="KSO_WM_TEMPLATE_INDEX" val="20184545"/>
</p:tagLst>
</file>

<file path=ppt/tags/tag32.xml><?xml version="1.0" encoding="utf-8"?>
<p:tagLst xmlns:p="http://schemas.openxmlformats.org/presentationml/2006/main">
  <p:tag name="KSO_WM_BEAUTIFY_FLAG" val="#wm#"/>
  <p:tag name="KSO_WM_TEMPLATE_CATEGORY" val="custom"/>
  <p:tag name="KSO_WM_TEMPLATE_INDEX" val="20184545"/>
</p:tagLst>
</file>

<file path=ppt/tags/tag33.xml><?xml version="1.0" encoding="utf-8"?>
<p:tagLst xmlns:p="http://schemas.openxmlformats.org/presentationml/2006/main">
  <p:tag name="KSO_WM_BEAUTIFY_FLAG" val="#wm#"/>
  <p:tag name="KSO_WM_TEMPLATE_CATEGORY" val="custom"/>
  <p:tag name="KSO_WM_TEMPLATE_INDEX" val="20184545"/>
</p:tagLst>
</file>

<file path=ppt/tags/tag34.xml><?xml version="1.0" encoding="utf-8"?>
<p:tagLst xmlns:p="http://schemas.openxmlformats.org/presentationml/2006/main">
  <p:tag name="KSO_WM_BEAUTIFY_FLAG" val="#wm#"/>
  <p:tag name="KSO_WM_TEMPLATE_CATEGORY" val="custom"/>
  <p:tag name="KSO_WM_TEMPLATE_INDEX" val="20184545"/>
</p:tagLst>
</file>

<file path=ppt/tags/tag35.xml><?xml version="1.0" encoding="utf-8"?>
<p:tagLst xmlns:p="http://schemas.openxmlformats.org/presentationml/2006/main">
  <p:tag name="KSO_WM_BEAUTIFY_FLAG" val="#wm#"/>
  <p:tag name="KSO_WM_TEMPLATE_CATEGORY" val="custom"/>
  <p:tag name="KSO_WM_TEMPLATE_INDEX" val="20184545"/>
</p:tagLst>
</file>

<file path=ppt/tags/tag36.xml><?xml version="1.0" encoding="utf-8"?>
<p:tagLst xmlns:p="http://schemas.openxmlformats.org/presentationml/2006/main">
  <p:tag name="KSO_WM_BEAUTIFY_FLAG" val="#wm#"/>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BEAUTIFY_FLAG" val="#wm#"/>
  <p:tag name="KSO_WM_TEMPLATE_CATEGORY" val="custom"/>
  <p:tag name="KSO_WM_TEMPLATE_INDEX" val="20184545"/>
</p:tagLst>
</file>

<file path=ppt/tags/tag4.xml><?xml version="1.0" encoding="utf-8"?>
<p:tagLst xmlns:p="http://schemas.openxmlformats.org/presentationml/2006/main">
  <p:tag name="KSO_WM_TEMPLATE_CATEGORY" val="custom"/>
  <p:tag name="KSO_WM_TEMPLATE_INDEX" val="20184545"/>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BEAUTIFY_FLAG" val="#wm#"/>
  <p:tag name="KSO_WM_TEMPLATE_CATEGORY" val="custom"/>
  <p:tag name="KSO_WM_TEMPLATE_INDEX" val="20184545"/>
</p:tagLst>
</file>

<file path=ppt/tags/tag42.xml><?xml version="1.0" encoding="utf-8"?>
<p:tagLst xmlns:p="http://schemas.openxmlformats.org/presentationml/2006/main">
  <p:tag name="KSO_WM_BEAUTIFY_FLAG" val="#wm#"/>
  <p:tag name="KSO_WM_TEMPLATE_CATEGORY" val="custom"/>
  <p:tag name="KSO_WM_TEMPLATE_INDEX" val="20184545"/>
</p:tagLst>
</file>

<file path=ppt/tags/tag43.xml><?xml version="1.0" encoding="utf-8"?>
<p:tagLst xmlns:p="http://schemas.openxmlformats.org/presentationml/2006/main">
  <p:tag name="KSO_WM_BEAUTIFY_FLAG" val="#wm#"/>
  <p:tag name="KSO_WM_TEMPLATE_CATEGORY" val="custom"/>
  <p:tag name="KSO_WM_TEMPLATE_INDEX" val="20184545"/>
</p:tagLst>
</file>

<file path=ppt/tags/tag44.xml><?xml version="1.0" encoding="utf-8"?>
<p:tagLst xmlns:p="http://schemas.openxmlformats.org/presentationml/2006/main">
  <p:tag name="KSO_WM_BEAUTIFY_FLAG" val="#wm#"/>
  <p:tag name="KSO_WM_TEMPLATE_CATEGORY" val="custom"/>
  <p:tag name="KSO_WM_TEMPLATE_INDEX" val="20184545"/>
</p:tagLst>
</file>

<file path=ppt/tags/tag45.xml><?xml version="1.0" encoding="utf-8"?>
<p:tagLst xmlns:p="http://schemas.openxmlformats.org/presentationml/2006/main">
  <p:tag name="KSO_WM_BEAUTIFY_FLAG" val="#wm#"/>
  <p:tag name="KSO_WM_TEMPLATE_CATEGORY" val="custom"/>
  <p:tag name="KSO_WM_TEMPLATE_INDEX" val="20184545"/>
</p:tagLst>
</file>

<file path=ppt/tags/tag46.xml><?xml version="1.0" encoding="utf-8"?>
<p:tagLst xmlns:p="http://schemas.openxmlformats.org/presentationml/2006/main">
  <p:tag name="KSO_WM_BEAUTIFY_FLAG" val="#wm#"/>
  <p:tag name="KSO_WM_TEMPLATE_CATEGORY" val="custom"/>
  <p:tag name="KSO_WM_TEMPLATE_INDEX" val="20184545"/>
</p:tagLst>
</file>

<file path=ppt/tags/tag47.xml><?xml version="1.0" encoding="utf-8"?>
<p:tagLst xmlns:p="http://schemas.openxmlformats.org/presentationml/2006/main">
  <p:tag name="KSO_WM_BEAUTIFY_FLAG" val="#wm#"/>
  <p:tag name="KSO_WM_TEMPLATE_CATEGORY" val="custom"/>
  <p:tag name="KSO_WM_TEMPLATE_INDEX" val="20184545"/>
</p:tagLst>
</file>

<file path=ppt/tags/tag48.xml><?xml version="1.0" encoding="utf-8"?>
<p:tagLst xmlns:p="http://schemas.openxmlformats.org/presentationml/2006/main">
  <p:tag name="KSO_WM_BEAUTIFY_FLAG" val="#wm#"/>
  <p:tag name="KSO_WM_TEMPLATE_CATEGORY" val="custom"/>
  <p:tag name="KSO_WM_TEMPLATE_INDEX" val="20184545"/>
</p:tagLst>
</file>

<file path=ppt/tags/tag49.xml><?xml version="1.0" encoding="utf-8"?>
<p:tagLst xmlns:p="http://schemas.openxmlformats.org/presentationml/2006/main">
  <p:tag name="KSO_WM_BEAUTIFY_FLAG" val="#wm#"/>
  <p:tag name="KSO_WM_TEMPLATE_CATEGORY" val="custom"/>
  <p:tag name="KSO_WM_TEMPLATE_INDEX" val="20184545"/>
</p:tagLst>
</file>

<file path=ppt/tags/tag5.xml><?xml version="1.0" encoding="utf-8"?>
<p:tagLst xmlns:p="http://schemas.openxmlformats.org/presentationml/2006/main">
  <p:tag name="KSO_WM_BEAUTIFY_FLAG" val="#wm#"/>
  <p:tag name="KSO_WM_TEMPLATE_CATEGORY" val="custom"/>
  <p:tag name="KSO_WM_TEMPLATE_INDEX" val="20184545"/>
</p:tagLst>
</file>

<file path=ppt/tags/tag50.xml><?xml version="1.0" encoding="utf-8"?>
<p:tagLst xmlns:p="http://schemas.openxmlformats.org/presentationml/2006/main">
  <p:tag name="KSO_WM_BEAUTIFY_FLAG" val="#wm#"/>
  <p:tag name="KSO_WM_TEMPLATE_CATEGORY" val="custom"/>
  <p:tag name="KSO_WM_TEMPLATE_INDEX" val="20184545"/>
</p:tagLst>
</file>

<file path=ppt/tags/tag51.xml><?xml version="1.0" encoding="utf-8"?>
<p:tagLst xmlns:p="http://schemas.openxmlformats.org/presentationml/2006/main">
  <p:tag name="KSO_WM_BEAUTIFY_FLAG" val="#wm#"/>
  <p:tag name="KSO_WM_TEMPLATE_CATEGORY" val="custom"/>
  <p:tag name="KSO_WM_TEMPLATE_INDEX" val="20184545"/>
</p:tagLst>
</file>

<file path=ppt/tags/tag52.xml><?xml version="1.0" encoding="utf-8"?>
<p:tagLst xmlns:p="http://schemas.openxmlformats.org/presentationml/2006/main">
  <p:tag name="KSO_WM_BEAUTIFY_FLAG" val="#wm#"/>
  <p:tag name="KSO_WM_TEMPLATE_CATEGORY" val="custom"/>
  <p:tag name="KSO_WM_TEMPLATE_INDEX" val="20184545"/>
</p:tagLst>
</file>

<file path=ppt/tags/tag53.xml><?xml version="1.0" encoding="utf-8"?>
<p:tagLst xmlns:p="http://schemas.openxmlformats.org/presentationml/2006/main">
  <p:tag name="KSO_WM_BEAUTIFY_FLAG" val="#wm#"/>
  <p:tag name="KSO_WM_TEMPLATE_CATEGORY" val="custom"/>
  <p:tag name="KSO_WM_TEMPLATE_INDEX" val="20184545"/>
</p:tagLst>
</file>

<file path=ppt/tags/tag54.xml><?xml version="1.0" encoding="utf-8"?>
<p:tagLst xmlns:p="http://schemas.openxmlformats.org/presentationml/2006/main">
  <p:tag name="KSO_WM_BEAUTIFY_FLAG" val="#wm#"/>
  <p:tag name="KSO_WM_TEMPLATE_CATEGORY" val="custom"/>
  <p:tag name="KSO_WM_TEMPLATE_INDEX" val="20184545"/>
</p:tagLst>
</file>

<file path=ppt/tags/tag55.xml><?xml version="1.0" encoding="utf-8"?>
<p:tagLst xmlns:p="http://schemas.openxmlformats.org/presentationml/2006/main">
  <p:tag name="KSO_WM_BEAUTIFY_FLAG" val="#wm#"/>
  <p:tag name="KSO_WM_TEMPLATE_CATEGORY" val="custom"/>
  <p:tag name="KSO_WM_TEMPLATE_INDEX" val="20184545"/>
</p:tagLst>
</file>

<file path=ppt/tags/tag56.xml><?xml version="1.0" encoding="utf-8"?>
<p:tagLst xmlns:p="http://schemas.openxmlformats.org/presentationml/2006/main">
  <p:tag name="KSO_WM_BEAUTIFY_FLAG" val="#wm#"/>
  <p:tag name="KSO_WM_TEMPLATE_CATEGORY" val="custom"/>
  <p:tag name="KSO_WM_TEMPLATE_INDEX" val="20184545"/>
</p:tagLst>
</file>

<file path=ppt/tags/tag57.xml><?xml version="1.0" encoding="utf-8"?>
<p:tagLst xmlns:p="http://schemas.openxmlformats.org/presentationml/2006/main">
  <p:tag name="KSO_WM_BEAUTIFY_FLAG" val="#wm#"/>
  <p:tag name="KSO_WM_TEMPLATE_CATEGORY" val="custom"/>
  <p:tag name="KSO_WM_TEMPLATE_INDEX" val="20184545"/>
</p:tagLst>
</file>

<file path=ppt/tags/tag58.xml><?xml version="1.0" encoding="utf-8"?>
<p:tagLst xmlns:p="http://schemas.openxmlformats.org/presentationml/2006/main">
  <p:tag name="KSO_WM_BEAUTIFY_FLAG" val="#wm#"/>
  <p:tag name="KSO_WM_TEMPLATE_CATEGORY" val="custom"/>
  <p:tag name="KSO_WM_TEMPLATE_INDEX" val="20184545"/>
</p:tagLst>
</file>

<file path=ppt/tags/tag59.xml><?xml version="1.0" encoding="utf-8"?>
<p:tagLst xmlns:p="http://schemas.openxmlformats.org/presentationml/2006/main">
  <p:tag name="KSO_WM_BEAUTIFY_FLAG" val="#wm#"/>
  <p:tag name="KSO_WM_TEMPLATE_CATEGORY" val="custom"/>
  <p:tag name="KSO_WM_TEMPLATE_INDEX" val="20184545"/>
</p:tagLst>
</file>

<file path=ppt/tags/tag6.xml><?xml version="1.0" encoding="utf-8"?>
<p:tagLst xmlns:p="http://schemas.openxmlformats.org/presentationml/2006/main">
  <p:tag name="KSO_WM_BEAUTIFY_FLAG" val="#wm#"/>
  <p:tag name="KSO_WM_TEMPLATE_CATEGORY" val="custom"/>
  <p:tag name="KSO_WM_TEMPLATE_INDEX" val="20184545"/>
</p:tagLst>
</file>

<file path=ppt/tags/tag60.xml><?xml version="1.0" encoding="utf-8"?>
<p:tagLst xmlns:p="http://schemas.openxmlformats.org/presentationml/2006/main">
  <p:tag name="KSO_WM_BEAUTIFY_FLAG" val="#wm#"/>
  <p:tag name="KSO_WM_TEMPLATE_CATEGORY" val="custom"/>
  <p:tag name="KSO_WM_TEMPLATE_INDEX" val="20184545"/>
</p:tagLst>
</file>

<file path=ppt/tags/tag61.xml><?xml version="1.0" encoding="utf-8"?>
<p:tagLst xmlns:p="http://schemas.openxmlformats.org/presentationml/2006/main">
  <p:tag name="KSO_WM_BEAUTIFY_FLAG" val="#wm#"/>
  <p:tag name="KSO_WM_TEMPLATE_CATEGORY" val="custom"/>
  <p:tag name="KSO_WM_TEMPLATE_INDEX" val="20184545"/>
</p:tagLst>
</file>

<file path=ppt/tags/tag62.xml><?xml version="1.0" encoding="utf-8"?>
<p:tagLst xmlns:p="http://schemas.openxmlformats.org/presentationml/2006/main">
  <p:tag name="KSO_WM_BEAUTIFY_FLAG" val="#wm#"/>
  <p:tag name="KSO_WM_TEMPLATE_CATEGORY" val="custom"/>
  <p:tag name="KSO_WM_TEMPLATE_INDEX" val="20184545"/>
</p:tagLst>
</file>

<file path=ppt/tags/tag63.xml><?xml version="1.0" encoding="utf-8"?>
<p:tagLst xmlns:p="http://schemas.openxmlformats.org/presentationml/2006/main">
  <p:tag name="KSO_WM_BEAUTIFY_FLAG" val="#wm#"/>
  <p:tag name="KSO_WM_TEMPLATE_CATEGORY" val="custom"/>
  <p:tag name="KSO_WM_TEMPLATE_INDEX" val="20184545"/>
</p:tagLst>
</file>

<file path=ppt/tags/tag64.xml><?xml version="1.0" encoding="utf-8"?>
<p:tagLst xmlns:p="http://schemas.openxmlformats.org/presentationml/2006/main">
  <p:tag name="KSO_WM_BEAUTIFY_FLAG" val="#wm#"/>
  <p:tag name="KSO_WM_TEMPLATE_CATEGORY" val="custom"/>
  <p:tag name="KSO_WM_TEMPLATE_INDEX" val="20184545"/>
</p:tagLst>
</file>

<file path=ppt/tags/tag65.xml><?xml version="1.0" encoding="utf-8"?>
<p:tagLst xmlns:p="http://schemas.openxmlformats.org/presentationml/2006/main">
  <p:tag name="KSO_WM_BEAUTIFY_FLAG" val="#wm#"/>
  <p:tag name="KSO_WM_TEMPLATE_CATEGORY" val="custom"/>
  <p:tag name="KSO_WM_TEMPLATE_INDEX" val="20184545"/>
</p:tagLst>
</file>

<file path=ppt/tags/tag66.xml><?xml version="1.0" encoding="utf-8"?>
<p:tagLst xmlns:p="http://schemas.openxmlformats.org/presentationml/2006/main">
  <p:tag name="KSO_WM_BEAUTIFY_FLAG" val="#wm#"/>
  <p:tag name="KSO_WM_TEMPLATE_CATEGORY" val="custom"/>
  <p:tag name="KSO_WM_TEMPLATE_INDEX" val="20184545"/>
</p:tagLst>
</file>

<file path=ppt/tags/tag67.xml><?xml version="1.0" encoding="utf-8"?>
<p:tagLst xmlns:p="http://schemas.openxmlformats.org/presentationml/2006/main">
  <p:tag name="KSO_WM_BEAUTIFY_FLAG" val="#wm#"/>
  <p:tag name="KSO_WM_TEMPLATE_CATEGORY" val="custom"/>
  <p:tag name="KSO_WM_TEMPLATE_INDEX" val="20184545"/>
</p:tagLst>
</file>

<file path=ppt/tags/tag68.xml><?xml version="1.0" encoding="utf-8"?>
<p:tagLst xmlns:p="http://schemas.openxmlformats.org/presentationml/2006/main">
  <p:tag name="KSO_WM_BEAUTIFY_FLAG" val="#wm#"/>
  <p:tag name="KSO_WM_TEMPLATE_CATEGORY" val="custom"/>
  <p:tag name="KSO_WM_TEMPLATE_INDEX" val="20184545"/>
</p:tagLst>
</file>

<file path=ppt/tags/tag69.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BEAUTIFY_FLAG" val="#wm#"/>
  <p:tag name="KSO_WM_TEMPLATE_CATEGORY" val="custom"/>
  <p:tag name="KSO_WM_TEMPLATE_INDEX" val="20184545"/>
</p:tagLst>
</file>

<file path=ppt/tags/tag70.xml><?xml version="1.0" encoding="utf-8"?>
<p:tagLst xmlns:p="http://schemas.openxmlformats.org/presentationml/2006/main">
  <p:tag name="KSO_WM_BEAUTIFY_FLAG" val="#wm#"/>
  <p:tag name="KSO_WM_TEMPLATE_CATEGORY" val="custom"/>
  <p:tag name="KSO_WM_TEMPLATE_INDEX" val="20184545"/>
</p:tagLst>
</file>

<file path=ppt/tags/tag71.xml><?xml version="1.0" encoding="utf-8"?>
<p:tagLst xmlns:p="http://schemas.openxmlformats.org/presentationml/2006/main">
  <p:tag name="KSO_WM_BEAUTIFY_FLAG" val="#wm#"/>
  <p:tag name="KSO_WM_TEMPLATE_CATEGORY" val="custom"/>
  <p:tag name="KSO_WM_TEMPLATE_INDEX" val="20184545"/>
</p:tagLst>
</file>

<file path=ppt/tags/tag72.xml><?xml version="1.0" encoding="utf-8"?>
<p:tagLst xmlns:p="http://schemas.openxmlformats.org/presentationml/2006/main">
  <p:tag name="KSO_WM_BEAUTIFY_FLAG" val="#wm#"/>
  <p:tag name="KSO_WM_TEMPLATE_CATEGORY" val="custom"/>
  <p:tag name="KSO_WM_TEMPLATE_INDEX" val="20184545"/>
</p:tagLst>
</file>

<file path=ppt/tags/tag73.xml><?xml version="1.0" encoding="utf-8"?>
<p:tagLst xmlns:p="http://schemas.openxmlformats.org/presentationml/2006/main">
  <p:tag name="KSO_WM_BEAUTIFY_FLAG" val="#wm#"/>
  <p:tag name="KSO_WM_TEMPLATE_CATEGORY" val="custom"/>
  <p:tag name="KSO_WM_TEMPLATE_INDEX" val="20184545"/>
</p:tagLst>
</file>

<file path=ppt/tags/tag74.xml><?xml version="1.0" encoding="utf-8"?>
<p:tagLst xmlns:p="http://schemas.openxmlformats.org/presentationml/2006/main">
  <p:tag name="KSO_WM_BEAUTIFY_FLAG" val="#wm#"/>
  <p:tag name="KSO_WM_TEMPLATE_CATEGORY" val="custom"/>
  <p:tag name="KSO_WM_TEMPLATE_INDEX" val="20184545"/>
</p:tagLst>
</file>

<file path=ppt/tags/tag75.xml><?xml version="1.0" encoding="utf-8"?>
<p:tagLst xmlns:p="http://schemas.openxmlformats.org/presentationml/2006/main">
  <p:tag name="KSO_WM_BEAUTIFY_FLAG" val="#wm#"/>
  <p:tag name="KSO_WM_TEMPLATE_CATEGORY" val="custom"/>
  <p:tag name="KSO_WM_TEMPLATE_INDEX" val="20184545"/>
</p:tagLst>
</file>

<file path=ppt/tags/tag76.xml><?xml version="1.0" encoding="utf-8"?>
<p:tagLst xmlns:p="http://schemas.openxmlformats.org/presentationml/2006/main">
  <p:tag name="KSO_WM_BEAUTIFY_FLAG" val="#wm#"/>
  <p:tag name="KSO_WM_TEMPLATE_CATEGORY" val="custom"/>
  <p:tag name="KSO_WM_TEMPLATE_INDEX" val="20184545"/>
</p:tagLst>
</file>

<file path=ppt/tags/tag77.xml><?xml version="1.0" encoding="utf-8"?>
<p:tagLst xmlns:p="http://schemas.openxmlformats.org/presentationml/2006/main">
  <p:tag name="KSO_WM_BEAUTIFY_FLAG" val="#wm#"/>
  <p:tag name="KSO_WM_TEMPLATE_CATEGORY" val="custom"/>
  <p:tag name="KSO_WM_TEMPLATE_INDEX" val="20184545"/>
</p:tagLst>
</file>

<file path=ppt/tags/tag78.xml><?xml version="1.0" encoding="utf-8"?>
<p:tagLst xmlns:p="http://schemas.openxmlformats.org/presentationml/2006/main">
  <p:tag name="KSO_WM_BEAUTIFY_FLAG" val="#wm#"/>
  <p:tag name="KSO_WM_TEMPLATE_CATEGORY" val="custom"/>
  <p:tag name="KSO_WM_TEMPLATE_INDEX" val="20184545"/>
</p:tagLst>
</file>

<file path=ppt/tags/tag79.xml><?xml version="1.0" encoding="utf-8"?>
<p:tagLst xmlns:p="http://schemas.openxmlformats.org/presentationml/2006/main">
  <p:tag name="KSO_WM_BEAUTIFY_FLAG" val="#wm#"/>
  <p:tag name="KSO_WM_TEMPLATE_CATEGORY" val="custom"/>
  <p:tag name="KSO_WM_TEMPLATE_INDEX" val="20184545"/>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80.xml><?xml version="1.0" encoding="utf-8"?>
<p:tagLst xmlns:p="http://schemas.openxmlformats.org/presentationml/2006/main">
  <p:tag name="KSO_WM_BEAUTIFY_FLAG" val="#wm#"/>
  <p:tag name="KSO_WM_TEMPLATE_CATEGORY" val="custom"/>
  <p:tag name="KSO_WM_TEMPLATE_INDEX" val="20184545"/>
</p:tagLst>
</file>

<file path=ppt/tags/tag81.xml><?xml version="1.0" encoding="utf-8"?>
<p:tagLst xmlns:p="http://schemas.openxmlformats.org/presentationml/2006/main">
  <p:tag name="KSO_WM_BEAUTIFY_FLAG" val="#wm#"/>
  <p:tag name="KSO_WM_TEMPLATE_CATEGORY" val="custom"/>
  <p:tag name="KSO_WM_TEMPLATE_INDEX" val="20184545"/>
</p:tagLst>
</file>

<file path=ppt/tags/tag82.xml><?xml version="1.0" encoding="utf-8"?>
<p:tagLst xmlns:p="http://schemas.openxmlformats.org/presentationml/2006/main">
  <p:tag name="KSO_WM_BEAUTIFY_FLAG" val="#wm#"/>
  <p:tag name="KSO_WM_TEMPLATE_CATEGORY" val="custom"/>
  <p:tag name="KSO_WM_TEMPLATE_INDEX" val="20184545"/>
</p:tagLst>
</file>

<file path=ppt/tags/tag83.xml><?xml version="1.0" encoding="utf-8"?>
<p:tagLst xmlns:p="http://schemas.openxmlformats.org/presentationml/2006/main">
  <p:tag name="KSO_WM_BEAUTIFY_FLAG" val="#wm#"/>
  <p:tag name="KSO_WM_TEMPLATE_CATEGORY" val="custom"/>
  <p:tag name="KSO_WM_TEMPLATE_INDEX" val="20184545"/>
</p:tagLst>
</file>

<file path=ppt/tags/tag84.xml><?xml version="1.0" encoding="utf-8"?>
<p:tagLst xmlns:p="http://schemas.openxmlformats.org/presentationml/2006/main">
  <p:tag name="KSO_WM_BEAUTIFY_FLAG" val="#wm#"/>
  <p:tag name="KSO_WM_TEMPLATE_CATEGORY" val="custom"/>
  <p:tag name="KSO_WM_TEMPLATE_INDEX" val="20184545"/>
</p:tagLst>
</file>

<file path=ppt/tags/tag85.xml><?xml version="1.0" encoding="utf-8"?>
<p:tagLst xmlns:p="http://schemas.openxmlformats.org/presentationml/2006/main">
  <p:tag name="KSO_WM_BEAUTIFY_FLAG" val="#wm#"/>
  <p:tag name="KSO_WM_TEMPLATE_CATEGORY" val="custom"/>
  <p:tag name="KSO_WM_TEMPLATE_INDEX" val="20184545"/>
</p:tagLst>
</file>

<file path=ppt/tags/tag86.xml><?xml version="1.0" encoding="utf-8"?>
<p:tagLst xmlns:p="http://schemas.openxmlformats.org/presentationml/2006/main">
  <p:tag name="KSO_WM_BEAUTIFY_FLAG" val="#wm#"/>
  <p:tag name="KSO_WM_TEMPLATE_CATEGORY" val="custom"/>
  <p:tag name="KSO_WM_TEMPLATE_INDEX" val="20184545"/>
</p:tagLst>
</file>

<file path=ppt/tags/tag87.xml><?xml version="1.0" encoding="utf-8"?>
<p:tagLst xmlns:p="http://schemas.openxmlformats.org/presentationml/2006/main">
  <p:tag name="KSO_WM_BEAUTIFY_FLAG" val="#wm#"/>
  <p:tag name="KSO_WM_TEMPLATE_CATEGORY" val="custom"/>
  <p:tag name="KSO_WM_TEMPLATE_INDEX" val="20184545"/>
</p:tagLst>
</file>

<file path=ppt/tags/tag88.xml><?xml version="1.0" encoding="utf-8"?>
<p:tagLst xmlns:p="http://schemas.openxmlformats.org/presentationml/2006/main">
  <p:tag name="KSO_WM_BEAUTIFY_FLAG" val="#wm#"/>
  <p:tag name="KSO_WM_TEMPLATE_CATEGORY" val="custom"/>
  <p:tag name="KSO_WM_TEMPLATE_INDEX" val="20184545"/>
</p:tagLst>
</file>

<file path=ppt/tags/tag89.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BEAUTIFY_FLAG" val="#wm#"/>
  <p:tag name="KSO_WM_TEMPLATE_CATEGORY" val="custom"/>
  <p:tag name="KSO_WM_TEMPLATE_INDEX" val="20184545"/>
</p:tagLst>
</file>

<file path=ppt/tags/tag90.xml><?xml version="1.0" encoding="utf-8"?>
<p:tagLst xmlns:p="http://schemas.openxmlformats.org/presentationml/2006/main">
  <p:tag name="KSO_WM_BEAUTIFY_FLAG" val="#wm#"/>
  <p:tag name="KSO_WM_TEMPLATE_CATEGORY" val="custom"/>
  <p:tag name="KSO_WM_TEMPLATE_INDEX" val="20184545"/>
</p:tagLst>
</file>

<file path=ppt/tags/tag91.xml><?xml version="1.0" encoding="utf-8"?>
<p:tagLst xmlns:p="http://schemas.openxmlformats.org/presentationml/2006/main">
  <p:tag name="KSO_WM_BEAUTIFY_FLAG" val="#wm#"/>
  <p:tag name="KSO_WM_TEMPLATE_CATEGORY" val="custom"/>
  <p:tag name="KSO_WM_TEMPLATE_INDEX" val="20184545"/>
</p:tagLst>
</file>

<file path=ppt/tags/tag92.xml><?xml version="1.0" encoding="utf-8"?>
<p:tagLst xmlns:p="http://schemas.openxmlformats.org/presentationml/2006/main">
  <p:tag name="KSO_WM_BEAUTIFY_FLAG" val="#wm#"/>
  <p:tag name="KSO_WM_TEMPLATE_CATEGORY" val="custom"/>
  <p:tag name="KSO_WM_TEMPLATE_INDEX" val="20184545"/>
</p:tagLst>
</file>

<file path=ppt/tags/tag93.xml><?xml version="1.0" encoding="utf-8"?>
<p:tagLst xmlns:p="http://schemas.openxmlformats.org/presentationml/2006/main">
  <p:tag name="KSO_WM_BEAUTIFY_FLAG" val="#wm#"/>
  <p:tag name="KSO_WM_TEMPLATE_CATEGORY" val="custom"/>
  <p:tag name="KSO_WM_TEMPLATE_INDEX" val="20184545"/>
</p:tagLst>
</file>

<file path=ppt/tags/tag94.xml><?xml version="1.0" encoding="utf-8"?>
<p:tagLst xmlns:p="http://schemas.openxmlformats.org/presentationml/2006/main">
  <p:tag name="KSO_WM_BEAUTIFY_FLAG" val="#wm#"/>
  <p:tag name="KSO_WM_TEMPLATE_CATEGORY" val="custom"/>
  <p:tag name="KSO_WM_TEMPLATE_INDEX" val="20184545"/>
</p:tagLst>
</file>

<file path=ppt/tags/tag95.xml><?xml version="1.0" encoding="utf-8"?>
<p:tagLst xmlns:p="http://schemas.openxmlformats.org/presentationml/2006/main">
  <p:tag name="KSO_WM_BEAUTIFY_FLAG" val="#wm#"/>
  <p:tag name="KSO_WM_TEMPLATE_CATEGORY" val="custom"/>
  <p:tag name="KSO_WM_TEMPLATE_INDEX" val="20184545"/>
</p:tagLst>
</file>

<file path=ppt/tags/tag96.xml><?xml version="1.0" encoding="utf-8"?>
<p:tagLst xmlns:p="http://schemas.openxmlformats.org/presentationml/2006/main">
  <p:tag name="KSO_WM_BEAUTIFY_FLAG" val="#wm#"/>
  <p:tag name="KSO_WM_TEMPLATE_CATEGORY" val="custom"/>
  <p:tag name="KSO_WM_TEMPLATE_INDEX" val="20184545"/>
</p:tagLst>
</file>

<file path=ppt/tags/tag97.xml><?xml version="1.0" encoding="utf-8"?>
<p:tagLst xmlns:p="http://schemas.openxmlformats.org/presentationml/2006/main">
  <p:tag name="KSO_WM_BEAUTIFY_FLAG" val="#wm#"/>
  <p:tag name="KSO_WM_TEMPLATE_CATEGORY" val="custom"/>
  <p:tag name="KSO_WM_TEMPLATE_INDEX" val="20184545"/>
</p:tagLst>
</file>

<file path=ppt/tags/tag98.xml><?xml version="1.0" encoding="utf-8"?>
<p:tagLst xmlns:p="http://schemas.openxmlformats.org/presentationml/2006/main">
  <p:tag name="KSO_WM_BEAUTIFY_FLAG" val="#wm#"/>
  <p:tag name="KSO_WM_TEMPLATE_CATEGORY" val="custom"/>
  <p:tag name="KSO_WM_TEMPLATE_INDEX" val="20184545"/>
</p:tagLst>
</file>

<file path=ppt/tags/tag99.xml><?xml version="1.0" encoding="utf-8"?>
<p:tagLst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10430</Words>
  <Application>WPS 演示</Application>
  <PresentationFormat>宽屏</PresentationFormat>
  <Paragraphs>820</Paragraphs>
  <Slides>108</Slides>
  <Notes>81</Notes>
  <HiddenSlides>3</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108</vt:i4>
      </vt:variant>
    </vt:vector>
  </HeadingPairs>
  <TitlesOfParts>
    <vt:vector size="118" baseType="lpstr">
      <vt:lpstr>Arial</vt:lpstr>
      <vt:lpstr>宋体</vt:lpstr>
      <vt:lpstr>Wingdings</vt:lpstr>
      <vt:lpstr>黑体</vt:lpstr>
      <vt:lpstr>微软雅黑</vt:lpstr>
      <vt:lpstr>Arial Unicode MS</vt:lpstr>
      <vt:lpstr>Calibri</vt:lpstr>
      <vt:lpstr>Wingdings</vt:lpstr>
      <vt:lpstr>Office 主题​​</vt:lpstr>
      <vt:lpstr>Paint.Picture</vt:lpstr>
      <vt:lpstr>分布式事务</vt:lpstr>
      <vt:lpstr>目录</vt:lpstr>
      <vt:lpstr>分布式系统</vt:lpstr>
      <vt:lpstr>分布式系统定义</vt:lpstr>
      <vt:lpstr>分布式系统定义</vt:lpstr>
      <vt:lpstr>分布式系统简化的架构图</vt:lpstr>
      <vt:lpstr>微服务定义</vt:lpstr>
      <vt:lpstr>微服务定义</vt:lpstr>
      <vt:lpstr>分布式事务理论</vt:lpstr>
      <vt:lpstr>事务- 即锁与并发</vt:lpstr>
      <vt:lpstr>分布式事务要解决的问题</vt:lpstr>
      <vt:lpstr>CAP原则</vt:lpstr>
      <vt:lpstr>分布式事务一致性	</vt:lpstr>
      <vt:lpstr>BASE理论</vt:lpstr>
      <vt:lpstr>事务一致性协议</vt:lpstr>
      <vt:lpstr>两将军问题</vt:lpstr>
      <vt:lpstr>2PC</vt:lpstr>
      <vt:lpstr>2PC</vt:lpstr>
      <vt:lpstr>2PC的协议优化</vt:lpstr>
      <vt:lpstr>2PC的前提条件*</vt:lpstr>
      <vt:lpstr>2PC的缺陷</vt:lpstr>
      <vt:lpstr>3PC</vt:lpstr>
      <vt:lpstr>3PC</vt:lpstr>
      <vt:lpstr>Paxos</vt:lpstr>
      <vt:lpstr>Spring事务分布式实现</vt:lpstr>
      <vt:lpstr>Spring事务抽象</vt:lpstr>
      <vt:lpstr>Spring 事务的隔离级别</vt:lpstr>
      <vt:lpstr>Spring 事务的传播属性</vt:lpstr>
      <vt:lpstr>JTA与XA</vt:lpstr>
      <vt:lpstr>JTA与XA</vt:lpstr>
      <vt:lpstr>JTA的接口</vt:lpstr>
      <vt:lpstr>Spring事务机制-本地事务</vt:lpstr>
      <vt:lpstr>Spring事务机制- 本地事务</vt:lpstr>
      <vt:lpstr>Spring事务机制-外部（全局）事务</vt:lpstr>
      <vt:lpstr>Spring事务机制-外部（全局）事务-JTA</vt:lpstr>
      <vt:lpstr>Spring事务机制-外部（全局）事务</vt:lpstr>
      <vt:lpstr>Spring事务机制-外部（全局）事务</vt:lpstr>
      <vt:lpstr>Spring JTA</vt:lpstr>
      <vt:lpstr>JTA的利弊</vt:lpstr>
      <vt:lpstr>不使用JTA的多数据源事务管理</vt:lpstr>
      <vt:lpstr>XA与JTA</vt:lpstr>
      <vt:lpstr>Spring JTA-不使用JTA</vt:lpstr>
      <vt:lpstr>SpringBoot的事务管理</vt:lpstr>
      <vt:lpstr>不使用JTA依次提交两个事务</vt:lpstr>
      <vt:lpstr>不使用JTA依次提交两个事务</vt:lpstr>
      <vt:lpstr>多个资源的事务同步模式</vt:lpstr>
      <vt:lpstr>XA与一阶段提交优化</vt:lpstr>
      <vt:lpstr>XA与最后资源博弈</vt:lpstr>
      <vt:lpstr>共享资源</vt:lpstr>
      <vt:lpstr>最大努力一次提交</vt:lpstr>
      <vt:lpstr>最大努力一次提交</vt:lpstr>
      <vt:lpstr>JMS最大努力一次提交+重试</vt:lpstr>
      <vt:lpstr>JMS最大努力一次提交+重试</vt:lpstr>
      <vt:lpstr>不使用JTA消息驱动的分布式事务</vt:lpstr>
      <vt:lpstr>链式事务</vt:lpstr>
      <vt:lpstr>非必要事务性接入</vt:lpstr>
      <vt:lpstr>祈祷模式</vt:lpstr>
      <vt:lpstr>模式选择（根据一致性需求）</vt:lpstr>
      <vt:lpstr>模式选择（根据业务场景）</vt:lpstr>
      <vt:lpstr>分布式事务实现的技术</vt:lpstr>
      <vt:lpstr>分布式事务的性质</vt:lpstr>
      <vt:lpstr>微服务接口的幂等性</vt:lpstr>
      <vt:lpstr>幂等性实现</vt:lpstr>
      <vt:lpstr>幂等性实现</vt:lpstr>
      <vt:lpstr>分布式系统唯一性ID ：GUID</vt:lpstr>
      <vt:lpstr>分布式系统唯一ID的生成</vt:lpstr>
      <vt:lpstr>分布式系统唯一ID的生成- Redis</vt:lpstr>
      <vt:lpstr>分布式系统唯一ID的生成- Zookeeper</vt:lpstr>
      <vt:lpstr>唯一ID生成方式的选择</vt:lpstr>
      <vt:lpstr>分布式系统分布式对象</vt:lpstr>
      <vt:lpstr>分布式锁</vt:lpstr>
      <vt:lpstr>分布式锁的特性</vt:lpstr>
      <vt:lpstr>Zookeeper</vt:lpstr>
      <vt:lpstr>Zookeeper</vt:lpstr>
      <vt:lpstr>Redis</vt:lpstr>
      <vt:lpstr>分布式事务的几种模式</vt:lpstr>
      <vt:lpstr>微服务架构的分布式事务的问题</vt:lpstr>
      <vt:lpstr>消息驱动基本结构示例</vt:lpstr>
      <vt:lpstr>消息驱动需要关注的事项</vt:lpstr>
      <vt:lpstr>回滚处理</vt:lpstr>
      <vt:lpstr>Event Sourcing -- CQRS</vt:lpstr>
      <vt:lpstr>AXON 框架</vt:lpstr>
      <vt:lpstr>优点</vt:lpstr>
      <vt:lpstr>缺点</vt:lpstr>
      <vt:lpstr>TCC (Try-Confirm-Cancel)</vt:lpstr>
      <vt:lpstr>TCC</vt:lpstr>
      <vt:lpstr>TX-LCN (Lock-Confirm-Notify)</vt:lpstr>
      <vt:lpstr>TX-LCN</vt:lpstr>
      <vt:lpstr> 					Fast &amp; EaSy Commit And Rollback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Seata与XA的差别</vt:lpstr>
      <vt:lpstr>PowerPoint 演示文稿</vt:lpstr>
      <vt:lpstr>Seata 分支事务的提交和回滚</vt:lpstr>
      <vt:lpstr>Seata 分支事务的提交和回滚</vt:lpstr>
      <vt:lpstr>Seata 分支事务的提交和回滚</vt:lpstr>
      <vt:lpstr>PowerPoint 演示文稿</vt:lpstr>
      <vt:lpstr>PowerPoint 演示文稿</vt:lpstr>
      <vt:lpstr>CSP</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Administrator</dc:creator>
  <cp:lastModifiedBy>jerry</cp:lastModifiedBy>
  <cp:revision>368</cp:revision>
  <dcterms:created xsi:type="dcterms:W3CDTF">2018-12-15T01:27:00Z</dcterms:created>
  <dcterms:modified xsi:type="dcterms:W3CDTF">2019-05-18T17:09:16Z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