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5"/>
  </p:handoutMasterIdLst>
  <p:sldIdLst>
    <p:sldId id="256" r:id="rId3"/>
    <p:sldId id="422" r:id="rId5"/>
    <p:sldId id="494" r:id="rId6"/>
    <p:sldId id="423" r:id="rId7"/>
    <p:sldId id="424" r:id="rId8"/>
    <p:sldId id="429" r:id="rId9"/>
    <p:sldId id="426" r:id="rId10"/>
    <p:sldId id="428" r:id="rId11"/>
    <p:sldId id="493" r:id="rId12"/>
    <p:sldId id="259" r:id="rId13"/>
    <p:sldId id="364" r:id="rId14"/>
    <p:sldId id="258" r:id="rId15"/>
    <p:sldId id="260" r:id="rId16"/>
    <p:sldId id="292" r:id="rId17"/>
    <p:sldId id="492" r:id="rId18"/>
    <p:sldId id="495" r:id="rId19"/>
    <p:sldId id="784" r:id="rId20"/>
    <p:sldId id="563" r:id="rId21"/>
    <p:sldId id="496" r:id="rId22"/>
    <p:sldId id="620" r:id="rId23"/>
    <p:sldId id="619" r:id="rId24"/>
    <p:sldId id="622" r:id="rId25"/>
    <p:sldId id="621" r:id="rId26"/>
    <p:sldId id="261" r:id="rId27"/>
    <p:sldId id="624" r:id="rId28"/>
    <p:sldId id="728" r:id="rId29"/>
    <p:sldId id="727" r:id="rId30"/>
    <p:sldId id="262" r:id="rId31"/>
    <p:sldId id="263" r:id="rId32"/>
    <p:sldId id="289" r:id="rId33"/>
    <p:sldId id="280" r:id="rId34"/>
    <p:sldId id="625" r:id="rId35"/>
    <p:sldId id="282" r:id="rId36"/>
    <p:sldId id="283" r:id="rId37"/>
    <p:sldId id="680" r:id="rId38"/>
    <p:sldId id="681" r:id="rId39"/>
    <p:sldId id="265" r:id="rId40"/>
    <p:sldId id="290" r:id="rId41"/>
    <p:sldId id="291" r:id="rId42"/>
    <p:sldId id="264" r:id="rId43"/>
    <p:sldId id="266" r:id="rId44"/>
    <p:sldId id="623" r:id="rId45"/>
    <p:sldId id="267" r:id="rId46"/>
    <p:sldId id="729" r:id="rId47"/>
    <p:sldId id="268" r:id="rId48"/>
    <p:sldId id="733" r:id="rId49"/>
    <p:sldId id="732" r:id="rId50"/>
    <p:sldId id="739" r:id="rId51"/>
    <p:sldId id="738" r:id="rId52"/>
    <p:sldId id="731" r:id="rId53"/>
    <p:sldId id="740" r:id="rId54"/>
    <p:sldId id="741" r:id="rId55"/>
    <p:sldId id="276" r:id="rId56"/>
    <p:sldId id="742" r:id="rId57"/>
    <p:sldId id="734" r:id="rId58"/>
    <p:sldId id="735" r:id="rId59"/>
    <p:sldId id="736" r:id="rId60"/>
    <p:sldId id="737" r:id="rId61"/>
    <p:sldId id="325" r:id="rId62"/>
    <p:sldId id="327" r:id="rId63"/>
    <p:sldId id="328" r:id="rId64"/>
    <p:sldId id="329" r:id="rId65"/>
    <p:sldId id="330" r:id="rId66"/>
    <p:sldId id="331" r:id="rId67"/>
    <p:sldId id="332" r:id="rId68"/>
    <p:sldId id="785" r:id="rId69"/>
    <p:sldId id="786" r:id="rId70"/>
    <p:sldId id="333" r:id="rId71"/>
    <p:sldId id="334" r:id="rId72"/>
    <p:sldId id="344" r:id="rId73"/>
    <p:sldId id="345" r:id="rId74"/>
    <p:sldId id="354" r:id="rId75"/>
    <p:sldId id="788" r:id="rId76"/>
    <p:sldId id="787" r:id="rId77"/>
    <p:sldId id="743" r:id="rId78"/>
    <p:sldId id="336" r:id="rId79"/>
    <p:sldId id="337" r:id="rId80"/>
    <p:sldId id="338" r:id="rId81"/>
    <p:sldId id="339" r:id="rId82"/>
    <p:sldId id="341" r:id="rId83"/>
    <p:sldId id="862" r:id="rId84"/>
    <p:sldId id="342" r:id="rId85"/>
    <p:sldId id="861" r:id="rId86"/>
    <p:sldId id="343" r:id="rId87"/>
    <p:sldId id="860" r:id="rId88"/>
    <p:sldId id="854" r:id="rId89"/>
    <p:sldId id="859" r:id="rId90"/>
    <p:sldId id="355" r:id="rId91"/>
    <p:sldId id="853" r:id="rId92"/>
    <p:sldId id="293" r:id="rId93"/>
    <p:sldId id="425"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829D8CB6-F62D-4002-8A47-ECF9DCCB1660}">
          <p14:sldIdLst>
            <p14:sldId id="256"/>
            <p14:sldId id="422"/>
          </p14:sldIdLst>
        </p14:section>
        <p14:section name="分布式系统" id="{88a851c7-8ac5-4869-8aa3-015905e11cff}">
          <p14:sldIdLst>
            <p14:sldId id="494"/>
            <p14:sldId id="423"/>
            <p14:sldId id="424"/>
            <p14:sldId id="429"/>
            <p14:sldId id="426"/>
            <p14:sldId id="428"/>
          </p14:sldIdLst>
        </p14:section>
        <p14:section name="分布式事务理论" id="{9BD903E1-33A4-489F-9A0F-73AFC4A7CF46}">
          <p14:sldIdLst>
            <p14:sldId id="493"/>
            <p14:sldId id="259"/>
            <p14:sldId id="364"/>
            <p14:sldId id="258"/>
            <p14:sldId id="260"/>
            <p14:sldId id="292"/>
          </p14:sldIdLst>
        </p14:section>
        <p14:section name="事务一致性协议&#13;" id="{469f0225-a5a3-4f9c-bc03-9d956d3bdf7c}">
          <p14:sldIdLst>
            <p14:sldId id="492"/>
            <p14:sldId id="495"/>
            <p14:sldId id="496"/>
            <p14:sldId id="620"/>
            <p14:sldId id="619"/>
            <p14:sldId id="622"/>
            <p14:sldId id="563"/>
            <p14:sldId id="784"/>
            <p14:sldId id="621"/>
          </p14:sldIdLst>
        </p14:section>
        <p14:section name="Spring事务分布式实现" id="{41E07A71-3558-4FA5-8638-B04A83776B83}">
          <p14:sldIdLst>
            <p14:sldId id="261"/>
            <p14:sldId id="624"/>
            <p14:sldId id="728"/>
            <p14:sldId id="727"/>
            <p14:sldId id="262"/>
            <p14:sldId id="263"/>
            <p14:sldId id="289"/>
            <p14:sldId id="280"/>
            <p14:sldId id="625"/>
            <p14:sldId id="282"/>
            <p14:sldId id="283"/>
            <p14:sldId id="680"/>
            <p14:sldId id="681"/>
            <p14:sldId id="265"/>
            <p14:sldId id="290"/>
            <p14:sldId id="291"/>
            <p14:sldId id="264"/>
            <p14:sldId id="266"/>
            <p14:sldId id="623"/>
          </p14:sldIdLst>
        </p14:section>
        <p14:section name="事务同步模式" id="{A1E4495F-3EF2-4370-A049-5EA14E4C5B0B}">
          <p14:sldIdLst>
            <p14:sldId id="267"/>
            <p14:sldId id="729"/>
            <p14:sldId id="268"/>
            <p14:sldId id="733"/>
            <p14:sldId id="732"/>
            <p14:sldId id="739"/>
            <p14:sldId id="738"/>
            <p14:sldId id="731"/>
            <p14:sldId id="740"/>
            <p14:sldId id="741"/>
            <p14:sldId id="276"/>
            <p14:sldId id="742"/>
            <p14:sldId id="734"/>
            <p14:sldId id="735"/>
            <p14:sldId id="736"/>
            <p14:sldId id="737"/>
          </p14:sldIdLst>
        </p14:section>
        <p14:section name="分布式事务实现的技术" id="{DA5C7AD6-713F-4A2F-997D-27194B135141}">
          <p14:sldIdLst>
            <p14:sldId id="325"/>
            <p14:sldId id="327"/>
            <p14:sldId id="328"/>
            <p14:sldId id="329"/>
            <p14:sldId id="330"/>
            <p14:sldId id="331"/>
            <p14:sldId id="332"/>
            <p14:sldId id="785"/>
            <p14:sldId id="786"/>
            <p14:sldId id="333"/>
            <p14:sldId id="334"/>
          </p14:sldIdLst>
        </p14:section>
        <p14:section name="分布式锁" id="{C23D9AA9-9A07-4027-B664-A05F8FFBBBA6}">
          <p14:sldIdLst>
            <p14:sldId id="344"/>
            <p14:sldId id="345"/>
            <p14:sldId id="354"/>
            <p14:sldId id="788"/>
            <p14:sldId id="787"/>
          </p14:sldIdLst>
        </p14:section>
        <p14:section name="消息驱动分布式事务" id="{EEC6AEC8-5FB6-4169-9C2F-CC3C7C48E76B}">
          <p14:sldIdLst>
            <p14:sldId id="743"/>
            <p14:sldId id="336"/>
            <p14:sldId id="337"/>
            <p14:sldId id="338"/>
            <p14:sldId id="339"/>
          </p14:sldIdLst>
        </p14:section>
        <p14:section name="事件溯源模式" id="{D6275F70-EA6A-4C55-BC84-3737F07CC31D}">
          <p14:sldIdLst>
            <p14:sldId id="342"/>
            <p14:sldId id="861"/>
            <p14:sldId id="862"/>
            <p14:sldId id="341"/>
          </p14:sldIdLst>
        </p14:section>
        <p14:section name="TCC模式" id="{9490DF95-3264-4CA3-AF46-BF7BB3737EC9}">
          <p14:sldIdLst>
            <p14:sldId id="343"/>
            <p14:sldId id="860"/>
          </p14:sldIdLst>
        </p14:section>
        <p14:section name="LCN 框架" id="{6a6af03b-0a94-4b2a-ada8-8b3f387d457b}">
          <p14:sldIdLst>
            <p14:sldId id="854"/>
            <p14:sldId id="859"/>
          </p14:sldIdLst>
        </p14:section>
        <p14:section name="Fescar框架" id="{D7680A34-D0B4-4B66-BD81-45B1897A3598}">
          <p14:sldIdLst>
            <p14:sldId id="355"/>
            <p14:sldId id="853"/>
          </p14:sldIdLst>
        </p14:section>
        <p14:section name="参考资料" id="{18CEC514-9AE0-4C12-9247-8AAEDA3D09E6}">
          <p14:sldIdLst>
            <p14:sldId id="293"/>
            <p14:sldId id="4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692" autoAdjust="0"/>
  </p:normalViewPr>
  <p:slideViewPr>
    <p:cSldViewPr snapToGrid="0">
      <p:cViewPr varScale="1">
        <p:scale>
          <a:sx n="68" d="100"/>
          <a:sy n="68"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handoutMaster" Target="handoutMasters/handoutMaster1.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Eric Brewer教授指出了著名的CAP理论，后来Seth Gilbert 和 Nancy lynch两人证明了CAP理论的正确性</a:t>
            </a:r>
            <a:endParaRPr lang="zh-CN" altLang="en-US"/>
          </a:p>
          <a:p>
            <a:endParaRPr lang="zh-CN" altLang="en-US"/>
          </a:p>
          <a:p>
            <a:r>
              <a:rPr lang="en-US" altLang="zh-CN"/>
              <a:t>C: All nodes see the same data at the same time</a:t>
            </a:r>
            <a:endParaRPr lang="en-US" altLang="zh-CN"/>
          </a:p>
          <a:p>
            <a:r>
              <a:rPr lang="en-US" altLang="zh-CN"/>
              <a:t>A: Reads and writes always succeed</a:t>
            </a:r>
            <a:endParaRPr lang="en-US" altLang="zh-CN"/>
          </a:p>
          <a:p>
            <a:r>
              <a:rPr lang="en-US" altLang="zh-CN"/>
              <a:t>P: the system continues to operate despite arbitrary message loss or failure of part of the system</a:t>
            </a:r>
            <a:endParaRPr lang="en-US" altLang="zh-CN"/>
          </a:p>
          <a:p>
            <a:endParaRPr lang="en-US" altLang="zh-CN"/>
          </a:p>
          <a:p>
            <a:r>
              <a:rPr lang="en-US" altLang="zh-CN"/>
              <a:t>http://www.hollischuang.com/archives/666</a:t>
            </a:r>
            <a:endParaRPr lang="en-US" altLang="zh-CN"/>
          </a:p>
          <a:p>
            <a:r>
              <a:rPr lang="en-US" altLang="zh-CN"/>
              <a:t>https://www.infoq.cn/article/solution-of-distributed-system-transaction-consistency</a:t>
            </a:r>
            <a:endParaRPr lang="en-US" altLang="zh-CN"/>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强一致性：</a:t>
            </a:r>
            <a:r>
              <a:rPr lang="en-US" altLang="zh-CN"/>
              <a:t>ACID</a:t>
            </a:r>
            <a:r>
              <a:rPr lang="zh-CN" altLang="en-US"/>
              <a:t>的完全实现（</a:t>
            </a:r>
            <a:r>
              <a:rPr lang="en-US" altLang="zh-CN"/>
              <a:t>JTA</a:t>
            </a:r>
            <a:r>
              <a:rPr lang="zh-CN" altLang="en-US"/>
              <a:t>）</a:t>
            </a:r>
            <a:endParaRPr lang="zh-CN" altLang="en-US"/>
          </a:p>
          <a:p>
            <a:r>
              <a:rPr lang="zh-CN" altLang="en-US"/>
              <a:t>弱一致性：放弃原子性和隔离性，还是要回滚操作来保证一致性</a:t>
            </a:r>
            <a:endParaRPr lang="zh-CN" altLang="en-US"/>
          </a:p>
          <a:p>
            <a:r>
              <a:rPr lang="zh-CN" altLang="en-US"/>
              <a:t>最终一致性：在弱一致性基础上，不要求完全一致性，定时任务来完成最终一致性。（大部分情况下）</a:t>
            </a:r>
            <a:endParaRPr lang="zh-CN" altLang="en-US"/>
          </a:p>
          <a:p>
            <a:endParaRPr lang="zh-CN" altLang="en-US"/>
          </a:p>
          <a:p>
            <a:r>
              <a:rPr lang="zh-CN" altLang="en-US"/>
              <a:t>弱一致性与最终一致性区别在于错误处理机制</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相对于原子性而言，要求多个节点的数据副本都是一致的，这是一种 “硬状态”。</a:t>
            </a:r>
            <a:endParaRPr lang="zh-CN" altLang="en-US"/>
          </a:p>
          <a:p>
            <a:endParaRPr lang="zh-CN" altLang="en-US"/>
          </a:p>
          <a:p>
            <a:r>
              <a:rPr lang="zh-CN" altLang="en-US"/>
              <a:t>软状态指的是：允许系统中的数据存在中间状态，并认为该状态不影响系统的整体可用性，即允许系统在多个不同节点的数据副本存在数据延时。</a:t>
            </a:r>
            <a:endParaRPr lang="zh-CN" altLang="en-US"/>
          </a:p>
          <a:p>
            <a:endParaRPr lang="zh-CN" altLang="en-US"/>
          </a:p>
          <a:p>
            <a:r>
              <a:rPr lang="zh-CN" altLang="en-US">
                <a:sym typeface="+mn-ea"/>
              </a:rPr>
              <a:t>软状态：软状态是指允许系统存在中间状态，而该中间状态不会影响系统整体可用性。分布式存储中一般一份数据至少会有三个副本，允许不同节点间副本同步的延时就是软状态的体现。mysql replication的异步复制也是一种体现。</a:t>
            </a:r>
            <a:endParaRPr lang="zh-CN" altLang="en-US"/>
          </a:p>
          <a:p>
            <a:endParaRPr lang="zh-CN" altLang="en-US"/>
          </a:p>
          <a:p>
            <a:endParaRPr lang="zh-CN" altLang="en-US"/>
          </a:p>
          <a:p>
            <a:r>
              <a:rPr lang="zh-CN" altLang="en-US"/>
              <a:t>最终一致性分为 5 种：</a:t>
            </a:r>
            <a:endParaRPr lang="zh-CN" altLang="en-US"/>
          </a:p>
          <a:p>
            <a:endParaRPr lang="zh-CN" altLang="en-US"/>
          </a:p>
          <a:p>
            <a:r>
              <a:rPr lang="zh-CN" altLang="en-US"/>
              <a:t>1. 因果一致性（Causal consistency）</a:t>
            </a:r>
            <a:endParaRPr lang="zh-CN" altLang="en-US"/>
          </a:p>
          <a:p>
            <a:endParaRPr lang="zh-CN" altLang="en-US"/>
          </a:p>
          <a:p>
            <a:r>
              <a:rPr lang="zh-CN" altLang="en-US"/>
              <a:t>指的是：如果节点 A 在更新完某个数据后通知了节点 B，那么节点 B 之后对该数据的访问和修改都是基于 A 更新后的值。于此同时，和节点 A 无因果关系的节点 C 的数据访问则没有这样的限制。</a:t>
            </a:r>
            <a:endParaRPr lang="zh-CN" altLang="en-US"/>
          </a:p>
          <a:p>
            <a:endParaRPr lang="zh-CN" altLang="en-US"/>
          </a:p>
          <a:p>
            <a:r>
              <a:rPr lang="zh-CN" altLang="en-US"/>
              <a:t>2. 读己之所写（Read your writes）</a:t>
            </a:r>
            <a:endParaRPr lang="zh-CN" altLang="en-US"/>
          </a:p>
          <a:p>
            <a:endParaRPr lang="zh-CN" altLang="en-US"/>
          </a:p>
          <a:p>
            <a:r>
              <a:rPr lang="zh-CN" altLang="en-US"/>
              <a:t>这种就很简单了，节点 A 更新一个数据后，它自身总是能访问到自身更新过的最新值，而不会看到旧值。其实也算一种因果一致性。</a:t>
            </a:r>
            <a:endParaRPr lang="zh-CN" altLang="en-US"/>
          </a:p>
          <a:p>
            <a:endParaRPr lang="zh-CN" altLang="en-US"/>
          </a:p>
          <a:p>
            <a:r>
              <a:rPr lang="zh-CN" altLang="en-US"/>
              <a:t>3. 会话一致性（Session consistency）</a:t>
            </a:r>
            <a:endParaRPr lang="zh-CN" altLang="en-US"/>
          </a:p>
          <a:p>
            <a:endParaRPr lang="zh-CN" altLang="en-US"/>
          </a:p>
          <a:p>
            <a:r>
              <a:rPr lang="zh-CN" altLang="en-US"/>
              <a:t>会话一致性将对系统数据的访问过程框定在了一个会话当中：系统能保证在同一个有效的会话中实现 “读己之所写” 的一致性，也就是说，执行更新操作之后，客户端能够在同一个会话中始终读取到该数据项的最新值。</a:t>
            </a:r>
            <a:endParaRPr lang="zh-CN" altLang="en-US"/>
          </a:p>
          <a:p>
            <a:endParaRPr lang="zh-CN" altLang="en-US"/>
          </a:p>
          <a:p>
            <a:r>
              <a:rPr lang="zh-CN" altLang="en-US"/>
              <a:t>4. 单调读一致性（Monotonic read consistency）</a:t>
            </a:r>
            <a:endParaRPr lang="zh-CN" altLang="en-US"/>
          </a:p>
          <a:p>
            <a:endParaRPr lang="zh-CN" altLang="en-US"/>
          </a:p>
          <a:p>
            <a:r>
              <a:rPr lang="zh-CN" altLang="en-US"/>
              <a:t>单调读一致性是指如果一个节点从系统中读取出一个数据项的某个值后，那么系统对于该节点后续的任何数据访问都不应该返回更旧的值。</a:t>
            </a:r>
            <a:endParaRPr lang="zh-CN" altLang="en-US"/>
          </a:p>
          <a:p>
            <a:endParaRPr lang="zh-CN" altLang="en-US"/>
          </a:p>
          <a:p>
            <a:r>
              <a:rPr lang="zh-CN" altLang="en-US"/>
              <a:t>5. 单调写一致性（Monotonic write consistency）</a:t>
            </a:r>
            <a:endParaRPr lang="zh-CN" altLang="en-US"/>
          </a:p>
          <a:p>
            <a:endParaRPr lang="zh-CN" altLang="en-US"/>
          </a:p>
          <a:p>
            <a:r>
              <a:rPr lang="zh-CN" altLang="en-US"/>
              <a:t>指一个系统要能够保证来自同一个节点的写操作被顺序的执行。</a:t>
            </a:r>
            <a:endParaRPr lang="zh-CN" altLang="en-US"/>
          </a:p>
          <a:p>
            <a:endParaRPr lang="zh-CN" altLang="en-US"/>
          </a:p>
          <a:p>
            <a:r>
              <a:rPr lang="zh-CN" altLang="en-US"/>
              <a:t>然而，在实际的实践中，这 5 种系统往往会结合使用，以构建一个具有最终一致性的分布式系统。实际上，不只是分布式系统使用最终一致性，关系型数据库在某个功能上，也是使用最终一致性的，比如备份，数据库的复制过程是需要时间的，这个复制过程中，业务读取到的值就是旧的。当然，最终还是达成了数据一致性。这也算是一个最终一致性的经典案例。</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http://pubs.opengroup.org/onlinepubs/009680699/toc.pdf</a:t>
            </a:r>
            <a:endParaRPr lang="zh-CN" altLang="en-US"/>
          </a:p>
          <a:p>
            <a:endParaRPr lang="zh-CN" altLang="en-US"/>
          </a:p>
          <a:p>
            <a:r>
              <a:t>The ISO/IEC Open Systems Interconnection (OSI) Distributed Transaction Processing (DTP) standard.</a:t>
            </a:r>
          </a:p>
          <a:p/>
          <a:p>
            <a:r>
              <a:rPr lang="en-US" altLang="zh-CN"/>
              <a:t>ISO/IEC DIS 10026-1 (1991) (model)</a:t>
            </a:r>
            <a:endParaRPr lang="en-US" altLang="zh-CN"/>
          </a:p>
          <a:p>
            <a:r>
              <a:rPr lang="en-US" altLang="zh-CN"/>
              <a:t>ISO/IEC DIS 10026-2 (1991) (service)</a:t>
            </a:r>
            <a:endParaRPr lang="en-US" altLang="zh-CN"/>
          </a:p>
          <a:p>
            <a:r>
              <a:rPr lang="en-US" altLang="zh-CN"/>
              <a:t>ISO/IEC DIS 10026-3 (1991) (protocol)</a:t>
            </a:r>
            <a:endParaRPr lang="en-US" altLang="zh-CN"/>
          </a:p>
          <a:p>
            <a:endParaRPr lang="en-US" altLang="zh-CN"/>
          </a:p>
          <a:p>
            <a:r>
              <a:rPr lang="en-US" altLang="zh-CN"/>
              <a:t>#JTA 深度历险 - 原理与实现</a:t>
            </a:r>
            <a:endParaRPr lang="en-US" altLang="zh-CN"/>
          </a:p>
          <a:p>
            <a:r>
              <a:rPr lang="en-US" altLang="zh-CN"/>
              <a:t>https://www.cnblogs.com/xingzc/p/5745631.html</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P.S.: </a:t>
            </a:r>
            <a:r>
              <a:rPr lang="zh-CN" altLang="en-US"/>
              <a:t>The transaction manager considers the global transaction committed if and only if all branches successfully commit.</a:t>
            </a:r>
            <a:endParaRPr lang="zh-CN" altLang="en-US"/>
          </a:p>
          <a:p>
            <a:endParaRPr lang="zh-CN" altLang="en-US"/>
          </a:p>
          <a:p>
            <a:r>
              <a:rPr lang="zh-CN" altLang="en-US"/>
              <a:t>https://docs.oracle.com/database/121/TTCDV/xa_dtp.htm#TTCDV332</a:t>
            </a:r>
            <a:endParaRPr lang="zh-CN" altLang="en-US"/>
          </a:p>
          <a:p>
            <a:r>
              <a:rPr lang="zh-CN" altLang="en-US"/>
              <a:t>《Distributed Transaction Processing:The XA Specification》</a:t>
            </a:r>
            <a:r>
              <a:rPr lang="en-US" altLang="zh-CN"/>
              <a:t>.2.3.2</a:t>
            </a:r>
            <a:r>
              <a:rPr lang="zh-CN" altLang="en-US"/>
              <a:t>节</a:t>
            </a:r>
            <a:endParaRPr lang="zh-CN" altLang="en-US"/>
          </a:p>
          <a:p>
            <a:r>
              <a:rPr lang="zh-CN" altLang="en-US"/>
              <a:t>https://www.jianshu.com/p/6c1fd2420274 </a:t>
            </a:r>
            <a:r>
              <a:rPr lang="en-US" altLang="zh-CN"/>
              <a:t>XA</a:t>
            </a:r>
            <a:r>
              <a:rPr lang="zh-CN" altLang="en-US"/>
              <a:t>规范中文版</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虽然网络并不可靠，但两阶段提交的主要目标并不是解决诸如拜占庭问题的网络问题。同时两阶段提交的主要网络通信危险期（In-doubt Time）在事务提交阶段，而该阶段非常短。</a:t>
            </a:r>
            <a:endParaRPr lang="zh-CN" altLang="en-US"/>
          </a:p>
          <a:p>
            <a:endParaRPr lang="zh-CN" altLang="en-US"/>
          </a:p>
          <a:p>
            <a:endParaRPr lang="zh-CN" altLang="en-US"/>
          </a:p>
          <a:p>
            <a:r>
              <a:rPr lang="zh-CN" altLang="en-US"/>
              <a:t>"In computer science, write-ahead logging (WAL) is a family of techniques for providing atomicity and durability (two of the ACID properties) in database systems."——维基百科</a:t>
            </a:r>
            <a:endParaRPr lang="zh-CN" altLang="en-US"/>
          </a:p>
          <a:p>
            <a:r>
              <a:rPr lang="zh-CN" altLang="en-US"/>
              <a:t>在计算机领域，WAL（Write-ahead logging，预写式日志）是数据库系统提供原子性和持久化的一系列技术。</a:t>
            </a:r>
            <a:endParaRPr lang="zh-CN" altLang="en-US"/>
          </a:p>
          <a:p>
            <a:endParaRPr lang="zh-CN" altLang="en-US"/>
          </a:p>
          <a:p>
            <a:r>
              <a:rPr lang="zh-CN" altLang="en-US"/>
              <a:t>https://stackoverflow.com/questions/7389382/two-phase-commit</a:t>
            </a:r>
            <a:endParaRPr lang="zh-CN" altLang="en-US"/>
          </a:p>
          <a:p>
            <a:r>
              <a:rPr lang="zh-CN" altLang="en-US"/>
              <a:t>https://www.cnblogs.com/hzmark/p/wal.html</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https://blog.csdn.net/leopard_education/article/details/40188019</a:t>
            </a:r>
            <a:endParaRPr lang="zh-CN" altLang="en-US"/>
          </a:p>
          <a:p>
            <a:r>
              <a:rPr lang="zh-CN" altLang="en-US">
                <a:sym typeface="+mn-ea"/>
              </a:rPr>
              <a:t>唯一理论上两阶段提交出现问题的情况是当协调者发出提交指令后宕机并出现磁盘故障等永久性错误，导致事务不可追踪和恢复</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https://www.the-paper-trail.org/post/2008-11-29-consensus-protocols-three-phase-commit/</a:t>
            </a:r>
            <a:endParaRPr lang="zh-CN" altLang="en-US"/>
          </a:p>
          <a:p>
            <a:r>
              <a:rPr lang="zh-CN" altLang="en-US"/>
              <a:t>https://www.cnblogs.com/xingzc/p/5745587.html</a:t>
            </a:r>
            <a:endParaRPr lang="zh-CN" altLang="en-US"/>
          </a:p>
          <a:p>
            <a:r>
              <a:rPr lang="zh-CN" altLang="en-US"/>
              <a:t>https://www.cnblogs.com/AndyAo/p/8228099.html</a:t>
            </a:r>
            <a:endParaRPr lang="zh-CN" altLang="en-US"/>
          </a:p>
          <a:p>
            <a:r>
              <a:rPr lang="zh-CN" altLang="en-US"/>
              <a:t>https://www.jianshu.com/p/7ef9c48164e3</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libpaxos3源码：https://bitbucket.org/sciascid/libpaxos</a:t>
            </a:r>
            <a:endParaRPr lang="zh-CN" altLang="en-US"/>
          </a:p>
          <a:p>
            <a:endParaRPr lang="zh-CN" altLang="en-US"/>
          </a:p>
          <a:p>
            <a:r>
              <a:rPr lang="zh-CN" altLang="en-US"/>
              <a:t>Google Chubby的作者Mike Burrows说过， there is only one consensus protocol, and that’s Paxos” – all other approaches are just broken versions of Paxos.</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https://www.javaworld.com/article/2077963/open-source-tools/distributed-transactions-in-spring--with-and-without-xa.html </a:t>
            </a:r>
            <a:r>
              <a:rPr lang="en-US" altLang="zh-CN"/>
              <a:t>-- Spring</a:t>
            </a:r>
            <a:r>
              <a:rPr lang="zh-CN" altLang="en-US"/>
              <a:t>官方推荐</a:t>
            </a:r>
            <a:endParaRPr lang="zh-CN" altLang="en-US"/>
          </a:p>
          <a:p>
            <a:r>
              <a:rPr lang="zh-CN" altLang="en-US"/>
              <a:t>https://github.com/spring-projects/spring-framework/issues/8524</a:t>
            </a:r>
            <a:endParaRPr lang="zh-CN" altLang="en-US"/>
          </a:p>
          <a:p>
            <a:endParaRPr lang="zh-CN" altLang="en-US"/>
          </a:p>
          <a:p>
            <a:r>
              <a:rPr lang="zh-CN" altLang="en-US"/>
              <a:t>http://www.importnew.com/15812.html</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https://docs.spring.io/spring-framework/docs/current/spring-framework-reference/data-access.html#transaction-strategies</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ISOLATION_DEFAULT： 依赖于数据源的隔离级别</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PROPAGATION_REQUIRED</a:t>
            </a:r>
            <a:r>
              <a:rPr lang="en-US" altLang="zh-CN">
                <a:sym typeface="+mn-ea"/>
              </a:rPr>
              <a:t>: </a:t>
            </a:r>
            <a:r>
              <a:rPr lang="zh-CN" altLang="en-US">
                <a:sym typeface="+mn-ea"/>
              </a:rPr>
              <a:t>默认；如果调用者已有一个事务上下文，则当前方法加入该事务；如果调用者没有事务上下文，则当前方法创建一个新的事务并在事务中运行。</a:t>
            </a:r>
            <a:endParaRPr lang="zh-CN" altLang="en-US">
              <a:sym typeface="+mn-ea"/>
            </a:endParaRPr>
          </a:p>
          <a:p>
            <a:r>
              <a:rPr lang="zh-CN" altLang="en-US">
                <a:sym typeface="+mn-ea"/>
              </a:rPr>
              <a:t>PROPAGATION_REQUIRES_NEW：当前方法必须在一个新的事务中运行，如果调用者已经存在一个事务上下文，则调用者事务将被挂起；直至当前方法新开启的事务运行完毕并返回，调用者方法所在的事务才能重新恢复并继续运行。</a:t>
            </a:r>
            <a:endParaRPr lang="zh-CN" altLang="en-US">
              <a:sym typeface="+mn-ea"/>
            </a:endParaRPr>
          </a:p>
          <a:p>
            <a:r>
              <a:rPr lang="zh-CN" altLang="en-US">
                <a:sym typeface="+mn-ea"/>
              </a:rPr>
              <a:t>PROPAGATION_NOT_SUPPORTED： 当前方法不会在事务中运行，如果调用者已存在一个事务上下文，则调用者事务将被挂起，当前方法运行完毕后，调用者方法所在的事务才能重新恢复并继续运行。</a:t>
            </a:r>
            <a:endParaRPr lang="zh-CN" altLang="en-US">
              <a:sym typeface="+mn-ea"/>
            </a:endParaRPr>
          </a:p>
          <a:p>
            <a:r>
              <a:rPr lang="zh-CN" altLang="en-US">
                <a:sym typeface="+mn-ea"/>
              </a:rPr>
              <a:t>PROPAGATION_SUPPORTS：如果调用者已存在于一个事务上下文，这个属性相当于PROPAGATION_REQUIRED；如果调用者不存在一个事务上下文，则这个属性相当于PROPAGATION_NOT_SUPPORTED。</a:t>
            </a:r>
            <a:endParaRPr lang="zh-CN" altLang="en-US">
              <a:sym typeface="+mn-ea"/>
            </a:endParaRPr>
          </a:p>
          <a:p>
            <a:r>
              <a:rPr lang="en-US" altLang="zh-CN">
                <a:sym typeface="+mn-ea"/>
              </a:rPr>
              <a:t>		</a:t>
            </a:r>
            <a:r>
              <a:rPr lang="zh-CN" altLang="en-US">
                <a:sym typeface="+mn-ea"/>
              </a:rPr>
              <a:t>也就是说，如果调用者已存在一个事务上下文，则当前方法加入该事务；如果调用者不存在一个事务上下文，则当前方法也不会在事务中运行。</a:t>
            </a:r>
            <a:endParaRPr lang="zh-CN" altLang="en-US">
              <a:sym typeface="+mn-ea"/>
            </a:endParaRPr>
          </a:p>
          <a:p>
            <a:r>
              <a:rPr lang="zh-CN" altLang="en-US">
                <a:sym typeface="+mn-ea"/>
              </a:rPr>
              <a:t>PROPAGATION_MANDATORY：当前方法的调用者必须拥有事务上下文，否则抛出异常：javax.transaction.TransactionRequiredException</a:t>
            </a:r>
            <a:endParaRPr lang="zh-CN" altLang="en-US">
              <a:sym typeface="+mn-ea"/>
            </a:endParaRPr>
          </a:p>
          <a:p>
            <a:r>
              <a:rPr lang="zh-CN" altLang="en-US">
                <a:sym typeface="+mn-ea"/>
              </a:rPr>
              <a:t>PROPAGATION_NEVER： 当前方法的调用者不能拥有事务上下文，否则抛出异常：java.rmi.RemoteException.</a:t>
            </a:r>
            <a:endParaRPr lang="zh-CN" altLang="en-US">
              <a:sym typeface="+mn-ea"/>
            </a:endParaRPr>
          </a:p>
          <a:p>
            <a:r>
              <a:rPr lang="zh-CN" altLang="en-US">
                <a:sym typeface="+mn-ea"/>
              </a:rPr>
              <a:t>PROPAGATION_NESTED：嵌套事务，类似于PROPAGATION_REQUIRED，仅支持</a:t>
            </a:r>
            <a:r>
              <a:rPr lang="en-US" altLang="zh-CN">
                <a:sym typeface="+mn-ea"/>
              </a:rPr>
              <a:t>JDBC</a:t>
            </a:r>
            <a:r>
              <a:rPr lang="zh-CN" altLang="en-US">
                <a:sym typeface="+mn-ea"/>
              </a:rPr>
              <a:t>的DataSourceTransactionManager，</a:t>
            </a:r>
            <a:r>
              <a:rPr lang="en-US" altLang="zh-CN">
                <a:sym typeface="+mn-ea"/>
              </a:rPr>
              <a:t>&gt; JDBC 3.0 Driver</a:t>
            </a:r>
            <a:endParaRPr lang="en-US" altLang="zh-CN">
              <a:sym typeface="+mn-ea"/>
            </a:endParaRPr>
          </a:p>
          <a:p>
            <a:endParaRPr lang="en-US" altLang="zh-CN">
              <a:sym typeface="+mn-ea"/>
            </a:endParaRPr>
          </a:p>
          <a:p>
            <a:r>
              <a:rPr lang="en-US" altLang="zh-CN">
                <a:sym typeface="+mn-ea"/>
              </a:rPr>
              <a:t>https://www.javaworld.com/article/2076126/java-se/transaction-management-under-j2ee-1-2.html</a:t>
            </a:r>
            <a:endParaRPr lang="en-US" altLang="zh-CN">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XA</a:t>
            </a:r>
            <a:r>
              <a:rPr lang="zh-CN" altLang="en-US"/>
              <a:t>编程规范，定义了一些事务管理的接口，定义了</a:t>
            </a:r>
            <a:r>
              <a:rPr lang="en-US" altLang="zh-CN"/>
              <a:t>XA Resource </a:t>
            </a:r>
            <a:r>
              <a:rPr lang="zh-CN" altLang="en-US"/>
              <a:t>针对数据资源的封装；事务管理的接口使用资源管理器，通过两阶段提交针对多个数据的资源进行事务的管理，</a:t>
            </a:r>
            <a:endParaRPr lang="zh-CN" altLang="en-US"/>
          </a:p>
          <a:p>
            <a:r>
              <a:rPr lang="en-US" altLang="zh-CN"/>
              <a:t>JTA</a:t>
            </a:r>
            <a:r>
              <a:rPr lang="zh-CN" altLang="en-US"/>
              <a:t>是</a:t>
            </a:r>
            <a:r>
              <a:rPr lang="en-US" altLang="zh-CN"/>
              <a:t>XA</a:t>
            </a:r>
            <a:r>
              <a:rPr lang="zh-CN" altLang="en-US"/>
              <a:t>规范在</a:t>
            </a:r>
            <a:r>
              <a:rPr lang="en-US" altLang="zh-CN"/>
              <a:t>Java </a:t>
            </a:r>
            <a:r>
              <a:rPr lang="zh-CN" altLang="en-US"/>
              <a:t>中实现。</a:t>
            </a:r>
            <a:endParaRPr lang="zh-CN" altLang="en-US"/>
          </a:p>
          <a:p>
            <a:endParaRPr lang="zh-CN" altLang="en-US"/>
          </a:p>
          <a:p>
            <a:r>
              <a:rPr lang="zh-CN" altLang="en-US"/>
              <a:t>在一个请求里面操作两个数据源，用两个事务管理器，我们就要用某种方式让这两个事务管理器的事务管理达成某种同步，让他们能够一起提交或回滚。</a:t>
            </a:r>
            <a:endParaRPr lang="zh-CN" altLang="en-US"/>
          </a:p>
          <a:p>
            <a:endParaRPr lang="zh-CN" altLang="en-US"/>
          </a:p>
          <a:p>
            <a:r>
              <a:rPr lang="en-US" altLang="zh-CN"/>
              <a:t># JTA_PSQL</a:t>
            </a:r>
            <a:endParaRPr lang="zh-CN" altLang="en-US"/>
          </a:p>
          <a:p>
            <a:r>
              <a:rPr lang="zh-CN" altLang="en-US"/>
              <a:t>https://www.cnblogs.com/Leo_wl/p/5728027.html</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https://www.oracle.com/technetwork/java/javaee/jta/index.html</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https://docs.spring.io/spring-framework/docs/current/spring-framework-reference/data-access.html#transaction-local</a:t>
            </a:r>
            <a:endParaRPr lang="zh-CN" altLang="en-US"/>
          </a:p>
          <a:p>
            <a:endParaRPr lang="zh-CN" altLang="en-US"/>
          </a:p>
          <a:p>
            <a:r>
              <a:rPr lang="zh-CN" altLang="en-US"/>
              <a:t>在业务代码里不需要添加事务相关的代码通过标签或者说</a:t>
            </a:r>
            <a:r>
              <a:rPr lang="en-US" altLang="zh-CN"/>
              <a:t>AOP</a:t>
            </a:r>
            <a:r>
              <a:rPr lang="zh-CN" altLang="en-US"/>
              <a:t>来实现事务</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用户通过接口调用管理事务</a:t>
            </a:r>
            <a:endParaRPr lang="zh-CN" altLang="en-US"/>
          </a:p>
          <a:p>
            <a:r>
              <a:rPr lang="en-US" altLang="zh-CN"/>
              <a:t>2. </a:t>
            </a:r>
            <a:r>
              <a:rPr lang="zh-CN" altLang="en-US"/>
              <a:t>实际上调用相应的事务实现的具体方法</a:t>
            </a:r>
            <a:endParaRPr lang="zh-CN" altLang="en-US"/>
          </a:p>
          <a:p>
            <a:r>
              <a:rPr lang="en-US" altLang="zh-CN"/>
              <a:t>3. Spring</a:t>
            </a:r>
            <a:r>
              <a:rPr lang="zh-CN" altLang="en-US"/>
              <a:t>的事务实现调用资源管理器的事务管理方法</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https://docs.spring.io/spring-framework/docs/current/spring-framework-reference/data-access.html#transaction-global</a:t>
            </a:r>
            <a:endParaRPr lang="zh-CN" altLang="en-US"/>
          </a:p>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JBOSS| Websphere </a:t>
            </a:r>
            <a:r>
              <a:rPr lang="zh-CN" altLang="en-US"/>
              <a:t>方式： </a:t>
            </a:r>
            <a:r>
              <a:rPr lang="en-US" altLang="zh-CN"/>
              <a:t>Spring </a:t>
            </a:r>
            <a:r>
              <a:rPr lang="zh-CN" altLang="en-US"/>
              <a:t>事务接口，通过</a:t>
            </a:r>
            <a:r>
              <a:rPr lang="en-US" altLang="zh-CN"/>
              <a:t>JNDI</a:t>
            </a:r>
            <a:r>
              <a:rPr lang="zh-CN" altLang="en-US"/>
              <a:t>控制</a:t>
            </a:r>
            <a:r>
              <a:rPr lang="en-US" altLang="zh-CN"/>
              <a:t>JTA</a:t>
            </a:r>
            <a:r>
              <a:rPr lang="zh-CN" altLang="en-US"/>
              <a:t>事务管理器</a:t>
            </a:r>
            <a:endParaRPr lang="zh-CN" altLang="en-US"/>
          </a:p>
          <a:p>
            <a:endParaRPr lang="zh-CN" altLang="en-US"/>
          </a:p>
          <a:p>
            <a:r>
              <a:rPr lang="en-US" altLang="zh-CN"/>
              <a:t>Atomikos|Bitronix </a:t>
            </a:r>
            <a:r>
              <a:rPr lang="zh-CN" altLang="en-US"/>
              <a:t>： 起一个线程，在线程里运行一个事务管理器，在这个线程里进行多个数据源的事务管理。</a:t>
            </a:r>
            <a:r>
              <a:rPr lang="en-US" altLang="zh-CN"/>
              <a:t>Spring </a:t>
            </a:r>
            <a:r>
              <a:rPr lang="zh-CN" altLang="en-US"/>
              <a:t>事务接口通过线程里的事务管理器来进行管理。</a:t>
            </a:r>
            <a:endParaRPr lang="zh-CN" altLang="en-US"/>
          </a:p>
          <a:p>
            <a:endParaRPr lang="zh-CN" altLang="en-US"/>
          </a:p>
          <a:p>
            <a:endParaRPr lang="en-US" altLang="zh-CN"/>
          </a:p>
          <a:p>
            <a:r>
              <a:rPr lang="en-US" altLang="zh-CN"/>
              <a:t>Atomikos&amp;Bitronix </a:t>
            </a:r>
            <a:r>
              <a:rPr lang="zh-CN" altLang="en-US"/>
              <a:t>比较</a:t>
            </a:r>
            <a:endParaRPr lang="zh-CN" altLang="en-US"/>
          </a:p>
          <a:p>
            <a:r>
              <a:rPr lang="zh-CN" altLang="en-US"/>
              <a:t>https://www.jianshu.com/p/cf8e01afd710</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多数据源下，最慢的数据源时长影响</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为什么不使用</a:t>
            </a:r>
            <a:r>
              <a:rPr lang="en-US" altLang="zh-CN">
                <a:sym typeface="+mn-ea"/>
              </a:rPr>
              <a:t>JTA</a:t>
            </a:r>
            <a:r>
              <a:rPr lang="zh-CN" altLang="en-US">
                <a:sym typeface="+mn-ea"/>
              </a:rPr>
              <a:t>：两阶段提交，性能问题。</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https://www.cnblogs.com/malcome/articles/5909632.html?from=timeline&amp;isappinstalled=1</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两个数据源：</a:t>
            </a:r>
            <a:r>
              <a:rPr lang="en-US" altLang="zh-CN"/>
              <a:t>MQ</a:t>
            </a:r>
            <a:r>
              <a:rPr lang="zh-CN" altLang="en-US"/>
              <a:t>和</a:t>
            </a:r>
            <a:r>
              <a:rPr lang="en-US" altLang="zh-CN"/>
              <a:t>DB</a:t>
            </a:r>
            <a:endParaRPr lang="en-US" altLang="zh-CN"/>
          </a:p>
          <a:p>
            <a:r>
              <a:rPr lang="zh-CN" altLang="en-US"/>
              <a:t>问题在于：</a:t>
            </a:r>
            <a:endParaRPr lang="zh-CN" altLang="en-US"/>
          </a:p>
          <a:p>
            <a:r>
              <a:rPr lang="zh-CN" altLang="en-US"/>
              <a:t>第五步提交后，第六步失败，第五步就无法回滚</a:t>
            </a:r>
            <a:endParaRPr lang="zh-CN" altLang="en-US"/>
          </a:p>
          <a:p>
            <a:endParaRPr lang="zh-CN" altLang="en-US"/>
          </a:p>
          <a:p>
            <a:r>
              <a:rPr lang="zh-CN" altLang="en-US"/>
              <a:t>http://www.hollischuang.com/archives/681</a:t>
            </a:r>
            <a:endParaRPr lang="zh-CN" altLang="en-US"/>
          </a:p>
          <a:p>
            <a:r>
              <a:rPr lang="zh-CN" altLang="en-US"/>
              <a:t>http://www.voidcn.com/article/p-ovnfwsgi-sg.html</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https://www.javaworld.com/article/2077963/open-source-tools/distributed-transactions-in-spring--with-and-without-xa.html</a:t>
            </a:r>
            <a:endParaRPr lang="zh-CN" altLang="en-US">
              <a:sym typeface="+mn-ea"/>
            </a:endParaRPr>
          </a:p>
          <a:p>
            <a:r>
              <a:rPr lang="en-US" altLang="zh-CN"/>
              <a:t>English verson</a:t>
            </a:r>
            <a:endParaRPr lang="en-US" altLang="zh-CN"/>
          </a:p>
          <a:p>
            <a:r>
              <a:rPr lang="en-US" altLang="zh-CN"/>
              <a:t>http://www.importnew.com/15812.html</a:t>
            </a:r>
            <a:endParaRPr lang="en-US" altLang="zh-CN"/>
          </a:p>
          <a:p>
            <a:r>
              <a:rPr lang="zh-CN" altLang="en-US"/>
              <a:t>中文版本</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如果第七步出错，还是无法回滚第六步；但还是能很大的降低该问题的概率</a:t>
            </a:r>
            <a:endParaRPr lang="zh-CN" altLang="en-US"/>
          </a:p>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a:t>
            </a:r>
            <a:r>
              <a:rPr lang="en-US" altLang="zh-CN"/>
              <a:t>AOP</a:t>
            </a:r>
            <a:r>
              <a:rPr lang="zh-CN" altLang="en-US"/>
              <a:t>或者</a:t>
            </a:r>
            <a:r>
              <a:rPr lang="en-US" altLang="zh-CN"/>
              <a:t>Listener</a:t>
            </a:r>
            <a:r>
              <a:rPr lang="zh-CN" altLang="en-US"/>
              <a:t>实现事务的直接同步？</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idea is that sometimes one of the resources that you need to access is marginal and doesn't need to be in the transaction at all. For instance, you might need to insert a row into an audit table that's independent of whether the business transaction is successful or not; it just records the attempt to do something. </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usual outcome is that everything works just fine on a sunny day, but as soon as there is an exception the user finds that one of the resources didn't roll back. </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分布式事务实现的几种模式</a:t>
            </a:r>
            <a:endParaRPr lang="zh-CN" altLang="en-US"/>
          </a:p>
          <a:p>
            <a:r>
              <a:rPr lang="zh-CN" altLang="en-US"/>
              <a:t>幂等性，唯一性</a:t>
            </a:r>
            <a:r>
              <a:rPr lang="en-US" altLang="zh-CN"/>
              <a:t>ID</a:t>
            </a:r>
            <a:endParaRPr lang="en-US" altLang="zh-CN"/>
          </a:p>
          <a:p>
            <a:r>
              <a:rPr lang="zh-CN" altLang="en-US"/>
              <a:t>分布式锁与对象</a:t>
            </a:r>
            <a:endParaRPr lang="zh-CN" altLang="en-US"/>
          </a:p>
          <a:p>
            <a:r>
              <a:rPr lang="zh-CN" altLang="en-US"/>
              <a:t>事务补偿：重试与幂等</a:t>
            </a:r>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微服务的安全性和幂等性。</a:t>
            </a:r>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数据库自增序列： 需要分布式服务共用一个数据库</a:t>
            </a:r>
            <a:endParaRPr lang="zh-CN" altLang="en-US"/>
          </a:p>
          <a:p>
            <a:r>
              <a:rPr lang="en-US" altLang="zh-CN"/>
              <a:t>UUID</a:t>
            </a:r>
            <a:r>
              <a:rPr lang="zh-CN" altLang="en-US"/>
              <a:t>： </a:t>
            </a:r>
            <a:r>
              <a:rPr lang="en-US" altLang="zh-CN"/>
              <a:t>128</a:t>
            </a:r>
            <a:r>
              <a:rPr lang="zh-CN" altLang="en-US"/>
              <a:t>位，</a:t>
            </a:r>
            <a:r>
              <a:rPr lang="en-US" altLang="zh-CN"/>
              <a:t>32</a:t>
            </a:r>
            <a:r>
              <a:rPr lang="zh-CN" altLang="en-US"/>
              <a:t>个</a:t>
            </a:r>
            <a:r>
              <a:rPr lang="en-US" altLang="zh-CN"/>
              <a:t>16</a:t>
            </a:r>
            <a:r>
              <a:rPr lang="zh-CN" altLang="en-US"/>
              <a:t>进制字符</a:t>
            </a:r>
            <a:endParaRPr lang="zh-CN" altLang="en-US"/>
          </a:p>
          <a:p>
            <a:r>
              <a:rPr lang="en-US" altLang="zh-CN"/>
              <a:t>MongoDB</a:t>
            </a:r>
            <a:r>
              <a:rPr lang="zh-CN" altLang="en-US"/>
              <a:t>只保证系统中唯一，不保证全世界唯一。</a:t>
            </a:r>
            <a:r>
              <a:rPr lang="en-US" altLang="zh-CN"/>
              <a:t>24</a:t>
            </a:r>
            <a:r>
              <a:rPr lang="zh-CN" altLang="en-US"/>
              <a:t>个</a:t>
            </a:r>
            <a:r>
              <a:rPr lang="en-US" altLang="zh-CN"/>
              <a:t>16</a:t>
            </a:r>
            <a:r>
              <a:rPr lang="zh-CN" altLang="en-US"/>
              <a:t>进制字符</a:t>
            </a:r>
            <a:endParaRPr lang="zh-CN" altLang="en-US"/>
          </a:p>
          <a:p>
            <a:r>
              <a:rPr lang="en-US" altLang="zh-CN"/>
              <a:t>Redis</a:t>
            </a:r>
            <a:r>
              <a:rPr lang="zh-CN" altLang="en-US"/>
              <a:t>、</a:t>
            </a:r>
            <a:r>
              <a:rPr lang="en-US" altLang="zh-CN"/>
              <a:t>Zookeeper:</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http://www.cnblogs.com/xybaby/p/7787034.html</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自增</a:t>
            </a:r>
            <a:r>
              <a:rPr lang="en-US" altLang="zh-CN"/>
              <a:t>ID</a:t>
            </a:r>
            <a:r>
              <a:rPr lang="zh-CN" altLang="en-US"/>
              <a:t>的部署：所有的服务都需要访问一个数据库</a:t>
            </a:r>
            <a:endParaRPr lang="zh-CN" altLang="en-US"/>
          </a:p>
          <a:p>
            <a:r>
              <a:rPr lang="zh-CN" altLang="en-US"/>
              <a:t>是否建索引：把</a:t>
            </a:r>
            <a:r>
              <a:rPr lang="en-US" altLang="zh-CN"/>
              <a:t>UUID</a:t>
            </a:r>
            <a:r>
              <a:rPr lang="zh-CN" altLang="en-US"/>
              <a:t>转成</a:t>
            </a:r>
            <a:r>
              <a:rPr lang="en-US" altLang="zh-CN"/>
              <a:t>Long</a:t>
            </a:r>
            <a:r>
              <a:rPr lang="zh-CN" altLang="en-US"/>
              <a:t>型保存建索引</a:t>
            </a:r>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smtClean="0"/>
              <a:t>分布式锁：</a:t>
            </a:r>
            <a:endParaRPr lang="en-US" altLang="zh-CN" smtClean="0"/>
          </a:p>
          <a:p>
            <a:r>
              <a:rPr lang="en-US" altLang="zh-CN" dirty="0" smtClean="0"/>
              <a:t>https://www.cnblogs.com/linjiqin/p/8003838.html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Zookeepe</a:t>
            </a:r>
            <a:r>
              <a:rPr lang="zh-CN" altLang="en-US" dirty="0"/>
              <a:t>注册中的负载均衡与</a:t>
            </a:r>
            <a:r>
              <a:rPr lang="en-US" altLang="zh-CN" dirty="0"/>
              <a:t>Nginx</a:t>
            </a:r>
            <a:r>
              <a:rPr lang="zh-CN" altLang="en-US" dirty="0"/>
              <a:t>的负载均衡</a:t>
            </a:r>
            <a:endParaRPr lang="zh-CN" altLang="en-US" dirty="0"/>
          </a:p>
          <a:p>
            <a:r>
              <a:rPr lang="en-US" altLang="zh-CN" dirty="0"/>
              <a:t>Dubbo</a:t>
            </a:r>
            <a:r>
              <a:rPr lang="zh-CN" altLang="en-US" dirty="0"/>
              <a:t>的负载均衡</a:t>
            </a:r>
            <a:endParaRPr lang="zh-CN" altLang="en-US" dirty="0"/>
          </a:p>
          <a:p>
            <a:r>
              <a:rPr lang="zh-CN" altLang="en-US" dirty="0"/>
              <a:t>https://baijiahao.baidu.com/s?id=1610572906386264645&amp;wfr=spider&amp;for=pc</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https://baijiahao.baidu.com/s?id=1593258103626631655&amp;wfr=spider&amp;for=pc</a:t>
            </a:r>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Event Sourcing: </a:t>
            </a:r>
            <a:r>
              <a:rPr lang="zh-CN" altLang="en-US"/>
              <a:t>只会使用一个</a:t>
            </a:r>
            <a:r>
              <a:rPr lang="en-US" altLang="zh-CN"/>
              <a:t>event store</a:t>
            </a:r>
            <a:r>
              <a:rPr lang="zh-CN" altLang="en-US"/>
              <a:t>的数据源</a:t>
            </a:r>
            <a:endParaRPr lang="zh-CN" altLang="en-US"/>
          </a:p>
          <a:p>
            <a:r>
              <a:rPr lang="en-US" altLang="zh-CN"/>
              <a:t>TCC</a:t>
            </a:r>
            <a:r>
              <a:rPr lang="zh-CN" altLang="en-US"/>
              <a:t>： 服务间调用的时候</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https://microservices.io/patterns/data/cqrs.html</a:t>
            </a:r>
            <a:endParaRPr lang="zh-CN" altLang="en-US"/>
          </a:p>
          <a:p>
            <a:r>
              <a:rPr lang="zh-CN" altLang="en-US"/>
              <a:t>https://microservices.io/patterns/data/event-sourcing.html</a:t>
            </a:r>
            <a:endParaRPr lang="zh-CN" altLang="en-US"/>
          </a:p>
          <a:p>
            <a:endParaRPr lang="zh-CN" altLang="en-US"/>
          </a:p>
          <a:p>
            <a:endParaRPr lang="zh-CN" altLang="en-US"/>
          </a:p>
          <a:p>
            <a:endParaRPr lang="zh-CN" altLang="en-US"/>
          </a:p>
          <a:p>
            <a:r>
              <a:rPr lang="en-US" altLang="zh-CN"/>
              <a:t>Axon</a:t>
            </a:r>
            <a:endParaRPr lang="en-US" altLang="zh-CN"/>
          </a:p>
          <a:p>
            <a:r>
              <a:rPr lang="en-US" altLang="zh-CN"/>
              <a:t>SAGA</a:t>
            </a:r>
            <a:endParaRPr lang="zh-CN" altLang="en-US"/>
          </a:p>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https://docs.axoniq.io/reference-guide/architecture-overview</a:t>
            </a:r>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DEMO:</a:t>
            </a:r>
            <a:endParaRPr lang="en-US" altLang="zh-CN"/>
          </a:p>
          <a:p>
            <a:r>
              <a:rPr lang="en-US" altLang="zh-CN"/>
              <a:t>https://txlcn.org/en-us/docs/demo/dubbo.html</a:t>
            </a:r>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https://txlcn.org/en-us/docs/principle/control.html</a:t>
            </a:r>
            <a:endParaRPr lang="zh-CN" altLang="en-US"/>
          </a:p>
          <a:p>
            <a:r>
              <a:rPr lang="en-US" altLang="zh-CN"/>
              <a:t>DEMO: https://txlcn.org/en-us/docs/demo/dubbo.html</a:t>
            </a:r>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https://github.com/alibaba/fescar/wiki/%E6%A6%82%E8%A7%88</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https://martinfowler.com/articles/microservices.html</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9" name="PA_椭圆 31"/>
          <p:cNvSpPr/>
          <p:nvPr>
            <p:custDataLst>
              <p:tags r:id="rId4"/>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0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74713" y="551543"/>
            <a:ext cx="10440000" cy="561430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chorCtr="0">
            <a:normAutofit/>
          </a:bodyPr>
          <a:lstStyle>
            <a:lvl1pPr algn="r">
              <a:defRPr sz="9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6"/>
            <a:ext cx="10515600" cy="1192212"/>
          </a:xfrm>
        </p:spPr>
        <p:txBody>
          <a:bodyPr lIns="90000" tIns="90000" rIns="90000" anchor="t" anchorCtr="0">
            <a:normAutofit/>
          </a:bodyPr>
          <a:lstStyle>
            <a:lvl1pPr algn="ctr">
              <a:defRPr sz="48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8200" y="2558853"/>
            <a:ext cx="10515600" cy="1775024"/>
          </a:xfrm>
        </p:spPr>
        <p:txBody>
          <a:bodyPr>
            <a:noAutofit/>
          </a:bodyPr>
          <a:lstStyle>
            <a:lvl1pPr marL="0" indent="0" algn="ctr">
              <a:buNone/>
              <a:defRPr sz="9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normAutofit/>
          </a:bodyPr>
          <a:lstStyle>
            <a:lvl1pPr>
              <a:lnSpc>
                <a:spcPct val="90000"/>
              </a:lnSpc>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74712"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98600"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74800" y="444500"/>
            <a:ext cx="4176000" cy="15103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93525" y="444500"/>
            <a:ext cx="6120000" cy="5722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74800" y="2111473"/>
            <a:ext cx="4176000" cy="4053600"/>
          </a:xfrm>
        </p:spPr>
        <p:txBody>
          <a:bodyPr>
            <a:normAutofit/>
          </a:bodyPr>
          <a:lstStyle>
            <a:lvl1pPr marL="0" indent="0">
              <a:lnSpc>
                <a:spcPct val="90000"/>
              </a:lnSpc>
              <a:spcBef>
                <a:spcPts val="100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0.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22.png"/></Relationships>
</file>

<file path=ppt/slides/_rels/slide67.xml.rels><?xml version="1.0" encoding="UTF-8" standalone="yes"?>
<Relationships xmlns="http://schemas.openxmlformats.org/package/2006/relationships"><Relationship Id="rId6" Type="http://schemas.openxmlformats.org/officeDocument/2006/relationships/notesSlide" Target="../notesSlides/notesSlide61.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23.wmf"/><Relationship Id="rId1" Type="http://schemas.openxmlformats.org/officeDocument/2006/relationships/oleObject" Target="../embeddings/oleObject1.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6.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9.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0.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27.png"/><Relationship Id="rId1" Type="http://schemas.openxmlformats.org/officeDocument/2006/relationships/image" Target="../media/image26.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28.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29.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78.xml"/><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31.png"/><Relationship Id="rId1" Type="http://schemas.openxmlformats.org/officeDocument/2006/relationships/image" Target="../media/image30.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分布式事务</a:t>
            </a:r>
            <a:endParaRPr lang="zh-CN" altLang="en-US"/>
          </a:p>
        </p:txBody>
      </p:sp>
      <p:sp>
        <p:nvSpPr>
          <p:cNvPr id="3" name="副标题 2"/>
          <p:cNvSpPr>
            <a:spLocks noGrp="1"/>
          </p:cNvSpPr>
          <p:nvPr>
            <p:ph type="subTitle" idx="1"/>
          </p:nvPr>
        </p:nvSpPr>
        <p:spPr/>
        <p:txBody>
          <a:bodyPr/>
          <a:lstStyle/>
          <a:p>
            <a:r>
              <a:rPr lang="en-US" altLang="zh-CN"/>
              <a:t>PS</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事务</a:t>
            </a:r>
            <a:r>
              <a:rPr lang="en-US" altLang="zh-CN"/>
              <a:t>- </a:t>
            </a:r>
            <a:r>
              <a:rPr lang="zh-CN" altLang="en-US"/>
              <a:t>即锁与并发</a:t>
            </a:r>
            <a:endParaRPr lang="zh-CN" altLang="en-US"/>
          </a:p>
        </p:txBody>
      </p:sp>
      <p:pic>
        <p:nvPicPr>
          <p:cNvPr id="5" name="图片 4"/>
          <p:cNvPicPr>
            <a:picLocks noChangeAspect="1"/>
          </p:cNvPicPr>
          <p:nvPr/>
        </p:nvPicPr>
        <p:blipFill>
          <a:blip r:embed="rId1"/>
          <a:stretch>
            <a:fillRect/>
          </a:stretch>
        </p:blipFill>
        <p:spPr>
          <a:xfrm>
            <a:off x="5121910" y="1586865"/>
            <a:ext cx="5067300" cy="459105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分布式事务要解决的问题</a:t>
            </a:r>
            <a:endParaRPr lang="zh-CN" altLang="en-US"/>
          </a:p>
        </p:txBody>
      </p:sp>
      <p:sp>
        <p:nvSpPr>
          <p:cNvPr id="3" name="内容占位符 2"/>
          <p:cNvSpPr>
            <a:spLocks noGrp="1"/>
          </p:cNvSpPr>
          <p:nvPr>
            <p:ph idx="1"/>
          </p:nvPr>
        </p:nvSpPr>
        <p:spPr/>
        <p:txBody>
          <a:bodyPr/>
          <a:p>
            <a:r>
              <a:rPr lang="zh-CN" altLang="en-US">
                <a:sym typeface="+mn-ea"/>
              </a:rPr>
              <a:t>在一个请求里面操作两个或多个数据源，用两个或多个事务管理器，我们就要用某种方式让这两个或多个事务管理器的事务管理达成某种同步，让他们能够一起提交或回滚。</a:t>
            </a:r>
            <a:endParaRPr lang="zh-CN" altLang="en-US"/>
          </a:p>
          <a:p>
            <a:endParaRPr lang="zh-CN" altLang="en-US"/>
          </a:p>
          <a:p>
            <a:r>
              <a:rPr lang="zh-CN" altLang="en-US">
                <a:sym typeface="+mn-ea"/>
              </a:rPr>
              <a:t>所以，重点是如何保证同步，特别是提交完第一个以后，第二个事务是有可能出错的。</a:t>
            </a:r>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CAP</a:t>
            </a:r>
            <a:r>
              <a:rPr lang="zh-CN" altLang="en-US"/>
              <a:t>原则</a:t>
            </a:r>
            <a:endParaRPr lang="zh-CN" altLang="en-US"/>
          </a:p>
        </p:txBody>
      </p:sp>
      <p:sp>
        <p:nvSpPr>
          <p:cNvPr id="3" name="内容占位符 2"/>
          <p:cNvSpPr>
            <a:spLocks noGrp="1"/>
          </p:cNvSpPr>
          <p:nvPr>
            <p:ph idx="1"/>
          </p:nvPr>
        </p:nvSpPr>
        <p:spPr/>
        <p:txBody>
          <a:bodyPr/>
          <a:lstStyle/>
          <a:p>
            <a:r>
              <a:rPr lang="en-US" altLang="zh-CN"/>
              <a:t>C  Consistency </a:t>
            </a:r>
            <a:r>
              <a:rPr lang="zh-CN" altLang="en-US"/>
              <a:t>一致性</a:t>
            </a:r>
            <a:endParaRPr lang="zh-CN" altLang="en-US"/>
          </a:p>
          <a:p>
            <a:endParaRPr lang="en-US" altLang="zh-CN"/>
          </a:p>
          <a:p>
            <a:r>
              <a:rPr lang="en-US" altLang="zh-CN"/>
              <a:t>A  Availability </a:t>
            </a:r>
            <a:r>
              <a:rPr lang="zh-CN" altLang="en-US"/>
              <a:t>可用性</a:t>
            </a:r>
            <a:endParaRPr lang="zh-CN" altLang="en-US"/>
          </a:p>
          <a:p>
            <a:endParaRPr lang="en-US" altLang="zh-CN"/>
          </a:p>
          <a:p>
            <a:r>
              <a:rPr lang="en-US" altLang="zh-CN"/>
              <a:t>P  Partition tolorance </a:t>
            </a:r>
            <a:r>
              <a:rPr lang="zh-CN" altLang="en-US"/>
              <a:t>分区容错性</a:t>
            </a:r>
            <a:endParaRPr lang="zh-CN" altLang="en-US"/>
          </a:p>
        </p:txBody>
      </p:sp>
      <p:pic>
        <p:nvPicPr>
          <p:cNvPr id="4" name="图片 3"/>
          <p:cNvPicPr>
            <a:picLocks noChangeAspect="1"/>
          </p:cNvPicPr>
          <p:nvPr/>
        </p:nvPicPr>
        <p:blipFill>
          <a:blip r:embed="rId1"/>
          <a:stretch>
            <a:fillRect/>
          </a:stretch>
        </p:blipFill>
        <p:spPr>
          <a:xfrm>
            <a:off x="7090410" y="1702435"/>
            <a:ext cx="2362200" cy="2333625"/>
          </a:xfrm>
          <a:prstGeom prst="rect">
            <a:avLst/>
          </a:prstGeom>
        </p:spPr>
      </p:pic>
      <p:pic>
        <p:nvPicPr>
          <p:cNvPr id="6" name="图片 5"/>
          <p:cNvPicPr>
            <a:picLocks noChangeAspect="1"/>
          </p:cNvPicPr>
          <p:nvPr/>
        </p:nvPicPr>
        <p:blipFill>
          <a:blip r:embed="rId2"/>
          <a:stretch>
            <a:fillRect/>
          </a:stretch>
        </p:blipFill>
        <p:spPr>
          <a:xfrm>
            <a:off x="5977255" y="697230"/>
            <a:ext cx="4589145" cy="395287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分布式事务一致性</a:t>
            </a:r>
            <a:r>
              <a:rPr lang="en-US" altLang="zh-CN"/>
              <a:t>	</a:t>
            </a:r>
            <a:endParaRPr lang="en-US" altLang="zh-CN"/>
          </a:p>
        </p:txBody>
      </p:sp>
      <p:sp>
        <p:nvSpPr>
          <p:cNvPr id="3" name="内容占位符 2"/>
          <p:cNvSpPr>
            <a:spLocks noGrp="1"/>
          </p:cNvSpPr>
          <p:nvPr>
            <p:ph idx="1"/>
          </p:nvPr>
        </p:nvSpPr>
        <p:spPr/>
        <p:txBody>
          <a:bodyPr/>
          <a:lstStyle/>
          <a:p>
            <a:r>
              <a:rPr lang="zh-CN" altLang="en-US"/>
              <a:t>强一致性 </a:t>
            </a:r>
            <a:endParaRPr lang="zh-CN" altLang="en-US"/>
          </a:p>
          <a:p>
            <a:endParaRPr lang="zh-CN" altLang="en-US"/>
          </a:p>
          <a:p>
            <a:r>
              <a:rPr lang="zh-CN" altLang="en-US"/>
              <a:t>弱一致性</a:t>
            </a:r>
            <a:endParaRPr lang="zh-CN" altLang="en-US"/>
          </a:p>
          <a:p>
            <a:endParaRPr lang="zh-CN" altLang="en-US"/>
          </a:p>
          <a:p>
            <a:r>
              <a:rPr lang="zh-CN" altLang="en-US"/>
              <a:t>最终一致性</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BASE</a:t>
            </a:r>
            <a:r>
              <a:rPr lang="zh-CN" altLang="en-US"/>
              <a:t>理论</a:t>
            </a:r>
            <a:endParaRPr lang="zh-CN" altLang="en-US"/>
          </a:p>
        </p:txBody>
      </p:sp>
      <p:sp>
        <p:nvSpPr>
          <p:cNvPr id="3" name="内容占位符 2"/>
          <p:cNvSpPr>
            <a:spLocks noGrp="1"/>
          </p:cNvSpPr>
          <p:nvPr>
            <p:ph idx="1"/>
          </p:nvPr>
        </p:nvSpPr>
        <p:spPr/>
        <p:txBody>
          <a:bodyPr/>
          <a:lstStyle/>
          <a:p>
            <a:r>
              <a:rPr lang="en-US" altLang="zh-CN"/>
              <a:t>Basic Available</a:t>
            </a:r>
            <a:endParaRPr lang="zh-CN" altLang="en-US"/>
          </a:p>
          <a:p>
            <a:endParaRPr lang="zh-CN" altLang="en-US"/>
          </a:p>
          <a:p>
            <a:r>
              <a:rPr lang="en-US" altLang="zh-CN"/>
              <a:t>Soft state </a:t>
            </a:r>
            <a:endParaRPr lang="en-US" altLang="zh-CN"/>
          </a:p>
          <a:p>
            <a:endParaRPr lang="zh-CN" altLang="en-US"/>
          </a:p>
          <a:p>
            <a:r>
              <a:rPr lang="en-US" altLang="zh-CN"/>
              <a:t>Eventually Consistent</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事务一致性协议</a:t>
            </a:r>
            <a:endParaRPr lang="zh-CN" altLang="en-US"/>
          </a:p>
        </p:txBody>
      </p:sp>
      <p:sp>
        <p:nvSpPr>
          <p:cNvPr id="3" name="内容占位符 2"/>
          <p:cNvSpPr>
            <a:spLocks noGrp="1"/>
          </p:cNvSpPr>
          <p:nvPr>
            <p:ph idx="1"/>
          </p:nvPr>
        </p:nvSpPr>
        <p:spPr/>
        <p:txBody>
          <a:bodyPr/>
          <a:p>
            <a:r>
              <a:rPr lang="zh-CN" altLang="en-US"/>
              <a:t>二阶段提交（</a:t>
            </a:r>
            <a:r>
              <a:rPr lang="en-US" altLang="zh-CN"/>
              <a:t>2PC</a:t>
            </a:r>
            <a:r>
              <a:rPr lang="zh-CN" altLang="en-US"/>
              <a:t>）</a:t>
            </a:r>
            <a:endParaRPr lang="zh-CN" altLang="en-US"/>
          </a:p>
          <a:p>
            <a:endParaRPr lang="zh-CN" altLang="en-US"/>
          </a:p>
          <a:p>
            <a:r>
              <a:rPr lang="zh-CN" altLang="en-US"/>
              <a:t>三阶段提交（</a:t>
            </a:r>
            <a:r>
              <a:rPr lang="en-US" altLang="zh-CN"/>
              <a:t>3PC</a:t>
            </a:r>
            <a:r>
              <a:rPr lang="zh-CN" altLang="en-US"/>
              <a:t>）</a:t>
            </a:r>
            <a:endParaRPr lang="zh-CN" altLang="en-US"/>
          </a:p>
          <a:p>
            <a:endParaRPr lang="zh-CN" altLang="en-US"/>
          </a:p>
          <a:p>
            <a:pPr marL="0" indent="0">
              <a:buNone/>
            </a:pPr>
            <a:endParaRPr lang="en-US" alt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endParaRPr lang="en-US" altLang="zh-CN"/>
          </a:p>
        </p:txBody>
      </p:sp>
      <p:pic>
        <p:nvPicPr>
          <p:cNvPr id="12" name="图片 11"/>
          <p:cNvPicPr>
            <a:picLocks noChangeAspect="1"/>
          </p:cNvPicPr>
          <p:nvPr/>
        </p:nvPicPr>
        <p:blipFill>
          <a:blip r:embed="rId1"/>
          <a:stretch>
            <a:fillRect/>
          </a:stretch>
        </p:blipFill>
        <p:spPr>
          <a:xfrm>
            <a:off x="876300" y="1474470"/>
            <a:ext cx="5914390" cy="268414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endParaRPr lang="en-US" altLang="zh-CN"/>
          </a:p>
        </p:txBody>
      </p:sp>
      <p:pic>
        <p:nvPicPr>
          <p:cNvPr id="4" name="内容占位符 3" descr="76a6d8e35ec97e1723b785a13a54a940"/>
          <p:cNvPicPr>
            <a:picLocks noChangeAspect="1"/>
          </p:cNvPicPr>
          <p:nvPr>
            <p:ph idx="1"/>
          </p:nvPr>
        </p:nvPicPr>
        <p:blipFill>
          <a:blip r:embed="rId1"/>
          <a:stretch>
            <a:fillRect/>
          </a:stretch>
        </p:blipFill>
        <p:spPr>
          <a:xfrm>
            <a:off x="876300" y="1786255"/>
            <a:ext cx="6067425" cy="360997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的协议优化</a:t>
            </a:r>
            <a:endParaRPr lang="zh-CN" altLang="en-US"/>
          </a:p>
        </p:txBody>
      </p:sp>
      <p:sp>
        <p:nvSpPr>
          <p:cNvPr id="3" name="内容占位符 2"/>
          <p:cNvSpPr>
            <a:spLocks noGrp="1"/>
          </p:cNvSpPr>
          <p:nvPr>
            <p:ph idx="1"/>
          </p:nvPr>
        </p:nvSpPr>
        <p:spPr/>
        <p:txBody>
          <a:bodyPr>
            <a:normAutofit fontScale="90000"/>
          </a:bodyPr>
          <a:p>
            <a:r>
              <a:rPr lang="zh-CN" altLang="en-US"/>
              <a:t>如果需要增删改的数据都在同一个RM上，TM可以使用一阶段提交——跳过两阶段提交中的Phase 1，直接执行Phase 2。</a:t>
            </a:r>
            <a:endParaRPr lang="zh-CN" altLang="en-US"/>
          </a:p>
          <a:p>
            <a:pPr lvl="1"/>
            <a:r>
              <a:rPr lang="zh-CN" altLang="en-US"/>
              <a:t>但这种优化的本质是跳过Phase 1，这种情况下，RM自行决定了整个局部事务的结果，并且在答复TM前就清除掉局部事务（因为Phase 2中RM应答完请求后，TM就没有必要去联系它了），这样TM就没有必要去持久化使用了这种优化的全局事务，也导致在某些系统故障（比如说由于网络通信抖动，TM没收到RM的回复）时，TM可能会完全不知道这类事务的执行结果。</a:t>
            </a:r>
            <a:endParaRPr lang="zh-CN" altLang="en-US"/>
          </a:p>
          <a:p>
            <a:pPr lvl="1"/>
            <a:endParaRPr lang="zh-CN" altLang="en-US"/>
          </a:p>
          <a:p>
            <a:endParaRPr lang="zh-CN" altLang="en-US"/>
          </a:p>
          <a:p>
            <a:r>
              <a:rPr lang="zh-CN" altLang="en-US"/>
              <a:t>在Phase 1中，RM可以断言“我这边不涉及数据增删改”来答复TM的prepare请求，从而让这个RM脱离当前的全局事务，从而免去了Phase 2。</a:t>
            </a:r>
            <a:endParaRPr lang="zh-CN" altLang="en-US"/>
          </a:p>
          <a:p>
            <a:pPr lvl="1"/>
            <a:r>
              <a:rPr lang="zh-CN" altLang="en-US"/>
              <a:t>这种优化发生在其他RM都完成prepare之前的话，使用了只读断言的RM早于AP其他动作（比如说这个RM返回那些只读数据给AP）前，就释放了相关数据的上下文（比如读锁之类的），这时候其他全局事务或者本地事务就有机会去改变这些数据，结果就是无法保障整个系统的可序列化特性——通俗点说那就会有脏读的风险。</a:t>
            </a:r>
            <a:endParaRPr lang="zh-CN" altLang="en-US"/>
          </a:p>
          <a:p>
            <a:pPr lvl="1"/>
            <a:endParaRPr lang="zh-CN" altLang="en-US"/>
          </a:p>
          <a:p>
            <a:pPr lvl="1"/>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的前提条件</a:t>
            </a:r>
            <a:r>
              <a:rPr lang="en-US" altLang="zh-CN"/>
              <a:t>*</a:t>
            </a:r>
            <a:endParaRPr lang="en-US" altLang="zh-CN"/>
          </a:p>
        </p:txBody>
      </p:sp>
      <p:sp>
        <p:nvSpPr>
          <p:cNvPr id="3" name="内容占位符 2"/>
          <p:cNvSpPr>
            <a:spLocks noGrp="1"/>
          </p:cNvSpPr>
          <p:nvPr>
            <p:ph idx="1"/>
          </p:nvPr>
        </p:nvSpPr>
        <p:spPr/>
        <p:txBody>
          <a:bodyPr/>
          <a:p>
            <a:endParaRPr lang="zh-CN" altLang="en-US"/>
          </a:p>
          <a:p>
            <a:r>
              <a:rPr lang="zh-CN" altLang="en-US"/>
              <a:t>网络通信是可信的。</a:t>
            </a:r>
            <a:endParaRPr lang="zh-CN" altLang="en-US"/>
          </a:p>
          <a:p>
            <a:endParaRPr lang="zh-CN" altLang="en-US"/>
          </a:p>
          <a:p>
            <a:r>
              <a:rPr lang="zh-CN" altLang="en-US"/>
              <a:t>所有crash的节点最终都会恢复，不会一直处于crash状态。</a:t>
            </a:r>
            <a:endParaRPr lang="zh-CN" altLang="en-US"/>
          </a:p>
          <a:p>
            <a:endParaRPr lang="zh-CN" altLang="en-US"/>
          </a:p>
          <a:p>
            <a:r>
              <a:rPr lang="zh-CN" altLang="en-US"/>
              <a:t>每个分布式事务参与方都有WAL日志，并且该日志存于稳定的存储上。</a:t>
            </a:r>
            <a:endParaRPr lang="zh-CN" altLang="en-US"/>
          </a:p>
          <a:p>
            <a:endParaRPr lang="zh-CN" altLang="en-US"/>
          </a:p>
          <a:p>
            <a:r>
              <a:rPr lang="zh-CN" altLang="en-US"/>
              <a:t>各节点上的本地事务状态即使碰到机器crash都可从WAL日志上恢复。</a:t>
            </a:r>
            <a:endParaRPr lang="zh-CN" altLang="en-US"/>
          </a:p>
          <a:p>
            <a:endParaRPr lang="zh-CN" altLang="en-US"/>
          </a:p>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a:xfrm>
            <a:off x="876300" y="1852295"/>
            <a:ext cx="4700905" cy="4319905"/>
          </a:xfrm>
        </p:spPr>
        <p:txBody>
          <a:bodyPr>
            <a:normAutofit/>
          </a:bodyPr>
          <a:p>
            <a:r>
              <a:rPr lang="en-US" altLang="zh-CN"/>
              <a:t>DEMO</a:t>
            </a:r>
            <a:endParaRPr lang="en-US" altLang="zh-CN"/>
          </a:p>
          <a:p>
            <a:r>
              <a:rPr lang="zh-CN" altLang="en-US"/>
              <a:t>分布式系统、微服务简述</a:t>
            </a:r>
            <a:endParaRPr lang="zh-CN" altLang="en-US"/>
          </a:p>
          <a:p>
            <a:r>
              <a:rPr lang="zh-CN" altLang="en-US"/>
              <a:t>分布式事务理论</a:t>
            </a:r>
            <a:endParaRPr lang="zh-CN" altLang="en-US"/>
          </a:p>
          <a:p>
            <a:pPr lvl="1"/>
            <a:r>
              <a:rPr lang="en-US" altLang="zh-CN" sz="2000"/>
              <a:t>CAP</a:t>
            </a:r>
            <a:endParaRPr lang="en-US" altLang="zh-CN" sz="2000"/>
          </a:p>
          <a:p>
            <a:pPr lvl="1"/>
            <a:r>
              <a:rPr lang="en-US" altLang="zh-CN" sz="2000"/>
              <a:t>BASE</a:t>
            </a:r>
            <a:endParaRPr lang="zh-CN" altLang="en-US"/>
          </a:p>
          <a:p>
            <a:r>
              <a:rPr lang="zh-CN" altLang="en-US"/>
              <a:t>事务一致性协议</a:t>
            </a:r>
            <a:endParaRPr lang="zh-CN" altLang="en-US"/>
          </a:p>
          <a:p>
            <a:pPr lvl="1"/>
            <a:r>
              <a:rPr lang="en-US" altLang="zh-CN" sz="2000"/>
              <a:t>2PC</a:t>
            </a:r>
            <a:endParaRPr lang="en-US" altLang="zh-CN" sz="2000"/>
          </a:p>
          <a:p>
            <a:pPr lvl="1"/>
            <a:r>
              <a:rPr lang="en-US" altLang="zh-CN" sz="2000"/>
              <a:t>3PC</a:t>
            </a:r>
            <a:endParaRPr lang="en-US" altLang="zh-CN" sz="2000"/>
          </a:p>
          <a:p>
            <a:pPr lvl="1"/>
            <a:r>
              <a:rPr lang="en-US" altLang="zh-CN" sz="2000"/>
              <a:t>Paxos</a:t>
            </a:r>
            <a:endParaRPr lang="zh-CN" altLang="en-US"/>
          </a:p>
          <a:p>
            <a:r>
              <a:rPr lang="en-US" altLang="zh-CN"/>
              <a:t>Spring</a:t>
            </a:r>
            <a:r>
              <a:rPr lang="zh-CN" altLang="en-US"/>
              <a:t>分布式事务</a:t>
            </a:r>
            <a:endParaRPr lang="zh-CN" altLang="en-US"/>
          </a:p>
          <a:p>
            <a:endParaRPr lang="zh-CN" altLang="en-US"/>
          </a:p>
          <a:p>
            <a:endParaRPr lang="zh-CN" altLang="en-US"/>
          </a:p>
          <a:p>
            <a:endParaRPr lang="zh-CN" altLang="en-US"/>
          </a:p>
          <a:p>
            <a:endParaRPr lang="zh-CN" altLang="en-US"/>
          </a:p>
          <a:p>
            <a:pPr marL="0" indent="0">
              <a:buNone/>
            </a:pPr>
            <a:endParaRPr lang="zh-CN" altLang="en-US"/>
          </a:p>
          <a:p>
            <a:endParaRPr lang="zh-CN" altLang="en-US"/>
          </a:p>
        </p:txBody>
      </p:sp>
      <p:sp>
        <p:nvSpPr>
          <p:cNvPr id="4" name="内容占位符 2"/>
          <p:cNvSpPr>
            <a:spLocks noGrp="1"/>
          </p:cNvSpPr>
          <p:nvPr/>
        </p:nvSpPr>
        <p:spPr>
          <a:xfrm>
            <a:off x="6123940" y="1932940"/>
            <a:ext cx="4700905" cy="4319905"/>
          </a:xfrm>
          <a:prstGeom prst="rect">
            <a:avLst/>
          </a:prstGeom>
        </p:spPr>
        <p:txBody>
          <a:bodyPr vert="horz" lIns="91440" tIns="45720" rIns="91440" bIns="46800"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sym typeface="+mn-ea"/>
              </a:rPr>
              <a:t>事务同步模式</a:t>
            </a:r>
            <a:endParaRPr lang="zh-CN" altLang="en-US" sz="2400">
              <a:sym typeface="+mn-ea"/>
            </a:endParaRPr>
          </a:p>
          <a:p>
            <a:pPr lvl="1"/>
            <a:r>
              <a:rPr lang="en-US" altLang="zh-CN" sz="2000">
                <a:sym typeface="+mn-ea"/>
              </a:rPr>
              <a:t>XA</a:t>
            </a:r>
            <a:endParaRPr lang="en-US" altLang="zh-CN" sz="2000">
              <a:sym typeface="+mn-ea"/>
            </a:endParaRPr>
          </a:p>
          <a:p>
            <a:pPr lvl="1"/>
            <a:r>
              <a:rPr lang="zh-CN" altLang="en-US" sz="2000">
                <a:sym typeface="+mn-ea"/>
              </a:rPr>
              <a:t>最大努力一次提交</a:t>
            </a:r>
            <a:endParaRPr lang="zh-CN" altLang="en-US" sz="2000">
              <a:sym typeface="+mn-ea"/>
            </a:endParaRPr>
          </a:p>
          <a:p>
            <a:r>
              <a:rPr lang="zh-CN" sz="2400">
                <a:sym typeface="+mn-ea"/>
              </a:rPr>
              <a:t>分布式事务技术</a:t>
            </a:r>
            <a:endParaRPr lang="zh-CN" sz="2400">
              <a:sym typeface="+mn-ea"/>
            </a:endParaRPr>
          </a:p>
          <a:p>
            <a:pPr lvl="1"/>
            <a:r>
              <a:rPr lang="zh-CN" altLang="en-US"/>
              <a:t>幂等性</a:t>
            </a:r>
            <a:endParaRPr lang="zh-CN" altLang="en-US"/>
          </a:p>
          <a:p>
            <a:pPr lvl="1"/>
            <a:r>
              <a:rPr lang="zh-CN" altLang="en-US"/>
              <a:t>唯一性</a:t>
            </a:r>
            <a:r>
              <a:rPr lang="en-US" altLang="zh-CN"/>
              <a:t>ID</a:t>
            </a:r>
            <a:endParaRPr lang="en-US" altLang="zh-CN"/>
          </a:p>
          <a:p>
            <a:pPr lvl="1"/>
            <a:r>
              <a:rPr lang="zh-CN" altLang="en-US"/>
              <a:t>分布式锁</a:t>
            </a:r>
            <a:endParaRPr lang="zh-CN" altLang="en-US"/>
          </a:p>
          <a:p>
            <a:r>
              <a:rPr lang="zh-CN" altLang="en-US"/>
              <a:t>分布式事务架构模式</a:t>
            </a:r>
            <a:endParaRPr lang="zh-CN" altLang="en-US"/>
          </a:p>
          <a:p>
            <a:pPr lvl="1"/>
            <a:r>
              <a:rPr lang="zh-CN" altLang="en-US"/>
              <a:t>消息驱动模式</a:t>
            </a:r>
            <a:endParaRPr lang="zh-CN" altLang="en-US"/>
          </a:p>
          <a:p>
            <a:pPr lvl="1"/>
            <a:r>
              <a:rPr lang="zh-CN" altLang="en-US"/>
              <a:t>事件溯源模式</a:t>
            </a:r>
            <a:endParaRPr lang="zh-CN" altLang="en-US"/>
          </a:p>
          <a:p>
            <a:pPr lvl="1"/>
            <a:r>
              <a:rPr lang="en-US" altLang="zh-CN"/>
              <a:t>TCC</a:t>
            </a:r>
            <a:r>
              <a:rPr lang="zh-CN" altLang="en-US"/>
              <a:t>模式</a:t>
            </a:r>
            <a:endParaRPr lang="zh-CN" altLang="en-US"/>
          </a:p>
          <a:p>
            <a:pPr lvl="1"/>
            <a:r>
              <a:rPr lang="en-US" altLang="zh-CN"/>
              <a:t>Fescar</a:t>
            </a:r>
            <a:endParaRPr lang="zh-CN" altLang="en-US"/>
          </a:p>
          <a:p>
            <a:endParaRPr lang="zh-CN" altLang="en-US"/>
          </a:p>
          <a:p>
            <a:pPr marL="0" indent="0">
              <a:buNone/>
            </a:pPr>
            <a:endParaRPr lang="zh-CN" altLang="en-US"/>
          </a:p>
          <a:p>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的缺陷</a:t>
            </a:r>
            <a:endParaRPr lang="zh-CN" altLang="en-US"/>
          </a:p>
        </p:txBody>
      </p:sp>
      <p:sp>
        <p:nvSpPr>
          <p:cNvPr id="3" name="内容占位符 2"/>
          <p:cNvSpPr>
            <a:spLocks noGrp="1"/>
          </p:cNvSpPr>
          <p:nvPr>
            <p:ph idx="1"/>
          </p:nvPr>
        </p:nvSpPr>
        <p:spPr/>
        <p:txBody>
          <a:bodyPr>
            <a:normAutofit/>
          </a:bodyPr>
          <a:p>
            <a:endParaRPr lang="zh-CN" altLang="en-US" sz="1400"/>
          </a:p>
          <a:p>
            <a:r>
              <a:rPr lang="zh-CN" altLang="en-US" sz="1400"/>
              <a:t>同步阻塞问题。</a:t>
            </a:r>
            <a:endParaRPr lang="zh-CN" altLang="en-US" sz="1400"/>
          </a:p>
          <a:p>
            <a:pPr lvl="1"/>
            <a:r>
              <a:rPr lang="zh-CN" altLang="en-US" sz="1165"/>
              <a:t>执行过程中，所有参与节点都是事务阻塞型的。当参与者占有公共资源时，其他第三方节点访问公共资源不得不处于阻塞状态。</a:t>
            </a:r>
            <a:endParaRPr lang="zh-CN" altLang="en-US" sz="1165"/>
          </a:p>
          <a:p>
            <a:endParaRPr lang="zh-CN" altLang="en-US" sz="1400"/>
          </a:p>
          <a:p>
            <a:r>
              <a:rPr lang="zh-CN" altLang="en-US" sz="1400"/>
              <a:t>单点故障。</a:t>
            </a:r>
            <a:endParaRPr lang="zh-CN" altLang="en-US" sz="1400"/>
          </a:p>
          <a:p>
            <a:pPr lvl="1"/>
            <a:r>
              <a:rPr lang="zh-CN" altLang="en-US" sz="1165"/>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zh-CN" altLang="en-US" sz="1165"/>
          </a:p>
          <a:p>
            <a:endParaRPr lang="zh-CN" altLang="en-US" sz="1400"/>
          </a:p>
          <a:p>
            <a:r>
              <a:rPr lang="zh-CN" altLang="en-US" sz="1400"/>
              <a:t>数据不一致。</a:t>
            </a:r>
            <a:endParaRPr lang="zh-CN" altLang="en-US" sz="1400"/>
          </a:p>
          <a:p>
            <a:pPr lvl="1"/>
            <a:r>
              <a:rPr lang="zh-CN" altLang="en-US" sz="1160">
                <a:sym typeface="+mn-ea"/>
              </a:rPr>
              <a:t>在二阶段提交的阶段二中，当协调者向参与者发送commit请求之后，发生了局部网络异常或者在发送commit请求过程中协调者发生了故障，这回导致只有一部分参与者接受到了commit请求。而在这部分参与者接到commit请求之后就会执行commit操作。但是其他部分未接到commit请求的机器则无法执行事务提交。于是整个分布式系统便出现了数据部一致性的现象。</a:t>
            </a:r>
            <a:endParaRPr lang="zh-CN" altLang="en-US" sz="1160">
              <a:sym typeface="+mn-ea"/>
            </a:endParaRPr>
          </a:p>
          <a:p>
            <a:pPr marL="457200" lvl="1" indent="0">
              <a:buNone/>
            </a:pPr>
            <a:endParaRPr lang="zh-CN" altLang="en-US" sz="1165"/>
          </a:p>
          <a:p>
            <a:r>
              <a:rPr lang="en-US" altLang="zh-CN" sz="1400"/>
              <a:t>2PC</a:t>
            </a:r>
            <a:r>
              <a:rPr lang="zh-CN" altLang="en-US" sz="1400"/>
              <a:t>无法解决的问题：</a:t>
            </a:r>
            <a:endParaRPr lang="zh-CN" altLang="en-US" sz="1400"/>
          </a:p>
          <a:p>
            <a:pPr lvl="1"/>
            <a:r>
              <a:rPr lang="zh-CN" altLang="en-US" sz="1165"/>
              <a:t>协调者再发出commit消息之后宕机，而唯一接收到这条消息的参与者同时也宕机了。那么即使协调者通过选举协议产生了新的协调者，这条事务的状态也是不确定的，没人知道事务是否被已经提交。</a:t>
            </a:r>
            <a:endParaRPr lang="zh-CN" altLang="en-US" sz="1165"/>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3PC</a:t>
            </a:r>
            <a:endParaRPr lang="en-US" altLang="zh-CN"/>
          </a:p>
        </p:txBody>
      </p:sp>
      <p:pic>
        <p:nvPicPr>
          <p:cNvPr id="4" name="图片 3" descr="524341-20160718200527138-807062442"/>
          <p:cNvPicPr>
            <a:picLocks noChangeAspect="1"/>
          </p:cNvPicPr>
          <p:nvPr/>
        </p:nvPicPr>
        <p:blipFill>
          <a:blip r:embed="rId1"/>
          <a:stretch>
            <a:fillRect/>
          </a:stretch>
        </p:blipFill>
        <p:spPr>
          <a:xfrm>
            <a:off x="1927860" y="1788795"/>
            <a:ext cx="7759700" cy="407670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3PC</a:t>
            </a:r>
            <a:endParaRPr lang="en-US" altLang="zh-CN"/>
          </a:p>
        </p:txBody>
      </p:sp>
      <p:sp>
        <p:nvSpPr>
          <p:cNvPr id="4" name="内容占位符 3"/>
          <p:cNvSpPr>
            <a:spLocks noGrp="1"/>
          </p:cNvSpPr>
          <p:nvPr>
            <p:ph idx="1"/>
          </p:nvPr>
        </p:nvSpPr>
        <p:spPr/>
        <p:txBody>
          <a:bodyPr/>
          <a:p>
            <a:r>
              <a:rPr lang="zh-CN" altLang="en-US"/>
              <a:t>改进</a:t>
            </a:r>
            <a:endParaRPr lang="zh-CN" altLang="en-US"/>
          </a:p>
          <a:p>
            <a:endParaRPr lang="zh-CN" altLang="en-US"/>
          </a:p>
          <a:p>
            <a:r>
              <a:rPr lang="zh-CN" altLang="en-US"/>
              <a:t>超时机制</a:t>
            </a:r>
            <a:endParaRPr lang="zh-CN" altLang="en-US"/>
          </a:p>
          <a:p>
            <a:pPr lvl="1"/>
            <a:r>
              <a:rPr lang="zh-CN" altLang="en-US" sz="2000"/>
              <a:t>同时在</a:t>
            </a:r>
            <a:r>
              <a:rPr lang="en-US" altLang="zh-CN" sz="2000"/>
              <a:t>TM</a:t>
            </a:r>
            <a:r>
              <a:rPr lang="zh-CN" altLang="en-US" sz="2000"/>
              <a:t>和</a:t>
            </a:r>
            <a:r>
              <a:rPr lang="en-US" altLang="zh-CN" sz="2000"/>
              <a:t>RM</a:t>
            </a:r>
            <a:r>
              <a:rPr lang="zh-CN" altLang="en-US" sz="2000"/>
              <a:t>上加入超时机制</a:t>
            </a:r>
            <a:endParaRPr lang="zh-CN" altLang="en-US"/>
          </a:p>
          <a:p>
            <a:r>
              <a:rPr lang="zh-CN" altLang="en-US"/>
              <a:t>新增准备阶段</a:t>
            </a:r>
            <a:endParaRPr lang="zh-CN" altLang="en-US"/>
          </a:p>
          <a:p>
            <a:pPr lvl="1"/>
            <a:r>
              <a:rPr lang="zh-CN" altLang="en-US"/>
              <a:t>把</a:t>
            </a:r>
            <a:r>
              <a:rPr lang="en-US" altLang="zh-CN"/>
              <a:t>2PC</a:t>
            </a:r>
            <a:r>
              <a:rPr lang="zh-CN" altLang="en-US"/>
              <a:t>的准备阶段一分为二，保证在最后提交阶段之前参与节点的状态是一致的。</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Paxos</a:t>
            </a:r>
            <a:endParaRPr lang="en-US" altLang="zh-CN"/>
          </a:p>
        </p:txBody>
      </p:sp>
      <p:pic>
        <p:nvPicPr>
          <p:cNvPr id="4" name="图片 3" descr="11385343fbf2b2117efcc5d6c88065380dd78e5c"/>
          <p:cNvPicPr>
            <a:picLocks noChangeAspect="1"/>
          </p:cNvPicPr>
          <p:nvPr/>
        </p:nvPicPr>
        <p:blipFill>
          <a:blip r:embed="rId1"/>
          <a:stretch>
            <a:fillRect/>
          </a:stretch>
        </p:blipFill>
        <p:spPr>
          <a:xfrm>
            <a:off x="876300" y="1702435"/>
            <a:ext cx="7600950" cy="4781550"/>
          </a:xfrm>
          <a:prstGeom prst="rect">
            <a:avLst/>
          </a:prstGeom>
        </p:spPr>
      </p:pic>
    </p:spTree>
    <p:custDataLst>
      <p:tags r:id="rId2"/>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事务分布式实现</a:t>
            </a:r>
            <a:endParaRPr lang="zh-CN" altLang="en-US"/>
          </a:p>
        </p:txBody>
      </p:sp>
      <p:sp>
        <p:nvSpPr>
          <p:cNvPr id="3" name="内容占位符 2"/>
          <p:cNvSpPr>
            <a:spLocks noGrp="1"/>
          </p:cNvSpPr>
          <p:nvPr>
            <p:ph idx="1"/>
          </p:nvPr>
        </p:nvSpPr>
        <p:spPr>
          <a:xfrm>
            <a:off x="876300" y="1852295"/>
            <a:ext cx="10440035" cy="4310380"/>
          </a:xfrm>
        </p:spPr>
        <p:txBody>
          <a:bodyPr/>
          <a:lstStyle/>
          <a:p>
            <a:r>
              <a:rPr lang="en-US" altLang="zh-CN"/>
              <a:t>Spring</a:t>
            </a:r>
            <a:r>
              <a:rPr lang="zh-CN" altLang="en-US"/>
              <a:t>事务机制</a:t>
            </a:r>
            <a:endParaRPr lang="zh-CN" altLang="en-US"/>
          </a:p>
          <a:p>
            <a:endParaRPr lang="en-US" altLang="zh-CN"/>
          </a:p>
          <a:p>
            <a:r>
              <a:rPr lang="en-US" altLang="zh-CN"/>
              <a:t>JTA</a:t>
            </a:r>
            <a:r>
              <a:rPr lang="zh-CN" altLang="en-US"/>
              <a:t>与</a:t>
            </a:r>
            <a:r>
              <a:rPr lang="en-US" altLang="zh-CN"/>
              <a:t>XA</a:t>
            </a:r>
            <a:endParaRPr lang="en-US" altLang="zh-CN"/>
          </a:p>
          <a:p>
            <a:endParaRPr lang="en-US" altLang="zh-CN"/>
          </a:p>
          <a:p>
            <a:r>
              <a:rPr lang="en-US" altLang="zh-CN"/>
              <a:t>Spring JTA</a:t>
            </a:r>
            <a:r>
              <a:rPr lang="zh-CN" altLang="en-US"/>
              <a:t>分布式事务实现</a:t>
            </a:r>
            <a:endParaRPr lang="zh-CN" altLang="en-US"/>
          </a:p>
          <a:p>
            <a:endParaRPr lang="zh-CN" altLang="en-US"/>
          </a:p>
          <a:p>
            <a:r>
              <a:rPr lang="en-US" altLang="zh-CN"/>
              <a:t>Spring </a:t>
            </a:r>
            <a:r>
              <a:rPr lang="zh-CN" altLang="en-US"/>
              <a:t>不使用</a:t>
            </a:r>
            <a:r>
              <a:rPr lang="en-US" altLang="zh-CN"/>
              <a:t>JTA</a:t>
            </a:r>
            <a:r>
              <a:rPr lang="zh-CN" altLang="en-US"/>
              <a:t>的分布式事务实现</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事务抽象</a:t>
            </a:r>
            <a:endParaRPr lang="zh-CN" altLang="en-US"/>
          </a:p>
        </p:txBody>
      </p:sp>
      <p:sp>
        <p:nvSpPr>
          <p:cNvPr id="3" name="内容占位符 2"/>
          <p:cNvSpPr>
            <a:spLocks noGrp="1"/>
          </p:cNvSpPr>
          <p:nvPr>
            <p:ph idx="1"/>
          </p:nvPr>
        </p:nvSpPr>
        <p:spPr/>
        <p:txBody>
          <a:bodyPr/>
          <a:p>
            <a:r>
              <a:rPr lang="en-US" altLang="zh-CN"/>
              <a:t>TransactionStatus</a:t>
            </a:r>
            <a:endParaRPr lang="en-US" altLang="zh-CN"/>
          </a:p>
          <a:p>
            <a:endParaRPr lang="en-US" altLang="zh-CN"/>
          </a:p>
          <a:p>
            <a:r>
              <a:rPr lang="en-US" altLang="zh-CN"/>
              <a:t>TransactionDefinition</a:t>
            </a:r>
            <a:endParaRPr lang="en-US" altLang="zh-CN"/>
          </a:p>
          <a:p>
            <a:endParaRPr lang="en-US" altLang="zh-CN"/>
          </a:p>
          <a:p>
            <a:r>
              <a:rPr lang="en-US" altLang="zh-CN"/>
              <a:t>PlatformTransactionManger</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t>
            </a:r>
            <a:r>
              <a:rPr lang="zh-CN" altLang="en-US"/>
              <a:t>事务的隔离级别</a:t>
            </a:r>
            <a:endParaRPr lang="zh-CN" altLang="en-US"/>
          </a:p>
        </p:txBody>
      </p:sp>
      <p:sp>
        <p:nvSpPr>
          <p:cNvPr id="3" name="内容占位符 2"/>
          <p:cNvSpPr>
            <a:spLocks noGrp="1"/>
          </p:cNvSpPr>
          <p:nvPr>
            <p:ph idx="1"/>
          </p:nvPr>
        </p:nvSpPr>
        <p:spPr/>
        <p:txBody>
          <a:bodyPr/>
          <a:p>
            <a:r>
              <a:rPr lang="zh-CN" altLang="en-US"/>
              <a:t>ISOLATION_DEFAULT</a:t>
            </a:r>
            <a:endParaRPr lang="zh-CN" altLang="en-US"/>
          </a:p>
          <a:p>
            <a:endParaRPr lang="zh-CN" altLang="en-US"/>
          </a:p>
          <a:p>
            <a:r>
              <a:rPr lang="zh-CN" altLang="en-US"/>
              <a:t>ISOLATION_READ_UNCOMMITTED</a:t>
            </a:r>
            <a:endParaRPr lang="zh-CN" altLang="en-US"/>
          </a:p>
          <a:p>
            <a:endParaRPr lang="zh-CN" altLang="en-US"/>
          </a:p>
          <a:p>
            <a:r>
              <a:rPr lang="zh-CN" altLang="en-US"/>
              <a:t>ISOLATION_READ_COMMITTED</a:t>
            </a:r>
            <a:endParaRPr lang="zh-CN" altLang="en-US"/>
          </a:p>
          <a:p>
            <a:endParaRPr lang="zh-CN" altLang="en-US"/>
          </a:p>
          <a:p>
            <a:r>
              <a:rPr lang="zh-CN" altLang="en-US"/>
              <a:t>ISOLATION_REPEATABLE_READ</a:t>
            </a:r>
            <a:endParaRPr lang="zh-CN" altLang="en-US"/>
          </a:p>
          <a:p>
            <a:endParaRPr lang="zh-CN" altLang="en-US"/>
          </a:p>
          <a:p>
            <a:r>
              <a:rPr lang="zh-CN" altLang="en-US"/>
              <a:t>ISOLATION_SERIALIZABLE</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t>
            </a:r>
            <a:r>
              <a:rPr lang="zh-CN" altLang="en-US"/>
              <a:t>事务的传播属性</a:t>
            </a:r>
            <a:endParaRPr lang="zh-CN" altLang="en-US"/>
          </a:p>
        </p:txBody>
      </p:sp>
      <p:sp>
        <p:nvSpPr>
          <p:cNvPr id="3" name="内容占位符 2"/>
          <p:cNvSpPr>
            <a:spLocks noGrp="1"/>
          </p:cNvSpPr>
          <p:nvPr>
            <p:ph idx="1"/>
          </p:nvPr>
        </p:nvSpPr>
        <p:spPr/>
        <p:txBody>
          <a:bodyPr/>
          <a:p>
            <a:r>
              <a:rPr lang="zh-CN" altLang="en-US"/>
              <a:t>PROPAGATION_REQUIRED</a:t>
            </a:r>
            <a:endParaRPr lang="zh-CN" altLang="en-US"/>
          </a:p>
          <a:p>
            <a:r>
              <a:rPr lang="zh-CN" altLang="en-US"/>
              <a:t>PROPAGATION_SUPPORTS</a:t>
            </a:r>
            <a:endParaRPr lang="zh-CN" altLang="en-US"/>
          </a:p>
          <a:p>
            <a:r>
              <a:rPr lang="zh-CN" altLang="en-US"/>
              <a:t>PROPAGATION_MANDATORY</a:t>
            </a:r>
            <a:endParaRPr lang="zh-CN" altLang="en-US"/>
          </a:p>
          <a:p>
            <a:r>
              <a:rPr lang="zh-CN" altLang="en-US"/>
              <a:t>PROPAGATION_REQUIRES_NEW</a:t>
            </a:r>
            <a:endParaRPr lang="zh-CN" altLang="en-US"/>
          </a:p>
          <a:p>
            <a:r>
              <a:rPr lang="zh-CN" altLang="en-US"/>
              <a:t>PROPAGATION_NOT_SUPPORTED</a:t>
            </a:r>
            <a:endParaRPr lang="zh-CN" altLang="en-US"/>
          </a:p>
          <a:p>
            <a:r>
              <a:rPr lang="zh-CN" altLang="en-US"/>
              <a:t>PROPAGATION_NEVER</a:t>
            </a:r>
            <a:endParaRPr lang="zh-CN" altLang="en-US"/>
          </a:p>
          <a:p>
            <a:r>
              <a:rPr lang="zh-CN" altLang="en-US"/>
              <a:t>PROPAGATION_NESTED</a:t>
            </a:r>
            <a:endParaRPr lang="zh-CN" altLang="en-US"/>
          </a:p>
          <a:p>
            <a:endParaRPr lang="zh-CN" altLang="en-US"/>
          </a:p>
          <a:p>
            <a:r>
              <a:rPr lang="zh-CN" altLang="en-US"/>
              <a:t>参考： org.springframework.transaction</a:t>
            </a:r>
            <a:r>
              <a:rPr lang="en-US" altLang="zh-CN"/>
              <a:t>.</a:t>
            </a:r>
            <a:r>
              <a:rPr lang="zh-CN" altLang="en-US"/>
              <a:t>TransactionDefinition</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JTA</a:t>
            </a:r>
            <a:r>
              <a:rPr lang="zh-CN" altLang="en-US">
                <a:sym typeface="+mn-ea"/>
              </a:rPr>
              <a:t>与</a:t>
            </a:r>
            <a:r>
              <a:rPr lang="en-US" altLang="zh-CN">
                <a:sym typeface="+mn-ea"/>
              </a:rPr>
              <a:t>XA</a:t>
            </a:r>
            <a:endParaRPr lang="en-US" altLang="zh-CN"/>
          </a:p>
        </p:txBody>
      </p:sp>
      <p:sp>
        <p:nvSpPr>
          <p:cNvPr id="3" name="内容占位符 2"/>
          <p:cNvSpPr>
            <a:spLocks noGrp="1"/>
          </p:cNvSpPr>
          <p:nvPr>
            <p:ph idx="1"/>
          </p:nvPr>
        </p:nvSpPr>
        <p:spPr/>
        <p:txBody>
          <a:bodyPr/>
          <a:lstStyle/>
          <a:p>
            <a:r>
              <a:rPr lang="en-US" altLang="zh-CN"/>
              <a:t>Transaction Manager</a:t>
            </a:r>
            <a:endParaRPr lang="en-US" altLang="zh-CN"/>
          </a:p>
          <a:p>
            <a:endParaRPr lang="en-US" altLang="zh-CN"/>
          </a:p>
          <a:p>
            <a:endParaRPr lang="en-US" altLang="zh-CN"/>
          </a:p>
          <a:p>
            <a:r>
              <a:rPr lang="en-US" altLang="zh-CN"/>
              <a:t>XA Resource</a:t>
            </a:r>
            <a:endParaRPr lang="en-US" altLang="zh-CN"/>
          </a:p>
          <a:p>
            <a:endParaRPr lang="en-US" altLang="zh-CN"/>
          </a:p>
          <a:p>
            <a:endParaRPr lang="en-US" altLang="zh-CN"/>
          </a:p>
          <a:p>
            <a:r>
              <a:rPr lang="zh-CN" altLang="en-US"/>
              <a:t>两阶段提交</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JTA</a:t>
            </a:r>
            <a:r>
              <a:rPr lang="zh-CN" altLang="en-US"/>
              <a:t>与</a:t>
            </a:r>
            <a:r>
              <a:rPr lang="en-US" altLang="zh-CN">
                <a:sym typeface="+mn-ea"/>
              </a:rPr>
              <a:t>XA</a:t>
            </a:r>
            <a:endParaRPr lang="en-US" altLang="zh-CN"/>
          </a:p>
        </p:txBody>
      </p:sp>
      <p:pic>
        <p:nvPicPr>
          <p:cNvPr id="5" name="内容占位符 4"/>
          <p:cNvPicPr>
            <a:picLocks noChangeAspect="1"/>
          </p:cNvPicPr>
          <p:nvPr>
            <p:ph idx="1"/>
          </p:nvPr>
        </p:nvPicPr>
        <p:blipFill>
          <a:blip r:embed="rId1"/>
          <a:stretch>
            <a:fillRect/>
          </a:stretch>
        </p:blipFill>
        <p:spPr>
          <a:xfrm>
            <a:off x="876300" y="2215515"/>
            <a:ext cx="7400925" cy="336232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a:t>
            </a:r>
            <a:endParaRPr lang="zh-CN" altLang="en-US"/>
          </a:p>
        </p:txBody>
      </p:sp>
      <p:sp>
        <p:nvSpPr>
          <p:cNvPr id="3" name="内容占位符 2"/>
          <p:cNvSpPr>
            <a:spLocks noGrp="1"/>
          </p:cNvSpPr>
          <p:nvPr>
            <p:ph idx="1"/>
          </p:nvPr>
        </p:nvSpPr>
        <p:spPr/>
        <p:txBody>
          <a:bodyPr/>
          <a:p>
            <a:r>
              <a:rPr lang="zh-CN" altLang="en-US"/>
              <a:t>分布式系统定义</a:t>
            </a:r>
            <a:endParaRPr lang="zh-CN" altLang="en-US"/>
          </a:p>
          <a:p>
            <a:endParaRPr lang="zh-CN" altLang="en-US"/>
          </a:p>
          <a:p>
            <a:r>
              <a:rPr lang="zh-CN" altLang="en-US"/>
              <a:t>微服务定义</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的接口</a:t>
            </a:r>
            <a:endParaRPr lang="zh-CN" altLang="en-US"/>
          </a:p>
        </p:txBody>
      </p:sp>
      <p:sp>
        <p:nvSpPr>
          <p:cNvPr id="3" name="内容占位符 2"/>
          <p:cNvSpPr>
            <a:spLocks noGrp="1"/>
          </p:cNvSpPr>
          <p:nvPr>
            <p:ph idx="1"/>
          </p:nvPr>
        </p:nvSpPr>
        <p:spPr/>
        <p:txBody>
          <a:bodyPr/>
          <a:lstStyle/>
          <a:p>
            <a:r>
              <a:rPr lang="en-US" altLang="zh-CN"/>
              <a:t>TransactionManager</a:t>
            </a:r>
            <a:endParaRPr lang="en-US" altLang="zh-CN"/>
          </a:p>
          <a:p>
            <a:endParaRPr lang="en-US" altLang="zh-CN"/>
          </a:p>
          <a:p>
            <a:r>
              <a:rPr lang="en-US" altLang="zh-CN"/>
              <a:t>XAResource</a:t>
            </a:r>
            <a:endParaRPr lang="en-US" altLang="zh-CN"/>
          </a:p>
          <a:p>
            <a:endParaRPr lang="en-US" altLang="zh-CN"/>
          </a:p>
          <a:p>
            <a:r>
              <a:rPr lang="en-US" altLang="zh-CN"/>
              <a:t>XID</a:t>
            </a:r>
            <a:endParaRPr lang="en-US" altLang="zh-CN"/>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事务机制</a:t>
            </a:r>
            <a:r>
              <a:rPr lang="en-US" altLang="zh-CN"/>
              <a:t>-</a:t>
            </a:r>
            <a:r>
              <a:rPr lang="zh-CN" altLang="en-US"/>
              <a:t>本地事务</a:t>
            </a:r>
            <a:endParaRPr lang="zh-CN" altLang="en-US"/>
          </a:p>
        </p:txBody>
      </p:sp>
      <p:sp>
        <p:nvSpPr>
          <p:cNvPr id="3" name="内容占位符 2"/>
          <p:cNvSpPr>
            <a:spLocks noGrp="1"/>
          </p:cNvSpPr>
          <p:nvPr>
            <p:ph idx="1"/>
          </p:nvPr>
        </p:nvSpPr>
        <p:spPr>
          <a:xfrm>
            <a:off x="875665" y="2122170"/>
            <a:ext cx="10440035" cy="3769360"/>
          </a:xfrm>
        </p:spPr>
        <p:txBody>
          <a:bodyPr>
            <a:normAutofit/>
          </a:bodyPr>
          <a:lstStyle/>
          <a:p>
            <a:r>
              <a:rPr lang="en-US" altLang="zh-CN"/>
              <a:t>Spring</a:t>
            </a:r>
            <a:r>
              <a:rPr lang="zh-CN" altLang="en-US"/>
              <a:t>容器管理生命周期</a:t>
            </a:r>
            <a:endParaRPr lang="zh-CN" altLang="en-US"/>
          </a:p>
          <a:p>
            <a:endParaRPr lang="zh-CN" altLang="en-US"/>
          </a:p>
          <a:p>
            <a:r>
              <a:rPr lang="zh-CN" altLang="en-US"/>
              <a:t>通过</a:t>
            </a:r>
            <a:r>
              <a:rPr lang="en-US" altLang="zh-CN"/>
              <a:t>Spring</a:t>
            </a:r>
            <a:r>
              <a:rPr lang="zh-CN" altLang="en-US"/>
              <a:t>事务接口调用</a:t>
            </a:r>
            <a:endParaRPr lang="zh-CN" altLang="en-US"/>
          </a:p>
          <a:p>
            <a:endParaRPr lang="zh-CN" altLang="en-US"/>
          </a:p>
          <a:p>
            <a:r>
              <a:rPr lang="zh-CN" altLang="en-US"/>
              <a:t>业务代码与具体事务的实现无关</a:t>
            </a:r>
            <a:endParaRPr lang="zh-CN" altLang="en-US"/>
          </a:p>
          <a:p>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r>
              <a:rPr lang="en-US" altLang="zh-CN"/>
              <a:t>- </a:t>
            </a:r>
            <a:r>
              <a:rPr lang="zh-CN" altLang="en-US"/>
              <a:t>本地事务</a:t>
            </a:r>
            <a:endParaRPr lang="zh-CN" altLang="en-US"/>
          </a:p>
        </p:txBody>
      </p:sp>
      <p:pic>
        <p:nvPicPr>
          <p:cNvPr id="5" name="内容占位符 4"/>
          <p:cNvPicPr>
            <a:picLocks noChangeAspect="1"/>
          </p:cNvPicPr>
          <p:nvPr>
            <p:ph idx="1"/>
          </p:nvPr>
        </p:nvPicPr>
        <p:blipFill>
          <a:blip r:embed="rId1"/>
          <a:stretch>
            <a:fillRect/>
          </a:stretch>
        </p:blipFill>
        <p:spPr>
          <a:xfrm>
            <a:off x="970915" y="2113280"/>
            <a:ext cx="9725025" cy="376237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事务机制</a:t>
            </a:r>
            <a:r>
              <a:rPr lang="en-US" altLang="zh-CN"/>
              <a:t>-</a:t>
            </a:r>
            <a:r>
              <a:rPr lang="zh-CN" altLang="en-US"/>
              <a:t>外部（全局）事务</a:t>
            </a:r>
            <a:endParaRPr lang="zh-CN" altLang="en-US"/>
          </a:p>
        </p:txBody>
      </p:sp>
      <p:sp>
        <p:nvSpPr>
          <p:cNvPr id="3" name="内容占位符 2"/>
          <p:cNvSpPr>
            <a:spLocks noGrp="1"/>
          </p:cNvSpPr>
          <p:nvPr>
            <p:ph idx="1"/>
          </p:nvPr>
        </p:nvSpPr>
        <p:spPr/>
        <p:txBody>
          <a:bodyPr/>
          <a:lstStyle/>
          <a:p>
            <a:endParaRPr lang="zh-CN" altLang="en-US"/>
          </a:p>
          <a:p>
            <a:r>
              <a:rPr lang="zh-CN" altLang="en-US"/>
              <a:t>外部事务管理器提供事务管理</a:t>
            </a:r>
            <a:endParaRPr lang="zh-CN" altLang="en-US"/>
          </a:p>
          <a:p>
            <a:endParaRPr lang="zh-CN" altLang="en-US"/>
          </a:p>
          <a:p>
            <a:r>
              <a:rPr lang="zh-CN" altLang="en-US"/>
              <a:t>通过</a:t>
            </a:r>
            <a:r>
              <a:rPr lang="en-US" altLang="zh-CN"/>
              <a:t>Spring </a:t>
            </a:r>
            <a:r>
              <a:rPr lang="zh-CN" altLang="en-US"/>
              <a:t>事务接口，调用外部事务管理器</a:t>
            </a:r>
            <a:endParaRPr lang="zh-CN" altLang="en-US"/>
          </a:p>
          <a:p>
            <a:endParaRPr lang="zh-CN" altLang="en-US"/>
          </a:p>
          <a:p>
            <a:r>
              <a:rPr lang="zh-CN" altLang="en-US"/>
              <a:t>通过</a:t>
            </a:r>
            <a:r>
              <a:rPr lang="en-US" altLang="zh-CN"/>
              <a:t>JNDI</a:t>
            </a:r>
            <a:r>
              <a:rPr lang="zh-CN" altLang="en-US"/>
              <a:t>等方式获取外部事务管理器的实例</a:t>
            </a:r>
            <a:endParaRPr lang="zh-CN" altLang="en-US"/>
          </a:p>
          <a:p>
            <a:endParaRPr lang="zh-CN" altLang="en-US"/>
          </a:p>
          <a:p>
            <a:r>
              <a:rPr lang="zh-CN" altLang="en-US"/>
              <a:t>外部事务管理器一般由应用服务器提供，如</a:t>
            </a:r>
            <a:r>
              <a:rPr lang="en-US" altLang="zh-CN"/>
              <a:t>JBoss</a:t>
            </a:r>
            <a:r>
              <a:rPr lang="zh-CN" altLang="en-US"/>
              <a:t>，</a:t>
            </a:r>
            <a:r>
              <a:rPr lang="en-US" altLang="zh-CN"/>
              <a:t>Websphere</a:t>
            </a:r>
            <a:endParaRPr lang="en-US" altLang="zh-CN"/>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r>
              <a:rPr lang="en-US" altLang="zh-CN">
                <a:sym typeface="+mn-ea"/>
              </a:rPr>
              <a:t>-JTA</a:t>
            </a:r>
            <a:endParaRPr lang="en-US" altLang="zh-CN">
              <a:sym typeface="+mn-ea"/>
            </a:endParaRPr>
          </a:p>
        </p:txBody>
      </p:sp>
      <p:sp>
        <p:nvSpPr>
          <p:cNvPr id="3" name="内容占位符 2"/>
          <p:cNvSpPr>
            <a:spLocks noGrp="1"/>
          </p:cNvSpPr>
          <p:nvPr>
            <p:ph idx="1"/>
          </p:nvPr>
        </p:nvSpPr>
        <p:spPr>
          <a:xfrm>
            <a:off x="875665" y="2345690"/>
            <a:ext cx="10440035" cy="2756535"/>
          </a:xfrm>
        </p:spPr>
        <p:txBody>
          <a:bodyPr/>
          <a:lstStyle/>
          <a:p>
            <a:r>
              <a:rPr lang="zh-CN" altLang="en-US"/>
              <a:t>外部事务管理器提供</a:t>
            </a:r>
            <a:r>
              <a:rPr lang="en-US" altLang="zh-CN"/>
              <a:t>JTA</a:t>
            </a:r>
            <a:r>
              <a:rPr lang="zh-CN" altLang="en-US"/>
              <a:t>事务管理</a:t>
            </a:r>
            <a:endParaRPr lang="zh-CN" altLang="en-US"/>
          </a:p>
          <a:p>
            <a:endParaRPr lang="zh-CN" altLang="en-US"/>
          </a:p>
          <a:p>
            <a:r>
              <a:rPr lang="en-US" altLang="zh-CN"/>
              <a:t>JTA</a:t>
            </a:r>
            <a:r>
              <a:rPr lang="zh-CN" altLang="en-US"/>
              <a:t>事务管理器可以管理多个数据资源</a:t>
            </a:r>
            <a:endParaRPr lang="zh-CN" altLang="en-US"/>
          </a:p>
          <a:p>
            <a:endParaRPr lang="zh-CN" altLang="en-US"/>
          </a:p>
          <a:p>
            <a:r>
              <a:rPr lang="zh-CN" altLang="en-US"/>
              <a:t>通过</a:t>
            </a:r>
            <a:r>
              <a:rPr lang="en-US" altLang="zh-CN"/>
              <a:t>2</a:t>
            </a:r>
            <a:r>
              <a:rPr lang="zh-CN" altLang="en-US"/>
              <a:t>阶段提交实现多数据源的事务</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876300" y="2395220"/>
            <a:ext cx="9658350" cy="3152775"/>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876300" y="2244725"/>
            <a:ext cx="9620250" cy="3486150"/>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JTA</a:t>
            </a:r>
            <a:endParaRPr lang="en-US" altLang="zh-CN"/>
          </a:p>
        </p:txBody>
      </p:sp>
      <p:sp>
        <p:nvSpPr>
          <p:cNvPr id="3" name="内容占位符 2"/>
          <p:cNvSpPr>
            <a:spLocks noGrp="1"/>
          </p:cNvSpPr>
          <p:nvPr/>
        </p:nvSpPr>
        <p:spPr>
          <a:xfrm>
            <a:off x="876000" y="1852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5" name="内容占位符 2"/>
          <p:cNvSpPr>
            <a:spLocks noGrp="1"/>
          </p:cNvSpPr>
          <p:nvPr/>
        </p:nvSpPr>
        <p:spPr>
          <a:xfrm>
            <a:off x="1003000" y="1979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l"/>
            </a:pPr>
            <a:r>
              <a:rPr lang="zh-CN" altLang="en-US"/>
              <a:t>外部应用服务器方式： </a:t>
            </a:r>
            <a:r>
              <a:rPr lang="en-US" altLang="zh-CN"/>
              <a:t>Spring</a:t>
            </a:r>
            <a:r>
              <a:rPr lang="zh-CN" altLang="en-US"/>
              <a:t>事务接口通过</a:t>
            </a:r>
            <a:r>
              <a:rPr lang="en-US" altLang="zh-CN"/>
              <a:t>JNDI</a:t>
            </a:r>
            <a:r>
              <a:rPr lang="zh-CN" altLang="en-US"/>
              <a:t>控制</a:t>
            </a:r>
            <a:r>
              <a:rPr lang="en-US" altLang="zh-CN"/>
              <a:t>JTA</a:t>
            </a:r>
            <a:r>
              <a:rPr lang="zh-CN" altLang="en-US"/>
              <a:t>事务管理器</a:t>
            </a:r>
            <a:endParaRPr lang="zh-CN" altLang="en-US"/>
          </a:p>
          <a:p>
            <a:pPr lvl="1">
              <a:buFont typeface="Wingdings" panose="05000000000000000000" charset="0"/>
              <a:buChar char="l"/>
            </a:pPr>
            <a:r>
              <a:rPr lang="en-US" altLang="zh-CN"/>
              <a:t>JBOSS </a:t>
            </a:r>
            <a:r>
              <a:rPr lang="zh-CN" altLang="en-US"/>
              <a:t>、</a:t>
            </a:r>
            <a:r>
              <a:rPr lang="en-US" altLang="zh-CN"/>
              <a:t>Websphere</a:t>
            </a:r>
            <a:endParaRPr lang="zh-CN" altLang="en-US"/>
          </a:p>
          <a:p>
            <a:pPr>
              <a:buFont typeface="Wingdings" panose="05000000000000000000" charset="0"/>
              <a:buChar char="l"/>
            </a:pPr>
            <a:endParaRPr lang="zh-CN" altLang="en-US"/>
          </a:p>
          <a:p>
            <a:pPr>
              <a:buFont typeface="Wingdings" panose="05000000000000000000" charset="0"/>
              <a:buChar char="l"/>
            </a:pPr>
            <a:r>
              <a:rPr lang="zh-CN" altLang="en-US"/>
              <a:t>第三方</a:t>
            </a:r>
            <a:r>
              <a:rPr lang="en-US" altLang="zh-CN"/>
              <a:t>JTA</a:t>
            </a:r>
            <a:r>
              <a:rPr lang="zh-CN" altLang="en-US"/>
              <a:t>事务管理器：起一个线程，在线程里运行一个事务管理器，来管理多个事务，</a:t>
            </a:r>
            <a:r>
              <a:rPr lang="en-US" altLang="zh-CN"/>
              <a:t>Spring</a:t>
            </a:r>
            <a:r>
              <a:rPr lang="zh-CN" altLang="en-US"/>
              <a:t>事务接口通过这个线程里的事务管理器来进行管理。</a:t>
            </a:r>
            <a:endParaRPr lang="zh-CN" altLang="en-US"/>
          </a:p>
          <a:p>
            <a:pPr lvl="1">
              <a:buFont typeface="Wingdings" panose="05000000000000000000" charset="0"/>
              <a:buChar char="l"/>
            </a:pPr>
            <a:r>
              <a:rPr lang="zh-CN" altLang="en-US"/>
              <a:t> </a:t>
            </a:r>
            <a:r>
              <a:rPr lang="en-US" altLang="zh-CN"/>
              <a:t>Atomikos</a:t>
            </a:r>
            <a:r>
              <a:rPr lang="zh-CN" altLang="en-US"/>
              <a:t>、</a:t>
            </a:r>
            <a:r>
              <a:rPr lang="en-US" altLang="zh-CN"/>
              <a:t>Bitronix</a:t>
            </a:r>
            <a:r>
              <a:rPr lang="zh-CN" altLang="en-US"/>
              <a:t>、</a:t>
            </a:r>
            <a:r>
              <a:rPr lang="en-US" altLang="zh-CN"/>
              <a:t>JOTM</a:t>
            </a:r>
            <a:endParaRPr lang="zh-CN" altLang="en-US"/>
          </a:p>
          <a:p>
            <a:pPr marL="0" indent="0">
              <a:buNone/>
            </a:pP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的利弊</a:t>
            </a:r>
            <a:endParaRPr lang="zh-CN" altLang="en-US"/>
          </a:p>
        </p:txBody>
      </p:sp>
      <p:sp>
        <p:nvSpPr>
          <p:cNvPr id="3" name="内容占位符 2"/>
          <p:cNvSpPr>
            <a:spLocks noGrp="1"/>
          </p:cNvSpPr>
          <p:nvPr>
            <p:ph idx="1"/>
          </p:nvPr>
        </p:nvSpPr>
        <p:spPr/>
        <p:txBody>
          <a:bodyPr/>
          <a:lstStyle/>
          <a:p>
            <a:r>
              <a:rPr lang="zh-CN" altLang="en-US"/>
              <a:t>多数据源事务管理</a:t>
            </a:r>
            <a:endParaRPr lang="zh-CN" altLang="en-US"/>
          </a:p>
          <a:p>
            <a:endParaRPr lang="zh-CN" altLang="en-US"/>
          </a:p>
          <a:p>
            <a:r>
              <a:rPr lang="zh-CN" altLang="en-US"/>
              <a:t>保证事务一致性</a:t>
            </a:r>
            <a:endParaRPr lang="zh-CN" altLang="en-US"/>
          </a:p>
          <a:p>
            <a:endParaRPr lang="zh-CN" altLang="en-US"/>
          </a:p>
          <a:p>
            <a:r>
              <a:rPr lang="zh-CN" altLang="en-US">
                <a:ln w="22225">
                  <a:solidFill>
                    <a:schemeClr val="accent2"/>
                  </a:solidFill>
                  <a:prstDash val="solid"/>
                </a:ln>
                <a:solidFill>
                  <a:schemeClr val="accent2">
                    <a:lumMod val="40000"/>
                    <a:lumOff val="60000"/>
                  </a:schemeClr>
                </a:solidFill>
                <a:effectLst/>
              </a:rPr>
              <a:t>两阶段提交</a:t>
            </a:r>
            <a:endParaRPr lang="zh-CN" altLang="en-US"/>
          </a:p>
          <a:p>
            <a:endParaRPr lang="zh-CN" altLang="en-US"/>
          </a:p>
          <a:p>
            <a:r>
              <a:rPr lang="zh-CN" altLang="en-US"/>
              <a:t>事务的时间太长，锁时间太长</a:t>
            </a:r>
            <a:endParaRPr lang="zh-CN" altLang="en-US"/>
          </a:p>
          <a:p>
            <a:endParaRPr lang="zh-CN" altLang="en-US"/>
          </a:p>
          <a:p>
            <a:r>
              <a:rPr lang="zh-CN" altLang="en-US"/>
              <a:t>低性能低吞吐量</a:t>
            </a: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JTA的</a:t>
            </a:r>
            <a:r>
              <a:rPr lang="zh-CN" altLang="en-US"/>
              <a:t>多数据源事务管理</a:t>
            </a:r>
            <a:endParaRPr lang="zh-CN" altLang="en-US"/>
          </a:p>
        </p:txBody>
      </p:sp>
      <p:sp>
        <p:nvSpPr>
          <p:cNvPr id="3" name="内容占位符 2"/>
          <p:cNvSpPr>
            <a:spLocks noGrp="1"/>
          </p:cNvSpPr>
          <p:nvPr>
            <p:ph idx="1"/>
          </p:nvPr>
        </p:nvSpPr>
        <p:spPr/>
        <p:txBody>
          <a:bodyPr/>
          <a:lstStyle/>
          <a:p>
            <a:r>
              <a:rPr lang="en-US" altLang="zh-CN"/>
              <a:t>Spring</a:t>
            </a:r>
            <a:r>
              <a:rPr lang="zh-CN" altLang="en-US"/>
              <a:t>事务的同步机制</a:t>
            </a:r>
            <a:endParaRPr lang="zh-CN" altLang="en-US"/>
          </a:p>
          <a:p>
            <a:endParaRPr lang="zh-CN" altLang="en-US"/>
          </a:p>
          <a:p>
            <a:r>
              <a:rPr lang="zh-CN" altLang="en-US"/>
              <a:t>多个数据源上实现近似事务一致性</a:t>
            </a:r>
            <a:endParaRPr lang="zh-CN" altLang="en-US"/>
          </a:p>
          <a:p>
            <a:endParaRPr lang="zh-CN" altLang="en-US"/>
          </a:p>
          <a:p>
            <a:r>
              <a:rPr lang="zh-CN" altLang="en-US"/>
              <a:t>高性能，高吞吐量</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分布式系统定义</a:t>
            </a:r>
            <a:endParaRPr lang="zh-CN" altLang="en-US"/>
          </a:p>
        </p:txBody>
      </p:sp>
      <p:sp>
        <p:nvSpPr>
          <p:cNvPr id="6" name="内容占位符 5"/>
          <p:cNvSpPr>
            <a:spLocks noGrp="1"/>
          </p:cNvSpPr>
          <p:nvPr>
            <p:ph idx="1"/>
          </p:nvPr>
        </p:nvSpPr>
        <p:spPr>
          <a:xfrm>
            <a:off x="876300" y="1852295"/>
            <a:ext cx="6130925" cy="4319905"/>
          </a:xfrm>
        </p:spPr>
        <p:txBody>
          <a:bodyPr>
            <a:noAutofit/>
          </a:bodyPr>
          <a:p>
            <a:r>
              <a:rPr lang="zh-CN" altLang="en-US" sz="1600">
                <a:sym typeface="+mn-ea"/>
              </a:rPr>
              <a:t>A distributed system is a collection of independent computers that appears to its users as a single coherent system.　</a:t>
            </a:r>
            <a:endParaRPr lang="zh-CN" altLang="en-US" sz="1600"/>
          </a:p>
          <a:p>
            <a:r>
              <a:rPr lang="zh-CN" altLang="en-US" sz="1600"/>
              <a:t>《Distributed Systems Principles and Paradigms》</a:t>
            </a:r>
            <a:endParaRPr lang="zh-CN" altLang="en-US" sz="1600" b="1"/>
          </a:p>
          <a:p>
            <a:endParaRPr lang="zh-CN" altLang="en-US" sz="1600" b="1"/>
          </a:p>
          <a:p>
            <a:endParaRPr lang="zh-CN" altLang="en-US" sz="1600"/>
          </a:p>
          <a:p>
            <a:pPr marL="0" indent="0">
              <a:buNone/>
            </a:pPr>
            <a:r>
              <a:rPr lang="zh-CN" altLang="en-US" sz="1600"/>
              <a:t> 将不同的组件分布在不同的服务器上，给用户提供一个可靠的，统一的服务。</a:t>
            </a:r>
            <a:endParaRPr lang="zh-CN" altLang="en-US" sz="1600"/>
          </a:p>
        </p:txBody>
      </p:sp>
      <p:pic>
        <p:nvPicPr>
          <p:cNvPr id="7" name="图片 6" descr="timg"/>
          <p:cNvPicPr>
            <a:picLocks noChangeAspect="1"/>
          </p:cNvPicPr>
          <p:nvPr/>
        </p:nvPicPr>
        <p:blipFill>
          <a:blip r:embed="rId1"/>
          <a:stretch>
            <a:fillRect/>
          </a:stretch>
        </p:blipFill>
        <p:spPr>
          <a:xfrm>
            <a:off x="7697470" y="1702435"/>
            <a:ext cx="4044315" cy="3469640"/>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XA</a:t>
            </a:r>
            <a:r>
              <a:rPr lang="zh-CN" altLang="en-US"/>
              <a:t>与</a:t>
            </a:r>
            <a:r>
              <a:rPr lang="en-US" altLang="zh-CN"/>
              <a:t>JTA</a:t>
            </a:r>
            <a:endParaRPr lang="en-US" altLang="zh-CN"/>
          </a:p>
        </p:txBody>
      </p:sp>
      <p:pic>
        <p:nvPicPr>
          <p:cNvPr id="4" name="内容占位符 3"/>
          <p:cNvPicPr>
            <a:picLocks noGrp="1" noChangeAspect="1"/>
          </p:cNvPicPr>
          <p:nvPr>
            <p:ph idx="1"/>
          </p:nvPr>
        </p:nvPicPr>
        <p:blipFill>
          <a:blip r:embed="rId1"/>
          <a:stretch>
            <a:fillRect/>
          </a:stretch>
        </p:blipFill>
        <p:spPr>
          <a:xfrm>
            <a:off x="1426845" y="1852295"/>
            <a:ext cx="9338310" cy="4319905"/>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Spring JTA-</a:t>
            </a:r>
            <a:r>
              <a:rPr lang="zh-CN" altLang="en-US">
                <a:sym typeface="+mn-ea"/>
              </a:rPr>
              <a:t>不使用</a:t>
            </a:r>
            <a:r>
              <a:rPr lang="en-US" altLang="zh-CN">
                <a:sym typeface="+mn-ea"/>
              </a:rPr>
              <a:t>JTA</a:t>
            </a:r>
            <a:endParaRPr lang="en-US" altLang="zh-CN"/>
          </a:p>
        </p:txBody>
      </p:sp>
      <p:sp>
        <p:nvSpPr>
          <p:cNvPr id="3" name="内容占位符 2"/>
          <p:cNvSpPr>
            <a:spLocks noGrp="1"/>
          </p:cNvSpPr>
          <p:nvPr>
            <p:ph idx="1"/>
          </p:nvPr>
        </p:nvSpPr>
        <p:spPr/>
        <p:txBody>
          <a:bodyPr/>
          <a:lstStyle/>
          <a:p>
            <a:r>
              <a:rPr lang="zh-CN" altLang="en-US"/>
              <a:t>为什么不使用</a:t>
            </a:r>
            <a:r>
              <a:rPr lang="en-US" altLang="zh-CN"/>
              <a:t>JTA</a:t>
            </a:r>
            <a:r>
              <a:rPr lang="zh-CN" altLang="en-US"/>
              <a:t>？</a:t>
            </a:r>
            <a:endParaRPr lang="zh-CN" altLang="en-US"/>
          </a:p>
          <a:p>
            <a:r>
              <a:rPr lang="zh-CN" altLang="en-US"/>
              <a:t>如何保证两个数据源上的事务同步。</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SpringBoot</a:t>
            </a:r>
            <a:r>
              <a:rPr lang="zh-CN" altLang="en-US"/>
              <a:t>的事务管理</a:t>
            </a:r>
            <a:endParaRPr lang="zh-CN" altLang="en-US"/>
          </a:p>
        </p:txBody>
      </p:sp>
      <p:sp>
        <p:nvSpPr>
          <p:cNvPr id="3" name="内容占位符 2"/>
          <p:cNvSpPr>
            <a:spLocks noGrp="1"/>
          </p:cNvSpPr>
          <p:nvPr>
            <p:ph idx="1"/>
          </p:nvPr>
        </p:nvSpPr>
        <p:spPr/>
        <p:txBody>
          <a:bodyPr/>
          <a:p>
            <a:r>
              <a:rPr lang="zh-CN" altLang="en-US"/>
              <a:t>https://www.cnblogs.com/xingzc/p/6029483.html</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a:t>
            </a:r>
            <a:r>
              <a:rPr lang="zh-CN" altLang="en-US"/>
              <a:t>依次提交两个事务</a:t>
            </a:r>
            <a:endParaRPr lang="zh-CN" altLang="en-US"/>
          </a:p>
        </p:txBody>
      </p:sp>
      <p:sp>
        <p:nvSpPr>
          <p:cNvPr id="3" name="内容占位符 2"/>
          <p:cNvSpPr/>
          <p:nvPr>
            <p:ph idx="1"/>
          </p:nvPr>
        </p:nvSpPr>
        <p:spPr/>
        <p:txBody>
          <a:bodyPr/>
          <a:p>
            <a:r>
              <a:rPr lang="zh-CN" altLang="en-US"/>
              <a:t>    Start messaging transaction</a:t>
            </a:r>
            <a:endParaRPr lang="zh-CN" altLang="en-US"/>
          </a:p>
          <a:p>
            <a:r>
              <a:rPr lang="zh-CN" altLang="en-US" b="1">
                <a:ln w="22225">
                  <a:solidFill>
                    <a:schemeClr val="accent2"/>
                  </a:solidFill>
                  <a:prstDash val="solid"/>
                </a:ln>
                <a:solidFill>
                  <a:schemeClr val="accent2">
                    <a:lumMod val="40000"/>
                    <a:lumOff val="60000"/>
                  </a:schemeClr>
                </a:solidFill>
                <a:effectLst/>
              </a:rPr>
              <a:t>    Receive message</a:t>
            </a:r>
            <a:endParaRPr lang="zh-CN" altLang="en-US"/>
          </a:p>
          <a:p>
            <a:r>
              <a:rPr lang="zh-CN" altLang="en-US"/>
              <a:t>    Start database transaction</a:t>
            </a:r>
            <a:endParaRPr lang="zh-CN" altLang="en-US"/>
          </a:p>
          <a:p>
            <a:r>
              <a:rPr lang="zh-CN" altLang="en-US" b="1">
                <a:ln w="22225">
                  <a:solidFill>
                    <a:schemeClr val="accent2"/>
                  </a:solidFill>
                  <a:prstDash val="solid"/>
                </a:ln>
                <a:solidFill>
                  <a:schemeClr val="accent2">
                    <a:lumMod val="40000"/>
                    <a:lumOff val="60000"/>
                  </a:schemeClr>
                </a:solidFill>
                <a:effectLst/>
              </a:rPr>
              <a:t>    Update database</a:t>
            </a:r>
            <a:endParaRPr lang="zh-CN" altLang="en-US"/>
          </a:p>
          <a:p>
            <a:r>
              <a:rPr lang="zh-CN" altLang="en-US"/>
              <a:t>    Commit database transaction</a:t>
            </a:r>
            <a:endParaRPr lang="zh-CN" altLang="en-US"/>
          </a:p>
          <a:p>
            <a:r>
              <a:rPr lang="zh-CN" altLang="en-US"/>
              <a:t>    Commit messaging transaction</a:t>
            </a:r>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不使用</a:t>
            </a:r>
            <a:r>
              <a:rPr lang="en-US" altLang="zh-CN">
                <a:sym typeface="+mn-ea"/>
              </a:rPr>
              <a:t>JTA</a:t>
            </a:r>
            <a:r>
              <a:rPr lang="zh-CN" altLang="en-US">
                <a:sym typeface="+mn-ea"/>
              </a:rPr>
              <a:t>依次提交两个事务</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Receive message</a:t>
            </a:r>
            <a:endParaRPr lang="zh-CN" altLang="en-US"/>
          </a:p>
          <a:p>
            <a:r>
              <a:rPr lang="zh-CN" altLang="en-US">
                <a:sym typeface="+mn-ea"/>
              </a:rPr>
              <a:t>    Start database transaction</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Update database</a:t>
            </a:r>
            <a:endParaRPr lang="zh-CN" altLang="en-US"/>
          </a:p>
          <a:p>
            <a:r>
              <a:rPr lang="zh-CN" altLang="en-US">
                <a:sym typeface="+mn-ea"/>
              </a:rPr>
              <a:t>    Commit database transaction</a:t>
            </a:r>
            <a:endParaRPr lang="zh-CN" altLang="en-US"/>
          </a:p>
          <a:p>
            <a:r>
              <a:rPr lang="zh-CN" altLang="en-US">
                <a:sym typeface="+mn-ea"/>
              </a:rPr>
              <a:t>    Commit messaging transaction </a:t>
            </a:r>
            <a:r>
              <a:rPr lang="en-US" altLang="zh-CN">
                <a:ln w="22225">
                  <a:solidFill>
                    <a:schemeClr val="accent2"/>
                  </a:solidFill>
                  <a:prstDash val="solid"/>
                </a:ln>
                <a:solidFill>
                  <a:schemeClr val="accent2">
                    <a:lumMod val="40000"/>
                    <a:lumOff val="60000"/>
                  </a:schemeClr>
                </a:solidFill>
                <a:effectLst/>
                <a:sym typeface="+mn-ea"/>
              </a:rPr>
              <a:t>FAILED</a:t>
            </a:r>
            <a:endParaRPr lang="zh-CN" altLang="en-US"/>
          </a:p>
          <a:p>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多个资源的事务同步模式</a:t>
            </a:r>
            <a:endParaRPr lang="zh-CN" altLang="en-US"/>
          </a:p>
        </p:txBody>
      </p:sp>
      <p:sp>
        <p:nvSpPr>
          <p:cNvPr id="3" name="内容占位符 2"/>
          <p:cNvSpPr>
            <a:spLocks noGrp="1"/>
          </p:cNvSpPr>
          <p:nvPr>
            <p:ph idx="1"/>
          </p:nvPr>
        </p:nvSpPr>
        <p:spPr/>
        <p:txBody>
          <a:bodyPr/>
          <a:lstStyle/>
          <a:p>
            <a:r>
              <a:rPr lang="en-US" altLang="zh-CN" i="1">
                <a:solidFill>
                  <a:schemeClr val="tx1"/>
                </a:solidFill>
                <a:effectLst>
                  <a:outerShdw blurRad="38100" dist="19050" dir="2700000" algn="tl" rotWithShape="0">
                    <a:schemeClr val="dk1">
                      <a:lumMod val="50000"/>
                      <a:alpha val="40000"/>
                    </a:schemeClr>
                  </a:outerShdw>
                </a:effectLst>
              </a:rPr>
              <a:t>XA</a:t>
            </a:r>
            <a:r>
              <a:rPr lang="zh-CN" altLang="en-US" i="1">
                <a:solidFill>
                  <a:schemeClr val="tx1"/>
                </a:solidFill>
                <a:effectLst>
                  <a:outerShdw blurRad="38100" dist="19050" dir="2700000" algn="tl" rotWithShape="0">
                    <a:schemeClr val="dk1">
                      <a:lumMod val="50000"/>
                      <a:alpha val="40000"/>
                    </a:schemeClr>
                  </a:outerShdw>
                </a:effectLst>
              </a:rPr>
              <a:t>与一阶段提交优化（XA with 1PC Optimization）</a:t>
            </a:r>
            <a:endParaRPr lang="en-US" altLang="zh-CN"/>
          </a:p>
          <a:p>
            <a:r>
              <a:rPr lang="en-US" altLang="zh-CN"/>
              <a:t>XA</a:t>
            </a:r>
            <a:r>
              <a:rPr lang="zh-CN" altLang="en-US"/>
              <a:t>与最后资源博弈（XA and the Last Resource Gambit）</a:t>
            </a:r>
            <a:endParaRPr lang="zh-CN" altLang="en-US"/>
          </a:p>
          <a:p>
            <a:r>
              <a:rPr lang="zh-CN" altLang="en-US"/>
              <a:t>共享资源（Shared Transaction Resource）</a:t>
            </a:r>
            <a:endParaRPr lang="zh-CN" altLang="en-US"/>
          </a:p>
          <a:p>
            <a:r>
              <a:rPr lang="zh-CN" altLang="en-US"/>
              <a:t>最大努力一次提交（Best Efforts 1PC）</a:t>
            </a:r>
            <a:endParaRPr lang="zh-CN" altLang="en-US"/>
          </a:p>
          <a:p>
            <a:pPr lvl="1"/>
            <a:r>
              <a:rPr lang="zh-CN" altLang="en-US"/>
              <a:t>链式事务（Chaining transaction managers）</a:t>
            </a:r>
            <a:endParaRPr lang="zh-CN" altLang="en-US"/>
          </a:p>
          <a:p>
            <a:r>
              <a:rPr lang="zh-CN" altLang="en-US"/>
              <a:t>非必要事务性接入（Nontransactional Access）</a:t>
            </a:r>
            <a:endParaRPr lang="zh-CN" altLang="en-US"/>
          </a:p>
          <a:p>
            <a:r>
              <a:rPr lang="zh-CN" altLang="en-US"/>
              <a:t>祈祷模式（Wing-and-a-Prayer: An antipattern）</a:t>
            </a:r>
            <a:endParaRPr lang="zh-CN" altLang="en-US"/>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与一阶段提交优化</a:t>
            </a:r>
            <a:endParaRPr lang="zh-CN" altLang="en-US"/>
          </a:p>
        </p:txBody>
      </p:sp>
      <p:sp>
        <p:nvSpPr>
          <p:cNvPr id="3" name="内容占位符 2"/>
          <p:cNvSpPr>
            <a:spLocks noGrp="1"/>
          </p:cNvSpPr>
          <p:nvPr>
            <p:ph idx="1"/>
          </p:nvPr>
        </p:nvSpPr>
        <p:spPr/>
        <p:txBody>
          <a:bodyPr/>
          <a:p>
            <a:r>
              <a:rPr lang="zh-CN" altLang="en-US"/>
              <a:t>避免单一事务资源下的2PC过度开销。</a:t>
            </a:r>
            <a:endParaRPr lang="zh-CN" altLang="en-US"/>
          </a:p>
          <a:p>
            <a:endParaRPr lang="zh-CN" altLang="en-US"/>
          </a:p>
          <a:p>
            <a:r>
              <a:rPr lang="zh-CN" altLang="en-US"/>
              <a:t>This pattern is an optimization that many transaction managers use to avoid the overhead of 2PC </a:t>
            </a:r>
            <a:r>
              <a:rPr lang="zh-CN" altLang="en-US">
                <a:solidFill>
                  <a:srgbClr val="C00000"/>
                </a:solidFill>
              </a:rPr>
              <a:t>if the transaction includes a single resource.</a:t>
            </a:r>
            <a:r>
              <a:rPr lang="zh-CN" altLang="en-US"/>
              <a:t> You would expect your application server to be able to figure this out.</a:t>
            </a:r>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XA</a:t>
            </a:r>
            <a:r>
              <a:rPr lang="zh-CN" altLang="en-US">
                <a:sym typeface="+mn-ea"/>
              </a:rPr>
              <a:t>与最后资源博弈</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Receive message</a:t>
            </a:r>
            <a:endParaRPr lang="zh-CN" altLang="en-US"/>
          </a:p>
          <a:p>
            <a:r>
              <a:rPr lang="zh-CN" altLang="en-US">
                <a:sym typeface="+mn-ea"/>
              </a:rPr>
              <a:t>    Start </a:t>
            </a:r>
            <a:r>
              <a:rPr lang="en-US" altLang="zh-CN">
                <a:sym typeface="+mn-ea"/>
              </a:rPr>
              <a:t>JTA</a:t>
            </a:r>
            <a:r>
              <a:rPr lang="zh-CN" altLang="en-US">
                <a:sym typeface="+mn-ea"/>
              </a:rPr>
              <a:t> database transaction</a:t>
            </a:r>
            <a:endParaRPr lang="zh-CN" altLang="en-US"/>
          </a:p>
          <a:p>
            <a:r>
              <a:rPr lang="zh-CN" altLang="en-US">
                <a:sym typeface="+mn-ea"/>
              </a:rPr>
              <a:t>    Update database</a:t>
            </a:r>
            <a:endParaRPr lang="zh-CN" altLang="en-US"/>
          </a:p>
          <a:p>
            <a:r>
              <a:rPr lang="zh-CN" altLang="en-US">
                <a:ln w="22225">
                  <a:solidFill>
                    <a:schemeClr val="accent2"/>
                  </a:solidFill>
                  <a:prstDash val="solid"/>
                </a:ln>
                <a:solidFill>
                  <a:schemeClr val="accent2">
                    <a:lumMod val="40000"/>
                    <a:lumOff val="60000"/>
                  </a:schemeClr>
                </a:solidFill>
                <a:effectLst/>
                <a:sym typeface="+mn-ea"/>
              </a:rPr>
              <a:t>    </a:t>
            </a:r>
            <a:r>
              <a:rPr lang="en-US" altLang="zh-CN">
                <a:ln w="22225">
                  <a:solidFill>
                    <a:schemeClr val="accent2"/>
                  </a:solidFill>
                  <a:prstDash val="solid"/>
                </a:ln>
                <a:solidFill>
                  <a:schemeClr val="accent2">
                    <a:lumMod val="40000"/>
                    <a:lumOff val="60000"/>
                  </a:schemeClr>
                </a:solidFill>
                <a:effectLst/>
                <a:sym typeface="+mn-ea"/>
              </a:rPr>
              <a:t>Phase 1 c</a:t>
            </a:r>
            <a:r>
              <a:rPr lang="zh-CN" altLang="en-US">
                <a:ln w="22225">
                  <a:solidFill>
                    <a:schemeClr val="accent2"/>
                  </a:solidFill>
                  <a:prstDash val="solid"/>
                </a:ln>
                <a:solidFill>
                  <a:schemeClr val="accent2">
                    <a:lumMod val="40000"/>
                    <a:lumOff val="60000"/>
                  </a:schemeClr>
                </a:solidFill>
                <a:effectLst/>
                <a:sym typeface="+mn-ea"/>
              </a:rPr>
              <a:t>ommit database transaction</a:t>
            </a:r>
            <a:endParaRPr lang="zh-CN" altLang="en-US"/>
          </a:p>
          <a:p>
            <a:r>
              <a:rPr lang="zh-CN" altLang="en-US">
                <a:ln w="6600">
                  <a:solidFill>
                    <a:schemeClr val="accent2"/>
                  </a:solidFill>
                  <a:prstDash val="solid"/>
                </a:ln>
                <a:solidFill>
                  <a:srgbClr val="FFC000"/>
                </a:solidFill>
                <a:effectLst>
                  <a:outerShdw dist="38100" dir="2700000" algn="tl" rotWithShape="0">
                    <a:schemeClr val="accent2"/>
                  </a:outerShdw>
                </a:effectLst>
                <a:sym typeface="+mn-ea"/>
              </a:rPr>
              <a:t>    Commit messaging transaction</a:t>
            </a:r>
            <a:endParaRPr lang="zh-CN" altLang="en-US">
              <a:sym typeface="+mn-ea"/>
            </a:endParaRPr>
          </a:p>
          <a:p>
            <a:r>
              <a:rPr lang="zh-CN" altLang="en-US">
                <a:ln w="22225">
                  <a:solidFill>
                    <a:schemeClr val="accent2"/>
                  </a:solidFill>
                  <a:prstDash val="solid"/>
                </a:ln>
                <a:solidFill>
                  <a:schemeClr val="accent2">
                    <a:lumMod val="40000"/>
                    <a:lumOff val="60000"/>
                  </a:schemeClr>
                </a:solidFill>
                <a:effectLst/>
                <a:sym typeface="+mn-ea"/>
              </a:rPr>
              <a:t>    </a:t>
            </a:r>
            <a:r>
              <a:rPr lang="en-US" altLang="zh-CN">
                <a:ln w="22225">
                  <a:solidFill>
                    <a:schemeClr val="accent2"/>
                  </a:solidFill>
                  <a:prstDash val="solid"/>
                </a:ln>
                <a:solidFill>
                  <a:schemeClr val="accent2">
                    <a:lumMod val="40000"/>
                    <a:lumOff val="60000"/>
                  </a:schemeClr>
                </a:solidFill>
                <a:effectLst/>
                <a:sym typeface="+mn-ea"/>
              </a:rPr>
              <a:t>Phase 2 commit database transaction</a:t>
            </a:r>
            <a:endParaRPr lang="zh-CN" altLang="en-US">
              <a:sym typeface="+mn-ea"/>
            </a:endParaRPr>
          </a:p>
          <a:p>
            <a:endParaRPr lang="zh-CN" altLang="en-US"/>
          </a:p>
          <a:p>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共享资源</a:t>
            </a:r>
            <a:endParaRPr lang="zh-CN" altLang="en-US"/>
          </a:p>
        </p:txBody>
      </p:sp>
      <p:sp>
        <p:nvSpPr>
          <p:cNvPr id="3" name="内容占位符 2"/>
          <p:cNvSpPr>
            <a:spLocks noGrp="1"/>
          </p:cNvSpPr>
          <p:nvPr>
            <p:ph idx="1"/>
          </p:nvPr>
        </p:nvSpPr>
        <p:spPr/>
        <p:txBody>
          <a:bodyPr/>
          <a:p>
            <a:r>
              <a:rPr lang="zh-CN" altLang="en-US"/>
              <a:t>两个数据源共享同一个底层数据源</a:t>
            </a:r>
            <a:endParaRPr lang="zh-CN" altLang="en-US"/>
          </a:p>
          <a:p>
            <a:pPr lvl="1"/>
            <a:r>
              <a:rPr lang="zh-CN" altLang="en-US" sz="2000"/>
              <a:t>一般而言场景为一个</a:t>
            </a:r>
            <a:r>
              <a:rPr lang="en-US" altLang="zh-CN" sz="2000"/>
              <a:t>DB</a:t>
            </a:r>
            <a:r>
              <a:rPr lang="zh-CN" altLang="en-US" sz="2000"/>
              <a:t>和一个</a:t>
            </a:r>
            <a:r>
              <a:rPr lang="en-US" altLang="zh-CN" sz="2000"/>
              <a:t>MQ</a:t>
            </a:r>
            <a:endParaRPr lang="en-US" altLang="zh-CN" sz="2000"/>
          </a:p>
          <a:p>
            <a:pPr lvl="1"/>
            <a:endParaRPr lang="en-US" altLang="zh-CN" sz="2000"/>
          </a:p>
          <a:p>
            <a:pPr lvl="1"/>
            <a:r>
              <a:rPr lang="zh-CN" altLang="en-US" sz="2000">
                <a:sym typeface="+mn-ea"/>
              </a:rPr>
              <a:t>MQ使用DB作为存储</a:t>
            </a:r>
            <a:endParaRPr lang="zh-CN" altLang="en-US" sz="2000">
              <a:sym typeface="+mn-ea"/>
            </a:endParaRPr>
          </a:p>
          <a:p>
            <a:pPr lvl="1"/>
            <a:endParaRPr lang="zh-CN" altLang="en-US" sz="2000">
              <a:sym typeface="+mn-ea"/>
            </a:endParaRPr>
          </a:p>
          <a:p>
            <a:pPr lvl="1" algn="l"/>
            <a:r>
              <a:rPr lang="zh-CN" altLang="en-US" sz="2000">
                <a:sym typeface="+mn-ea"/>
              </a:rPr>
              <a:t>使用DB的connection做事务同步、提交</a:t>
            </a:r>
            <a:endParaRPr lang="zh-CN" altLang="en-US" sz="2000">
              <a:sym typeface="+mn-ea"/>
            </a:endParaRPr>
          </a:p>
          <a:p>
            <a:pPr lvl="1" algn="l"/>
            <a:endParaRPr lang="zh-CN" altLang="en-US"/>
          </a:p>
          <a:p>
            <a:r>
              <a:rPr lang="zh-CN" altLang="en-US"/>
              <a:t>需要数据源的支持</a:t>
            </a:r>
            <a:endParaRPr lang="zh-CN" altLang="en-US"/>
          </a:p>
          <a:p>
            <a:pPr lvl="1"/>
            <a:endParaRPr lang="zh-CN" altLang="en-US"/>
          </a:p>
          <a:p>
            <a:pPr lvl="1"/>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最大努力一次提交</a:t>
            </a:r>
            <a:endParaRPr lang="zh-CN" altLang="en-US"/>
          </a:p>
        </p:txBody>
      </p:sp>
      <p:sp>
        <p:nvSpPr>
          <p:cNvPr id="3" name="内容占位符 2"/>
          <p:cNvSpPr>
            <a:spLocks noGrp="1"/>
          </p:cNvSpPr>
          <p:nvPr>
            <p:ph idx="1"/>
          </p:nvPr>
        </p:nvSpPr>
        <p:spPr/>
        <p:txBody>
          <a:bodyPr/>
          <a:p>
            <a:r>
              <a:rPr lang="zh-CN" altLang="en-US"/>
              <a:t>依次提交事务</a:t>
            </a:r>
            <a:endParaRPr lang="zh-CN" altLang="en-US"/>
          </a:p>
          <a:p>
            <a:endParaRPr lang="zh-CN" altLang="en-US"/>
          </a:p>
          <a:p>
            <a:r>
              <a:rPr lang="zh-CN" altLang="en-US"/>
              <a:t>可能会出错</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分布式系统定义</a:t>
            </a:r>
            <a:endParaRPr lang="zh-CN" altLang="en-US"/>
          </a:p>
        </p:txBody>
      </p:sp>
      <p:sp>
        <p:nvSpPr>
          <p:cNvPr id="3" name="内容占位符 2"/>
          <p:cNvSpPr>
            <a:spLocks noGrp="1"/>
          </p:cNvSpPr>
          <p:nvPr>
            <p:ph idx="1"/>
          </p:nvPr>
        </p:nvSpPr>
        <p:spPr/>
        <p:txBody>
          <a:bodyPr/>
          <a:p>
            <a:r>
              <a:rPr lang="zh-CN" altLang="en-US"/>
              <a:t>A distributed system is a system whose components are located on different networked computers, which communicate and coordinate their actions by passing messages to one another</a:t>
            </a:r>
            <a:r>
              <a:rPr lang="en-US" altLang="zh-CN"/>
              <a:t>.</a:t>
            </a:r>
            <a:endParaRPr lang="en-US" altLang="zh-CN"/>
          </a:p>
          <a:p>
            <a:pPr marL="457200" lvl="1" indent="0">
              <a:buNone/>
            </a:pPr>
            <a:r>
              <a:rPr lang="en-US" altLang="zh-CN"/>
              <a:t>				</a:t>
            </a:r>
            <a:r>
              <a:rPr lang="zh-CN" altLang="en-US"/>
              <a:t>《</a:t>
            </a:r>
            <a:r>
              <a:rPr lang="en-US" altLang="zh-CN"/>
              <a:t>Distributed Systems: Concepts and Design</a:t>
            </a:r>
            <a:r>
              <a:rPr lang="zh-CN" altLang="en-US"/>
              <a:t>》</a:t>
            </a:r>
            <a:endParaRPr lang="en-US" altLang="zh-CN"/>
          </a:p>
          <a:p>
            <a:endParaRPr lang="zh-CN" altLang="en-US"/>
          </a:p>
          <a:p>
            <a:pPr marL="0" indent="0">
              <a:buNone/>
            </a:pPr>
            <a:endParaRPr lang="zh-CN" altLang="en-US">
              <a:sym typeface="+mn-ea"/>
            </a:endParaRPr>
          </a:p>
          <a:p>
            <a:r>
              <a:rPr lang="zh-CN" altLang="en-US">
                <a:sym typeface="+mn-ea"/>
              </a:rPr>
              <a:t>组件分布在网络计算机上</a:t>
            </a:r>
            <a:endParaRPr lang="zh-CN" altLang="en-US"/>
          </a:p>
          <a:p>
            <a:r>
              <a:rPr lang="zh-CN" altLang="en-US">
                <a:sym typeface="+mn-ea"/>
              </a:rPr>
              <a:t> 组件之间仅仅通过消息传递来通信并协调行动</a:t>
            </a:r>
            <a:endParaRPr lang="zh-CN" altLang="en-US"/>
          </a:p>
          <a:p>
            <a:endParaRPr lang="zh-CN" altLang="en-US"/>
          </a:p>
          <a:p>
            <a:endParaRPr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最大努力一次提交</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Start database transaction</a:t>
            </a:r>
            <a:endParaRPr lang="zh-CN" altLang="en-US">
              <a:sym typeface="+mn-ea"/>
            </a:endParaRPr>
          </a:p>
          <a:p>
            <a:r>
              <a:rPr lang="zh-CN" altLang="en-US" b="1">
                <a:ln w="22225">
                  <a:solidFill>
                    <a:schemeClr val="accent2"/>
                  </a:solidFill>
                  <a:prstDash val="solid"/>
                </a:ln>
                <a:solidFill>
                  <a:schemeClr val="accent2">
                    <a:lumMod val="40000"/>
                    <a:lumOff val="60000"/>
                  </a:schemeClr>
                </a:solidFill>
                <a:effectLst/>
                <a:sym typeface="+mn-ea"/>
              </a:rPr>
              <a:t>    Receive message</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Update database</a:t>
            </a:r>
            <a:endParaRPr lang="zh-CN" altLang="en-US"/>
          </a:p>
          <a:p>
            <a:r>
              <a:rPr lang="zh-CN" altLang="en-US">
                <a:sym typeface="+mn-ea"/>
              </a:rPr>
              <a:t>    Commit database transaction</a:t>
            </a:r>
            <a:endParaRPr lang="zh-CN" altLang="en-US"/>
          </a:p>
          <a:p>
            <a:r>
              <a:rPr lang="zh-CN" altLang="en-US">
                <a:sym typeface="+mn-ea"/>
              </a:rPr>
              <a:t>    Commit messaging transaction</a:t>
            </a:r>
            <a:endParaRPr lang="zh-CN" altLang="en-US"/>
          </a:p>
          <a:p>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JMS</a:t>
            </a:r>
            <a:r>
              <a:rPr lang="zh-CN" altLang="en-US"/>
              <a:t>最大努力一次提交</a:t>
            </a:r>
            <a:r>
              <a:rPr lang="en-US" altLang="zh-CN"/>
              <a:t>+</a:t>
            </a:r>
            <a:r>
              <a:rPr lang="zh-CN" altLang="en-US"/>
              <a:t>重试</a:t>
            </a:r>
            <a:endParaRPr lang="zh-CN" altLang="en-US"/>
          </a:p>
        </p:txBody>
      </p:sp>
      <p:sp>
        <p:nvSpPr>
          <p:cNvPr id="3" name="内容占位符 2"/>
          <p:cNvSpPr>
            <a:spLocks noGrp="1"/>
          </p:cNvSpPr>
          <p:nvPr>
            <p:ph idx="1"/>
          </p:nvPr>
        </p:nvSpPr>
        <p:spPr/>
        <p:txBody>
          <a:bodyPr/>
          <a:p>
            <a:r>
              <a:rPr lang="zh-CN" altLang="en-US"/>
              <a:t>其中一个数据源是</a:t>
            </a:r>
            <a:r>
              <a:rPr lang="en-US" altLang="zh-CN"/>
              <a:t>MQ</a:t>
            </a:r>
            <a:r>
              <a:rPr lang="zh-CN" altLang="en-US"/>
              <a:t>，并且事务由读</a:t>
            </a:r>
            <a:r>
              <a:rPr lang="en-US" altLang="zh-CN"/>
              <a:t>MQ</a:t>
            </a:r>
            <a:r>
              <a:rPr lang="zh-CN" altLang="en-US"/>
              <a:t>消息开始</a:t>
            </a:r>
            <a:endParaRPr lang="zh-CN" altLang="en-US"/>
          </a:p>
          <a:p>
            <a:endParaRPr lang="zh-CN" altLang="en-US"/>
          </a:p>
          <a:p>
            <a:r>
              <a:rPr lang="zh-CN" altLang="en-US"/>
              <a:t>利用</a:t>
            </a:r>
            <a:r>
              <a:rPr lang="en-US" altLang="zh-CN"/>
              <a:t>MQ</a:t>
            </a:r>
            <a:r>
              <a:rPr lang="zh-CN" altLang="en-US"/>
              <a:t>消息的重试机制</a:t>
            </a:r>
            <a:endParaRPr lang="zh-CN" altLang="en-US"/>
          </a:p>
          <a:p>
            <a:endParaRPr lang="zh-CN" altLang="en-US"/>
          </a:p>
          <a:p>
            <a:r>
              <a:rPr lang="zh-CN" altLang="en-US"/>
              <a:t>重试的时候数据库需要处理重复消息</a:t>
            </a:r>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JMS</a:t>
            </a:r>
            <a:r>
              <a:rPr lang="zh-CN" altLang="en-US">
                <a:sym typeface="+mn-ea"/>
              </a:rPr>
              <a:t>最大努力一次提交</a:t>
            </a:r>
            <a:r>
              <a:rPr lang="en-US" altLang="zh-CN">
                <a:sym typeface="+mn-ea"/>
              </a:rPr>
              <a:t>+</a:t>
            </a:r>
            <a:r>
              <a:rPr lang="zh-CN" altLang="en-US">
                <a:sym typeface="+mn-ea"/>
              </a:rPr>
              <a:t>重试</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Start database transaction</a:t>
            </a:r>
            <a:endParaRPr lang="zh-CN" altLang="en-US">
              <a:sym typeface="+mn-ea"/>
            </a:endParaRPr>
          </a:p>
          <a:p>
            <a:r>
              <a:rPr lang="zh-CN" altLang="en-US">
                <a:sym typeface="+mn-ea"/>
              </a:rPr>
              <a:t>    Receive message</a:t>
            </a:r>
            <a:endParaRPr lang="zh-CN" altLang="en-US"/>
          </a:p>
          <a:p>
            <a:r>
              <a:rPr lang="zh-CN" altLang="en-US">
                <a:sym typeface="+mn-ea"/>
              </a:rPr>
              <a:t>    Update database</a:t>
            </a:r>
            <a:endParaRPr lang="zh-CN" altLang="en-US"/>
          </a:p>
          <a:p>
            <a:r>
              <a:rPr lang="zh-CN" altLang="en-US">
                <a:sym typeface="+mn-ea"/>
              </a:rPr>
              <a:t>    Commit database transaction</a:t>
            </a:r>
            <a:endParaRPr lang="zh-CN" altLang="en-US">
              <a:solidFill>
                <a:srgbClr val="C00000"/>
              </a:solidFill>
            </a:endParaRPr>
          </a:p>
          <a:p>
            <a:r>
              <a:rPr lang="zh-CN" altLang="en-US">
                <a:solidFill>
                  <a:srgbClr val="C00000"/>
                </a:solidFill>
                <a:sym typeface="+mn-ea"/>
              </a:rPr>
              <a:t>    Commit messaging transaction</a:t>
            </a:r>
            <a:endParaRPr lang="zh-CN" altLang="en-US">
              <a:solidFill>
                <a:srgbClr val="C00000"/>
              </a:solidFill>
              <a:sym typeface="+mn-ea"/>
            </a:endParaRPr>
          </a:p>
          <a:p>
            <a:endParaRPr lang="zh-CN" altLang="en-US">
              <a:solidFill>
                <a:srgbClr val="C00000"/>
              </a:solidFill>
              <a:sym typeface="+mn-ea"/>
            </a:endParaRPr>
          </a:p>
          <a:p>
            <a:pPr marL="0" indent="0">
              <a:buNone/>
            </a:pPr>
            <a:r>
              <a:rPr lang="zh-CN" altLang="en-US">
                <a:solidFill>
                  <a:srgbClr val="92D050"/>
                </a:solidFill>
              </a:rPr>
              <a:t>提交消息出错，消息会被放回</a:t>
            </a:r>
            <a:r>
              <a:rPr lang="en-US" altLang="zh-CN">
                <a:solidFill>
                  <a:srgbClr val="92D050"/>
                </a:solidFill>
              </a:rPr>
              <a:t>MQ</a:t>
            </a:r>
            <a:r>
              <a:rPr lang="zh-CN" altLang="en-US">
                <a:solidFill>
                  <a:srgbClr val="92D050"/>
                </a:solidFill>
              </a:rPr>
              <a:t>重新触发该方法</a:t>
            </a:r>
            <a:endParaRPr lang="zh-CN" altLang="en-US">
              <a:solidFill>
                <a:srgbClr val="92D050"/>
              </a:solidFill>
            </a:endParaRPr>
          </a:p>
          <a:p>
            <a:pPr marL="0" indent="0">
              <a:buNone/>
            </a:pPr>
            <a:r>
              <a:rPr lang="zh-CN" altLang="en-US">
                <a:solidFill>
                  <a:srgbClr val="92D050"/>
                </a:solidFill>
              </a:rPr>
              <a:t>会重复数据库操作，需要做幂等</a:t>
            </a:r>
            <a:endParaRPr lang="zh-CN" altLang="en-US"/>
          </a:p>
          <a:p>
            <a:endParaRPr lang="zh-CN" altLang="en-US"/>
          </a:p>
          <a:p>
            <a:endParaRPr lang="zh-CN" alt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a:t>
            </a:r>
            <a:r>
              <a:rPr lang="zh-CN" altLang="en-US"/>
              <a:t>消息驱动的分布式事务</a:t>
            </a:r>
            <a:endParaRPr lang="zh-CN" altLang="en-US"/>
          </a:p>
        </p:txBody>
      </p:sp>
      <p:pic>
        <p:nvPicPr>
          <p:cNvPr id="5" name="内容占位符 4"/>
          <p:cNvPicPr>
            <a:picLocks noChangeAspect="1"/>
          </p:cNvPicPr>
          <p:nvPr>
            <p:ph idx="1"/>
          </p:nvPr>
        </p:nvPicPr>
        <p:blipFill>
          <a:blip r:embed="rId1"/>
          <a:stretch>
            <a:fillRect/>
          </a:stretch>
        </p:blipFill>
        <p:spPr>
          <a:xfrm>
            <a:off x="1035050" y="1880870"/>
            <a:ext cx="8115300" cy="3619500"/>
          </a:xfrm>
          <a:prstGeom prst="rect">
            <a:avLst/>
          </a:prstGeom>
        </p:spPr>
      </p:pic>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链式事务</a:t>
            </a:r>
            <a:endParaRPr lang="zh-CN" altLang="en-US"/>
          </a:p>
        </p:txBody>
      </p:sp>
      <p:sp>
        <p:nvSpPr>
          <p:cNvPr id="3" name="内容占位符 2"/>
          <p:cNvSpPr>
            <a:spLocks noGrp="1"/>
          </p:cNvSpPr>
          <p:nvPr>
            <p:ph idx="1"/>
          </p:nvPr>
        </p:nvSpPr>
        <p:spPr/>
        <p:txBody>
          <a:bodyPr/>
          <a:p>
            <a:r>
              <a:rPr lang="zh-CN" altLang="en-US"/>
              <a:t>定义一个事务链</a:t>
            </a:r>
            <a:endParaRPr lang="zh-CN" altLang="en-US"/>
          </a:p>
          <a:p>
            <a:endParaRPr lang="zh-CN" altLang="en-US"/>
          </a:p>
          <a:p>
            <a:r>
              <a:rPr lang="zh-CN" altLang="en-US"/>
              <a:t>多个事务在一个事务管理器里依次提交</a:t>
            </a:r>
            <a:endParaRPr lang="zh-CN" altLang="en-US"/>
          </a:p>
          <a:p>
            <a:endParaRPr lang="zh-CN" altLang="en-US"/>
          </a:p>
          <a:p>
            <a:r>
              <a:rPr lang="zh-CN" altLang="en-US"/>
              <a:t>可能会出错</a:t>
            </a:r>
            <a:endParaRPr lang="zh-CN" altLang="en-US"/>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非必要事务性接入</a:t>
            </a:r>
            <a:endParaRPr lang="zh-CN" altLang="en-US"/>
          </a:p>
        </p:txBody>
      </p:sp>
      <p:sp>
        <p:nvSpPr>
          <p:cNvPr id="3" name="内容占位符 2"/>
          <p:cNvSpPr>
            <a:spLocks noGrp="1"/>
          </p:cNvSpPr>
          <p:nvPr>
            <p:ph idx="1"/>
          </p:nvPr>
        </p:nvSpPr>
        <p:spPr/>
        <p:txBody>
          <a:bodyPr/>
          <a:p>
            <a:r>
              <a:rPr lang="zh-CN" altLang="en-US"/>
              <a:t>有时候对某些资源的访问操作没有必要跟上下文中的其他事务相关联。</a:t>
            </a:r>
            <a:endParaRPr lang="zh-CN" altLang="en-US"/>
          </a:p>
          <a:p>
            <a:endParaRPr lang="zh-CN" altLang="en-US"/>
          </a:p>
          <a:p>
            <a:r>
              <a:rPr lang="zh-CN" altLang="en-US"/>
              <a:t>比如对审计表的操作。</a:t>
            </a:r>
            <a:endParaRPr lang="zh-CN" altLang="en-US"/>
          </a:p>
          <a:p>
            <a:endParaRPr lang="zh-CN" altLang="en-US"/>
          </a:p>
          <a:p>
            <a:endParaRPr lang="zh-CN" altLang="en-US" i="1"/>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祈祷模式</a:t>
            </a:r>
            <a:endParaRPr lang="en-US" altLang="zh-CN"/>
          </a:p>
        </p:txBody>
      </p:sp>
      <p:sp>
        <p:nvSpPr>
          <p:cNvPr id="3" name="内容占位符 2"/>
          <p:cNvSpPr>
            <a:spLocks noGrp="1"/>
          </p:cNvSpPr>
          <p:nvPr>
            <p:ph idx="1"/>
          </p:nvPr>
        </p:nvSpPr>
        <p:spPr/>
        <p:txBody>
          <a:bodyPr/>
          <a:p>
            <a:r>
              <a:rPr lang="zh-CN" altLang="en-US"/>
              <a:t>使用</a:t>
            </a:r>
            <a:r>
              <a:rPr lang="en-US" altLang="zh-CN"/>
              <a:t>Spring</a:t>
            </a:r>
            <a:r>
              <a:rPr lang="zh-CN" altLang="en-US"/>
              <a:t>对事务的封装；</a:t>
            </a:r>
            <a:r>
              <a:rPr lang="en-US" altLang="zh-CN"/>
              <a:t>@Transactional</a:t>
            </a:r>
            <a:endParaRPr lang="zh-CN" altLang="en-US"/>
          </a:p>
          <a:p>
            <a:endParaRPr lang="zh-CN" altLang="en-US"/>
          </a:p>
          <a:p>
            <a:r>
              <a:rPr lang="zh-CN" altLang="en-US"/>
              <a:t>开发者不懂分布式事务或没有意识到写的业务已经运行在分布式事务中。直到它有一天真的出错了，回滚没有成功。</a:t>
            </a:r>
            <a:endParaRPr lang="zh-CN" altLang="en-US"/>
          </a:p>
          <a:p>
            <a:endParaRPr lang="zh-CN" altLang="en-US"/>
          </a:p>
          <a:p>
            <a:endParaRPr lang="zh-CN" alt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模式选择（根据一致性需求）</a:t>
            </a:r>
            <a:endParaRPr lang="zh-CN" altLang="en-US"/>
          </a:p>
        </p:txBody>
      </p:sp>
      <p:sp>
        <p:nvSpPr>
          <p:cNvPr id="3" name="内容占位符 2"/>
          <p:cNvSpPr>
            <a:spLocks noGrp="1"/>
          </p:cNvSpPr>
          <p:nvPr>
            <p:ph idx="1"/>
          </p:nvPr>
        </p:nvSpPr>
        <p:spPr/>
        <p:txBody>
          <a:bodyPr/>
          <a:p>
            <a:r>
              <a:rPr lang="zh-CN" altLang="en-US"/>
              <a:t>强一致性要求</a:t>
            </a:r>
            <a:endParaRPr lang="zh-CN" altLang="en-US"/>
          </a:p>
          <a:p>
            <a:pPr lvl="1"/>
            <a:r>
              <a:rPr lang="en-US" altLang="zh-CN" sz="2000"/>
              <a:t>JTA</a:t>
            </a:r>
            <a:endParaRPr lang="zh-CN" altLang="en-US"/>
          </a:p>
          <a:p>
            <a:pPr lvl="1"/>
            <a:r>
              <a:rPr lang="zh-CN" altLang="en-US" sz="2000"/>
              <a:t>如果数据不一致将会给用户带来财产损失而且无法通过重试达到数据一致。比如银行，证券，支付宝，微信支付。</a:t>
            </a:r>
            <a:endParaRPr lang="zh-CN" altLang="en-US"/>
          </a:p>
          <a:p>
            <a:r>
              <a:rPr lang="zh-CN" altLang="en-US"/>
              <a:t>弱、最终一致性要求</a:t>
            </a:r>
            <a:endParaRPr lang="zh-CN" altLang="en-US"/>
          </a:p>
          <a:p>
            <a:pPr lvl="1"/>
            <a:r>
              <a:rPr lang="zh-CN" altLang="en-US"/>
              <a:t>最大努力一次提交、链式事务</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模式选择（根据业务场景）</a:t>
            </a:r>
            <a:endParaRPr lang="zh-CN" altLang="en-US"/>
          </a:p>
        </p:txBody>
      </p:sp>
      <p:sp>
        <p:nvSpPr>
          <p:cNvPr id="3" name="内容占位符 2"/>
          <p:cNvSpPr>
            <a:spLocks noGrp="1"/>
          </p:cNvSpPr>
          <p:nvPr>
            <p:ph idx="1"/>
          </p:nvPr>
        </p:nvSpPr>
        <p:spPr/>
        <p:txBody>
          <a:bodyPr/>
          <a:p>
            <a:r>
              <a:rPr lang="en-US" altLang="zh-CN"/>
              <a:t>DB-MQ: </a:t>
            </a:r>
            <a:r>
              <a:rPr lang="zh-CN" altLang="en-US"/>
              <a:t>最大努力一次提交</a:t>
            </a:r>
            <a:r>
              <a:rPr lang="en-US" altLang="zh-CN"/>
              <a:t>+</a:t>
            </a:r>
            <a:r>
              <a:rPr lang="zh-CN" altLang="en-US"/>
              <a:t>重试</a:t>
            </a:r>
            <a:endParaRPr lang="zh-CN" altLang="en-US"/>
          </a:p>
          <a:p>
            <a:endParaRPr lang="zh-CN" altLang="en-US"/>
          </a:p>
          <a:p>
            <a:r>
              <a:rPr lang="en-US" altLang="zh-CN"/>
              <a:t>DB-DB: </a:t>
            </a:r>
            <a:r>
              <a:rPr lang="zh-CN" altLang="en-US"/>
              <a:t>链式事务</a:t>
            </a:r>
            <a:endParaRPr lang="zh-CN" altLang="en-US"/>
          </a:p>
          <a:p>
            <a:endParaRPr lang="zh-CN" altLang="en-US"/>
          </a:p>
          <a:p>
            <a:r>
              <a:rPr lang="zh-CN" altLang="en-US"/>
              <a:t>多数据源： 链式事务或其他事务同步模式</a:t>
            </a:r>
            <a:endParaRPr lang="zh-CN"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分布式事务实现的技术</a:t>
            </a:r>
            <a:endParaRPr lang="zh-CN" altLang="en-US"/>
          </a:p>
        </p:txBody>
      </p:sp>
      <p:sp>
        <p:nvSpPr>
          <p:cNvPr id="3" name="内容占位符 2"/>
          <p:cNvSpPr>
            <a:spLocks noGrp="1"/>
          </p:cNvSpPr>
          <p:nvPr>
            <p:ph idx="1"/>
          </p:nvPr>
        </p:nvSpPr>
        <p:spPr/>
        <p:txBody>
          <a:bodyPr/>
          <a:lstStyle/>
          <a:p>
            <a:r>
              <a:rPr lang="zh-CN" altLang="en-US">
                <a:sym typeface="+mn-ea"/>
              </a:rPr>
              <a:t>幂等性</a:t>
            </a:r>
            <a:endParaRPr lang="zh-CN" altLang="en-US">
              <a:sym typeface="+mn-ea"/>
            </a:endParaRPr>
          </a:p>
          <a:p>
            <a:endParaRPr lang="zh-CN" altLang="en-US">
              <a:sym typeface="+mn-ea"/>
            </a:endParaRPr>
          </a:p>
          <a:p>
            <a:r>
              <a:rPr lang="zh-CN" altLang="en-US">
                <a:sym typeface="+mn-ea"/>
              </a:rPr>
              <a:t>唯一性</a:t>
            </a:r>
            <a:r>
              <a:rPr lang="en-US" altLang="zh-CN">
                <a:sym typeface="+mn-ea"/>
              </a:rPr>
              <a:t>ID</a:t>
            </a:r>
            <a:endParaRPr lang="en-US" altLang="zh-CN">
              <a:sym typeface="+mn-ea"/>
            </a:endParaRPr>
          </a:p>
          <a:p>
            <a:endParaRPr lang="en-US" altLang="zh-CN"/>
          </a:p>
          <a:p>
            <a:r>
              <a:rPr lang="zh-CN" altLang="en-US">
                <a:sym typeface="+mn-ea"/>
              </a:rPr>
              <a:t>分布式锁与对象</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分布式系统简化的架构图</a:t>
            </a:r>
            <a:endParaRPr lang="zh-CN" altLang="en-US"/>
          </a:p>
        </p:txBody>
      </p:sp>
      <p:pic>
        <p:nvPicPr>
          <p:cNvPr id="4" name="内容占位符 3"/>
          <p:cNvPicPr>
            <a:picLocks noChangeAspect="1"/>
          </p:cNvPicPr>
          <p:nvPr>
            <p:ph idx="1"/>
          </p:nvPr>
        </p:nvPicPr>
        <p:blipFill>
          <a:blip r:embed="rId1"/>
          <a:stretch>
            <a:fillRect/>
          </a:stretch>
        </p:blipFill>
        <p:spPr>
          <a:xfrm>
            <a:off x="3262630" y="1852295"/>
            <a:ext cx="5666740" cy="431990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分布式事务的性质</a:t>
            </a:r>
            <a:endParaRPr lang="zh-CN" altLang="en-US"/>
          </a:p>
        </p:txBody>
      </p:sp>
      <p:sp>
        <p:nvSpPr>
          <p:cNvPr id="3" name="内容占位符 2"/>
          <p:cNvSpPr>
            <a:spLocks noGrp="1"/>
          </p:cNvSpPr>
          <p:nvPr>
            <p:ph idx="1"/>
          </p:nvPr>
        </p:nvSpPr>
        <p:spPr/>
        <p:txBody>
          <a:bodyPr/>
          <a:lstStyle/>
          <a:p>
            <a:r>
              <a:rPr lang="zh-CN" altLang="en-US"/>
              <a:t>幂等性：</a:t>
            </a:r>
            <a:endParaRPr lang="zh-CN" altLang="en-US"/>
          </a:p>
          <a:p>
            <a:endParaRPr lang="zh-CN" altLang="en-US"/>
          </a:p>
          <a:p>
            <a:pPr lvl="1"/>
            <a:r>
              <a:rPr lang="zh-CN" altLang="en-US"/>
              <a:t>幂等操作：任意多次操作与一次操作执行的影响是一样的</a:t>
            </a:r>
            <a:endParaRPr lang="zh-CN" altLang="en-US"/>
          </a:p>
          <a:p>
            <a:pPr lvl="1"/>
            <a:endParaRPr lang="zh-CN" altLang="en-US"/>
          </a:p>
          <a:p>
            <a:pPr lvl="1"/>
            <a:r>
              <a:rPr lang="zh-CN" altLang="en-US"/>
              <a:t>方法的幂等性：使用样的参数调用多次与一次结果相同</a:t>
            </a:r>
            <a:endParaRPr lang="zh-CN" altLang="en-US"/>
          </a:p>
          <a:p>
            <a:pPr lvl="1"/>
            <a:endParaRPr lang="zh-CN" altLang="en-US"/>
          </a:p>
          <a:p>
            <a:pPr lvl="1"/>
            <a:r>
              <a:rPr lang="zh-CN" altLang="en-US"/>
              <a:t>接口的幂等性：接口使用同样的参数被重复调用，结果一致</a:t>
            </a:r>
            <a:endParaRPr lang="zh-CN" altLang="en-US"/>
          </a:p>
          <a:p>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微服务接口的幂等性</a:t>
            </a:r>
            <a:endParaRPr lang="zh-CN" altLang="en-US"/>
          </a:p>
        </p:txBody>
      </p:sp>
      <p:sp>
        <p:nvSpPr>
          <p:cNvPr id="3" name="内容占位符 2"/>
          <p:cNvSpPr>
            <a:spLocks noGrp="1"/>
          </p:cNvSpPr>
          <p:nvPr>
            <p:ph idx="1"/>
          </p:nvPr>
        </p:nvSpPr>
        <p:spPr/>
        <p:txBody>
          <a:bodyPr/>
          <a:lstStyle/>
          <a:p>
            <a:r>
              <a:rPr lang="zh-CN" altLang="en-US"/>
              <a:t>重要性：经常需要通过重试实现分布式事务的一致性</a:t>
            </a:r>
            <a:endParaRPr lang="zh-CN" altLang="en-US"/>
          </a:p>
          <a:p>
            <a:endParaRPr lang="zh-CN" altLang="en-US"/>
          </a:p>
          <a:p>
            <a:r>
              <a:rPr lang="en-US" altLang="zh-CN"/>
              <a:t>GET</a:t>
            </a:r>
            <a:r>
              <a:rPr lang="zh-CN" altLang="en-US"/>
              <a:t>方法不会对系统产生副作用，具有幂等性</a:t>
            </a:r>
            <a:endParaRPr lang="zh-CN" altLang="en-US"/>
          </a:p>
          <a:p>
            <a:endParaRPr lang="zh-CN" altLang="en-US"/>
          </a:p>
          <a:p>
            <a:r>
              <a:rPr lang="en-US" altLang="zh-CN"/>
              <a:t>POST</a:t>
            </a:r>
            <a:r>
              <a:rPr lang="zh-CN" altLang="en-US"/>
              <a:t>、</a:t>
            </a:r>
            <a:r>
              <a:rPr lang="en-US" altLang="zh-CN"/>
              <a:t>PUT</a:t>
            </a:r>
            <a:r>
              <a:rPr lang="zh-CN" altLang="en-US"/>
              <a:t>、</a:t>
            </a:r>
            <a:r>
              <a:rPr lang="en-US" altLang="zh-CN"/>
              <a:t>DELETE</a:t>
            </a:r>
            <a:r>
              <a:rPr lang="zh-CN" altLang="en-US"/>
              <a:t>方法实现需要满足幂等性</a:t>
            </a:r>
            <a:endParaRPr lang="zh-CN" altLang="en-US"/>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幂等性实现</a:t>
            </a:r>
            <a:endParaRPr lang="zh-CN" altLang="en-US"/>
          </a:p>
        </p:txBody>
      </p:sp>
      <p:sp>
        <p:nvSpPr>
          <p:cNvPr id="6" name="内容占位符 5"/>
          <p:cNvSpPr/>
          <p:nvPr>
            <p:ph idx="1"/>
          </p:nvPr>
        </p:nvSpPr>
        <p:spPr/>
        <p:txBody>
          <a:bodyPr/>
          <a:p>
            <a:r>
              <a:rPr lang="zh-CN" altLang="en-US"/>
              <a:t>业务层</a:t>
            </a:r>
            <a:endParaRPr lang="zh-CN" altLang="en-US"/>
          </a:p>
        </p:txBody>
      </p:sp>
      <p:pic>
        <p:nvPicPr>
          <p:cNvPr id="7" name="内容占位符 4"/>
          <p:cNvPicPr>
            <a:picLocks noChangeAspect="1"/>
          </p:cNvPicPr>
          <p:nvPr/>
        </p:nvPicPr>
        <p:blipFill>
          <a:blip r:embed="rId1"/>
          <a:stretch>
            <a:fillRect/>
          </a:stretch>
        </p:blipFill>
        <p:spPr>
          <a:xfrm>
            <a:off x="876300" y="2693035"/>
            <a:ext cx="8303895" cy="3121025"/>
          </a:xfrm>
          <a:prstGeom prst="rect">
            <a:avLst/>
          </a:prstGeom>
        </p:spPr>
      </p:pic>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幂等性实现</a:t>
            </a:r>
            <a:endParaRPr lang="zh-CN" altLang="en-US"/>
          </a:p>
        </p:txBody>
      </p:sp>
      <p:sp>
        <p:nvSpPr>
          <p:cNvPr id="3" name="内容占位符 2"/>
          <p:cNvSpPr/>
          <p:nvPr>
            <p:ph idx="1"/>
          </p:nvPr>
        </p:nvSpPr>
        <p:spPr/>
        <p:txBody>
          <a:bodyPr/>
          <a:p>
            <a:r>
              <a:rPr lang="en-US" altLang="zh-CN"/>
              <a:t>DB</a:t>
            </a:r>
            <a:r>
              <a:rPr lang="zh-CN" altLang="en-US"/>
              <a:t>层</a:t>
            </a:r>
            <a:endParaRPr lang="zh-CN" altLang="en-US"/>
          </a:p>
        </p:txBody>
      </p:sp>
      <p:pic>
        <p:nvPicPr>
          <p:cNvPr id="5" name="图片 4"/>
          <p:cNvPicPr>
            <a:picLocks noChangeAspect="1"/>
          </p:cNvPicPr>
          <p:nvPr/>
        </p:nvPicPr>
        <p:blipFill>
          <a:blip r:embed="rId1"/>
          <a:stretch>
            <a:fillRect/>
          </a:stretch>
        </p:blipFill>
        <p:spPr>
          <a:xfrm>
            <a:off x="876300" y="2451735"/>
            <a:ext cx="10086975" cy="1162050"/>
          </a:xfrm>
          <a:prstGeom prst="rect">
            <a:avLst/>
          </a:prstGeom>
        </p:spPr>
      </p:pic>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分布式系统唯一性</a:t>
            </a:r>
            <a:r>
              <a:rPr lang="en-US" altLang="zh-CN"/>
              <a:t>ID </a:t>
            </a:r>
            <a:r>
              <a:rPr lang="zh-CN" altLang="en-US"/>
              <a:t>：</a:t>
            </a:r>
            <a:r>
              <a:rPr lang="en-US" altLang="zh-CN"/>
              <a:t>GUID</a:t>
            </a:r>
            <a:endParaRPr lang="en-US" altLang="zh-CN"/>
          </a:p>
        </p:txBody>
      </p:sp>
      <p:sp>
        <p:nvSpPr>
          <p:cNvPr id="3" name="内容占位符 2"/>
          <p:cNvSpPr>
            <a:spLocks noGrp="1"/>
          </p:cNvSpPr>
          <p:nvPr>
            <p:ph idx="1"/>
          </p:nvPr>
        </p:nvSpPr>
        <p:spPr/>
        <p:txBody>
          <a:bodyPr/>
          <a:lstStyle/>
          <a:p>
            <a:r>
              <a:rPr lang="zh-CN" altLang="en-US"/>
              <a:t>分布式系统的全局唯一标识</a:t>
            </a:r>
            <a:endParaRPr lang="zh-CN" altLang="en-US"/>
          </a:p>
          <a:p>
            <a:endParaRPr lang="zh-CN" altLang="en-US"/>
          </a:p>
          <a:p>
            <a:r>
              <a:rPr lang="en-US" altLang="zh-CN"/>
              <a:t>UUID</a:t>
            </a:r>
            <a:r>
              <a:rPr lang="zh-CN" altLang="en-US"/>
              <a:t>： 生成</a:t>
            </a:r>
            <a:r>
              <a:rPr lang="en-US" altLang="zh-CN"/>
              <a:t>ID</a:t>
            </a:r>
            <a:r>
              <a:rPr lang="zh-CN" altLang="en-US"/>
              <a:t>的规范</a:t>
            </a:r>
            <a:endParaRPr lang="zh-CN" altLang="en-US"/>
          </a:p>
          <a:p>
            <a:endParaRPr lang="zh-CN" altLang="en-US"/>
          </a:p>
          <a:p>
            <a:r>
              <a:rPr lang="zh-CN" altLang="en-US"/>
              <a:t>用于唯一标识，处理重复消息</a:t>
            </a:r>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分布式系统唯一</a:t>
            </a:r>
            <a:r>
              <a:rPr lang="en-US" altLang="zh-CN"/>
              <a:t>ID</a:t>
            </a:r>
            <a:r>
              <a:rPr lang="zh-CN" altLang="en-US"/>
              <a:t>的生成</a:t>
            </a:r>
            <a:endParaRPr lang="zh-CN" altLang="en-US"/>
          </a:p>
        </p:txBody>
      </p:sp>
      <p:sp>
        <p:nvSpPr>
          <p:cNvPr id="3" name="内容占位符 2"/>
          <p:cNvSpPr>
            <a:spLocks noGrp="1"/>
          </p:cNvSpPr>
          <p:nvPr>
            <p:ph idx="1"/>
          </p:nvPr>
        </p:nvSpPr>
        <p:spPr/>
        <p:txBody>
          <a:bodyPr/>
          <a:lstStyle/>
          <a:p>
            <a:r>
              <a:rPr lang="zh-CN" altLang="en-US"/>
              <a:t>数据库自增序列</a:t>
            </a:r>
            <a:endParaRPr lang="zh-CN" altLang="en-US"/>
          </a:p>
          <a:p>
            <a:endParaRPr lang="zh-CN" altLang="en-US"/>
          </a:p>
          <a:p>
            <a:r>
              <a:rPr lang="en-US" altLang="zh-CN"/>
              <a:t>UUID</a:t>
            </a:r>
            <a:r>
              <a:rPr lang="zh-CN" altLang="en-US"/>
              <a:t>： 唯一</a:t>
            </a:r>
            <a:r>
              <a:rPr lang="en-US" altLang="zh-CN"/>
              <a:t>ID</a:t>
            </a:r>
            <a:r>
              <a:rPr lang="zh-CN" altLang="en-US"/>
              <a:t>标准，</a:t>
            </a:r>
            <a:r>
              <a:rPr lang="en-US" altLang="zh-CN"/>
              <a:t>128</a:t>
            </a:r>
            <a:r>
              <a:rPr lang="zh-CN" altLang="en-US"/>
              <a:t>位，几种版本</a:t>
            </a:r>
            <a:endParaRPr lang="zh-CN" altLang="en-US"/>
          </a:p>
          <a:p>
            <a:endParaRPr lang="zh-CN" altLang="en-US"/>
          </a:p>
          <a:p>
            <a:r>
              <a:rPr lang="zh-CN" altLang="en-US"/>
              <a:t>参考</a:t>
            </a:r>
            <a:r>
              <a:rPr lang="en-US" altLang="zh-CN"/>
              <a:t>MongoDB</a:t>
            </a:r>
            <a:r>
              <a:rPr lang="zh-CN" altLang="en-US"/>
              <a:t>的</a:t>
            </a:r>
            <a:r>
              <a:rPr lang="en-US" altLang="zh-CN"/>
              <a:t>ObjectID</a:t>
            </a:r>
            <a:r>
              <a:rPr lang="zh-CN" altLang="en-US"/>
              <a:t>：时间戳</a:t>
            </a:r>
            <a:r>
              <a:rPr lang="en-US" altLang="zh-CN"/>
              <a:t>+</a:t>
            </a:r>
            <a:r>
              <a:rPr lang="zh-CN" altLang="en-US"/>
              <a:t>机器</a:t>
            </a:r>
            <a:r>
              <a:rPr lang="en-US" altLang="zh-CN"/>
              <a:t>ID+</a:t>
            </a:r>
            <a:r>
              <a:rPr lang="zh-CN" altLang="en-US"/>
              <a:t>进程</a:t>
            </a:r>
            <a:r>
              <a:rPr lang="en-US" altLang="zh-CN"/>
              <a:t>ID+</a:t>
            </a:r>
            <a:r>
              <a:rPr lang="zh-CN" altLang="en-US"/>
              <a:t>序号</a:t>
            </a:r>
            <a:endParaRPr lang="zh-CN" altLang="en-US"/>
          </a:p>
          <a:p>
            <a:endParaRPr lang="zh-CN" altLang="en-US"/>
          </a:p>
          <a:p>
            <a:r>
              <a:rPr lang="zh-CN" altLang="en-US"/>
              <a:t>分布式的第三方服务如：</a:t>
            </a:r>
            <a:r>
              <a:rPr lang="en-US" altLang="zh-CN"/>
              <a:t>Redis</a:t>
            </a:r>
            <a:r>
              <a:rPr lang="zh-CN" altLang="en-US"/>
              <a:t>的</a:t>
            </a:r>
            <a:r>
              <a:rPr lang="en-US" altLang="zh-CN"/>
              <a:t>INCR</a:t>
            </a:r>
            <a:r>
              <a:rPr lang="zh-CN" altLang="en-US"/>
              <a:t>操作、</a:t>
            </a:r>
            <a:r>
              <a:rPr lang="en-US" altLang="zh-CN"/>
              <a:t>Zookeeper</a:t>
            </a:r>
            <a:r>
              <a:rPr lang="zh-CN" altLang="en-US"/>
              <a:t>节点的版本号</a:t>
            </a:r>
            <a:endParaRPr lang="zh-CN" altLang="en-US"/>
          </a:p>
          <a:p>
            <a:endParaRPr lang="zh-CN" altLang="en-US"/>
          </a:p>
          <a:p>
            <a:endParaRPr lang="zh-CN" altLang="en-US"/>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分布式系统唯一</a:t>
            </a:r>
            <a:r>
              <a:rPr lang="en-US" altLang="zh-CN">
                <a:sym typeface="+mn-ea"/>
              </a:rPr>
              <a:t>ID</a:t>
            </a:r>
            <a:r>
              <a:rPr lang="zh-CN" altLang="en-US">
                <a:sym typeface="+mn-ea"/>
              </a:rPr>
              <a:t>的生成</a:t>
            </a:r>
            <a:r>
              <a:rPr lang="en-US" altLang="zh-CN">
                <a:sym typeface="+mn-ea"/>
              </a:rPr>
              <a:t>- Redis</a:t>
            </a:r>
            <a:endParaRPr lang="en-US" altLang="zh-CN">
              <a:sym typeface="+mn-ea"/>
            </a:endParaRPr>
          </a:p>
        </p:txBody>
      </p:sp>
      <p:pic>
        <p:nvPicPr>
          <p:cNvPr id="5" name="内容占位符 4"/>
          <p:cNvPicPr>
            <a:picLocks noChangeAspect="1"/>
          </p:cNvPicPr>
          <p:nvPr>
            <p:ph idx="1"/>
          </p:nvPr>
        </p:nvPicPr>
        <p:blipFill>
          <a:blip r:embed="rId1"/>
          <a:stretch>
            <a:fillRect/>
          </a:stretch>
        </p:blipFill>
        <p:spPr>
          <a:xfrm>
            <a:off x="876300" y="1938020"/>
            <a:ext cx="6515100" cy="2686050"/>
          </a:xfrm>
          <a:prstGeom prst="rect">
            <a:avLst/>
          </a:prstGeom>
        </p:spPr>
      </p:pic>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分布式系统唯一</a:t>
            </a:r>
            <a:r>
              <a:rPr lang="en-US" altLang="zh-CN">
                <a:sym typeface="+mn-ea"/>
              </a:rPr>
              <a:t>ID</a:t>
            </a:r>
            <a:r>
              <a:rPr lang="zh-CN" altLang="en-US">
                <a:sym typeface="+mn-ea"/>
              </a:rPr>
              <a:t>的生成</a:t>
            </a:r>
            <a:r>
              <a:rPr lang="en-US" altLang="zh-CN">
                <a:sym typeface="+mn-ea"/>
              </a:rPr>
              <a:t>- Zookeeper</a:t>
            </a:r>
            <a:endParaRPr lang="zh-CN" altLang="en-US"/>
          </a:p>
        </p:txBody>
      </p:sp>
      <p:graphicFrame>
        <p:nvGraphicFramePr>
          <p:cNvPr id="8" name="对象 7"/>
          <p:cNvGraphicFramePr/>
          <p:nvPr/>
        </p:nvGraphicFramePr>
        <p:xfrm>
          <a:off x="876300" y="1702435"/>
          <a:ext cx="5071110" cy="4699635"/>
        </p:xfrm>
        <a:graphic>
          <a:graphicData uri="http://schemas.openxmlformats.org/presentationml/2006/ole">
            <mc:AlternateContent xmlns:mc="http://schemas.openxmlformats.org/markup-compatibility/2006">
              <mc:Choice xmlns:v="urn:schemas-microsoft-com:vml" Requires="v">
                <p:oleObj spid="_x0000_s9" name="" r:id="rId1" imgW="5067300" imgH="4695825" progId="Paint.Picture">
                  <p:embed/>
                </p:oleObj>
              </mc:Choice>
              <mc:Fallback>
                <p:oleObj name="" r:id="rId1" imgW="5067300" imgH="4695825" progId="Paint.Picture">
                  <p:embed/>
                  <p:pic>
                    <p:nvPicPr>
                      <p:cNvPr id="0" name="图片 8"/>
                      <p:cNvPicPr/>
                      <p:nvPr/>
                    </p:nvPicPr>
                    <p:blipFill>
                      <a:blip r:embed="rId2"/>
                      <a:stretch>
                        <a:fillRect/>
                      </a:stretch>
                    </p:blipFill>
                    <p:spPr>
                      <a:xfrm>
                        <a:off x="876300" y="1702435"/>
                        <a:ext cx="5071110" cy="4699635"/>
                      </a:xfrm>
                      <a:prstGeom prst="rect">
                        <a:avLst/>
                      </a:prstGeom>
                    </p:spPr>
                  </p:pic>
                </p:oleObj>
              </mc:Fallback>
            </mc:AlternateContent>
          </a:graphicData>
        </a:graphic>
      </p:graphicFrame>
    </p:spTree>
    <p:custDataLst>
      <p:tags r:id="rId3"/>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唯一</a:t>
            </a:r>
            <a:r>
              <a:rPr lang="en-US" altLang="zh-CN"/>
              <a:t>ID</a:t>
            </a:r>
            <a:r>
              <a:rPr lang="zh-CN" altLang="en-US"/>
              <a:t>生成方式的选择</a:t>
            </a:r>
            <a:endParaRPr lang="zh-CN" altLang="en-US"/>
          </a:p>
        </p:txBody>
      </p:sp>
      <p:sp>
        <p:nvSpPr>
          <p:cNvPr id="3" name="内容占位符 2"/>
          <p:cNvSpPr>
            <a:spLocks noGrp="1"/>
          </p:cNvSpPr>
          <p:nvPr>
            <p:ph idx="1"/>
          </p:nvPr>
        </p:nvSpPr>
        <p:spPr/>
        <p:txBody>
          <a:bodyPr/>
          <a:lstStyle/>
          <a:p>
            <a:r>
              <a:rPr lang="zh-CN" altLang="en-US"/>
              <a:t>自增的</a:t>
            </a:r>
            <a:r>
              <a:rPr lang="en-US" altLang="zh-CN"/>
              <a:t>ID</a:t>
            </a:r>
            <a:r>
              <a:rPr lang="zh-CN" altLang="en-US"/>
              <a:t>：考虑安全性、部署</a:t>
            </a:r>
            <a:endParaRPr lang="zh-CN" altLang="en-US"/>
          </a:p>
          <a:p>
            <a:endParaRPr lang="zh-CN" altLang="en-US"/>
          </a:p>
          <a:p>
            <a:r>
              <a:rPr lang="zh-CN" altLang="en-US"/>
              <a:t>时间有序：便于通过</a:t>
            </a:r>
            <a:r>
              <a:rPr lang="en-US" altLang="zh-CN"/>
              <a:t>ID</a:t>
            </a:r>
            <a:r>
              <a:rPr lang="zh-CN" altLang="en-US"/>
              <a:t>判断创建时间</a:t>
            </a:r>
            <a:endParaRPr lang="zh-CN" altLang="en-US"/>
          </a:p>
          <a:p>
            <a:endParaRPr lang="zh-CN" altLang="en-US"/>
          </a:p>
          <a:p>
            <a:r>
              <a:rPr lang="zh-CN" altLang="en-US"/>
              <a:t>长度、是否数字类型：是否建索引</a:t>
            </a:r>
            <a:endParaRPr lang="en-US" altLang="zh-CN"/>
          </a:p>
          <a:p>
            <a:endParaRPr lang="en-US" altLang="zh-CN"/>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分布式系统分布式对象</a:t>
            </a:r>
            <a:endParaRPr lang="zh-CN" altLang="en-US"/>
          </a:p>
        </p:txBody>
      </p:sp>
      <p:sp>
        <p:nvSpPr>
          <p:cNvPr id="3" name="内容占位符 2"/>
          <p:cNvSpPr>
            <a:spLocks noGrp="1"/>
          </p:cNvSpPr>
          <p:nvPr>
            <p:ph idx="1"/>
          </p:nvPr>
        </p:nvSpPr>
        <p:spPr/>
        <p:txBody>
          <a:bodyPr/>
          <a:lstStyle/>
          <a:p>
            <a:r>
              <a:rPr lang="en-US" altLang="zh-CN"/>
              <a:t>Redis</a:t>
            </a:r>
            <a:r>
              <a:rPr lang="zh-CN" altLang="en-US"/>
              <a:t>： </a:t>
            </a:r>
            <a:r>
              <a:rPr lang="en-US" altLang="zh-CN"/>
              <a:t>Redisson</a:t>
            </a:r>
            <a:r>
              <a:rPr lang="zh-CN" altLang="en-US"/>
              <a:t>库：</a:t>
            </a:r>
            <a:r>
              <a:rPr lang="en-US" altLang="zh-CN"/>
              <a:t>RLock</a:t>
            </a:r>
            <a:r>
              <a:rPr lang="zh-CN" altLang="en-US"/>
              <a:t>，</a:t>
            </a:r>
            <a:r>
              <a:rPr lang="en-US" altLang="zh-CN"/>
              <a:t>RMap</a:t>
            </a:r>
            <a:r>
              <a:rPr lang="zh-CN" altLang="en-US"/>
              <a:t>，</a:t>
            </a:r>
            <a:r>
              <a:rPr lang="en-US" altLang="zh-CN"/>
              <a:t>RQueue</a:t>
            </a:r>
            <a:r>
              <a:rPr lang="zh-CN" altLang="en-US"/>
              <a:t>等对象</a:t>
            </a:r>
            <a:endParaRPr lang="zh-CN" altLang="en-US"/>
          </a:p>
          <a:p>
            <a:endParaRPr lang="zh-CN" altLang="en-US"/>
          </a:p>
          <a:p>
            <a:endParaRPr lang="zh-CN" altLang="en-US"/>
          </a:p>
          <a:p>
            <a:r>
              <a:rPr lang="en-US" altLang="zh-CN"/>
              <a:t>Zookeeper</a:t>
            </a:r>
            <a:r>
              <a:rPr lang="zh-CN" altLang="en-US"/>
              <a:t>： </a:t>
            </a:r>
            <a:r>
              <a:rPr lang="en-US" altLang="zh-CN"/>
              <a:t>Netflix Curator </a:t>
            </a:r>
            <a:r>
              <a:rPr lang="zh-CN" altLang="en-US"/>
              <a:t>库： </a:t>
            </a:r>
            <a:r>
              <a:rPr lang="en-US" altLang="zh-CN"/>
              <a:t>Lock</a:t>
            </a:r>
            <a:r>
              <a:rPr lang="zh-CN" altLang="en-US"/>
              <a:t>，</a:t>
            </a:r>
            <a:r>
              <a:rPr lang="en-US" altLang="zh-CN"/>
              <a:t>Queue</a:t>
            </a:r>
            <a:r>
              <a:rPr lang="zh-CN" altLang="en-US"/>
              <a:t>等对象</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微服务定义</a:t>
            </a:r>
            <a:endParaRPr lang="zh-CN" altLang="en-US"/>
          </a:p>
        </p:txBody>
      </p:sp>
      <p:sp>
        <p:nvSpPr>
          <p:cNvPr id="3" name="内容占位符 2"/>
          <p:cNvSpPr>
            <a:spLocks noGrp="1"/>
          </p:cNvSpPr>
          <p:nvPr>
            <p:ph idx="1"/>
          </p:nvPr>
        </p:nvSpPr>
        <p:spPr>
          <a:xfrm>
            <a:off x="876300" y="4261485"/>
            <a:ext cx="10440035" cy="1910715"/>
          </a:xfrm>
        </p:spPr>
        <p:txBody>
          <a:bodyPr>
            <a:normAutofit/>
          </a:bodyPr>
          <a:p>
            <a:r>
              <a:rPr lang="zh-CN" altLang="en-US"/>
              <a:t>In computing, microservices is a software architecture style in which complex applications are composed of small, independent processes communicating with each other using language-agnostic APIs. </a:t>
            </a:r>
            <a:endParaRPr lang="zh-CN" altLang="en-US"/>
          </a:p>
          <a:p>
            <a:r>
              <a:rPr lang="zh-CN" altLang="en-US"/>
              <a:t>These services are small building blocks, highly decoupled and focussed on doing a small task, facilitating a modular approach to system-building.</a:t>
            </a:r>
            <a:endParaRPr lang="zh-CN" altLang="en-US"/>
          </a:p>
        </p:txBody>
      </p:sp>
      <p:pic>
        <p:nvPicPr>
          <p:cNvPr id="4" name="图片 3" descr="th"/>
          <p:cNvPicPr>
            <a:picLocks noChangeAspect="1"/>
          </p:cNvPicPr>
          <p:nvPr/>
        </p:nvPicPr>
        <p:blipFill>
          <a:blip r:embed="rId1"/>
          <a:stretch>
            <a:fillRect/>
          </a:stretch>
        </p:blipFill>
        <p:spPr>
          <a:xfrm>
            <a:off x="4413885" y="952500"/>
            <a:ext cx="5841365" cy="3011805"/>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分布式锁</a:t>
            </a:r>
            <a:endParaRPr lang="zh-CN" altLang="en-US" dirty="0"/>
          </a:p>
        </p:txBody>
      </p:sp>
      <p:sp>
        <p:nvSpPr>
          <p:cNvPr id="3" name="内容占位符 2"/>
          <p:cNvSpPr>
            <a:spLocks noGrp="1"/>
          </p:cNvSpPr>
          <p:nvPr>
            <p:ph idx="1"/>
          </p:nvPr>
        </p:nvSpPr>
        <p:spPr/>
        <p:txBody>
          <a:bodyPr/>
          <a:lstStyle/>
          <a:p>
            <a:r>
              <a:rPr lang="zh-CN" altLang="en-US" dirty="0" smtClean="0"/>
              <a:t>数据库乐观锁</a:t>
            </a:r>
            <a:endParaRPr lang="en-US" altLang="zh-CN" dirty="0" smtClean="0"/>
          </a:p>
          <a:p>
            <a:endParaRPr lang="en-US" altLang="zh-CN" dirty="0"/>
          </a:p>
          <a:p>
            <a:r>
              <a:rPr lang="en-US" altLang="zh-CN" dirty="0" smtClean="0"/>
              <a:t>Zookeeper</a:t>
            </a:r>
            <a:r>
              <a:rPr lang="zh-CN" altLang="en-US" dirty="0" smtClean="0"/>
              <a:t>分布式锁</a:t>
            </a:r>
            <a:endParaRPr lang="en-US" altLang="zh-CN" dirty="0" smtClean="0"/>
          </a:p>
          <a:p>
            <a:endParaRPr lang="en-US" altLang="zh-CN" dirty="0"/>
          </a:p>
          <a:p>
            <a:r>
              <a:rPr lang="en-US" altLang="zh-CN" dirty="0" err="1" smtClean="0"/>
              <a:t>Redis</a:t>
            </a:r>
            <a:r>
              <a:rPr lang="zh-CN" altLang="en-US" dirty="0" smtClean="0"/>
              <a:t>分布式锁</a:t>
            </a:r>
            <a:endParaRPr lang="zh-CN" altLang="en-US" dirty="0" smtClean="0"/>
          </a:p>
          <a:p>
            <a:endParaRPr lang="zh-CN" altLang="en-US" dirty="0"/>
          </a:p>
          <a:p>
            <a:r>
              <a:rPr lang="en-US" altLang="zh-CN" dirty="0"/>
              <a:t>Memcache</a:t>
            </a: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分布式锁的特性</a:t>
            </a:r>
            <a:endParaRPr lang="zh-CN" altLang="en-US" dirty="0"/>
          </a:p>
        </p:txBody>
      </p:sp>
      <p:sp>
        <p:nvSpPr>
          <p:cNvPr id="3" name="内容占位符 2"/>
          <p:cNvSpPr>
            <a:spLocks noGrp="1"/>
          </p:cNvSpPr>
          <p:nvPr>
            <p:ph idx="1"/>
          </p:nvPr>
        </p:nvSpPr>
        <p:spPr/>
        <p:txBody>
          <a:bodyPr/>
          <a:lstStyle/>
          <a:p>
            <a:r>
              <a:rPr lang="zh-CN" altLang="en-US" dirty="0" smtClean="0"/>
              <a:t>互斥性</a:t>
            </a:r>
            <a:endParaRPr lang="en-US" altLang="zh-CN" dirty="0" smtClean="0"/>
          </a:p>
          <a:p>
            <a:pPr marL="457200" lvl="1" indent="0">
              <a:buNone/>
            </a:pPr>
            <a:r>
              <a:rPr lang="zh-CN" altLang="en-US" dirty="0" smtClean="0"/>
              <a:t>任意时间只有一个用户持有锁</a:t>
            </a:r>
            <a:endParaRPr lang="en-US" altLang="zh-CN" dirty="0"/>
          </a:p>
          <a:p>
            <a:r>
              <a:rPr lang="zh-CN" altLang="en-US" dirty="0" smtClean="0"/>
              <a:t>不会发生死锁</a:t>
            </a:r>
            <a:endParaRPr lang="en-US" altLang="zh-CN" dirty="0"/>
          </a:p>
          <a:p>
            <a:pPr marL="457200" lvl="1" indent="0">
              <a:buNone/>
            </a:pPr>
            <a:r>
              <a:rPr lang="zh-CN" altLang="en-US" dirty="0" smtClean="0"/>
              <a:t>即使一个客户端在持有锁的期间崩溃而没有主动解锁，也能保证后续其他客户端能加锁。</a:t>
            </a:r>
            <a:endParaRPr lang="en-US" altLang="zh-CN" dirty="0"/>
          </a:p>
          <a:p>
            <a:r>
              <a:rPr lang="zh-CN" altLang="en-US" dirty="0" smtClean="0"/>
              <a:t>容错性</a:t>
            </a:r>
            <a:endParaRPr lang="en-US" altLang="zh-CN" dirty="0" smtClean="0"/>
          </a:p>
          <a:p>
            <a:pPr marL="457200" lvl="1" indent="0">
              <a:buNone/>
            </a:pPr>
            <a:r>
              <a:rPr lang="zh-CN" altLang="en-US" dirty="0" smtClean="0"/>
              <a:t>只要大部分节点正常运行，客户端就可以加解锁</a:t>
            </a:r>
            <a:endParaRPr lang="en-US" altLang="zh-CN" dirty="0"/>
          </a:p>
          <a:p>
            <a:r>
              <a:rPr lang="zh-CN" altLang="en-US" dirty="0" smtClean="0"/>
              <a:t>排他性</a:t>
            </a:r>
            <a:endParaRPr lang="en-US" altLang="zh-CN" dirty="0" smtClean="0"/>
          </a:p>
          <a:p>
            <a:pPr marL="457200" lvl="1" indent="0">
              <a:buNone/>
            </a:pPr>
            <a:r>
              <a:rPr lang="zh-CN" altLang="en-US" dirty="0" smtClean="0"/>
              <a:t>加解锁必须是同一个客户端</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Zookeeper</a:t>
            </a:r>
            <a:endParaRPr lang="en-US" altLang="zh-CN"/>
          </a:p>
        </p:txBody>
      </p:sp>
      <p:sp>
        <p:nvSpPr>
          <p:cNvPr id="3" name="内容占位符 2"/>
          <p:cNvSpPr>
            <a:spLocks noGrp="1"/>
          </p:cNvSpPr>
          <p:nvPr>
            <p:ph idx="1"/>
          </p:nvPr>
        </p:nvSpPr>
        <p:spPr>
          <a:xfrm>
            <a:off x="876000" y="3188726"/>
            <a:ext cx="10440000" cy="1158191"/>
          </a:xfrm>
        </p:spPr>
        <p:txBody>
          <a:bodyPr/>
          <a:lstStyle/>
          <a:p>
            <a:pPr marL="0" indent="0">
              <a:buNone/>
            </a:pPr>
            <a:r>
              <a:rPr lang="zh-CN" altLang="en-US" dirty="0" smtClean="0"/>
              <a:t>Apache </a:t>
            </a:r>
            <a:r>
              <a:rPr lang="zh-CN" altLang="en-US" dirty="0"/>
              <a:t>ZooKeeper is an effort to develop and maintain an open-source server which enables highly reliable </a:t>
            </a:r>
            <a:r>
              <a:rPr lang="zh-CN" altLang="en-US" dirty="0">
                <a:ln w="22225">
                  <a:solidFill>
                    <a:schemeClr val="accent2"/>
                  </a:solidFill>
                  <a:prstDash val="solid"/>
                </a:ln>
                <a:solidFill>
                  <a:schemeClr val="accent2">
                    <a:lumMod val="40000"/>
                    <a:lumOff val="60000"/>
                  </a:schemeClr>
                </a:solidFill>
                <a:effectLst/>
              </a:rPr>
              <a:t>distributed coordination.</a:t>
            </a:r>
            <a:endParaRPr lang="zh-CN" altLang="en-US" dirty="0">
              <a:ln w="22225">
                <a:solidFill>
                  <a:schemeClr val="accent2"/>
                </a:solidFill>
                <a:prstDash val="solid"/>
              </a:ln>
              <a:solidFill>
                <a:schemeClr val="accent2">
                  <a:lumMod val="40000"/>
                  <a:lumOff val="60000"/>
                </a:schemeClr>
              </a:solidFill>
              <a:effectLst/>
            </a:endParaRPr>
          </a:p>
        </p:txBody>
      </p:sp>
      <p:pic>
        <p:nvPicPr>
          <p:cNvPr id="4" name="图片 3"/>
          <p:cNvPicPr>
            <a:picLocks noChangeAspect="1"/>
          </p:cNvPicPr>
          <p:nvPr/>
        </p:nvPicPr>
        <p:blipFill>
          <a:blip r:embed="rId1"/>
          <a:stretch>
            <a:fillRect/>
          </a:stretch>
        </p:blipFill>
        <p:spPr>
          <a:xfrm>
            <a:off x="876300" y="2163445"/>
            <a:ext cx="10472420" cy="1691005"/>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Zookeeper</a:t>
            </a:r>
            <a:endParaRPr lang="en-US" altLang="zh-CN"/>
          </a:p>
        </p:txBody>
      </p:sp>
      <p:sp>
        <p:nvSpPr>
          <p:cNvPr id="3" name="内容占位符 2"/>
          <p:cNvSpPr>
            <a:spLocks noGrp="1"/>
          </p:cNvSpPr>
          <p:nvPr>
            <p:ph idx="1"/>
          </p:nvPr>
        </p:nvSpPr>
        <p:spPr/>
        <p:txBody>
          <a:bodyPr/>
          <a:p>
            <a:r>
              <a:rPr lang="zh-CN" altLang="en-US"/>
              <a:t>实现分布式锁算法</a:t>
            </a:r>
            <a:endParaRPr lang="zh-CN" altLang="en-US"/>
          </a:p>
          <a:p>
            <a:endParaRPr lang="zh-CN" altLang="en-US"/>
          </a:p>
          <a:p>
            <a:pPr lvl="1"/>
            <a:r>
              <a:rPr lang="zh-CN" altLang="en-US"/>
              <a:t>在</a:t>
            </a:r>
            <a:r>
              <a:rPr lang="en-US" altLang="zh-CN"/>
              <a:t>/dt/lock</a:t>
            </a:r>
            <a:r>
              <a:rPr lang="zh-CN" altLang="en-US"/>
              <a:t>下创建</a:t>
            </a:r>
            <a:r>
              <a:rPr lang="zh-CN" altLang="en-US" b="1">
                <a:solidFill>
                  <a:srgbClr val="C00000"/>
                </a:solidFill>
              </a:rPr>
              <a:t>临时、有序</a:t>
            </a:r>
            <a:r>
              <a:rPr lang="zh-CN" altLang="en-US"/>
              <a:t>的子节点，如：</a:t>
            </a:r>
            <a:r>
              <a:rPr lang="en-US" altLang="zh-CN"/>
              <a:t>/dt/lock/lock-0001</a:t>
            </a:r>
            <a:r>
              <a:rPr lang="zh-CN" altLang="en-US"/>
              <a:t>，</a:t>
            </a:r>
            <a:r>
              <a:rPr lang="en-US" altLang="zh-CN"/>
              <a:t>/dt/lock/lock-0002</a:t>
            </a:r>
            <a:endParaRPr lang="en-US" altLang="zh-CN"/>
          </a:p>
          <a:p>
            <a:pPr lvl="1"/>
            <a:endParaRPr lang="en-US" altLang="zh-CN"/>
          </a:p>
          <a:p>
            <a:pPr lvl="1"/>
            <a:r>
              <a:rPr lang="zh-CN" altLang="en-US"/>
              <a:t>获取</a:t>
            </a:r>
            <a:r>
              <a:rPr lang="en-US" altLang="zh-CN"/>
              <a:t>/dt/lock</a:t>
            </a:r>
            <a:r>
              <a:rPr lang="zh-CN" altLang="en-US"/>
              <a:t>下子节点列表，并判断自己创建的节点是否为序号最小的节点，如果是，则认为获取分布式锁；否则，继续监听</a:t>
            </a:r>
            <a:r>
              <a:rPr lang="en-US" altLang="zh-CN"/>
              <a:t>/dt/lock</a:t>
            </a:r>
            <a:r>
              <a:rPr lang="zh-CN" altLang="en-US"/>
              <a:t>节点的变更消息，获取子节点的变更通知后，重复此步骤</a:t>
            </a:r>
            <a:endParaRPr lang="zh-CN" altLang="en-US"/>
          </a:p>
          <a:p>
            <a:pPr lvl="1"/>
            <a:endParaRPr lang="zh-CN" altLang="en-US"/>
          </a:p>
          <a:p>
            <a:pPr lvl="1"/>
            <a:r>
              <a:rPr lang="zh-CN" altLang="en-US"/>
              <a:t>执行业务逻辑</a:t>
            </a:r>
            <a:endParaRPr lang="zh-CN" altLang="en-US"/>
          </a:p>
          <a:p>
            <a:pPr lvl="1"/>
            <a:endParaRPr lang="zh-CN" altLang="en-US"/>
          </a:p>
          <a:p>
            <a:pPr lvl="1"/>
            <a:r>
              <a:rPr lang="zh-CN" altLang="en-US"/>
              <a:t>完成业务流程后，删除创建的子节点，释放锁。</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Redis</a:t>
            </a:r>
            <a:endParaRPr lang="en-US" altLang="zh-CN"/>
          </a:p>
        </p:txBody>
      </p:sp>
      <p:pic>
        <p:nvPicPr>
          <p:cNvPr id="4" name="内容占位符 3"/>
          <p:cNvPicPr>
            <a:picLocks noChangeAspect="1"/>
          </p:cNvPicPr>
          <p:nvPr>
            <p:ph idx="1"/>
          </p:nvPr>
        </p:nvPicPr>
        <p:blipFill>
          <a:blip r:embed="rId1"/>
          <a:stretch>
            <a:fillRect/>
          </a:stretch>
        </p:blipFill>
        <p:spPr>
          <a:xfrm>
            <a:off x="876300" y="1702435"/>
            <a:ext cx="9686925" cy="37719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分布式事务的几种模式</a:t>
            </a:r>
            <a:endParaRPr lang="zh-CN" altLang="en-US"/>
          </a:p>
        </p:txBody>
      </p:sp>
      <p:sp>
        <p:nvSpPr>
          <p:cNvPr id="3" name="内容占位符 2"/>
          <p:cNvSpPr>
            <a:spLocks noGrp="1"/>
          </p:cNvSpPr>
          <p:nvPr>
            <p:ph idx="1"/>
          </p:nvPr>
        </p:nvSpPr>
        <p:spPr/>
        <p:txBody>
          <a:bodyPr/>
          <a:lstStyle/>
          <a:p>
            <a:r>
              <a:rPr lang="zh-CN" altLang="en-US"/>
              <a:t>消息驱动模式 </a:t>
            </a:r>
            <a:r>
              <a:rPr lang="en-US" altLang="zh-CN"/>
              <a:t>Message Driven</a:t>
            </a:r>
            <a:endParaRPr lang="en-US" altLang="zh-CN"/>
          </a:p>
          <a:p>
            <a:endParaRPr lang="en-US" altLang="zh-CN"/>
          </a:p>
          <a:p>
            <a:r>
              <a:rPr lang="zh-CN" altLang="en-US"/>
              <a:t>事件溯源模式 </a:t>
            </a:r>
            <a:r>
              <a:rPr lang="en-US" altLang="zh-CN"/>
              <a:t>Event Sourcing</a:t>
            </a:r>
            <a:endParaRPr lang="en-US" altLang="zh-CN"/>
          </a:p>
          <a:p>
            <a:endParaRPr lang="en-US" altLang="zh-CN"/>
          </a:p>
          <a:p>
            <a:r>
              <a:rPr lang="en-US" altLang="zh-CN"/>
              <a:t>TCC</a:t>
            </a:r>
            <a:r>
              <a:rPr lang="zh-CN" altLang="en-US"/>
              <a:t>模式 </a:t>
            </a:r>
            <a:r>
              <a:rPr lang="en-US" altLang="zh-CN"/>
              <a:t>Try-Confirm-Cancel</a:t>
            </a:r>
            <a:endParaRPr lang="zh-CN" altLang="en-US"/>
          </a:p>
          <a:p>
            <a:endParaRPr lang="zh-CN" altLang="en-US"/>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微服务架构的分布式事务的问题</a:t>
            </a:r>
            <a:endParaRPr lang="zh-CN" altLang="en-US"/>
          </a:p>
        </p:txBody>
      </p:sp>
      <p:sp>
        <p:nvSpPr>
          <p:cNvPr id="3" name="内容占位符 2"/>
          <p:cNvSpPr>
            <a:spLocks noGrp="1"/>
          </p:cNvSpPr>
          <p:nvPr>
            <p:ph idx="1"/>
          </p:nvPr>
        </p:nvSpPr>
        <p:spPr>
          <a:xfrm>
            <a:off x="876300" y="1852295"/>
            <a:ext cx="4116705" cy="4319905"/>
          </a:xfrm>
        </p:spPr>
        <p:txBody>
          <a:bodyPr/>
          <a:lstStyle/>
          <a:p>
            <a:endParaRPr lang="zh-CN" altLang="en-US"/>
          </a:p>
          <a:p>
            <a:r>
              <a:rPr lang="zh-CN" altLang="en-US"/>
              <a:t>服务间调用操作的回滚</a:t>
            </a:r>
            <a:endParaRPr lang="zh-CN" altLang="en-US"/>
          </a:p>
          <a:p>
            <a:endParaRPr lang="zh-CN" altLang="en-US"/>
          </a:p>
          <a:p>
            <a:endParaRPr lang="zh-CN" altLang="en-US"/>
          </a:p>
          <a:p>
            <a:r>
              <a:rPr lang="zh-CN" altLang="en-US"/>
              <a:t>服务间调用操作的重试</a:t>
            </a:r>
            <a:endParaRPr lang="zh-CN" altLang="en-US"/>
          </a:p>
          <a:p>
            <a:endParaRPr lang="zh-CN" altLang="en-US"/>
          </a:p>
          <a:p>
            <a:endParaRPr lang="zh-CN" altLang="en-US"/>
          </a:p>
        </p:txBody>
      </p:sp>
      <p:sp>
        <p:nvSpPr>
          <p:cNvPr id="4" name="内容占位符 2"/>
          <p:cNvSpPr>
            <a:spLocks noGrp="1"/>
          </p:cNvSpPr>
          <p:nvPr/>
        </p:nvSpPr>
        <p:spPr>
          <a:xfrm>
            <a:off x="5645785" y="1922145"/>
            <a:ext cx="4650105" cy="4319905"/>
          </a:xfrm>
          <a:prstGeom prst="rect">
            <a:avLst/>
          </a:prstGeom>
        </p:spPr>
        <p:txBody>
          <a:bodyPr vert="horz" lIns="91440" tIns="45720" rIns="91440" bIns="46800" rtlCol="0" anchor="t"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减少服务间调用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通过消息驱动代替服务间调用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p:txBody>
      </p:sp>
    </p:spTree>
    <p:custDataLst>
      <p:tags r:id="rId1"/>
    </p:custData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消息驱动基本结构示例</a:t>
            </a:r>
            <a:endParaRPr lang="zh-CN" altLang="en-US"/>
          </a:p>
        </p:txBody>
      </p:sp>
      <p:pic>
        <p:nvPicPr>
          <p:cNvPr id="5" name="内容占位符 4"/>
          <p:cNvPicPr>
            <a:picLocks noChangeAspect="1"/>
          </p:cNvPicPr>
          <p:nvPr>
            <p:ph idx="1"/>
          </p:nvPr>
        </p:nvPicPr>
        <p:blipFill>
          <a:blip r:embed="rId1"/>
          <a:stretch>
            <a:fillRect/>
          </a:stretch>
        </p:blipFill>
        <p:spPr>
          <a:xfrm>
            <a:off x="876300" y="1702435"/>
            <a:ext cx="8115300" cy="3619500"/>
          </a:xfrm>
          <a:prstGeom prst="rect">
            <a:avLst/>
          </a:prstGeom>
        </p:spPr>
      </p:pic>
    </p:spTree>
    <p:custDataLst>
      <p:tags r:id="rId2"/>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消息驱动需要关注的事项</a:t>
            </a:r>
            <a:endParaRPr lang="zh-CN" altLang="en-US"/>
          </a:p>
        </p:txBody>
      </p:sp>
      <p:sp>
        <p:nvSpPr>
          <p:cNvPr id="3" name="内容占位符 2"/>
          <p:cNvSpPr>
            <a:spLocks noGrp="1"/>
          </p:cNvSpPr>
          <p:nvPr>
            <p:ph idx="1"/>
          </p:nvPr>
        </p:nvSpPr>
        <p:spPr/>
        <p:txBody>
          <a:bodyPr/>
          <a:lstStyle/>
          <a:p>
            <a:r>
              <a:rPr lang="zh-CN" altLang="en-US"/>
              <a:t>消息中间件需要支持事务</a:t>
            </a:r>
            <a:endParaRPr lang="zh-CN" altLang="en-US"/>
          </a:p>
          <a:p>
            <a:endParaRPr lang="zh-CN" altLang="en-US"/>
          </a:p>
          <a:p>
            <a:r>
              <a:rPr lang="zh-CN" altLang="en-US"/>
              <a:t>如何处理重试的消息</a:t>
            </a:r>
            <a:endParaRPr lang="zh-CN" altLang="en-US"/>
          </a:p>
          <a:p>
            <a:endParaRPr lang="zh-CN" altLang="en-US"/>
          </a:p>
          <a:p>
            <a:r>
              <a:rPr lang="zh-CN" altLang="en-US"/>
              <a:t>发生异常时的回滚操作</a:t>
            </a:r>
            <a:endParaRPr lang="zh-CN" altLang="en-US"/>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回滚处理</a:t>
            </a:r>
            <a:endParaRPr lang="zh-CN" altLang="en-US"/>
          </a:p>
        </p:txBody>
      </p:sp>
      <p:sp>
        <p:nvSpPr>
          <p:cNvPr id="3" name="内容占位符 2"/>
          <p:cNvSpPr>
            <a:spLocks noGrp="1"/>
          </p:cNvSpPr>
          <p:nvPr>
            <p:ph idx="1"/>
          </p:nvPr>
        </p:nvSpPr>
        <p:spPr/>
        <p:txBody>
          <a:bodyPr/>
          <a:lstStyle/>
          <a:p>
            <a:r>
              <a:rPr lang="zh-CN" altLang="en-US"/>
              <a:t>将出错未处理的消息写到失败队列，进行相应的回滚操作</a:t>
            </a:r>
            <a:endParaRPr lang="zh-CN" altLang="en-US"/>
          </a:p>
          <a:p>
            <a:endParaRPr lang="zh-CN" altLang="en-US"/>
          </a:p>
          <a:p>
            <a:endParaRPr lang="zh-CN" altLang="en-US"/>
          </a:p>
          <a:p>
            <a:r>
              <a:rPr lang="zh-CN" altLang="en-US"/>
              <a:t>通过定时任务检查超时操作，对未完成的操作做自动回滚</a:t>
            </a:r>
            <a:endParaRPr lang="zh-CN" altLang="en-US"/>
          </a:p>
          <a:p>
            <a:endParaRPr lang="zh-CN" altLang="en-US"/>
          </a:p>
          <a:p>
            <a:endParaRPr lang="zh-CN" altLang="en-US"/>
          </a:p>
          <a:p>
            <a:r>
              <a:rPr lang="zh-CN" altLang="en-US"/>
              <a:t>保存出错消息进行人工处理</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微服务定义</a:t>
            </a:r>
            <a:endParaRPr lang="zh-CN" altLang="en-US"/>
          </a:p>
        </p:txBody>
      </p:sp>
      <p:sp>
        <p:nvSpPr>
          <p:cNvPr id="3" name="内容占位符 2"/>
          <p:cNvSpPr>
            <a:spLocks noGrp="1"/>
          </p:cNvSpPr>
          <p:nvPr>
            <p:ph idx="1"/>
          </p:nvPr>
        </p:nvSpPr>
        <p:spPr/>
        <p:txBody>
          <a:bodyPr/>
          <a:p>
            <a:r>
              <a:rPr lang="zh-CN" altLang="en-US">
                <a:sym typeface="+mn-ea"/>
              </a:rPr>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sym typeface="+mn-ea"/>
            </a:endParaRPr>
          </a:p>
          <a:p>
            <a:endParaRPr lang="zh-CN" altLang="en-US">
              <a:sym typeface="+mn-ea"/>
            </a:endParaRPr>
          </a:p>
          <a:p>
            <a:r>
              <a:rPr lang="en-US" altLang="zh-CN">
                <a:sym typeface="+mn-ea"/>
              </a:rPr>
              <a:t>Martin Fowler</a:t>
            </a:r>
            <a:endParaRPr lang="zh-CN" altLang="en-US"/>
          </a:p>
          <a:p>
            <a:endParaRPr lang="zh-CN" altLang="en-US"/>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Event Sourcing -- CQRS</a:t>
            </a:r>
            <a:endParaRPr lang="en-US" altLang="zh-CN"/>
          </a:p>
        </p:txBody>
      </p:sp>
      <p:sp>
        <p:nvSpPr>
          <p:cNvPr id="5" name="内容占位符 4"/>
          <p:cNvSpPr/>
          <p:nvPr>
            <p:ph idx="1"/>
          </p:nvPr>
        </p:nvSpPr>
        <p:spPr/>
        <p:txBody>
          <a:bodyPr/>
          <a:p>
            <a:r>
              <a:rPr lang="en-US" altLang="zh-CN"/>
              <a:t>CQRS: </a:t>
            </a:r>
            <a:r>
              <a:rPr lang="zh-CN" altLang="en-US"/>
              <a:t>Command Query Responsibility Segregation</a:t>
            </a:r>
            <a:endParaRPr lang="zh-CN" altLang="en-US"/>
          </a:p>
        </p:txBody>
      </p:sp>
      <p:pic>
        <p:nvPicPr>
          <p:cNvPr id="3" name="图片 2" descr="QuerySideService"/>
          <p:cNvPicPr>
            <a:picLocks noChangeAspect="1"/>
          </p:cNvPicPr>
          <p:nvPr/>
        </p:nvPicPr>
        <p:blipFill>
          <a:blip r:embed="rId1"/>
          <a:stretch>
            <a:fillRect/>
          </a:stretch>
        </p:blipFill>
        <p:spPr>
          <a:xfrm>
            <a:off x="936625" y="2364740"/>
            <a:ext cx="4924425" cy="4074795"/>
          </a:xfrm>
          <a:prstGeom prst="rect">
            <a:avLst/>
          </a:prstGeom>
        </p:spPr>
      </p:pic>
      <p:pic>
        <p:nvPicPr>
          <p:cNvPr id="8" name="图片 7"/>
          <p:cNvPicPr>
            <a:picLocks noChangeAspect="1"/>
          </p:cNvPicPr>
          <p:nvPr/>
        </p:nvPicPr>
        <p:blipFill>
          <a:blip r:embed="rId2"/>
          <a:stretch>
            <a:fillRect/>
          </a:stretch>
        </p:blipFill>
        <p:spPr>
          <a:xfrm>
            <a:off x="6569075" y="2330450"/>
            <a:ext cx="4747260" cy="409511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AXON </a:t>
            </a:r>
            <a:r>
              <a:rPr lang="zh-CN" altLang="en-US"/>
              <a:t>框架</a:t>
            </a:r>
            <a:endParaRPr lang="zh-CN" altLang="en-US"/>
          </a:p>
        </p:txBody>
      </p:sp>
      <p:sp>
        <p:nvSpPr>
          <p:cNvPr id="3" name="内容占位符 2"/>
          <p:cNvSpPr>
            <a:spLocks noGrp="1"/>
          </p:cNvSpPr>
          <p:nvPr>
            <p:ph idx="1"/>
          </p:nvPr>
        </p:nvSpPr>
        <p:spPr/>
        <p:txBody>
          <a:bodyPr/>
          <a:p>
            <a:endParaRPr lang="zh-CN" altLang="en-US"/>
          </a:p>
        </p:txBody>
      </p:sp>
      <p:pic>
        <p:nvPicPr>
          <p:cNvPr id="4" name="图片 3" descr="assets--LOb1hJMvj2flvCj-pr_--LU5wVmzdvJ-6AlTcWD---LU5wXn73463Z6jsRtcu-architecture-overview"/>
          <p:cNvPicPr>
            <a:picLocks noChangeAspect="1"/>
          </p:cNvPicPr>
          <p:nvPr/>
        </p:nvPicPr>
        <p:blipFill>
          <a:blip r:embed="rId1"/>
          <a:stretch>
            <a:fillRect/>
          </a:stretch>
        </p:blipFill>
        <p:spPr>
          <a:xfrm>
            <a:off x="5678170" y="523875"/>
            <a:ext cx="6115050" cy="5810250"/>
          </a:xfrm>
          <a:prstGeom prst="rect">
            <a:avLst/>
          </a:prstGeom>
        </p:spPr>
      </p:pic>
    </p:spTree>
    <p:custDataLst>
      <p:tags r:id="rId2"/>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优点</a:t>
            </a:r>
            <a:endParaRPr lang="zh-CN" altLang="en-US"/>
          </a:p>
        </p:txBody>
      </p:sp>
      <p:sp>
        <p:nvSpPr>
          <p:cNvPr id="3" name="内容占位符 2"/>
          <p:cNvSpPr>
            <a:spLocks noGrp="1"/>
          </p:cNvSpPr>
          <p:nvPr>
            <p:ph idx="1"/>
          </p:nvPr>
        </p:nvSpPr>
        <p:spPr/>
        <p:txBody>
          <a:bodyPr/>
          <a:lstStyle/>
          <a:p>
            <a:r>
              <a:rPr lang="zh-CN" altLang="en-US"/>
              <a:t>历史重现： 从事件中重新生成视图数据库</a:t>
            </a:r>
            <a:endParaRPr lang="zh-CN" altLang="en-US"/>
          </a:p>
          <a:p>
            <a:endParaRPr lang="zh-CN" altLang="en-US"/>
          </a:p>
          <a:p>
            <a:r>
              <a:rPr lang="zh-CN" altLang="en-US"/>
              <a:t>方便的数据流处理与报告生成</a:t>
            </a:r>
            <a:endParaRPr lang="zh-CN" altLang="en-US"/>
          </a:p>
          <a:p>
            <a:endParaRPr lang="zh-CN" altLang="en-US"/>
          </a:p>
          <a:p>
            <a:r>
              <a:rPr lang="zh-CN" altLang="en-US"/>
              <a:t>性能</a:t>
            </a:r>
            <a:endParaRPr lang="zh-CN" altLang="en-US"/>
          </a:p>
          <a:p>
            <a:endParaRPr lang="zh-CN" altLang="en-US"/>
          </a:p>
          <a:p>
            <a:r>
              <a:rPr lang="zh-CN" altLang="en-US"/>
              <a:t>服务的松耦合</a:t>
            </a:r>
            <a:endParaRPr lang="zh-CN" altLang="en-US"/>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缺点</a:t>
            </a:r>
            <a:endParaRPr lang="zh-CN" altLang="en-US"/>
          </a:p>
        </p:txBody>
      </p:sp>
      <p:sp>
        <p:nvSpPr>
          <p:cNvPr id="3" name="内容占位符 2"/>
          <p:cNvSpPr>
            <a:spLocks noGrp="1"/>
          </p:cNvSpPr>
          <p:nvPr>
            <p:ph idx="1"/>
          </p:nvPr>
        </p:nvSpPr>
        <p:spPr/>
        <p:txBody>
          <a:bodyPr/>
          <a:p>
            <a:r>
              <a:rPr lang="zh-CN" altLang="en-US"/>
              <a:t>只能保证事务的最终一致性</a:t>
            </a:r>
            <a:endParaRPr lang="zh-CN" altLang="en-US"/>
          </a:p>
          <a:p>
            <a:endParaRPr lang="zh-CN" altLang="en-US"/>
          </a:p>
          <a:p>
            <a:r>
              <a:rPr lang="zh-CN" altLang="en-US"/>
              <a:t>设计和开发思维的转变、学习成本。</a:t>
            </a:r>
            <a:endParaRPr lang="zh-CN" altLang="en-US"/>
          </a:p>
          <a:p>
            <a:endParaRPr lang="zh-CN" altLang="en-US"/>
          </a:p>
          <a:p>
            <a:r>
              <a:rPr lang="zh-CN" altLang="en-US"/>
              <a:t>事件结构的改变</a:t>
            </a:r>
            <a:endParaRPr lang="zh-CN" altLang="en-US"/>
          </a:p>
          <a:p>
            <a:endParaRPr lang="zh-CN" altLang="en-US"/>
          </a:p>
          <a:p>
            <a:r>
              <a:rPr lang="zh-CN" altLang="en-US"/>
              <a:t>横向扩展性：</a:t>
            </a:r>
            <a:r>
              <a:rPr lang="en-US" altLang="zh-CN"/>
              <a:t>Event Store</a:t>
            </a:r>
            <a:r>
              <a:rPr lang="zh-CN" altLang="en-US"/>
              <a:t>的分布式实现，事件的分布式处理</a:t>
            </a:r>
            <a:endParaRPr lang="zh-CN" altLang="en-US"/>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TCC (Try-Confirm-Cancel)</a:t>
            </a:r>
            <a:endParaRPr lang="en-US" altLang="zh-CN"/>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TCC</a:t>
            </a:r>
            <a:endParaRPr lang="en-US" altLang="zh-CN"/>
          </a:p>
        </p:txBody>
      </p:sp>
      <p:sp>
        <p:nvSpPr>
          <p:cNvPr id="3" name="内容占位符 2"/>
          <p:cNvSpPr>
            <a:spLocks noGrp="1"/>
          </p:cNvSpPr>
          <p:nvPr>
            <p:ph idx="1"/>
          </p:nvPr>
        </p:nvSpPr>
        <p:spPr/>
        <p:txBody>
          <a:bodyPr/>
          <a:p>
            <a:r>
              <a:rPr lang="zh-CN" altLang="en-US"/>
              <a:t>代码侵入性高</a:t>
            </a:r>
            <a:endParaRPr lang="zh-CN" altLang="en-US"/>
          </a:p>
          <a:p>
            <a:endParaRPr lang="zh-CN" altLang="en-US"/>
          </a:p>
          <a:p>
            <a:r>
              <a:rPr lang="zh-CN" altLang="en-US"/>
              <a:t>没有标准</a:t>
            </a:r>
            <a:endParaRPr lang="zh-CN" altLang="en-US"/>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TX-LCN (Lock-Confirm-Notify)</a:t>
            </a:r>
            <a:endParaRPr lang="en-US" altLang="zh-CN"/>
          </a:p>
        </p:txBody>
      </p:sp>
      <p:sp>
        <p:nvSpPr>
          <p:cNvPr id="5" name="内容占位符 4"/>
          <p:cNvSpPr/>
          <p:nvPr>
            <p:ph idx="1"/>
          </p:nvPr>
        </p:nvSpPr>
        <p:spPr/>
        <p:txBody>
          <a:bodyPr/>
          <a:p>
            <a:r>
              <a:rPr lang="en-US" altLang="zh-CN"/>
              <a:t>LCN </a:t>
            </a:r>
            <a:r>
              <a:rPr lang="zh-CN" altLang="en-US"/>
              <a:t>模式</a:t>
            </a:r>
            <a:endParaRPr lang="en-US" altLang="zh-CN"/>
          </a:p>
          <a:p>
            <a:endParaRPr lang="en-US" altLang="zh-CN"/>
          </a:p>
          <a:p>
            <a:r>
              <a:rPr lang="en-US" altLang="zh-CN"/>
              <a:t>TCC </a:t>
            </a:r>
            <a:r>
              <a:rPr lang="zh-CN" altLang="en-US"/>
              <a:t>模式</a:t>
            </a:r>
            <a:endParaRPr lang="en-US" altLang="zh-CN"/>
          </a:p>
          <a:p>
            <a:endParaRPr lang="en-US" altLang="zh-CN"/>
          </a:p>
          <a:p>
            <a:r>
              <a:rPr lang="en-US" altLang="zh-CN"/>
              <a:t>TXC </a:t>
            </a:r>
            <a:r>
              <a:rPr lang="zh-CN" altLang="en-US"/>
              <a:t>模式</a:t>
            </a:r>
            <a:endParaRPr lang="zh-CN" altLang="en-US"/>
          </a:p>
          <a:p>
            <a:endParaRPr lang="zh-CN" altLang="en-US"/>
          </a:p>
          <a:p>
            <a:endParaRPr lang="zh-CN" altLang="en-US"/>
          </a:p>
        </p:txBody>
      </p:sp>
      <p:pic>
        <p:nvPicPr>
          <p:cNvPr id="6" name="内容占位符 3"/>
          <p:cNvPicPr>
            <a:picLocks noChangeAspect="1"/>
          </p:cNvPicPr>
          <p:nvPr/>
        </p:nvPicPr>
        <p:blipFill>
          <a:blip r:embed="rId1"/>
          <a:stretch>
            <a:fillRect/>
          </a:stretch>
        </p:blipFill>
        <p:spPr>
          <a:xfrm>
            <a:off x="5342255" y="1852295"/>
            <a:ext cx="4399915" cy="4319905"/>
          </a:xfrm>
          <a:prstGeom prst="rect">
            <a:avLst/>
          </a:prstGeom>
        </p:spPr>
      </p:pic>
    </p:spTree>
    <p:custDataLst>
      <p:tags r:id="rId2"/>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TX-LCN</a:t>
            </a:r>
            <a:endParaRPr lang="en-US" altLang="zh-CN"/>
          </a:p>
        </p:txBody>
      </p:sp>
      <p:sp>
        <p:nvSpPr>
          <p:cNvPr id="3" name="内容占位符 2"/>
          <p:cNvSpPr>
            <a:spLocks noGrp="1"/>
          </p:cNvSpPr>
          <p:nvPr>
            <p:ph idx="1"/>
          </p:nvPr>
        </p:nvSpPr>
        <p:spPr/>
        <p:txBody>
          <a:bodyPr/>
          <a:p>
            <a:r>
              <a:rPr lang="zh-CN" altLang="en-US">
                <a:sym typeface="+mn-ea"/>
              </a:rPr>
              <a:t>支持</a:t>
            </a:r>
            <a:r>
              <a:rPr lang="en-US" altLang="zh-CN">
                <a:sym typeface="+mn-ea"/>
              </a:rPr>
              <a:t>dubbo, SpringCloud</a:t>
            </a:r>
            <a:endParaRPr lang="en-US" altLang="zh-CN"/>
          </a:p>
          <a:p>
            <a:endParaRPr lang="en-US" altLang="zh-CN"/>
          </a:p>
          <a:p>
            <a:r>
              <a:rPr lang="zh-CN" altLang="en-US">
                <a:sym typeface="+mn-ea"/>
              </a:rPr>
              <a:t>事务协调器的高可用</a:t>
            </a:r>
            <a:endParaRPr lang="zh-CN" altLang="en-US">
              <a:sym typeface="+mn-ea"/>
            </a:endParaRPr>
          </a:p>
          <a:p>
            <a:endParaRPr lang="zh-CN" altLang="en-US"/>
          </a:p>
          <a:p>
            <a:r>
              <a:rPr lang="zh-CN" altLang="en-US"/>
              <a:t>支持声明式编程，代码侵入性低</a:t>
            </a:r>
            <a:endParaRPr lang="zh-CN" altLang="en-US"/>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 					</a:t>
            </a:r>
            <a:r>
              <a:rPr lang="en-US" altLang="zh-CN" sz="2800">
                <a:ln w="22225">
                  <a:solidFill>
                    <a:schemeClr val="accent2"/>
                  </a:solidFill>
                  <a:prstDash val="solid"/>
                </a:ln>
                <a:solidFill>
                  <a:schemeClr val="accent2">
                    <a:lumMod val="40000"/>
                    <a:lumOff val="60000"/>
                  </a:schemeClr>
                </a:solidFill>
                <a:effectLst/>
              </a:rPr>
              <a:t>F</a:t>
            </a:r>
            <a:r>
              <a:rPr lang="en-US" altLang="zh-CN" sz="2800"/>
              <a:t>ast &amp; </a:t>
            </a:r>
            <a:r>
              <a:rPr lang="en-US" altLang="zh-CN" sz="2800">
                <a:ln w="22225">
                  <a:solidFill>
                    <a:schemeClr val="accent2"/>
                  </a:solidFill>
                  <a:prstDash val="solid"/>
                </a:ln>
                <a:solidFill>
                  <a:schemeClr val="accent2">
                    <a:lumMod val="40000"/>
                    <a:lumOff val="60000"/>
                  </a:schemeClr>
                </a:solidFill>
                <a:effectLst/>
              </a:rPr>
              <a:t>E</a:t>
            </a:r>
            <a:r>
              <a:rPr lang="en-US" altLang="zh-CN" sz="2800"/>
              <a:t>a</a:t>
            </a:r>
            <a:r>
              <a:rPr lang="en-US" altLang="zh-CN" sz="2800">
                <a:ln w="22225">
                  <a:solidFill>
                    <a:schemeClr val="accent2"/>
                  </a:solidFill>
                  <a:prstDash val="solid"/>
                </a:ln>
                <a:solidFill>
                  <a:schemeClr val="accent2">
                    <a:lumMod val="40000"/>
                    <a:lumOff val="60000"/>
                  </a:schemeClr>
                </a:solidFill>
                <a:effectLst/>
              </a:rPr>
              <a:t>S</a:t>
            </a:r>
            <a:r>
              <a:rPr lang="en-US" altLang="zh-CN" sz="2800"/>
              <a:t>y </a:t>
            </a:r>
            <a:r>
              <a:rPr lang="en-US" altLang="zh-CN" sz="2800">
                <a:ln w="22225">
                  <a:solidFill>
                    <a:schemeClr val="accent2"/>
                  </a:solidFill>
                  <a:prstDash val="solid"/>
                </a:ln>
                <a:solidFill>
                  <a:schemeClr val="accent2">
                    <a:lumMod val="40000"/>
                    <a:lumOff val="60000"/>
                  </a:schemeClr>
                </a:solidFill>
                <a:effectLst/>
              </a:rPr>
              <a:t>C</a:t>
            </a:r>
            <a:r>
              <a:rPr lang="en-US" altLang="zh-CN" sz="2800"/>
              <a:t>ommit </a:t>
            </a:r>
            <a:r>
              <a:rPr lang="en-US" altLang="zh-CN" sz="2800">
                <a:ln w="22225">
                  <a:solidFill>
                    <a:schemeClr val="accent2"/>
                  </a:solidFill>
                  <a:prstDash val="solid"/>
                </a:ln>
                <a:solidFill>
                  <a:schemeClr val="accent2">
                    <a:lumMod val="40000"/>
                    <a:lumOff val="60000"/>
                  </a:schemeClr>
                </a:solidFill>
                <a:effectLst/>
              </a:rPr>
              <a:t>A</a:t>
            </a:r>
            <a:r>
              <a:rPr lang="en-US" altLang="zh-CN" sz="2800"/>
              <a:t>nd </a:t>
            </a:r>
            <a:r>
              <a:rPr lang="en-US" altLang="zh-CN" sz="2800">
                <a:ln w="22225">
                  <a:solidFill>
                    <a:schemeClr val="accent2"/>
                  </a:solidFill>
                  <a:prstDash val="solid"/>
                </a:ln>
                <a:solidFill>
                  <a:schemeClr val="accent2">
                    <a:lumMod val="40000"/>
                    <a:lumOff val="60000"/>
                  </a:schemeClr>
                </a:solidFill>
                <a:effectLst/>
              </a:rPr>
              <a:t>R</a:t>
            </a:r>
            <a:r>
              <a:rPr lang="en-US" altLang="zh-CN" sz="2800"/>
              <a:t>ollback</a:t>
            </a:r>
            <a:endParaRPr lang="en-US" altLang="zh-CN" sz="2800"/>
          </a:p>
        </p:txBody>
      </p:sp>
      <p:sp>
        <p:nvSpPr>
          <p:cNvPr id="3" name="内容占位符 2"/>
          <p:cNvSpPr>
            <a:spLocks noGrp="1"/>
          </p:cNvSpPr>
          <p:nvPr>
            <p:ph idx="1"/>
          </p:nvPr>
        </p:nvSpPr>
        <p:spPr>
          <a:xfrm>
            <a:off x="876300" y="1852295"/>
            <a:ext cx="5204460" cy="4319905"/>
          </a:xfrm>
        </p:spPr>
        <p:txBody>
          <a:bodyPr/>
          <a:lstStyle/>
          <a:p>
            <a:r>
              <a:rPr lang="zh-CN" altLang="en-US"/>
              <a:t>Fescar 是 阿里巴巴 开源的 分布式事务中间件，以 高效 并且对业务 0 侵入 的方式，解决 微服务 场景下面临的分布式事务问题。</a:t>
            </a:r>
            <a:endParaRPr lang="zh-CN" altLang="en-US"/>
          </a:p>
        </p:txBody>
      </p:sp>
      <p:pic>
        <p:nvPicPr>
          <p:cNvPr id="4" name="图片 3" descr="fescar"/>
          <p:cNvPicPr>
            <a:picLocks noChangeAspect="1"/>
          </p:cNvPicPr>
          <p:nvPr/>
        </p:nvPicPr>
        <p:blipFill>
          <a:blip r:embed="rId1"/>
          <a:stretch>
            <a:fillRect/>
          </a:stretch>
        </p:blipFill>
        <p:spPr>
          <a:xfrm>
            <a:off x="876300" y="492760"/>
            <a:ext cx="3931920" cy="1051560"/>
          </a:xfrm>
          <a:prstGeom prst="rect">
            <a:avLst/>
          </a:prstGeom>
        </p:spPr>
      </p:pic>
      <p:pic>
        <p:nvPicPr>
          <p:cNvPr id="5" name="图片 4" descr="68747470733a2f2f63646e2e6e6c61726b2e636f6d2f6c61726b2f302f323031382f706e672f31383836322f313534353239363738313233312d34303239646139632d383830332d343361342d616332662d3663386231653265613434382e706e67"/>
          <p:cNvPicPr>
            <a:picLocks noChangeAspect="1"/>
          </p:cNvPicPr>
          <p:nvPr/>
        </p:nvPicPr>
        <p:blipFill>
          <a:blip r:embed="rId2"/>
          <a:stretch>
            <a:fillRect/>
          </a:stretch>
        </p:blipFill>
        <p:spPr>
          <a:xfrm>
            <a:off x="6153785" y="1852295"/>
            <a:ext cx="5162550" cy="4324350"/>
          </a:xfrm>
          <a:prstGeom prst="rect">
            <a:avLst/>
          </a:prstGeom>
        </p:spPr>
      </p:pic>
    </p:spTree>
    <p:custDataLst>
      <p:tags r:id="rId3"/>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分布式事务理论</a:t>
            </a:r>
            <a:endParaRPr lang="zh-CN" altLang="en-US"/>
          </a:p>
        </p:txBody>
      </p:sp>
      <p:sp>
        <p:nvSpPr>
          <p:cNvPr id="3" name="内容占位符 2"/>
          <p:cNvSpPr>
            <a:spLocks noGrp="1"/>
          </p:cNvSpPr>
          <p:nvPr>
            <p:ph idx="1"/>
          </p:nvPr>
        </p:nvSpPr>
        <p:spPr/>
        <p:txBody>
          <a:bodyPr/>
          <a:p>
            <a:r>
              <a:rPr lang="zh-CN" altLang="en-US"/>
              <a:t>事务</a:t>
            </a:r>
            <a:endParaRPr lang="zh-CN" altLang="en-US"/>
          </a:p>
          <a:p>
            <a:endParaRPr lang="zh-CN" altLang="en-US"/>
          </a:p>
          <a:p>
            <a:r>
              <a:rPr lang="zh-CN" altLang="en-US"/>
              <a:t>分布式事务要解决的问题</a:t>
            </a:r>
            <a:endParaRPr lang="zh-CN" altLang="en-US"/>
          </a:p>
          <a:p>
            <a:endParaRPr lang="zh-CN" altLang="en-US"/>
          </a:p>
          <a:p>
            <a:r>
              <a:rPr lang="en-US" altLang="zh-CN"/>
              <a:t>CAP</a:t>
            </a:r>
            <a:r>
              <a:rPr lang="zh-CN" altLang="en-US"/>
              <a:t>原则</a:t>
            </a:r>
            <a:endParaRPr lang="zh-CN" altLang="en-US"/>
          </a:p>
          <a:p>
            <a:endParaRPr lang="zh-CN" altLang="en-US"/>
          </a:p>
          <a:p>
            <a:r>
              <a:rPr lang="en-US" altLang="zh-CN"/>
              <a:t>BASE</a:t>
            </a:r>
            <a:r>
              <a:rPr lang="zh-CN" altLang="en-US"/>
              <a:t>理论</a:t>
            </a:r>
            <a:endParaRPr lang="zh-CN" altLang="en-US"/>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https://www.2cto.com/kf/201803/728799.html</a:t>
            </a:r>
            <a:endParaRPr lang="zh-CN" altLang="en-US"/>
          </a:p>
          <a:p>
            <a:r>
              <a:rPr lang="zh-CN" altLang="en-US"/>
              <a:t>配合spring-tx实现事务的原理</a:t>
            </a:r>
            <a:endParaRPr lang="zh-CN" altLang="en-US"/>
          </a:p>
          <a:p>
            <a:endParaRPr lang="zh-CN" altLang="en-US"/>
          </a:p>
          <a:p>
            <a:r>
              <a:rPr lang="zh-CN" altLang="en-US"/>
              <a:t>https://blog.csdn.net/weixin_42861564/article/details/81590093</a:t>
            </a:r>
            <a:endParaRPr lang="zh-CN" altLang="en-US"/>
          </a:p>
          <a:p>
            <a:r>
              <a:rPr lang="en-US" altLang="zh-CN"/>
              <a:t>Spring</a:t>
            </a:r>
            <a:r>
              <a:rPr lang="zh-CN" altLang="en-US"/>
              <a:t>事务同步</a:t>
            </a:r>
            <a:endParaRPr lang="zh-CN" altLang="en-US"/>
          </a:p>
          <a:p>
            <a:endParaRPr lang="zh-CN" altLang="en-US"/>
          </a:p>
          <a:p>
            <a:r>
              <a:rPr lang="zh-CN" altLang="en-US"/>
              <a:t>https://github.com/spring-projects/spring-framework/issues/8524</a:t>
            </a:r>
            <a:endParaRPr lang="zh-CN" altLang="en-US"/>
          </a:p>
          <a:p>
            <a:r>
              <a:rPr lang="zh-CN" altLang="en-US"/>
              <a:t>Provide a "best efforts" 1PC transaction manager out of the box</a:t>
            </a:r>
            <a:endParaRPr lang="zh-CN" altLang="en-US"/>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https://www.javaworld.com/article/2077963/open-source-tools/distributed-transactions-in-spring--with-and-without-xa.html</a:t>
            </a:r>
            <a:endParaRPr lang="zh-CN" altLang="en-US"/>
          </a:p>
          <a:p>
            <a:r>
              <a:rPr lang="zh-CN" altLang="en-US"/>
              <a:t>Distributed transactions in Spring, with and without XA</a:t>
            </a:r>
            <a:endParaRPr lang="zh-CN" altLang="en-US"/>
          </a:p>
          <a:p>
            <a:endParaRPr lang="zh-CN" altLang="en-US"/>
          </a:p>
          <a:p>
            <a:r>
              <a:rPr lang="zh-CN" altLang="en-US"/>
              <a:t>https://www.cnblogs.com/malcome/articles/5909632.html?from=timeline&amp;isappinstalled=1</a:t>
            </a:r>
            <a:endParaRPr lang="zh-CN" altLang="en-US"/>
          </a:p>
          <a:p>
            <a:r>
              <a:rPr lang="zh-CN" altLang="en-US"/>
              <a:t>JAVA分布式架构的演变及解决方案</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BEAUTIFY_FLAG" val="#wm#"/>
  <p:tag name="KSO_WM_TEMPLATE_CATEGORY" val="custom"/>
  <p:tag name="KSO_WM_TEMPLATE_INDEX" val="20184545"/>
</p:tagLst>
</file>

<file path=ppt/tags/tag11.xml><?xml version="1.0" encoding="utf-8"?>
<p:tagLst xmlns:p="http://schemas.openxmlformats.org/presentationml/2006/main">
  <p:tag name="KSO_WM_BEAUTIFY_FLAG" val="#wm#"/>
  <p:tag name="KSO_WM_TEMPLATE_CATEGORY" val="custom"/>
  <p:tag name="KSO_WM_TEMPLATE_INDEX" val="20184545"/>
</p:tagLst>
</file>

<file path=ppt/tags/tag12.xml><?xml version="1.0" encoding="utf-8"?>
<p:tagLst xmlns:p="http://schemas.openxmlformats.org/presentationml/2006/main">
  <p:tag name="KSO_WM_BEAUTIFY_FLAG" val="#wm#"/>
  <p:tag name="KSO_WM_TEMPLATE_CATEGORY" val="custom"/>
  <p:tag name="KSO_WM_TEMPLATE_INDEX" val="20184545"/>
</p:tagLst>
</file>

<file path=ppt/tags/tag13.xml><?xml version="1.0" encoding="utf-8"?>
<p:tagLst xmlns:p="http://schemas.openxmlformats.org/presentationml/2006/main">
  <p:tag name="KSO_WM_BEAUTIFY_FLAG" val="#wm#"/>
  <p:tag name="KSO_WM_TEMPLATE_CATEGORY" val="custom"/>
  <p:tag name="KSO_WM_TEMPLATE_INDEX" val="20184545"/>
</p:tagLst>
</file>

<file path=ppt/tags/tag14.xml><?xml version="1.0" encoding="utf-8"?>
<p:tagLst xmlns:p="http://schemas.openxmlformats.org/presentationml/2006/main">
  <p:tag name="KSO_WM_BEAUTIFY_FLAG" val="#wm#"/>
  <p:tag name="KSO_WM_TEMPLATE_CATEGORY" val="custom"/>
  <p:tag name="KSO_WM_TEMPLATE_INDEX" val="20184545"/>
</p:tagLst>
</file>

<file path=ppt/tags/tag15.xml><?xml version="1.0" encoding="utf-8"?>
<p:tagLst xmlns:p="http://schemas.openxmlformats.org/presentationml/2006/main">
  <p:tag name="KSO_WM_BEAUTIFY_FLAG" val="#wm#"/>
  <p:tag name="KSO_WM_TEMPLATE_CATEGORY" val="custom"/>
  <p:tag name="KSO_WM_TEMPLATE_INDEX" val="20184545"/>
</p:tagLst>
</file>

<file path=ppt/tags/tag16.xml><?xml version="1.0" encoding="utf-8"?>
<p:tagLst xmlns:p="http://schemas.openxmlformats.org/presentationml/2006/main">
  <p:tag name="KSO_WM_BEAUTIFY_FLAG" val="#wm#"/>
  <p:tag name="KSO_WM_TEMPLATE_CATEGORY" val="custom"/>
  <p:tag name="KSO_WM_TEMPLATE_INDEX" val="20184545"/>
</p:tagLst>
</file>

<file path=ppt/tags/tag17.xml><?xml version="1.0" encoding="utf-8"?>
<p:tagLst xmlns:p="http://schemas.openxmlformats.org/presentationml/2006/main">
  <p:tag name="KSO_WM_BEAUTIFY_FLAG" val="#wm#"/>
  <p:tag name="KSO_WM_TEMPLATE_CATEGORY" val="custom"/>
  <p:tag name="KSO_WM_TEMPLATE_INDEX" val="20184545"/>
</p:tagLst>
</file>

<file path=ppt/tags/tag18.xml><?xml version="1.0" encoding="utf-8"?>
<p:tagLst xmlns:p="http://schemas.openxmlformats.org/presentationml/2006/main">
  <p:tag name="KSO_WM_BEAUTIFY_FLAG" val="#wm#"/>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BEAUTIFY_FLAG" val="#wm#"/>
  <p:tag name="KSO_WM_TEMPLATE_CATEGORY" val="custom"/>
  <p:tag name="KSO_WM_TEMPLATE_INDEX" val="20184545"/>
</p:tagLst>
</file>

<file path=ppt/tags/tag25.xml><?xml version="1.0" encoding="utf-8"?>
<p:tagLst xmlns:p="http://schemas.openxmlformats.org/presentationml/2006/main">
  <p:tag name="KSO_WM_BEAUTIFY_FLAG" val="#wm#"/>
  <p:tag name="KSO_WM_TEMPLATE_CATEGORY" val="custom"/>
  <p:tag name="KSO_WM_TEMPLATE_INDEX" val="20184545"/>
</p:tagLst>
</file>

<file path=ppt/tags/tag26.xml><?xml version="1.0" encoding="utf-8"?>
<p:tagLst xmlns:p="http://schemas.openxmlformats.org/presentationml/2006/main">
  <p:tag name="KSO_WM_BEAUTIFY_FLAG" val="#wm#"/>
  <p:tag name="KSO_WM_TEMPLATE_CATEGORY" val="custom"/>
  <p:tag name="KSO_WM_TEMPLATE_INDEX" val="20184545"/>
</p:tagLst>
</file>

<file path=ppt/tags/tag27.xml><?xml version="1.0" encoding="utf-8"?>
<p:tagLst xmlns:p="http://schemas.openxmlformats.org/presentationml/2006/main">
  <p:tag name="KSO_WM_BEAUTIFY_FLAG" val="#wm#"/>
  <p:tag name="KSO_WM_TEMPLATE_CATEGORY" val="custom"/>
  <p:tag name="KSO_WM_TEMPLATE_INDEX" val="20184545"/>
</p:tagLst>
</file>

<file path=ppt/tags/tag28.xml><?xml version="1.0" encoding="utf-8"?>
<p:tagLst xmlns:p="http://schemas.openxmlformats.org/presentationml/2006/main">
  <p:tag name="KSO_WM_BEAUTIFY_FLAG" val="#wm#"/>
  <p:tag name="KSO_WM_TEMPLATE_CATEGORY" val="custom"/>
  <p:tag name="KSO_WM_TEMPLATE_INDEX" val="20184545"/>
</p:tagLst>
</file>

<file path=ppt/tags/tag29.xml><?xml version="1.0" encoding="utf-8"?>
<p:tagLst xmlns:p="http://schemas.openxmlformats.org/presentationml/2006/main">
  <p:tag name="KSO_WM_BEAUTIFY_FLAG" val="#wm#"/>
  <p:tag name="KSO_WM_TEMPLATE_CATEGORY" val="custom"/>
  <p:tag name="KSO_WM_TEMPLATE_INDEX" val="20184545"/>
</p:tagLst>
</file>

<file path=ppt/tags/tag3.xml><?xml version="1.0" encoding="utf-8"?>
<p:tagLst xmlns:p="http://schemas.openxmlformats.org/presentationml/2006/main">
  <p:tag name="KSO_WM_TAG_VERSION" val="1.0"/>
  <p:tag name="KSO_WM_TEMPLATE_CATEGORY" val="custom"/>
  <p:tag name="KSO_WM_TEMPLATE_INDEX" val="20184545"/>
</p:tagLst>
</file>

<file path=ppt/tags/tag30.xml><?xml version="1.0" encoding="utf-8"?>
<p:tagLst xmlns:p="http://schemas.openxmlformats.org/presentationml/2006/main">
  <p:tag name="KSO_WM_BEAUTIFY_FLAG" val="#wm#"/>
  <p:tag name="KSO_WM_TEMPLATE_CATEGORY" val="custom"/>
  <p:tag name="KSO_WM_TEMPLATE_INDEX" val="20184545"/>
</p:tagLst>
</file>

<file path=ppt/tags/tag31.xml><?xml version="1.0" encoding="utf-8"?>
<p:tagLst xmlns:p="http://schemas.openxmlformats.org/presentationml/2006/main">
  <p:tag name="KSO_WM_BEAUTIFY_FLAG" val="#wm#"/>
  <p:tag name="KSO_WM_TEMPLATE_CATEGORY" val="custom"/>
  <p:tag name="KSO_WM_TEMPLATE_INDEX" val="20184545"/>
</p:tagLst>
</file>

<file path=ppt/tags/tag32.xml><?xml version="1.0" encoding="utf-8"?>
<p:tagLst xmlns:p="http://schemas.openxmlformats.org/presentationml/2006/main">
  <p:tag name="KSO_WM_BEAUTIFY_FLAG" val="#wm#"/>
  <p:tag name="KSO_WM_TEMPLATE_CATEGORY" val="custom"/>
  <p:tag name="KSO_WM_TEMPLATE_INDEX" val="20184545"/>
</p:tagLst>
</file>

<file path=ppt/tags/tag33.xml><?xml version="1.0" encoding="utf-8"?>
<p:tagLst xmlns:p="http://schemas.openxmlformats.org/presentationml/2006/main">
  <p:tag name="KSO_WM_BEAUTIFY_FLAG" val="#wm#"/>
  <p:tag name="KSO_WM_TEMPLATE_CATEGORY" val="custom"/>
  <p:tag name="KSO_WM_TEMPLATE_INDEX" val="20184545"/>
</p:tagLst>
</file>

<file path=ppt/tags/tag34.xml><?xml version="1.0" encoding="utf-8"?>
<p:tagLst xmlns:p="http://schemas.openxmlformats.org/presentationml/2006/main">
  <p:tag name="KSO_WM_BEAUTIFY_FLAG" val="#wm#"/>
  <p:tag name="KSO_WM_TEMPLATE_CATEGORY" val="custom"/>
  <p:tag name="KSO_WM_TEMPLATE_INDEX" val="20184545"/>
</p:tagLst>
</file>

<file path=ppt/tags/tag35.xml><?xml version="1.0" encoding="utf-8"?>
<p:tagLst xmlns:p="http://schemas.openxmlformats.org/presentationml/2006/main">
  <p:tag name="KSO_WM_BEAUTIFY_FLAG" val="#wm#"/>
  <p:tag name="KSO_WM_TEMPLATE_CATEGORY" val="custom"/>
  <p:tag name="KSO_WM_TEMPLATE_INDEX" val="20184545"/>
</p:tagLst>
</file>

<file path=ppt/tags/tag36.xml><?xml version="1.0" encoding="utf-8"?>
<p:tagLst xmlns:p="http://schemas.openxmlformats.org/presentationml/2006/main">
  <p:tag name="KSO_WM_BEAUTIFY_FLAG" val="#wm#"/>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BEAUTIFY_FLAG" val="#wm#"/>
  <p:tag name="KSO_WM_TEMPLATE_CATEGORY" val="custom"/>
  <p:tag name="KSO_WM_TEMPLATE_INDEX" val="20184545"/>
</p:tagLst>
</file>

<file path=ppt/tags/tag4.xml><?xml version="1.0" encoding="utf-8"?>
<p:tagLst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BEAUTIFY_FLAG" val="#wm#"/>
  <p:tag name="KSO_WM_TEMPLATE_CATEGORY" val="custom"/>
  <p:tag name="KSO_WM_TEMPLATE_INDEX" val="20184545"/>
</p:tagLst>
</file>

<file path=ppt/tags/tag42.xml><?xml version="1.0" encoding="utf-8"?>
<p:tagLst xmlns:p="http://schemas.openxmlformats.org/presentationml/2006/main">
  <p:tag name="KSO_WM_BEAUTIFY_FLAG" val="#wm#"/>
  <p:tag name="KSO_WM_TEMPLATE_CATEGORY" val="custom"/>
  <p:tag name="KSO_WM_TEMPLATE_INDEX" val="20184545"/>
</p:tagLst>
</file>

<file path=ppt/tags/tag43.xml><?xml version="1.0" encoding="utf-8"?>
<p:tagLst xmlns:p="http://schemas.openxmlformats.org/presentationml/2006/main">
  <p:tag name="KSO_WM_BEAUTIFY_FLAG" val="#wm#"/>
  <p:tag name="KSO_WM_TEMPLATE_CATEGORY" val="custom"/>
  <p:tag name="KSO_WM_TEMPLATE_INDEX" val="20184545"/>
</p:tagLst>
</file>

<file path=ppt/tags/tag44.xml><?xml version="1.0" encoding="utf-8"?>
<p:tagLst xmlns:p="http://schemas.openxmlformats.org/presentationml/2006/main">
  <p:tag name="KSO_WM_BEAUTIFY_FLAG" val="#wm#"/>
  <p:tag name="KSO_WM_TEMPLATE_CATEGORY" val="custom"/>
  <p:tag name="KSO_WM_TEMPLATE_INDEX" val="20184545"/>
</p:tagLst>
</file>

<file path=ppt/tags/tag45.xml><?xml version="1.0" encoding="utf-8"?>
<p:tagLst xmlns:p="http://schemas.openxmlformats.org/presentationml/2006/main">
  <p:tag name="KSO_WM_BEAUTIFY_FLAG" val="#wm#"/>
  <p:tag name="KSO_WM_TEMPLATE_CATEGORY" val="custom"/>
  <p:tag name="KSO_WM_TEMPLATE_INDEX" val="20184545"/>
</p:tagLst>
</file>

<file path=ppt/tags/tag46.xml><?xml version="1.0" encoding="utf-8"?>
<p:tagLst xmlns:p="http://schemas.openxmlformats.org/presentationml/2006/main">
  <p:tag name="KSO_WM_BEAUTIFY_FLAG" val="#wm#"/>
  <p:tag name="KSO_WM_TEMPLATE_CATEGORY" val="custom"/>
  <p:tag name="KSO_WM_TEMPLATE_INDEX" val="20184545"/>
</p:tagLst>
</file>

<file path=ppt/tags/tag47.xml><?xml version="1.0" encoding="utf-8"?>
<p:tagLst xmlns:p="http://schemas.openxmlformats.org/presentationml/2006/main">
  <p:tag name="KSO_WM_BEAUTIFY_FLAG" val="#wm#"/>
  <p:tag name="KSO_WM_TEMPLATE_CATEGORY" val="custom"/>
  <p:tag name="KSO_WM_TEMPLATE_INDEX" val="20184545"/>
</p:tagLst>
</file>

<file path=ppt/tags/tag48.xml><?xml version="1.0" encoding="utf-8"?>
<p:tagLst xmlns:p="http://schemas.openxmlformats.org/presentationml/2006/main">
  <p:tag name="KSO_WM_BEAUTIFY_FLAG" val="#wm#"/>
  <p:tag name="KSO_WM_TEMPLATE_CATEGORY" val="custom"/>
  <p:tag name="KSO_WM_TEMPLATE_INDEX" val="20184545"/>
</p:tagLst>
</file>

<file path=ppt/tags/tag49.xml><?xml version="1.0" encoding="utf-8"?>
<p:tagLst xmlns:p="http://schemas.openxmlformats.org/presentationml/2006/main">
  <p:tag name="KSO_WM_BEAUTIFY_FLAG" val="#wm#"/>
  <p:tag name="KSO_WM_TEMPLATE_CATEGORY" val="custom"/>
  <p:tag name="KSO_WM_TEMPLATE_INDEX" val="20184545"/>
</p:tagLst>
</file>

<file path=ppt/tags/tag5.xml><?xml version="1.0" encoding="utf-8"?>
<p:tagLst xmlns:p="http://schemas.openxmlformats.org/presentationml/2006/main">
  <p:tag name="KSO_WM_TEMPLATE_CATEGORY" val="custom"/>
  <p:tag name="KSO_WM_TEMPLATE_INDEX" val="20184545"/>
</p:tagLst>
</file>

<file path=ppt/tags/tag50.xml><?xml version="1.0" encoding="utf-8"?>
<p:tagLst xmlns:p="http://schemas.openxmlformats.org/presentationml/2006/main">
  <p:tag name="KSO_WM_BEAUTIFY_FLAG" val="#wm#"/>
  <p:tag name="KSO_WM_TEMPLATE_CATEGORY" val="custom"/>
  <p:tag name="KSO_WM_TEMPLATE_INDEX" val="20184545"/>
</p:tagLst>
</file>

<file path=ppt/tags/tag51.xml><?xml version="1.0" encoding="utf-8"?>
<p:tagLst xmlns:p="http://schemas.openxmlformats.org/presentationml/2006/main">
  <p:tag name="KSO_WM_BEAUTIFY_FLAG" val="#wm#"/>
  <p:tag name="KSO_WM_TEMPLATE_CATEGORY" val="custom"/>
  <p:tag name="KSO_WM_TEMPLATE_INDEX" val="20184545"/>
</p:tagLst>
</file>

<file path=ppt/tags/tag52.xml><?xml version="1.0" encoding="utf-8"?>
<p:tagLst xmlns:p="http://schemas.openxmlformats.org/presentationml/2006/main">
  <p:tag name="KSO_WM_BEAUTIFY_FLAG" val="#wm#"/>
  <p:tag name="KSO_WM_TEMPLATE_CATEGORY" val="custom"/>
  <p:tag name="KSO_WM_TEMPLATE_INDEX" val="20184545"/>
</p:tagLst>
</file>

<file path=ppt/tags/tag53.xml><?xml version="1.0" encoding="utf-8"?>
<p:tagLst xmlns:p="http://schemas.openxmlformats.org/presentationml/2006/main">
  <p:tag name="KSO_WM_BEAUTIFY_FLAG" val="#wm#"/>
  <p:tag name="KSO_WM_TEMPLATE_CATEGORY" val="custom"/>
  <p:tag name="KSO_WM_TEMPLATE_INDEX" val="20184545"/>
</p:tagLst>
</file>

<file path=ppt/tags/tag54.xml><?xml version="1.0" encoding="utf-8"?>
<p:tagLst xmlns:p="http://schemas.openxmlformats.org/presentationml/2006/main">
  <p:tag name="KSO_WM_BEAUTIFY_FLAG" val="#wm#"/>
  <p:tag name="KSO_WM_TEMPLATE_CATEGORY" val="custom"/>
  <p:tag name="KSO_WM_TEMPLATE_INDEX" val="20184545"/>
</p:tagLst>
</file>

<file path=ppt/tags/tag55.xml><?xml version="1.0" encoding="utf-8"?>
<p:tagLst xmlns:p="http://schemas.openxmlformats.org/presentationml/2006/main">
  <p:tag name="KSO_WM_BEAUTIFY_FLAG" val="#wm#"/>
  <p:tag name="KSO_WM_TEMPLATE_CATEGORY" val="custom"/>
  <p:tag name="KSO_WM_TEMPLATE_INDEX" val="20184545"/>
</p:tagLst>
</file>

<file path=ppt/tags/tag56.xml><?xml version="1.0" encoding="utf-8"?>
<p:tagLst xmlns:p="http://schemas.openxmlformats.org/presentationml/2006/main">
  <p:tag name="KSO_WM_BEAUTIFY_FLAG" val="#wm#"/>
  <p:tag name="KSO_WM_TEMPLATE_CATEGORY" val="custom"/>
  <p:tag name="KSO_WM_TEMPLATE_INDEX" val="20184545"/>
</p:tagLst>
</file>

<file path=ppt/tags/tag57.xml><?xml version="1.0" encoding="utf-8"?>
<p:tagLst xmlns:p="http://schemas.openxmlformats.org/presentationml/2006/main">
  <p:tag name="KSO_WM_BEAUTIFY_FLAG" val="#wm#"/>
  <p:tag name="KSO_WM_TEMPLATE_CATEGORY" val="custom"/>
  <p:tag name="KSO_WM_TEMPLATE_INDEX" val="20184545"/>
</p:tagLst>
</file>

<file path=ppt/tags/tag58.xml><?xml version="1.0" encoding="utf-8"?>
<p:tagLst xmlns:p="http://schemas.openxmlformats.org/presentationml/2006/main">
  <p:tag name="KSO_WM_BEAUTIFY_FLAG" val="#wm#"/>
  <p:tag name="KSO_WM_TEMPLATE_CATEGORY" val="custom"/>
  <p:tag name="KSO_WM_TEMPLATE_INDEX" val="20184545"/>
</p:tagLst>
</file>

<file path=ppt/tags/tag59.xml><?xml version="1.0" encoding="utf-8"?>
<p:tagLst xmlns:p="http://schemas.openxmlformats.org/presentationml/2006/main">
  <p:tag name="KSO_WM_BEAUTIFY_FLAG" val="#wm#"/>
  <p:tag name="KSO_WM_TEMPLATE_CATEGORY" val="custom"/>
  <p:tag name="KSO_WM_TEMPLATE_INDEX" val="20184545"/>
</p:tagLst>
</file>

<file path=ppt/tags/tag6.xml><?xml version="1.0" encoding="utf-8"?>
<p:tagLst xmlns:p="http://schemas.openxmlformats.org/presentationml/2006/main">
  <p:tag name="KSO_WM_BEAUTIFY_FLAG" val="#wm#"/>
  <p:tag name="KSO_WM_TEMPLATE_CATEGORY" val="custom"/>
  <p:tag name="KSO_WM_TEMPLATE_INDEX" val="20184545"/>
</p:tagLst>
</file>

<file path=ppt/tags/tag60.xml><?xml version="1.0" encoding="utf-8"?>
<p:tagLst xmlns:p="http://schemas.openxmlformats.org/presentationml/2006/main">
  <p:tag name="KSO_WM_BEAUTIFY_FLAG" val="#wm#"/>
  <p:tag name="KSO_WM_TEMPLATE_CATEGORY" val="custom"/>
  <p:tag name="KSO_WM_TEMPLATE_INDEX" val="20184545"/>
</p:tagLst>
</file>

<file path=ppt/tags/tag61.xml><?xml version="1.0" encoding="utf-8"?>
<p:tagLst xmlns:p="http://schemas.openxmlformats.org/presentationml/2006/main">
  <p:tag name="KSO_WM_BEAUTIFY_FLAG" val="#wm#"/>
  <p:tag name="KSO_WM_TEMPLATE_CATEGORY" val="custom"/>
  <p:tag name="KSO_WM_TEMPLATE_INDEX" val="20184545"/>
</p:tagLst>
</file>

<file path=ppt/tags/tag62.xml><?xml version="1.0" encoding="utf-8"?>
<p:tagLst xmlns:p="http://schemas.openxmlformats.org/presentationml/2006/main">
  <p:tag name="KSO_WM_BEAUTIFY_FLAG" val="#wm#"/>
  <p:tag name="KSO_WM_TEMPLATE_CATEGORY" val="custom"/>
  <p:tag name="KSO_WM_TEMPLATE_INDEX" val="20184545"/>
</p:tagLst>
</file>

<file path=ppt/tags/tag63.xml><?xml version="1.0" encoding="utf-8"?>
<p:tagLst xmlns:p="http://schemas.openxmlformats.org/presentationml/2006/main">
  <p:tag name="KSO_WM_BEAUTIFY_FLAG" val="#wm#"/>
  <p:tag name="KSO_WM_TEMPLATE_CATEGORY" val="custom"/>
  <p:tag name="KSO_WM_TEMPLATE_INDEX" val="20184545"/>
</p:tagLst>
</file>

<file path=ppt/tags/tag64.xml><?xml version="1.0" encoding="utf-8"?>
<p:tagLst xmlns:p="http://schemas.openxmlformats.org/presentationml/2006/main">
  <p:tag name="KSO_WM_BEAUTIFY_FLAG" val="#wm#"/>
  <p:tag name="KSO_WM_TEMPLATE_CATEGORY" val="custom"/>
  <p:tag name="KSO_WM_TEMPLATE_INDEX" val="20184545"/>
</p:tagLst>
</file>

<file path=ppt/tags/tag65.xml><?xml version="1.0" encoding="utf-8"?>
<p:tagLst xmlns:p="http://schemas.openxmlformats.org/presentationml/2006/main">
  <p:tag name="KSO_WM_BEAUTIFY_FLAG" val="#wm#"/>
  <p:tag name="KSO_WM_TEMPLATE_CATEGORY" val="custom"/>
  <p:tag name="KSO_WM_TEMPLATE_INDEX" val="20184545"/>
</p:tagLst>
</file>

<file path=ppt/tags/tag66.xml><?xml version="1.0" encoding="utf-8"?>
<p:tagLst xmlns:p="http://schemas.openxmlformats.org/presentationml/2006/main">
  <p:tag name="KSO_WM_BEAUTIFY_FLAG" val="#wm#"/>
  <p:tag name="KSO_WM_TEMPLATE_CATEGORY" val="custom"/>
  <p:tag name="KSO_WM_TEMPLATE_INDEX" val="20184545"/>
</p:tagLst>
</file>

<file path=ppt/tags/tag67.xml><?xml version="1.0" encoding="utf-8"?>
<p:tagLst xmlns:p="http://schemas.openxmlformats.org/presentationml/2006/main">
  <p:tag name="KSO_WM_BEAUTIFY_FLAG" val="#wm#"/>
  <p:tag name="KSO_WM_TEMPLATE_CATEGORY" val="custom"/>
  <p:tag name="KSO_WM_TEMPLATE_INDEX" val="20184545"/>
</p:tagLst>
</file>

<file path=ppt/tags/tag68.xml><?xml version="1.0" encoding="utf-8"?>
<p:tagLst xmlns:p="http://schemas.openxmlformats.org/presentationml/2006/main">
  <p:tag name="KSO_WM_BEAUTIFY_FLAG" val="#wm#"/>
  <p:tag name="KSO_WM_TEMPLATE_CATEGORY" val="custom"/>
  <p:tag name="KSO_WM_TEMPLATE_INDEX" val="20184545"/>
</p:tagLst>
</file>

<file path=ppt/tags/tag69.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BEAUTIFY_FLAG" val="#wm#"/>
  <p:tag name="KSO_WM_TEMPLATE_CATEGORY" val="custom"/>
  <p:tag name="KSO_WM_TEMPLATE_INDEX" val="20184545"/>
</p:tagLst>
</file>

<file path=ppt/tags/tag70.xml><?xml version="1.0" encoding="utf-8"?>
<p:tagLst xmlns:p="http://schemas.openxmlformats.org/presentationml/2006/main">
  <p:tag name="KSO_WM_BEAUTIFY_FLAG" val="#wm#"/>
  <p:tag name="KSO_WM_TEMPLATE_CATEGORY" val="custom"/>
  <p:tag name="KSO_WM_TEMPLATE_INDEX" val="20184545"/>
</p:tagLst>
</file>

<file path=ppt/tags/tag71.xml><?xml version="1.0" encoding="utf-8"?>
<p:tagLst xmlns:p="http://schemas.openxmlformats.org/presentationml/2006/main">
  <p:tag name="KSO_WM_BEAUTIFY_FLAG" val="#wm#"/>
  <p:tag name="KSO_WM_TEMPLATE_CATEGORY" val="custom"/>
  <p:tag name="KSO_WM_TEMPLATE_INDEX" val="20184545"/>
</p:tagLst>
</file>

<file path=ppt/tags/tag72.xml><?xml version="1.0" encoding="utf-8"?>
<p:tagLst xmlns:p="http://schemas.openxmlformats.org/presentationml/2006/main">
  <p:tag name="KSO_WM_BEAUTIFY_FLAG" val="#wm#"/>
  <p:tag name="KSO_WM_TEMPLATE_CATEGORY" val="custom"/>
  <p:tag name="KSO_WM_TEMPLATE_INDEX" val="20184545"/>
</p:tagLst>
</file>

<file path=ppt/tags/tag73.xml><?xml version="1.0" encoding="utf-8"?>
<p:tagLst xmlns:p="http://schemas.openxmlformats.org/presentationml/2006/main">
  <p:tag name="KSO_WM_BEAUTIFY_FLAG" val="#wm#"/>
  <p:tag name="KSO_WM_TEMPLATE_CATEGORY" val="custom"/>
  <p:tag name="KSO_WM_TEMPLATE_INDEX" val="20184545"/>
</p:tagLst>
</file>

<file path=ppt/tags/tag74.xml><?xml version="1.0" encoding="utf-8"?>
<p:tagLst xmlns:p="http://schemas.openxmlformats.org/presentationml/2006/main">
  <p:tag name="KSO_WM_BEAUTIFY_FLAG" val="#wm#"/>
  <p:tag name="KSO_WM_TEMPLATE_CATEGORY" val="custom"/>
  <p:tag name="KSO_WM_TEMPLATE_INDEX" val="20184545"/>
</p:tagLst>
</file>

<file path=ppt/tags/tag75.xml><?xml version="1.0" encoding="utf-8"?>
<p:tagLst xmlns:p="http://schemas.openxmlformats.org/presentationml/2006/main">
  <p:tag name="KSO_WM_BEAUTIFY_FLAG" val="#wm#"/>
  <p:tag name="KSO_WM_TEMPLATE_CATEGORY" val="custom"/>
  <p:tag name="KSO_WM_TEMPLATE_INDEX" val="20184545"/>
</p:tagLst>
</file>

<file path=ppt/tags/tag76.xml><?xml version="1.0" encoding="utf-8"?>
<p:tagLst xmlns:p="http://schemas.openxmlformats.org/presentationml/2006/main">
  <p:tag name="KSO_WM_BEAUTIFY_FLAG" val="#wm#"/>
  <p:tag name="KSO_WM_TEMPLATE_CATEGORY" val="custom"/>
  <p:tag name="KSO_WM_TEMPLATE_INDEX" val="20184545"/>
</p:tagLst>
</file>

<file path=ppt/tags/tag77.xml><?xml version="1.0" encoding="utf-8"?>
<p:tagLst xmlns:p="http://schemas.openxmlformats.org/presentationml/2006/main">
  <p:tag name="KSO_WM_BEAUTIFY_FLAG" val="#wm#"/>
  <p:tag name="KSO_WM_TEMPLATE_CATEGORY" val="custom"/>
  <p:tag name="KSO_WM_TEMPLATE_INDEX" val="20184545"/>
</p:tagLst>
</file>

<file path=ppt/tags/tag78.xml><?xml version="1.0" encoding="utf-8"?>
<p:tagLst xmlns:p="http://schemas.openxmlformats.org/presentationml/2006/main">
  <p:tag name="KSO_WM_BEAUTIFY_FLAG" val="#wm#"/>
  <p:tag name="KSO_WM_TEMPLATE_CATEGORY" val="custom"/>
  <p:tag name="KSO_WM_TEMPLATE_INDEX" val="20184545"/>
</p:tagLst>
</file>

<file path=ppt/tags/tag79.xml><?xml version="1.0" encoding="utf-8"?>
<p:tagLst xmlns:p="http://schemas.openxmlformats.org/presentationml/2006/main">
  <p:tag name="KSO_WM_BEAUTIFY_FLAG" val="#wm#"/>
  <p:tag name="KSO_WM_TEMPLATE_CATEGORY" val="custom"/>
  <p:tag name="KSO_WM_TEMPLATE_INDEX" val="20184545"/>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80.xml><?xml version="1.0" encoding="utf-8"?>
<p:tagLst xmlns:p="http://schemas.openxmlformats.org/presentationml/2006/main">
  <p:tag name="KSO_WM_BEAUTIFY_FLAG" val="#wm#"/>
  <p:tag name="KSO_WM_TEMPLATE_CATEGORY" val="custom"/>
  <p:tag name="KSO_WM_TEMPLATE_INDEX" val="20184545"/>
</p:tagLst>
</file>

<file path=ppt/tags/tag81.xml><?xml version="1.0" encoding="utf-8"?>
<p:tagLst xmlns:p="http://schemas.openxmlformats.org/presentationml/2006/main">
  <p:tag name="KSO_WM_BEAUTIFY_FLAG" val="#wm#"/>
  <p:tag name="KSO_WM_TEMPLATE_CATEGORY" val="custom"/>
  <p:tag name="KSO_WM_TEMPLATE_INDEX" val="20184545"/>
</p:tagLst>
</file>

<file path=ppt/tags/tag82.xml><?xml version="1.0" encoding="utf-8"?>
<p:tagLst xmlns:p="http://schemas.openxmlformats.org/presentationml/2006/main">
  <p:tag name="KSO_WM_BEAUTIFY_FLAG" val="#wm#"/>
  <p:tag name="KSO_WM_TEMPLATE_CATEGORY" val="custom"/>
  <p:tag name="KSO_WM_TEMPLATE_INDEX" val="20184545"/>
</p:tagLst>
</file>

<file path=ppt/tags/tag83.xml><?xml version="1.0" encoding="utf-8"?>
<p:tagLst xmlns:p="http://schemas.openxmlformats.org/presentationml/2006/main">
  <p:tag name="KSO_WM_BEAUTIFY_FLAG" val="#wm#"/>
  <p:tag name="KSO_WM_TEMPLATE_CATEGORY" val="custom"/>
  <p:tag name="KSO_WM_TEMPLATE_INDEX" val="20184545"/>
</p:tagLst>
</file>

<file path=ppt/tags/tag84.xml><?xml version="1.0" encoding="utf-8"?>
<p:tagLst xmlns:p="http://schemas.openxmlformats.org/presentationml/2006/main">
  <p:tag name="KSO_WM_BEAUTIFY_FLAG" val="#wm#"/>
  <p:tag name="KSO_WM_TEMPLATE_CATEGORY" val="custom"/>
  <p:tag name="KSO_WM_TEMPLATE_INDEX" val="20184545"/>
</p:tagLst>
</file>

<file path=ppt/tags/tag85.xml><?xml version="1.0" encoding="utf-8"?>
<p:tagLst xmlns:p="http://schemas.openxmlformats.org/presentationml/2006/main">
  <p:tag name="KSO_WM_BEAUTIFY_FLAG" val="#wm#"/>
  <p:tag name="KSO_WM_TEMPLATE_CATEGORY" val="custom"/>
  <p:tag name="KSO_WM_TEMPLATE_INDEX" val="20184545"/>
</p:tagLst>
</file>

<file path=ppt/tags/tag86.xml><?xml version="1.0" encoding="utf-8"?>
<p:tagLst xmlns:p="http://schemas.openxmlformats.org/presentationml/2006/main">
  <p:tag name="KSO_WM_BEAUTIFY_FLAG" val="#wm#"/>
  <p:tag name="KSO_WM_TEMPLATE_CATEGORY" val="custom"/>
  <p:tag name="KSO_WM_TEMPLATE_INDEX" val="20184545"/>
</p:tagLst>
</file>

<file path=ppt/tags/tag87.xml><?xml version="1.0" encoding="utf-8"?>
<p:tagLst xmlns:p="http://schemas.openxmlformats.org/presentationml/2006/main">
  <p:tag name="KSO_WM_BEAUTIFY_FLAG" val="#wm#"/>
  <p:tag name="KSO_WM_TEMPLATE_CATEGORY" val="custom"/>
  <p:tag name="KSO_WM_TEMPLATE_INDEX" val="20184545"/>
</p:tagLst>
</file>

<file path=ppt/tags/tag88.xml><?xml version="1.0" encoding="utf-8"?>
<p:tagLst xmlns:p="http://schemas.openxmlformats.org/presentationml/2006/main">
  <p:tag name="KSO_WM_BEAUTIFY_FLAG" val="#wm#"/>
  <p:tag name="KSO_WM_TEMPLATE_CATEGORY" val="custom"/>
  <p:tag name="KSO_WM_TEMPLATE_INDEX" val="20184545"/>
</p:tagLst>
</file>

<file path=ppt/tags/tag89.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BEAUTIFY_FLAG" val="#wm#"/>
  <p:tag name="KSO_WM_TEMPLATE_CATEGORY" val="custom"/>
  <p:tag name="KSO_WM_TEMPLATE_INDEX" val="20184545"/>
</p:tagLst>
</file>

<file path=ppt/tags/tag90.xml><?xml version="1.0" encoding="utf-8"?>
<p:tagLst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8458</Words>
  <Application>WPS 演示</Application>
  <PresentationFormat>宽屏</PresentationFormat>
  <Paragraphs>688</Paragraphs>
  <Slides>91</Slides>
  <Notes>47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91</vt:i4>
      </vt:variant>
    </vt:vector>
  </HeadingPairs>
  <TitlesOfParts>
    <vt:vector size="101" baseType="lpstr">
      <vt:lpstr>Arial</vt:lpstr>
      <vt:lpstr>宋体</vt:lpstr>
      <vt:lpstr>Wingdings</vt:lpstr>
      <vt:lpstr>黑体</vt:lpstr>
      <vt:lpstr>微软雅黑</vt:lpstr>
      <vt:lpstr>Arial Unicode MS</vt:lpstr>
      <vt:lpstr>Calibri</vt:lpstr>
      <vt:lpstr>Wingdings</vt:lpstr>
      <vt:lpstr>Office 主题​​</vt:lpstr>
      <vt:lpstr>Paint.Picture</vt:lpstr>
      <vt:lpstr>分布式事务</vt:lpstr>
      <vt:lpstr>目录</vt:lpstr>
      <vt:lpstr>分布式系统</vt:lpstr>
      <vt:lpstr>分布式系统定义</vt:lpstr>
      <vt:lpstr>分布式系统定义</vt:lpstr>
      <vt:lpstr>分布式系统简化的架构图</vt:lpstr>
      <vt:lpstr>微服务定义</vt:lpstr>
      <vt:lpstr>微服务定义</vt:lpstr>
      <vt:lpstr>分布式事务理论</vt:lpstr>
      <vt:lpstr>事务- 即锁与并发</vt:lpstr>
      <vt:lpstr>分布式事务要解决的问题</vt:lpstr>
      <vt:lpstr>CAP原则</vt:lpstr>
      <vt:lpstr>分布式事务一致性	</vt:lpstr>
      <vt:lpstr>BASE理论</vt:lpstr>
      <vt:lpstr>事务一致性协议</vt:lpstr>
      <vt:lpstr>2PC</vt:lpstr>
      <vt:lpstr>2PC</vt:lpstr>
      <vt:lpstr>2PC的协议优化</vt:lpstr>
      <vt:lpstr>2PC的前提条件*</vt:lpstr>
      <vt:lpstr>2PC的缺陷</vt:lpstr>
      <vt:lpstr>3PC</vt:lpstr>
      <vt:lpstr>3PC</vt:lpstr>
      <vt:lpstr>Paxos</vt:lpstr>
      <vt:lpstr>Spring事务分布式实现</vt:lpstr>
      <vt:lpstr>Spring事务抽象</vt:lpstr>
      <vt:lpstr>Spring 事务的隔离级别</vt:lpstr>
      <vt:lpstr>Spring 事务的传播属性</vt:lpstr>
      <vt:lpstr>JTA与XA</vt:lpstr>
      <vt:lpstr>JTA与XA</vt:lpstr>
      <vt:lpstr>JTA的接口</vt:lpstr>
      <vt:lpstr>Spring事务机制-本地事务</vt:lpstr>
      <vt:lpstr>Spring事务机制- 本地事务</vt:lpstr>
      <vt:lpstr>Spring事务机制-外部（全局）事务</vt:lpstr>
      <vt:lpstr>Spring事务机制-外部（全局）事务-JTA</vt:lpstr>
      <vt:lpstr>Spring事务机制-外部（全局）事务</vt:lpstr>
      <vt:lpstr>Spring事务机制-外部（全局）事务</vt:lpstr>
      <vt:lpstr>Spring JTA</vt:lpstr>
      <vt:lpstr>JTA的利弊</vt:lpstr>
      <vt:lpstr>不使用JTA的多数据源事务管理</vt:lpstr>
      <vt:lpstr>XA与JTA</vt:lpstr>
      <vt:lpstr>Spring JTA-不使用JTA</vt:lpstr>
      <vt:lpstr>SpringBoot的事务管理</vt:lpstr>
      <vt:lpstr>不使用JTA依次提交两个事务</vt:lpstr>
      <vt:lpstr>不使用JTA依次提交两个事务</vt:lpstr>
      <vt:lpstr>多个资源的事务同步模式</vt:lpstr>
      <vt:lpstr>XA与一阶段提交优化</vt:lpstr>
      <vt:lpstr>XA与最后资源博弈</vt:lpstr>
      <vt:lpstr>共享资源</vt:lpstr>
      <vt:lpstr>最大努力一次提交</vt:lpstr>
      <vt:lpstr>最大努力一次提交</vt:lpstr>
      <vt:lpstr>JMS最大努力一次提交+重试</vt:lpstr>
      <vt:lpstr>JMS最大努力一次提交+重试</vt:lpstr>
      <vt:lpstr>不使用JTA消息驱动的分布式事务</vt:lpstr>
      <vt:lpstr>链式事务</vt:lpstr>
      <vt:lpstr>非必要事务性接入</vt:lpstr>
      <vt:lpstr>祈祷模式</vt:lpstr>
      <vt:lpstr>模式选择（根据一致性需求）</vt:lpstr>
      <vt:lpstr>模式选择（根据业务场景）</vt:lpstr>
      <vt:lpstr>分布式事务实现的技术</vt:lpstr>
      <vt:lpstr>分布式事务的性质</vt:lpstr>
      <vt:lpstr>微服务接口的幂等性</vt:lpstr>
      <vt:lpstr>幂等性实现</vt:lpstr>
      <vt:lpstr>幂等性实现</vt:lpstr>
      <vt:lpstr>分布式系统唯一性ID ：GUID</vt:lpstr>
      <vt:lpstr>分布式系统唯一ID的生成</vt:lpstr>
      <vt:lpstr>分布式系统唯一ID的生成- Redis</vt:lpstr>
      <vt:lpstr>分布式系统唯一ID的生成- Zookeeper</vt:lpstr>
      <vt:lpstr>唯一ID生成方式的选择</vt:lpstr>
      <vt:lpstr>分布式系统分布式对象</vt:lpstr>
      <vt:lpstr>分布式锁</vt:lpstr>
      <vt:lpstr>分布式锁的特性</vt:lpstr>
      <vt:lpstr>Zookeeper</vt:lpstr>
      <vt:lpstr>Zookeeper</vt:lpstr>
      <vt:lpstr>Redis</vt:lpstr>
      <vt:lpstr>分布式事务的几种模式</vt:lpstr>
      <vt:lpstr>微服务架构的分布式事务的问题</vt:lpstr>
      <vt:lpstr>消息驱动基本结构示例</vt:lpstr>
      <vt:lpstr>消息驱动需要关注的事项</vt:lpstr>
      <vt:lpstr>回滚处理</vt:lpstr>
      <vt:lpstr>Event Sourcing</vt:lpstr>
      <vt:lpstr>PowerPoint 演示文稿</vt:lpstr>
      <vt:lpstr>PowerPoint 演示文稿</vt:lpstr>
      <vt:lpstr>PowerPoint 演示文稿</vt:lpstr>
      <vt:lpstr>TCC (Try-Confirm-Cancel)</vt:lpstr>
      <vt:lpstr>PowerPoint 演示文稿</vt:lpstr>
      <vt:lpstr>TX-LCN (Lock-Confirm-Notify)</vt:lpstr>
      <vt:lpstr>PowerPoint 演示文稿</vt:lpstr>
      <vt:lpstr> 					Fast &amp; EaSy Commit And Rollback</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Administrator</dc:creator>
  <cp:lastModifiedBy>jerry</cp:lastModifiedBy>
  <cp:revision>309</cp:revision>
  <dcterms:created xsi:type="dcterms:W3CDTF">2018-12-15T01:27:00Z</dcterms:created>
  <dcterms:modified xsi:type="dcterms:W3CDTF">2019-02-12T15:19:48Z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