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58" r:id="rId7"/>
    <p:sldId id="260" r:id="rId8"/>
    <p:sldId id="292" r:id="rId9"/>
    <p:sldId id="261" r:id="rId10"/>
    <p:sldId id="280" r:id="rId11"/>
    <p:sldId id="281" r:id="rId12"/>
    <p:sldId id="282" r:id="rId13"/>
    <p:sldId id="283" r:id="rId14"/>
    <p:sldId id="284" r:id="rId15"/>
    <p:sldId id="285" r:id="rId16"/>
    <p:sldId id="286" r:id="rId17"/>
    <p:sldId id="287" r:id="rId18"/>
    <p:sldId id="288" r:id="rId19"/>
    <p:sldId id="262" r:id="rId20"/>
    <p:sldId id="263" r:id="rId21"/>
    <p:sldId id="289" r:id="rId22"/>
    <p:sldId id="290" r:id="rId23"/>
    <p:sldId id="291"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9d8cb6-f62d-4002-8a47-ecf9dccb1660}">
          <p14:sldIdLst>
            <p14:sldId id="256"/>
          </p14:sldIdLst>
        </p14:section>
        <p14:section name="分布式事务" id="{9bd903e1-33a4-489f-9a0f-73afc4a7cf46}">
          <p14:sldIdLst>
            <p14:sldId id="260"/>
            <p14:sldId id="292"/>
            <p14:sldId id="257"/>
            <p14:sldId id="259"/>
            <p14:sldId id="258"/>
          </p14:sldIdLst>
        </p14:section>
        <p14:section name="Spring分布式实现" id="{41e07a71-3558-4fa5-8638-b04a83776b83}">
          <p14:sldIdLst>
            <p14:sldId id="261"/>
            <p14:sldId id="282"/>
            <p14:sldId id="263"/>
            <p14:sldId id="290"/>
            <p14:sldId id="291"/>
            <p14:sldId id="264"/>
            <p14:sldId id="265"/>
            <p14:sldId id="266"/>
            <p14:sldId id="280"/>
            <p14:sldId id="284"/>
            <p14:sldId id="285"/>
            <p14:sldId id="286"/>
            <p14:sldId id="288"/>
            <p14:sldId id="281"/>
            <p14:sldId id="262"/>
            <p14:sldId id="287"/>
            <p14:sldId id="283"/>
            <p14:sldId id="289"/>
          </p14:sldIdLst>
        </p14:section>
        <p14:section name="不使用JTA" id="{a1e4495f-3ef2-4370-a049-5ea14e4c5b0b}">
          <p14:sldIdLst>
            <p14:sldId id="269"/>
            <p14:sldId id="271"/>
            <p14:sldId id="272"/>
            <p14:sldId id="273"/>
            <p14:sldId id="274"/>
            <p14:sldId id="275"/>
            <p14:sldId id="276"/>
            <p14:sldId id="277"/>
            <p14:sldId id="278"/>
            <p14:sldId id="279"/>
            <p14:sldId id="268"/>
            <p14:sldId id="270"/>
            <p14:sldId id="267"/>
          </p14:sldIdLst>
        </p14:section>
        <p14:section name="参考资料" id="{18cec514-9ae0-4c12-9247-8aaeda3d09e6}">
          <p14:sldIdLst>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多数据源下，最慢的数据源时长影响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分布式事务要解决的问题：</a:t>
            </a:r>
            <a:endParaRPr lang="zh-CN" altLang="en-US"/>
          </a:p>
          <a:p>
            <a:endParaRPr lang="zh-CN" altLang="en-US"/>
          </a:p>
          <a:p>
            <a:endParaRPr lang="zh-CN" altLang="en-US"/>
          </a:p>
          <a:p>
            <a:r>
              <a:rPr lang="zh-CN" altLang="en-US"/>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t>所以，重点是如何保证同步，特别是提交完第一个以后，第二个事务是有可能出错的。</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如果第七步出错，还是无法回滚第六步；但还是能很大的降低该问题的概率</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参考第九张幻灯片的例子</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尽量降低出错的概率，还是可能会出现</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分布式事务</a:t>
            </a:r>
            <a:endParaRPr lang="zh-CN" altLang="en-US"/>
          </a:p>
        </p:txBody>
      </p:sp>
      <p:sp>
        <p:nvSpPr>
          <p:cNvPr id="3" name="副标题 2"/>
          <p:cNvSpPr>
            <a:spLocks noGrp="1"/>
          </p:cNvSpPr>
          <p:nvPr>
            <p:ph type="subTitle" idx="1"/>
          </p:nvPr>
        </p:nvSpPr>
        <p:spPr/>
        <p:txBody>
          <a:bodyPr/>
          <a:p>
            <a:r>
              <a:rPr lang="en-US" altLang="zh-CN"/>
              <a:t>spring cloud</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p>
            <a:endParaRPr lang="zh-CN" altLang="en-US"/>
          </a:p>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749550"/>
            <a:ext cx="10440035" cy="2756535"/>
          </a:xfrm>
        </p:spPr>
        <p:txBody>
          <a:bodyPr/>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953770" y="1852295"/>
            <a:ext cx="10284460" cy="431990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916940" y="1852295"/>
            <a:ext cx="10357485" cy="431990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FF0000"/>
                </a:solidFill>
              </a:rPr>
              <a:t>Spring</a:t>
            </a:r>
            <a:r>
              <a:rPr lang="zh-CN" altLang="en-US">
                <a:solidFill>
                  <a:srgbClr val="FF0000"/>
                </a:solidFill>
              </a:rPr>
              <a:t>事务机制</a:t>
            </a:r>
            <a:r>
              <a:rPr lang="en-US" altLang="zh-CN">
                <a:solidFill>
                  <a:srgbClr val="FF0000"/>
                </a:solidFill>
              </a:rPr>
              <a:t>-JTA</a:t>
            </a:r>
            <a:r>
              <a:rPr lang="zh-CN" altLang="en-US">
                <a:solidFill>
                  <a:srgbClr val="FF0000"/>
                </a:solidFill>
              </a:rPr>
              <a:t>事务管理</a:t>
            </a:r>
            <a:endParaRPr lang="zh-CN" altLang="en-US">
              <a:noFill/>
            </a:endParaRPr>
          </a:p>
        </p:txBody>
      </p:sp>
      <p:sp>
        <p:nvSpPr>
          <p:cNvPr id="165" name=" 165"/>
          <p:cNvSpPr/>
          <p:nvPr/>
        </p:nvSpPr>
        <p:spPr>
          <a:xfrm>
            <a:off x="1678940" y="2583815"/>
            <a:ext cx="3388360" cy="2258695"/>
          </a:xfrm>
          <a:prstGeom prst="rect">
            <a:avLst/>
          </a:prstGeom>
          <a:solidFill>
            <a:srgbClr val="C40D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a:solidFill>
                  <a:srgbClr val="FFFFFF"/>
                </a:solidFill>
              </a:rPr>
              <a:t>服务</a:t>
            </a:r>
            <a:endParaRPr lang="zh-CN" altLang="en-US" sz="5400">
              <a:solidFill>
                <a:srgbClr val="FFFFFF"/>
              </a:solidFill>
            </a:endParaRPr>
          </a:p>
        </p:txBody>
      </p:sp>
      <p:sp>
        <p:nvSpPr>
          <p:cNvPr id="5" name=" 165"/>
          <p:cNvSpPr/>
          <p:nvPr/>
        </p:nvSpPr>
        <p:spPr>
          <a:xfrm>
            <a:off x="6130290" y="2583815"/>
            <a:ext cx="1448435" cy="773430"/>
          </a:xfrm>
          <a:prstGeom prst="rect">
            <a:avLst/>
          </a:prstGeom>
          <a:solidFill>
            <a:srgbClr val="C40D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a:solidFill>
                  <a:srgbClr val="FFFFFF"/>
                </a:solidFill>
              </a:rPr>
              <a:t>DB</a:t>
            </a:r>
            <a:endParaRPr lang="en-US" altLang="zh-CN" sz="2800">
              <a:solidFill>
                <a:srgbClr val="FFFFFF"/>
              </a:solidFill>
            </a:endParaRPr>
          </a:p>
        </p:txBody>
      </p:sp>
      <p:sp>
        <p:nvSpPr>
          <p:cNvPr id="7" name=" 165"/>
          <p:cNvSpPr/>
          <p:nvPr/>
        </p:nvSpPr>
        <p:spPr>
          <a:xfrm>
            <a:off x="6130290" y="3869055"/>
            <a:ext cx="1448435" cy="773430"/>
          </a:xfrm>
          <a:prstGeom prst="rect">
            <a:avLst/>
          </a:prstGeom>
          <a:solidFill>
            <a:srgbClr val="C40D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a:solidFill>
                  <a:srgbClr val="FFFFFF"/>
                </a:solidFill>
              </a:rPr>
              <a:t>MQ</a:t>
            </a:r>
            <a:endParaRPr lang="en-US" altLang="zh-CN" sz="2800">
              <a:solidFill>
                <a:srgbClr val="FFFFFF"/>
              </a:solidFill>
            </a:endParaRPr>
          </a:p>
        </p:txBody>
      </p:sp>
      <p:sp>
        <p:nvSpPr>
          <p:cNvPr id="141" name=" 141"/>
          <p:cNvSpPr/>
          <p:nvPr/>
        </p:nvSpPr>
        <p:spPr>
          <a:xfrm>
            <a:off x="5067300" y="2950210"/>
            <a:ext cx="1032510" cy="7556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8"/>
          <p:cNvSpPr/>
          <p:nvPr/>
        </p:nvSpPr>
        <p:spPr>
          <a:xfrm>
            <a:off x="5067300" y="4272915"/>
            <a:ext cx="1052195" cy="7556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endParaRPr lang="zh-CN" altLang="en-US"/>
          </a:p>
        </p:txBody>
      </p:sp>
      <p:pic>
        <p:nvPicPr>
          <p:cNvPr id="4" name="内容占位符 3"/>
          <p:cNvPicPr>
            <a:picLocks noChangeAspect="1"/>
          </p:cNvPicPr>
          <p:nvPr>
            <p:ph idx="1"/>
          </p:nvPr>
        </p:nvPicPr>
        <p:blipFill>
          <a:blip r:embed="rId1"/>
          <a:stretch>
            <a:fillRect/>
          </a:stretch>
        </p:blipFill>
        <p:spPr>
          <a:xfrm>
            <a:off x="876300" y="2297430"/>
            <a:ext cx="10440035" cy="342836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endParaRPr lang="zh-CN" altLang="en-US"/>
          </a:p>
        </p:txBody>
      </p:sp>
      <p:pic>
        <p:nvPicPr>
          <p:cNvPr id="4" name="内容占位符 3"/>
          <p:cNvPicPr>
            <a:picLocks noChangeAspect="1"/>
          </p:cNvPicPr>
          <p:nvPr>
            <p:ph idx="1"/>
          </p:nvPr>
        </p:nvPicPr>
        <p:blipFill>
          <a:blip r:embed="rId1"/>
          <a:stretch>
            <a:fillRect/>
          </a:stretch>
        </p:blipFill>
        <p:spPr>
          <a:xfrm>
            <a:off x="1053465" y="1852295"/>
            <a:ext cx="7570470" cy="431990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a:t>
            </a:r>
            <a:r>
              <a:rPr lang="en-US" altLang="zh-CN"/>
              <a:t>JTA</a:t>
            </a:r>
            <a:endParaRPr lang="en-US" altLang="zh-CN"/>
          </a:p>
        </p:txBody>
      </p:sp>
      <p:sp>
        <p:nvSpPr>
          <p:cNvPr id="3" name="内容占位符 2"/>
          <p:cNvSpPr>
            <a:spLocks noGrp="1"/>
          </p:cNvSpPr>
          <p:nvPr>
            <p:ph idx="1"/>
          </p:nvPr>
        </p:nvSpPr>
        <p:spPr/>
        <p:txBody>
          <a:bodyPr/>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a:t>
            </a:r>
            <a:r>
              <a:rPr lang="en-US" altLang="zh-CN"/>
              <a:t>JTA</a:t>
            </a:r>
            <a:endParaRPr lang="en-US" altLang="zh-CN"/>
          </a:p>
        </p:txBody>
      </p:sp>
      <p:pic>
        <p:nvPicPr>
          <p:cNvPr id="4" name="内容占位符 3"/>
          <p:cNvPicPr>
            <a:picLocks noChangeAspect="1"/>
          </p:cNvPicPr>
          <p:nvPr>
            <p:ph idx="1"/>
          </p:nvPr>
        </p:nvPicPr>
        <p:blipFill>
          <a:blip r:embed="rId1"/>
          <a:stretch>
            <a:fillRect/>
          </a:stretch>
        </p:blipFill>
        <p:spPr>
          <a:xfrm>
            <a:off x="876300" y="2057400"/>
            <a:ext cx="10440035" cy="390906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JTA</a:t>
            </a:r>
            <a:r>
              <a:rPr lang="zh-CN" altLang="en-US"/>
              <a:t>的接口</a:t>
            </a:r>
            <a:endParaRPr lang="zh-CN" altLang="en-US"/>
          </a:p>
        </p:txBody>
      </p:sp>
      <p:sp>
        <p:nvSpPr>
          <p:cNvPr id="3" name="内容占位符 2"/>
          <p:cNvSpPr>
            <a:spLocks noGrp="1"/>
          </p:cNvSpPr>
          <p:nvPr>
            <p:ph idx="1"/>
          </p:nvPr>
        </p:nvSpPr>
        <p:spPr/>
        <p:txBody>
          <a:bodyPr/>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a:t>
            </a:r>
            <a:endParaRPr lang="zh-CN" altLang="en-US"/>
          </a:p>
        </p:txBody>
      </p:sp>
      <p:sp>
        <p:nvSpPr>
          <p:cNvPr id="3" name="内容占位符 2"/>
          <p:cNvSpPr>
            <a:spLocks noGrp="1"/>
          </p:cNvSpPr>
          <p:nvPr>
            <p:ph idx="1"/>
          </p:nvPr>
        </p:nvSpPr>
        <p:spPr/>
        <p:txBody>
          <a:bodyPr/>
          <a:p>
            <a:r>
              <a:rPr lang="zh-CN" altLang="en-US" b="1"/>
              <a:t>分布式系统</a:t>
            </a:r>
            <a:endParaRPr lang="zh-CN" altLang="en-US"/>
          </a:p>
          <a:p>
            <a:pPr marL="0" indent="0">
              <a:buNone/>
            </a:pPr>
            <a:r>
              <a:rPr lang="zh-CN" altLang="en-US"/>
              <a:t>   将不同的组件分布在不同的服务器上，给用户提供一个可靠的，统一的服务。</a:t>
            </a:r>
            <a:endParaRPr lang="zh-CN" altLang="en-US"/>
          </a:p>
          <a:p>
            <a:endParaRPr lang="zh-CN" altLang="en-US"/>
          </a:p>
          <a:p>
            <a:r>
              <a:rPr lang="zh-CN" altLang="en-US"/>
              <a:t>实现事务</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JTA</a:t>
            </a:r>
            <a:r>
              <a:rPr lang="zh-CN" altLang="en-US"/>
              <a:t>的利弊</a:t>
            </a:r>
            <a:endParaRPr lang="zh-CN" altLang="en-US"/>
          </a:p>
        </p:txBody>
      </p:sp>
      <p:sp>
        <p:nvSpPr>
          <p:cNvPr id="3" name="内容占位符 2"/>
          <p:cNvSpPr>
            <a:spLocks noGrp="1"/>
          </p:cNvSpPr>
          <p:nvPr>
            <p:ph idx="1"/>
          </p:nvPr>
        </p:nvSpPr>
        <p:spPr/>
        <p:txBody>
          <a:bodyPr/>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不使用</a:t>
            </a:r>
            <a:r>
              <a:rPr lang="en-US" altLang="zh-CN"/>
              <a:t>JTA的</a:t>
            </a:r>
            <a:r>
              <a:rPr lang="zh-CN" altLang="en-US"/>
              <a:t>多数据源</a:t>
            </a:r>
            <a:r>
              <a:rPr lang="zh-CN" altLang="en-US"/>
              <a:t>事务管理</a:t>
            </a:r>
            <a:endParaRPr lang="zh-CN" altLang="en-US"/>
          </a:p>
        </p:txBody>
      </p:sp>
      <p:sp>
        <p:nvSpPr>
          <p:cNvPr id="3" name="内容占位符 2"/>
          <p:cNvSpPr>
            <a:spLocks noGrp="1"/>
          </p:cNvSpPr>
          <p:nvPr>
            <p:ph idx="1"/>
          </p:nvPr>
        </p:nvSpPr>
        <p:spPr/>
        <p:txBody>
          <a:bodyPr/>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a:t>
            </a:r>
            <a:r>
              <a:rPr lang="en-US" altLang="zh-CN"/>
              <a:t>JTA</a:t>
            </a:r>
            <a:endParaRPr lang="en-US" altLang="zh-CN"/>
          </a:p>
        </p:txBody>
      </p:sp>
      <p:pic>
        <p:nvPicPr>
          <p:cNvPr id="4" name="内容占位符 3"/>
          <p:cNvPicPr>
            <a:picLocks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JTA</a:t>
            </a:r>
            <a:endParaRPr lang="en-US" altLang="zh-CN"/>
          </a:p>
        </p:txBody>
      </p:sp>
      <p:pic>
        <p:nvPicPr>
          <p:cNvPr id="4" name="内容占位符 3"/>
          <p:cNvPicPr>
            <a:picLocks noChangeAspect="1"/>
          </p:cNvPicPr>
          <p:nvPr>
            <p:ph idx="1"/>
          </p:nvPr>
        </p:nvPicPr>
        <p:blipFill>
          <a:blip r:embed="rId1"/>
          <a:stretch>
            <a:fillRect/>
          </a:stretch>
        </p:blipFill>
        <p:spPr>
          <a:xfrm>
            <a:off x="876300" y="3103245"/>
            <a:ext cx="10440035" cy="18173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不使用</a:t>
            </a:r>
            <a:r>
              <a:rPr lang="en-US" altLang="zh-CN"/>
              <a:t>JTA</a:t>
            </a:r>
            <a:r>
              <a:rPr lang="zh-CN" altLang="en-US"/>
              <a:t>依次提交两个事务</a:t>
            </a:r>
            <a:endParaRPr lang="zh-CN" altLang="en-US"/>
          </a:p>
        </p:txBody>
      </p:sp>
      <p:pic>
        <p:nvPicPr>
          <p:cNvPr id="6" name="内容占位符 5"/>
          <p:cNvPicPr>
            <a:picLocks noChangeAspect="1"/>
          </p:cNvPicPr>
          <p:nvPr>
            <p:ph idx="1"/>
          </p:nvPr>
        </p:nvPicPr>
        <p:blipFill>
          <a:blip r:embed="rId1"/>
          <a:stretch>
            <a:fillRect/>
          </a:stretch>
        </p:blipFill>
        <p:spPr>
          <a:xfrm>
            <a:off x="876300" y="2566035"/>
            <a:ext cx="8010525" cy="297180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多个资源的事务同步方法</a:t>
            </a:r>
            <a:endParaRPr lang="zh-CN" altLang="en-US"/>
          </a:p>
        </p:txBody>
      </p:sp>
      <p:sp>
        <p:nvSpPr>
          <p:cNvPr id="3" name="内容占位符 2"/>
          <p:cNvSpPr>
            <a:spLocks noGrp="1"/>
          </p:cNvSpPr>
          <p:nvPr>
            <p:ph idx="1"/>
          </p:nvPr>
        </p:nvSpPr>
        <p:spPr/>
        <p:txBody>
          <a:bodyPr/>
          <a:p>
            <a:r>
              <a:rPr lang="en-US" altLang="zh-CN"/>
              <a:t>XA</a:t>
            </a:r>
            <a:r>
              <a:rPr lang="zh-CN" altLang="en-US"/>
              <a:t>与最后资源博弈</a:t>
            </a:r>
            <a:endParaRPr lang="zh-CN" altLang="en-US"/>
          </a:p>
          <a:p>
            <a:r>
              <a:rPr lang="zh-CN" altLang="en-US"/>
              <a:t>共享资源</a:t>
            </a:r>
            <a:endParaRPr lang="zh-CN" altLang="en-US"/>
          </a:p>
          <a:p>
            <a:r>
              <a:rPr lang="zh-CN" altLang="en-US"/>
              <a:t>最大努力一次提交</a:t>
            </a:r>
            <a:endParaRPr lang="zh-CN" altLang="en-US"/>
          </a:p>
          <a:p>
            <a:r>
              <a:rPr lang="zh-CN" altLang="en-US"/>
              <a:t>链式事务</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与最后资源博弈</a:t>
            </a:r>
            <a:endParaRPr lang="zh-CN" altLang="en-US"/>
          </a:p>
        </p:txBody>
      </p:sp>
      <p:pic>
        <p:nvPicPr>
          <p:cNvPr id="4" name="内容占位符 3"/>
          <p:cNvPicPr>
            <a:picLocks noChangeAspect="1"/>
          </p:cNvPicPr>
          <p:nvPr>
            <p:ph idx="1"/>
          </p:nvPr>
        </p:nvPicPr>
        <p:blipFill>
          <a:blip r:embed="rId1"/>
          <a:stretch>
            <a:fillRect/>
          </a:stretch>
        </p:blipFill>
        <p:spPr>
          <a:xfrm>
            <a:off x="1011555" y="2326005"/>
            <a:ext cx="7467600" cy="333375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pic>
        <p:nvPicPr>
          <p:cNvPr id="4" name="内容占位符 3"/>
          <p:cNvPicPr>
            <a:picLocks noChangeAspect="1"/>
          </p:cNvPicPr>
          <p:nvPr>
            <p:ph idx="1"/>
          </p:nvPr>
        </p:nvPicPr>
        <p:blipFill>
          <a:blip r:embed="rId1"/>
          <a:stretch>
            <a:fillRect/>
          </a:stretch>
        </p:blipFill>
        <p:spPr>
          <a:xfrm>
            <a:off x="876300" y="2145030"/>
            <a:ext cx="9553575" cy="369570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pic>
        <p:nvPicPr>
          <p:cNvPr id="4" name="内容占位符 3"/>
          <p:cNvPicPr>
            <a:picLocks noChangeAspect="1"/>
          </p:cNvPicPr>
          <p:nvPr>
            <p:ph idx="1"/>
          </p:nvPr>
        </p:nvPicPr>
        <p:blipFill>
          <a:blip r:embed="rId1"/>
          <a:stretch>
            <a:fillRect/>
          </a:stretch>
        </p:blipFill>
        <p:spPr>
          <a:xfrm>
            <a:off x="876300" y="2480945"/>
            <a:ext cx="9144000" cy="273367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a:t>
            </a:r>
            <a:endParaRPr lang="zh-CN" altLang="en-US"/>
          </a:p>
        </p:txBody>
      </p:sp>
      <p:pic>
        <p:nvPicPr>
          <p:cNvPr id="4" name="内容占位符 3"/>
          <p:cNvPicPr>
            <a:picLocks noChangeAspect="1"/>
          </p:cNvPicPr>
          <p:nvPr>
            <p:ph idx="1"/>
          </p:nvPr>
        </p:nvPicPr>
        <p:blipFill>
          <a:blip r:embed="rId1"/>
          <a:stretch>
            <a:fillRect/>
          </a:stretch>
        </p:blipFill>
        <p:spPr>
          <a:xfrm>
            <a:off x="876300" y="2237105"/>
            <a:ext cx="10440035" cy="3549015"/>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pic>
        <p:nvPicPr>
          <p:cNvPr id="4" name="内容占位符 3"/>
          <p:cNvPicPr>
            <a:picLocks noChangeAspect="1"/>
          </p:cNvPicPr>
          <p:nvPr>
            <p:ph idx="1"/>
          </p:nvPr>
        </p:nvPicPr>
        <p:blipFill>
          <a:blip r:embed="rId1"/>
          <a:stretch>
            <a:fillRect/>
          </a:stretch>
        </p:blipFill>
        <p:spPr>
          <a:xfrm>
            <a:off x="1306195" y="1852295"/>
            <a:ext cx="9578975" cy="43199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pic>
        <p:nvPicPr>
          <p:cNvPr id="4" name="内容占位符 3"/>
          <p:cNvPicPr>
            <a:picLocks noChangeAspect="1"/>
          </p:cNvPicPr>
          <p:nvPr>
            <p:ph idx="1"/>
          </p:nvPr>
        </p:nvPicPr>
        <p:blipFill>
          <a:blip r:embed="rId1"/>
          <a:stretch>
            <a:fillRect/>
          </a:stretch>
        </p:blipFill>
        <p:spPr>
          <a:xfrm>
            <a:off x="875665" y="2815590"/>
            <a:ext cx="10440035" cy="225615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pic>
        <p:nvPicPr>
          <p:cNvPr id="4" name="内容占位符 3"/>
          <p:cNvPicPr>
            <a:picLocks noChangeAspect="1"/>
          </p:cNvPicPr>
          <p:nvPr>
            <p:ph idx="1"/>
          </p:nvPr>
        </p:nvPicPr>
        <p:blipFill>
          <a:blip r:embed="rId1"/>
          <a:stretch>
            <a:fillRect/>
          </a:stretch>
        </p:blipFill>
        <p:spPr>
          <a:xfrm>
            <a:off x="876300" y="2293620"/>
            <a:ext cx="10440035" cy="343662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pic>
        <p:nvPicPr>
          <p:cNvPr id="4" name="内容占位符 3"/>
          <p:cNvPicPr>
            <a:picLocks noChangeAspect="1"/>
          </p:cNvPicPr>
          <p:nvPr>
            <p:ph idx="1"/>
          </p:nvPr>
        </p:nvPicPr>
        <p:blipFill>
          <a:blip r:embed="rId1"/>
          <a:stretch>
            <a:fillRect/>
          </a:stretch>
        </p:blipFill>
        <p:spPr>
          <a:xfrm>
            <a:off x="876300" y="2044700"/>
            <a:ext cx="10440035" cy="393382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不使用</a:t>
            </a:r>
            <a:r>
              <a:rPr lang="en-US" altLang="zh-CN"/>
              <a:t>JTA</a:t>
            </a:r>
            <a:r>
              <a:rPr lang="zh-CN" altLang="en-US"/>
              <a:t>消息驱动的分布式事务</a:t>
            </a:r>
            <a:endParaRPr lang="zh-CN" altLang="en-US"/>
          </a:p>
        </p:txBody>
      </p:sp>
      <p:pic>
        <p:nvPicPr>
          <p:cNvPr id="4" name="内容占位符 3"/>
          <p:cNvPicPr>
            <a:picLocks noChangeAspect="1"/>
          </p:cNvPicPr>
          <p:nvPr>
            <p:ph idx="1"/>
          </p:nvPr>
        </p:nvPicPr>
        <p:blipFill>
          <a:blip r:embed="rId1"/>
          <a:stretch>
            <a:fillRect/>
          </a:stretch>
        </p:blipFill>
        <p:spPr>
          <a:xfrm>
            <a:off x="876300" y="1901190"/>
            <a:ext cx="10440035" cy="4221480"/>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pic>
        <p:nvPicPr>
          <p:cNvPr id="4" name="内容占位符 3"/>
          <p:cNvPicPr>
            <a:picLocks noChangeAspect="1"/>
          </p:cNvPicPr>
          <p:nvPr>
            <p:ph idx="1"/>
          </p:nvPr>
        </p:nvPicPr>
        <p:blipFill>
          <a:blip r:embed="rId1"/>
          <a:stretch>
            <a:fillRect/>
          </a:stretch>
        </p:blipFill>
        <p:spPr>
          <a:xfrm>
            <a:off x="876300" y="2663190"/>
            <a:ext cx="8610600" cy="263842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如何选择（根据一致性要求）</a:t>
            </a:r>
            <a:endParaRPr lang="zh-CN" altLang="en-US"/>
          </a:p>
        </p:txBody>
      </p:sp>
      <p:pic>
        <p:nvPicPr>
          <p:cNvPr id="4" name="内容占位符 3"/>
          <p:cNvPicPr>
            <a:picLocks noChangeAspect="1"/>
          </p:cNvPicPr>
          <p:nvPr>
            <p:ph idx="1"/>
          </p:nvPr>
        </p:nvPicPr>
        <p:blipFill>
          <a:blip r:embed="rId1"/>
          <a:stretch>
            <a:fillRect/>
          </a:stretch>
        </p:blipFill>
        <p:spPr>
          <a:xfrm>
            <a:off x="876300" y="3053080"/>
            <a:ext cx="10440035" cy="191706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如何选择（根据场景）</a:t>
            </a:r>
            <a:endParaRPr lang="zh-CN" altLang="en-US"/>
          </a:p>
        </p:txBody>
      </p:sp>
      <p:pic>
        <p:nvPicPr>
          <p:cNvPr id="4" name="内容占位符 3"/>
          <p:cNvPicPr>
            <a:picLocks noChangeAspect="1"/>
          </p:cNvPicPr>
          <p:nvPr>
            <p:ph idx="1"/>
          </p:nvPr>
        </p:nvPicPr>
        <p:blipFill>
          <a:blip r:embed="rId1"/>
          <a:stretch>
            <a:fillRect/>
          </a:stretch>
        </p:blipFill>
        <p:spPr>
          <a:xfrm>
            <a:off x="876300" y="2649220"/>
            <a:ext cx="9610725" cy="262890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CAP</a:t>
            </a:r>
            <a:r>
              <a:rPr lang="zh-CN" altLang="en-US"/>
              <a:t>原则</a:t>
            </a:r>
            <a:endParaRPr lang="zh-CN" altLang="en-US"/>
          </a:p>
        </p:txBody>
      </p:sp>
      <p:sp>
        <p:nvSpPr>
          <p:cNvPr id="3" name="内容占位符 2"/>
          <p:cNvSpPr>
            <a:spLocks noGrp="1"/>
          </p:cNvSpPr>
          <p:nvPr>
            <p:ph idx="1"/>
          </p:nvPr>
        </p:nvSpPr>
        <p:spPr/>
        <p:txBody>
          <a:bodyPr/>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BASE</a:t>
            </a:r>
            <a:r>
              <a:rPr lang="zh-CN" altLang="en-US"/>
              <a:t>理论</a:t>
            </a:r>
            <a:endParaRPr lang="zh-CN" altLang="en-US"/>
          </a:p>
        </p:txBody>
      </p:sp>
      <p:sp>
        <p:nvSpPr>
          <p:cNvPr id="3" name="内容占位符 2"/>
          <p:cNvSpPr>
            <a:spLocks noGrp="1"/>
          </p:cNvSpPr>
          <p:nvPr>
            <p:ph idx="1"/>
          </p:nvPr>
        </p:nvSpPr>
        <p:spPr/>
        <p:txBody>
          <a:bodyPr/>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Agenda</a:t>
            </a:r>
            <a:endParaRPr lang="en-US" altLang="zh-CN"/>
          </a:p>
        </p:txBody>
      </p:sp>
      <p:sp>
        <p:nvSpPr>
          <p:cNvPr id="3" name="内容占位符 2"/>
          <p:cNvSpPr>
            <a:spLocks noGrp="1"/>
          </p:cNvSpPr>
          <p:nvPr>
            <p:ph idx="1"/>
          </p:nvPr>
        </p:nvSpPr>
        <p:spPr>
          <a:xfrm>
            <a:off x="876300" y="1852295"/>
            <a:ext cx="10440035" cy="4310380"/>
          </a:xfrm>
        </p:spPr>
        <p:txBody>
          <a:bodyPr/>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本地事务</a:t>
            </a:r>
            <a:endParaRPr lang="zh-CN" altLang="en-US"/>
          </a:p>
        </p:txBody>
      </p:sp>
      <p:pic>
        <p:nvPicPr>
          <p:cNvPr id="4" name="内容占位符 3"/>
          <p:cNvPicPr>
            <a:picLocks noChangeAspect="1"/>
          </p:cNvPicPr>
          <p:nvPr>
            <p:ph idx="1"/>
          </p:nvPr>
        </p:nvPicPr>
        <p:blipFill>
          <a:blip r:embed="rId1"/>
          <a:stretch>
            <a:fillRect/>
          </a:stretch>
        </p:blipFill>
        <p:spPr>
          <a:xfrm>
            <a:off x="916940" y="1852295"/>
            <a:ext cx="10357485" cy="431990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1147</Words>
  <Application>WPS 演示</Application>
  <PresentationFormat>宽屏</PresentationFormat>
  <Paragraphs>179</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宋体</vt:lpstr>
      <vt:lpstr>Wingdings</vt:lpstr>
      <vt:lpstr>黑体</vt:lpstr>
      <vt:lpstr>微软雅黑</vt:lpstr>
      <vt:lpstr>Arial Unicode MS</vt:lpstr>
      <vt:lpstr>Calibri</vt:lpstr>
      <vt:lpstr>Office 主题​​</vt:lpstr>
      <vt:lpstr>分布式事务</vt:lpstr>
      <vt:lpstr>定义</vt:lpstr>
      <vt:lpstr>事务</vt:lpstr>
      <vt:lpstr>CAP原则</vt:lpstr>
      <vt:lpstr>分布式事务一致性	</vt:lpstr>
      <vt:lpstr>PowerPoint 演示文稿</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XA与JTA</vt:lpstr>
      <vt:lpstr>XA与JTA</vt:lpstr>
      <vt:lpstr>PowerPoint 演示文稿</vt:lpstr>
      <vt:lpstr>PowerPoint 演示文稿</vt:lpstr>
      <vt:lpstr>PowerPoint 演示文稿</vt:lpstr>
      <vt:lpstr>XA与JTA</vt:lpstr>
      <vt:lpstr>Spring JTA</vt:lpstr>
      <vt:lpstr>Spring JTA-不使用JTA</vt:lpstr>
      <vt:lpstr>不使用JTA依次提交两个事务</vt:lpstr>
      <vt:lpstr>多个资源的事务同步方法</vt:lpstr>
      <vt:lpstr>XA与最后资源博弈</vt:lpstr>
      <vt:lpstr>共享资源</vt:lpstr>
      <vt:lpstr>最大努力一次提交</vt:lpstr>
      <vt:lpstr>最大努力一次提交</vt:lpstr>
      <vt:lpstr>JMS最大努力一次提交+重试</vt:lpstr>
      <vt:lpstr>JMS最大努力一次提交+重试</vt:lpstr>
      <vt:lpstr>JMS最大努力一次提交+重试</vt:lpstr>
      <vt:lpstr>不使用JTA消息驱动的分布式事务</vt:lpstr>
      <vt:lpstr>链式事务</vt:lpstr>
      <vt:lpstr>如何选择（根据一致性要求）</vt:lpstr>
      <vt:lpstr>如何选择（根据场景）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jerry</cp:lastModifiedBy>
  <cp:revision>64</cp:revision>
  <dcterms:created xsi:type="dcterms:W3CDTF">2018-12-15T01:27:00Z</dcterms:created>
  <dcterms:modified xsi:type="dcterms:W3CDTF">2018-12-22T16:02:37Z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