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29d8cb6-f62d-4002-8a47-ecf9dccb1660}">
          <p14:sldIdLst>
            <p14:sldId id="256"/>
          </p14:sldIdLst>
        </p14:section>
        <p14:section name="分布式事务" id="{9bd903e1-33a4-489f-9a0f-73afc4a7cf46}">
          <p14:sldIdLst>
            <p14:sldId id="257"/>
            <p14:sldId id="258"/>
            <p14:sldId id="259"/>
            <p14:sldId id="260"/>
          </p14:sldIdLst>
        </p14:section>
        <p14:section name="Spring分布式实现" id="{41e07a71-3558-4fa5-8638-b04a83776b83}">
          <p14:sldIdLst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不使用JTA" id="{a1e4495f-3ef2-4370-a049-5ea14e4c5b0b}">
          <p14:sldIdLst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强一致性：</a:t>
            </a:r>
            <a:r>
              <a:rPr lang="en-US" altLang="zh-CN"/>
              <a:t>ACID</a:t>
            </a:r>
            <a:r>
              <a:rPr lang="zh-CN" altLang="en-US"/>
              <a:t>的完全实现（</a:t>
            </a:r>
            <a:r>
              <a:rPr lang="en-US" altLang="zh-CN"/>
              <a:t>JTA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弱一致性：放弃原子性和隔离性，还是要回滚操作来保证一致性</a:t>
            </a:r>
            <a:endParaRPr lang="zh-CN" altLang="en-US"/>
          </a:p>
          <a:p>
            <a:r>
              <a:rPr lang="zh-CN" altLang="en-US"/>
              <a:t>最终一致性：在弱一致性基础上，不要求完全一致性，定时任务来完成最终一致性。（大部分情况下）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参考第九张幻灯片的例子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尽量降低出错的概率，还是可能会出现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XA</a:t>
            </a:r>
            <a:r>
              <a:rPr lang="zh-CN" altLang="en-US"/>
              <a:t>编程规范，定义了一些事务管理的接口，定义了</a:t>
            </a:r>
            <a:r>
              <a:rPr lang="en-US" altLang="zh-CN"/>
              <a:t>XA Resource </a:t>
            </a:r>
            <a:r>
              <a:rPr lang="zh-CN" altLang="en-US"/>
              <a:t>针对数据资源的封装；事务管理的接口使用资源管理器，通过两阶段提交针对多个数据的资源进行事务的管理，</a:t>
            </a:r>
            <a:endParaRPr lang="zh-CN" altLang="en-US"/>
          </a:p>
          <a:p>
            <a:r>
              <a:rPr lang="en-US" altLang="zh-CN"/>
              <a:t>JTA</a:t>
            </a:r>
            <a:r>
              <a:rPr lang="zh-CN" altLang="en-US"/>
              <a:t>是</a:t>
            </a:r>
            <a:r>
              <a:rPr lang="en-US" altLang="zh-CN"/>
              <a:t>XA</a:t>
            </a:r>
            <a:r>
              <a:rPr lang="zh-CN" altLang="en-US"/>
              <a:t>规范在</a:t>
            </a:r>
            <a:r>
              <a:rPr lang="en-US" altLang="zh-CN"/>
              <a:t>Java </a:t>
            </a:r>
            <a:r>
              <a:rPr lang="zh-CN" altLang="en-US"/>
              <a:t>中实现。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JBOSS| Websphere </a:t>
            </a:r>
            <a:r>
              <a:rPr lang="zh-CN" altLang="en-US"/>
              <a:t>方式： </a:t>
            </a:r>
            <a:r>
              <a:rPr lang="en-US" altLang="zh-CN"/>
              <a:t>Spring </a:t>
            </a:r>
            <a:r>
              <a:rPr lang="zh-CN" altLang="en-US"/>
              <a:t>事务接口，通过</a:t>
            </a:r>
            <a:r>
              <a:rPr lang="en-US" altLang="zh-CN"/>
              <a:t>JNDI</a:t>
            </a:r>
            <a:r>
              <a:rPr lang="zh-CN" altLang="en-US"/>
              <a:t>控制</a:t>
            </a:r>
            <a:r>
              <a:rPr lang="en-US" altLang="zh-CN"/>
              <a:t>JTA</a:t>
            </a:r>
            <a:r>
              <a:rPr lang="zh-CN" altLang="en-US"/>
              <a:t>事务管理器</a:t>
            </a:r>
            <a:endParaRPr lang="zh-CN" altLang="en-US"/>
          </a:p>
          <a:p>
            <a:r>
              <a:rPr lang="en-US" altLang="zh-CN"/>
              <a:t>Atomikos|Bitronix </a:t>
            </a:r>
            <a:r>
              <a:rPr lang="zh-CN" altLang="en-US"/>
              <a:t>： 起一个线程，在线程里运行一个事务管理器，在这个线程里进行多个数据源的事务管理。</a:t>
            </a:r>
            <a:r>
              <a:rPr lang="en-US" altLang="zh-CN"/>
              <a:t>Spring </a:t>
            </a:r>
            <a:r>
              <a:rPr lang="zh-CN" altLang="en-US"/>
              <a:t>事务接口通过线程里的事务管理器来进行管理。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为什么不使用</a:t>
            </a:r>
            <a:r>
              <a:rPr lang="en-US" altLang="zh-CN">
                <a:sym typeface="+mn-ea"/>
              </a:rPr>
              <a:t>JTA</a:t>
            </a:r>
            <a:r>
              <a:rPr lang="zh-CN" altLang="en-US">
                <a:sym typeface="+mn-ea"/>
              </a:rPr>
              <a:t>：两阶段提交，性能问题。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两个数据源：</a:t>
            </a:r>
            <a:r>
              <a:rPr lang="en-US" altLang="zh-CN"/>
              <a:t>MQ</a:t>
            </a:r>
            <a:r>
              <a:rPr lang="zh-CN" altLang="en-US"/>
              <a:t>和</a:t>
            </a:r>
            <a:r>
              <a:rPr lang="en-US" altLang="zh-CN"/>
              <a:t>DB</a:t>
            </a:r>
            <a:endParaRPr lang="en-US" altLang="zh-CN"/>
          </a:p>
          <a:p>
            <a:r>
              <a:rPr lang="zh-CN" altLang="en-US"/>
              <a:t>问题在于：</a:t>
            </a:r>
            <a:endParaRPr lang="zh-CN" altLang="en-US"/>
          </a:p>
          <a:p>
            <a:r>
              <a:rPr lang="zh-CN" altLang="en-US"/>
              <a:t>第五步提交后，第六步失败，第五步就无法回滚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如果第七步出错，还是无法回滚第六步；但还是能很大的降低该问题的概率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7215173" y="-1"/>
            <a:ext cx="4976828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2393849" cy="2482790"/>
          </a:xfrm>
          <a:prstGeom prst="rect">
            <a:avLst/>
          </a:prstGeom>
        </p:spPr>
      </p:pic>
      <p:sp>
        <p:nvSpPr>
          <p:cNvPr id="9" name="PA_椭圆 31"/>
          <p:cNvSpPr/>
          <p:nvPr>
            <p:custDataLst>
              <p:tags r:id="rId4"/>
            </p:custDataLst>
          </p:nvPr>
        </p:nvSpPr>
        <p:spPr>
          <a:xfrm>
            <a:off x="1992671" y="2607768"/>
            <a:ext cx="2212258" cy="2212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05644" y="2784473"/>
            <a:ext cx="5048885" cy="1910081"/>
          </a:xfrm>
        </p:spPr>
        <p:txBody>
          <a:bodyPr lIns="90000" tIns="46800" rIns="90000" anchor="ctr" anchorCtr="0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5644" y="4853556"/>
            <a:ext cx="6104956" cy="68460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74713" y="551543"/>
            <a:ext cx="10440000" cy="561430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944663"/>
            <a:ext cx="6096000" cy="4968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240359"/>
            <a:ext cx="7315200" cy="2377281"/>
          </a:xfrm>
        </p:spPr>
        <p:txBody>
          <a:bodyPr anchor="ctr" anchorCtr="0">
            <a:normAutofit/>
          </a:bodyPr>
          <a:lstStyle>
            <a:lvl1pPr algn="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334800"/>
            <a:ext cx="10440000" cy="1368000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388"/>
            <a:ext cx="1364344" cy="1939726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364343" y="-1388"/>
            <a:ext cx="1357083" cy="1461888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/>
        </p:nvSpPr>
        <p:spPr>
          <a:xfrm flipV="1">
            <a:off x="4093030" y="-1388"/>
            <a:ext cx="1364339" cy="222923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7"/>
          <p:cNvSpPr/>
          <p:nvPr/>
        </p:nvSpPr>
        <p:spPr>
          <a:xfrm flipV="1">
            <a:off x="5457374" y="0"/>
            <a:ext cx="1364343" cy="1568673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9"/>
          <p:cNvSpPr/>
          <p:nvPr/>
        </p:nvSpPr>
        <p:spPr>
          <a:xfrm flipV="1">
            <a:off x="6821715" y="-1389"/>
            <a:ext cx="1364344" cy="2229231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 flipV="1">
            <a:off x="8186057" y="-1389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3"/>
          <p:cNvSpPr/>
          <p:nvPr/>
        </p:nvSpPr>
        <p:spPr>
          <a:xfrm flipV="1">
            <a:off x="9550401" y="-1388"/>
            <a:ext cx="1364344" cy="146188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/>
          <p:cNvSpPr/>
          <p:nvPr/>
        </p:nvSpPr>
        <p:spPr>
          <a:xfrm flipV="1">
            <a:off x="10914743" y="-1"/>
            <a:ext cx="1277257" cy="1932183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1"/>
          <p:cNvSpPr/>
          <p:nvPr/>
        </p:nvSpPr>
        <p:spPr>
          <a:xfrm flipV="1">
            <a:off x="2721427" y="-7541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9276"/>
            <a:ext cx="10515600" cy="1192212"/>
          </a:xfrm>
        </p:spPr>
        <p:txBody>
          <a:bodyPr lIns="90000" tIns="90000" rIns="90000" anchor="t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558853"/>
            <a:ext cx="10515600" cy="1775024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444500"/>
            <a:ext cx="4176000" cy="15103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93525" y="444500"/>
            <a:ext cx="6120000" cy="5722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分布式事务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spring cloud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JTA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3103245"/>
            <a:ext cx="10440035" cy="18173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Spring JTA-</a:t>
            </a:r>
            <a:r>
              <a:rPr lang="zh-CN" altLang="en-US">
                <a:sym typeface="+mn-ea"/>
              </a:rPr>
              <a:t>不使用</a:t>
            </a:r>
            <a:r>
              <a:rPr lang="en-US" altLang="zh-CN">
                <a:sym typeface="+mn-ea"/>
              </a:rPr>
              <a:t>JTA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为什么不使用</a:t>
            </a:r>
            <a:r>
              <a:rPr lang="en-US" altLang="zh-CN"/>
              <a:t>JTA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如何保证两个数据源上的事务同步。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不使用</a:t>
            </a:r>
            <a:r>
              <a:rPr lang="en-US" altLang="zh-CN"/>
              <a:t>JTA</a:t>
            </a:r>
            <a:r>
              <a:rPr lang="zh-CN" altLang="en-US"/>
              <a:t>依次提交两个事务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2566035"/>
            <a:ext cx="8010525" cy="2971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多个资源的事务同步方法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XA</a:t>
            </a:r>
            <a:r>
              <a:rPr lang="zh-CN" altLang="en-US"/>
              <a:t>与最后资源博弈</a:t>
            </a:r>
            <a:endParaRPr lang="zh-CN" altLang="en-US"/>
          </a:p>
          <a:p>
            <a:r>
              <a:rPr lang="zh-CN" altLang="en-US"/>
              <a:t>共享资源</a:t>
            </a:r>
            <a:endParaRPr lang="zh-CN" altLang="en-US"/>
          </a:p>
          <a:p>
            <a:r>
              <a:rPr lang="zh-CN" altLang="en-US"/>
              <a:t>最大努力一次提交</a:t>
            </a:r>
            <a:endParaRPr lang="zh-CN" altLang="en-US"/>
          </a:p>
          <a:p>
            <a:r>
              <a:rPr lang="zh-CN" altLang="en-US"/>
              <a:t>链式事务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XA</a:t>
            </a:r>
            <a:r>
              <a:rPr lang="zh-CN" altLang="en-US"/>
              <a:t>与最后资源博弈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1555" y="2326005"/>
            <a:ext cx="7467600" cy="3333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共享资源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2145030"/>
            <a:ext cx="9553575" cy="3695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最大努力一次提交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2480945"/>
            <a:ext cx="9144000" cy="2733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最大努力一次提交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6195" y="1852295"/>
            <a:ext cx="9578975" cy="4319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JMS</a:t>
            </a:r>
            <a:r>
              <a:rPr lang="zh-CN" altLang="en-US"/>
              <a:t>最大努力一次提交</a:t>
            </a:r>
            <a:r>
              <a:rPr lang="en-US" altLang="zh-CN"/>
              <a:t>+</a:t>
            </a:r>
            <a:r>
              <a:rPr lang="zh-CN" altLang="en-US"/>
              <a:t>重试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5665" y="2815590"/>
            <a:ext cx="10440035" cy="2256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JMS</a:t>
            </a:r>
            <a:r>
              <a:rPr lang="zh-CN" altLang="en-US">
                <a:sym typeface="+mn-ea"/>
              </a:rPr>
              <a:t>最大努力一次提交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重试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2293620"/>
            <a:ext cx="10440035" cy="34366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分布式系统</a:t>
            </a:r>
            <a:endParaRPr lang="zh-CN" altLang="en-US"/>
          </a:p>
          <a:p>
            <a:r>
              <a:rPr lang="zh-CN" altLang="en-US"/>
              <a:t>实现事务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JMS</a:t>
            </a:r>
            <a:r>
              <a:rPr lang="zh-CN" altLang="en-US">
                <a:sym typeface="+mn-ea"/>
              </a:rPr>
              <a:t>最大努力一次提交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重试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2044700"/>
            <a:ext cx="10440035" cy="3933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不使用</a:t>
            </a:r>
            <a:r>
              <a:rPr lang="en-US" altLang="zh-CN"/>
              <a:t>JTA</a:t>
            </a:r>
            <a:r>
              <a:rPr lang="zh-CN" altLang="en-US"/>
              <a:t>消息驱动的分布式事务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1901190"/>
            <a:ext cx="10440035" cy="4221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链式事务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2663190"/>
            <a:ext cx="8610600" cy="2638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如何选择（根据一致性要求）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3053080"/>
            <a:ext cx="10440035" cy="1917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如何选择（根据场景）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2649220"/>
            <a:ext cx="9610725" cy="2628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CAP</a:t>
            </a:r>
            <a:r>
              <a:rPr lang="zh-CN" altLang="en-US"/>
              <a:t>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  Consistency </a:t>
            </a:r>
            <a:r>
              <a:rPr lang="zh-CN" altLang="en-US"/>
              <a:t>一致性</a:t>
            </a:r>
            <a:endParaRPr lang="en-US" altLang="zh-CN"/>
          </a:p>
          <a:p>
            <a:r>
              <a:rPr lang="en-US" altLang="zh-CN"/>
              <a:t>A  Availability </a:t>
            </a:r>
            <a:r>
              <a:rPr lang="zh-CN" altLang="en-US"/>
              <a:t>可用性</a:t>
            </a:r>
            <a:endParaRPr lang="en-US" altLang="zh-CN"/>
          </a:p>
          <a:p>
            <a:r>
              <a:rPr lang="en-US" altLang="zh-CN"/>
              <a:t>P  Partition tolorance </a:t>
            </a:r>
            <a:r>
              <a:rPr lang="zh-CN" altLang="en-US"/>
              <a:t>分区容错性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2237105"/>
            <a:ext cx="10440035" cy="3549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分布式事务一致性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强一致性 </a:t>
            </a:r>
            <a:endParaRPr lang="zh-CN" altLang="en-US"/>
          </a:p>
          <a:p>
            <a:r>
              <a:rPr lang="zh-CN" altLang="en-US"/>
              <a:t>弱一致性</a:t>
            </a:r>
            <a:endParaRPr lang="zh-CN" altLang="en-US"/>
          </a:p>
          <a:p>
            <a:r>
              <a:rPr lang="zh-CN" altLang="en-US"/>
              <a:t>最终一致性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JTA</a:t>
            </a:r>
            <a:r>
              <a:rPr lang="zh-CN" altLang="en-US"/>
              <a:t>与</a:t>
            </a:r>
            <a:r>
              <a:rPr lang="en-US" altLang="zh-CN"/>
              <a:t>XA</a:t>
            </a:r>
            <a:endParaRPr lang="en-US" altLang="zh-CN"/>
          </a:p>
          <a:p>
            <a:r>
              <a:rPr lang="en-US" altLang="zh-CN"/>
              <a:t>Spring JTA</a:t>
            </a:r>
            <a:r>
              <a:rPr lang="zh-CN" altLang="en-US"/>
              <a:t>分布式事务实现</a:t>
            </a:r>
            <a:endParaRPr lang="zh-CN" altLang="en-US"/>
          </a:p>
          <a:p>
            <a:r>
              <a:rPr lang="en-US" altLang="zh-CN"/>
              <a:t>Spring </a:t>
            </a:r>
            <a:r>
              <a:rPr lang="zh-CN" altLang="en-US"/>
              <a:t>不使用</a:t>
            </a:r>
            <a:r>
              <a:rPr lang="en-US" altLang="zh-CN"/>
              <a:t>JTA</a:t>
            </a:r>
            <a:r>
              <a:rPr lang="zh-CN" altLang="en-US"/>
              <a:t>的分布式事务实现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XA</a:t>
            </a:r>
            <a:r>
              <a:rPr lang="zh-CN" altLang="en-US"/>
              <a:t>与</a:t>
            </a:r>
            <a:r>
              <a:rPr lang="en-US" altLang="zh-CN"/>
              <a:t>JTA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Transaction Manager</a:t>
            </a:r>
            <a:endParaRPr lang="en-US" altLang="zh-CN"/>
          </a:p>
          <a:p>
            <a:r>
              <a:rPr lang="en-US" altLang="zh-CN"/>
              <a:t>XA Resource</a:t>
            </a:r>
            <a:endParaRPr lang="en-US" altLang="zh-CN"/>
          </a:p>
          <a:p>
            <a:r>
              <a:rPr lang="zh-CN" altLang="en-US"/>
              <a:t>两阶段提交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XA</a:t>
            </a:r>
            <a:r>
              <a:rPr lang="zh-CN" altLang="en-US"/>
              <a:t>与</a:t>
            </a:r>
            <a:r>
              <a:rPr lang="en-US" altLang="zh-CN"/>
              <a:t>JTA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2057400"/>
            <a:ext cx="10440035" cy="3909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XA</a:t>
            </a:r>
            <a:r>
              <a:rPr lang="zh-CN" altLang="en-US"/>
              <a:t>与</a:t>
            </a:r>
            <a:r>
              <a:rPr lang="en-US" altLang="zh-CN"/>
              <a:t>JTA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6845" y="1852295"/>
            <a:ext cx="9338310" cy="4319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TEMPLATE_INDEX" val="20184545"/>
  <p:tag name="KSO_WM_TEMPLATE_CATEGORY" val="custom"/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5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heme/theme1.xml><?xml version="1.0" encoding="utf-8"?>
<a:theme xmlns:a="http://schemas.openxmlformats.org/drawingml/2006/main" name="Office 主题​​">
  <a:themeElements>
    <a:clrScheme name="自定义 14">
      <a:dk1>
        <a:srgbClr val="000000"/>
      </a:dk1>
      <a:lt1>
        <a:srgbClr val="FFFFFF"/>
      </a:lt1>
      <a:dk2>
        <a:srgbClr val="3E4E7C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WPS 演示</Application>
  <PresentationFormat>宽屏</PresentationFormat>
  <Paragraphs>77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jerry</cp:lastModifiedBy>
  <cp:revision>34</cp:revision>
  <dcterms:created xsi:type="dcterms:W3CDTF">2018-12-15T01:27:00Z</dcterms:created>
  <dcterms:modified xsi:type="dcterms:W3CDTF">2018-12-15T16:47:07Z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