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784" r:id="rId20"/>
    <p:sldId id="563" r:id="rId21"/>
    <p:sldId id="496" r:id="rId22"/>
    <p:sldId id="620" r:id="rId23"/>
    <p:sldId id="619" r:id="rId24"/>
    <p:sldId id="622" r:id="rId25"/>
    <p:sldId id="621" r:id="rId26"/>
    <p:sldId id="261" r:id="rId27"/>
    <p:sldId id="624" r:id="rId28"/>
    <p:sldId id="728" r:id="rId29"/>
    <p:sldId id="727" r:id="rId30"/>
    <p:sldId id="262" r:id="rId31"/>
    <p:sldId id="263" r:id="rId32"/>
    <p:sldId id="289" r:id="rId33"/>
    <p:sldId id="280" r:id="rId34"/>
    <p:sldId id="625" r:id="rId35"/>
    <p:sldId id="282" r:id="rId36"/>
    <p:sldId id="283" r:id="rId37"/>
    <p:sldId id="680" r:id="rId38"/>
    <p:sldId id="681" r:id="rId39"/>
    <p:sldId id="265" r:id="rId40"/>
    <p:sldId id="290" r:id="rId41"/>
    <p:sldId id="291" r:id="rId42"/>
    <p:sldId id="264" r:id="rId43"/>
    <p:sldId id="266" r:id="rId44"/>
    <p:sldId id="623" r:id="rId45"/>
    <p:sldId id="267" r:id="rId46"/>
    <p:sldId id="729" r:id="rId47"/>
    <p:sldId id="268" r:id="rId48"/>
    <p:sldId id="733" r:id="rId49"/>
    <p:sldId id="732" r:id="rId50"/>
    <p:sldId id="739" r:id="rId51"/>
    <p:sldId id="738" r:id="rId52"/>
    <p:sldId id="731" r:id="rId53"/>
    <p:sldId id="740" r:id="rId54"/>
    <p:sldId id="741" r:id="rId55"/>
    <p:sldId id="276" r:id="rId56"/>
    <p:sldId id="742" r:id="rId57"/>
    <p:sldId id="734" r:id="rId58"/>
    <p:sldId id="735" r:id="rId59"/>
    <p:sldId id="736" r:id="rId60"/>
    <p:sldId id="737" r:id="rId61"/>
    <p:sldId id="325" r:id="rId62"/>
    <p:sldId id="327" r:id="rId63"/>
    <p:sldId id="328" r:id="rId64"/>
    <p:sldId id="329" r:id="rId65"/>
    <p:sldId id="330" r:id="rId66"/>
    <p:sldId id="331" r:id="rId67"/>
    <p:sldId id="332" r:id="rId68"/>
    <p:sldId id="785" r:id="rId69"/>
    <p:sldId id="786" r:id="rId70"/>
    <p:sldId id="333" r:id="rId71"/>
    <p:sldId id="334" r:id="rId72"/>
    <p:sldId id="344" r:id="rId73"/>
    <p:sldId id="345" r:id="rId74"/>
    <p:sldId id="354" r:id="rId75"/>
    <p:sldId id="788" r:id="rId76"/>
    <p:sldId id="787" r:id="rId77"/>
    <p:sldId id="743" r:id="rId78"/>
    <p:sldId id="336" r:id="rId79"/>
    <p:sldId id="337" r:id="rId80"/>
    <p:sldId id="338" r:id="rId81"/>
    <p:sldId id="339" r:id="rId82"/>
    <p:sldId id="341" r:id="rId83"/>
    <p:sldId id="862" r:id="rId84"/>
    <p:sldId id="342" r:id="rId85"/>
    <p:sldId id="861" r:id="rId86"/>
    <p:sldId id="343" r:id="rId87"/>
    <p:sldId id="860" r:id="rId88"/>
    <p:sldId id="854" r:id="rId89"/>
    <p:sldId id="859" r:id="rId90"/>
    <p:sldId id="355" r:id="rId91"/>
    <p:sldId id="853" r:id="rId92"/>
    <p:sldId id="873" r:id="rId93"/>
    <p:sldId id="293" r:id="rId94"/>
    <p:sldId id="425"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784"/>
            <p14:sldId id="563"/>
            <p14:sldId id="496"/>
            <p14:sldId id="620"/>
            <p14:sldId id="619"/>
            <p14:sldId id="621"/>
            <p14:sldId id="622"/>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1"/>
            <p14:sldId id="265"/>
            <p14:sldId id="291"/>
            <p14:sldId id="264"/>
            <p14:sldId id="266"/>
            <p14:sldId id="623"/>
            <p14:sldId id="680"/>
            <p14:sldId id="290"/>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862"/>
            <p14:sldId id="342"/>
            <p14:sldId id="86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Fescar框架" id="{D7680A34-D0B4-4B66-BD81-45B1897A3598}">
          <p14:sldIdLst>
            <p14:sldId id="355"/>
            <p14:sldId id="853"/>
          </p14:sldIdLst>
        </p14:section>
        <p14:section name="CSP" id="{b2d4c996-f93f-4e44-b95a-c6477ac0094c}">
          <p14:sldIdLst>
            <p14:sldId id="873"/>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a:p>
            <a:r>
              <a:rPr lang="zh-CN" altLang="en-US"/>
              <a:t>https://www.jianshu.com/p/7ef9c48164e3</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libpaxos3源码：https://bitbucket.org/sciascid/libpaxos</a:t>
            </a:r>
            <a:endParaRPr lang="zh-CN" altLang="en-US"/>
          </a:p>
          <a:p>
            <a:endParaRPr lang="zh-CN" altLang="en-US"/>
          </a:p>
          <a:p>
            <a:r>
              <a:rPr lang="zh-CN" altLang="en-US"/>
              <a:t>Google Chubby的作者Mike Burrows说过， there is only one consensus protocol, and that’s Paxos” – all other approaches are just broken versions of Paxos.</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a:p>
            <a:endParaRPr lang="zh-CN" altLang="en-US"/>
          </a:p>
          <a:p>
            <a:r>
              <a:rPr lang="en-US" altLang="zh-CN"/>
              <a:t># JTA_PSQL</a:t>
            </a:r>
            <a:endParaRPr lang="zh-CN" altLang="en-US"/>
          </a:p>
          <a:p>
            <a:r>
              <a:rPr lang="zh-CN" altLang="en-US"/>
              <a:t>https://www.cnblogs.com/Leo_wl/p/5728027.html</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https://baijiahao.baidu.com/s?id=1593258103626631655&amp;wfr=spider&amp;for=pc</a:t>
            </a:r>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https://microservices.io/patterns/data/cqrs.html</a:t>
            </a:r>
            <a:endParaRPr lang="zh-CN" altLang="en-US"/>
          </a:p>
          <a:p>
            <a:r>
              <a:rPr lang="zh-CN" altLang="en-US"/>
              <a:t>https://microservices.io/patterns/data/event-sourcing.html</a:t>
            </a:r>
            <a:endParaRPr lang="zh-CN" altLang="en-US"/>
          </a:p>
          <a:p>
            <a:endParaRPr lang="zh-CN" altLang="en-US"/>
          </a:p>
          <a:p>
            <a:endParaRPr lang="zh-CN" altLang="en-US"/>
          </a:p>
          <a:p>
            <a:endParaRPr lang="zh-CN" altLang="en-US"/>
          </a:p>
          <a:p>
            <a:r>
              <a:rPr lang="en-US" altLang="zh-CN"/>
              <a:t>Axon</a:t>
            </a:r>
            <a:endParaRPr lang="en-US" altLang="zh-CN"/>
          </a:p>
          <a:p>
            <a:r>
              <a:rPr lang="en-US" altLang="zh-CN"/>
              <a:t>SAGA</a:t>
            </a:r>
            <a:endParaRPr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https://docs.axoniq.io/reference-guide/architecture-overview</a:t>
            </a:r>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DEMO:</a:t>
            </a:r>
            <a:endParaRPr lang="en-US" altLang="zh-CN"/>
          </a:p>
          <a:p>
            <a:r>
              <a:rPr lang="en-US" altLang="zh-CN"/>
              <a:t>https://txlcn.org/en-us/docs/demo/dubbo.html</a:t>
            </a:r>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https://txlcn.org/en-us/docs/principle/control.html</a:t>
            </a:r>
            <a:endParaRPr lang="zh-CN" altLang="en-US"/>
          </a:p>
          <a:p>
            <a:r>
              <a:rPr lang="en-US" altLang="zh-CN"/>
              <a:t>DEMO: https://txlcn.org/en-us/docs/demo/dubbo.html</a:t>
            </a:r>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https://github.com/alibaba/fescar/wiki/%E6%A6%82%E8%A7%88</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3.wmf"/><Relationship Id="rId1"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7.png"/><Relationship Id="rId1" Type="http://schemas.openxmlformats.org/officeDocument/2006/relationships/image" Target="../media/image26.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9.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31.png"/><Relationship Id="rId1" Type="http://schemas.openxmlformats.org/officeDocument/2006/relationships/image" Target="../media/image30.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分布式事务</a:t>
            </a:r>
            <a:endParaRPr lang="zh-CN" altLang="en-US"/>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a:t>
            </a:r>
            <a:r>
              <a:rPr lang="en-US" altLang="zh-CN"/>
              <a:t>- </a:t>
            </a:r>
            <a:r>
              <a:rPr lang="zh-CN" altLang="en-US"/>
              <a:t>即锁与并发</a:t>
            </a:r>
            <a:endParaRPr lang="zh-CN" altLang="en-US"/>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分布式事务要解决的问题</a:t>
            </a:r>
            <a:endParaRPr lang="zh-CN" altLang="en-US"/>
          </a:p>
        </p:txBody>
      </p:sp>
      <p:sp>
        <p:nvSpPr>
          <p:cNvPr id="3" name="内容占位符 2"/>
          <p:cNvSpPr>
            <a:spLocks noGrp="1"/>
          </p:cNvSpPr>
          <p:nvPr>
            <p:ph idx="1"/>
          </p:nvPr>
        </p:nvSpPr>
        <p:spPr/>
        <p:txBody>
          <a:bodyPr/>
          <a:p>
            <a:r>
              <a:rPr lang="zh-CN" altLang="en-US">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sym typeface="+mn-ea"/>
              </a:rPr>
              <a:t>所以，重点是如何保证同步，特别是提交完第一个以后，第二个事务是有可能出错的。</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CAP</a:t>
            </a:r>
            <a:r>
              <a:rPr lang="zh-CN" altLang="en-US"/>
              <a:t>原则</a:t>
            </a:r>
            <a:endParaRPr lang="zh-CN" altLang="en-US"/>
          </a:p>
        </p:txBody>
      </p:sp>
      <p:sp>
        <p:nvSpPr>
          <p:cNvPr id="3" name="内容占位符 2"/>
          <p:cNvSpPr>
            <a:spLocks noGrp="1"/>
          </p:cNvSpPr>
          <p:nvPr>
            <p:ph idx="1"/>
          </p:nvPr>
        </p:nvSpPr>
        <p:spPr/>
        <p:txBody>
          <a:bodyPr/>
          <a:lstStyle/>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lstStyle/>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内容占位符 2"/>
          <p:cNvSpPr>
            <a:spLocks noGrp="1"/>
          </p:cNvSpPr>
          <p:nvPr>
            <p:ph idx="1"/>
          </p:nvPr>
        </p:nvSpPr>
        <p:spPr/>
        <p:txBody>
          <a:bodyPr/>
          <a:lstStyle/>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事务一致性协议</a:t>
            </a:r>
            <a:endParaRPr lang="zh-CN" altLang="en-US"/>
          </a:p>
        </p:txBody>
      </p:sp>
      <p:sp>
        <p:nvSpPr>
          <p:cNvPr id="3" name="内容占位符 2"/>
          <p:cNvSpPr>
            <a:spLocks noGrp="1"/>
          </p:cNvSpPr>
          <p:nvPr>
            <p:ph idx="1"/>
          </p:nvPr>
        </p:nvSpPr>
        <p:spPr/>
        <p:txBody>
          <a:bodyPr/>
          <a:p>
            <a:r>
              <a:rPr lang="zh-CN" altLang="en-US"/>
              <a:t>二阶段提交（</a:t>
            </a:r>
            <a:r>
              <a:rPr lang="en-US" altLang="zh-CN"/>
              <a:t>2PC</a:t>
            </a:r>
            <a:r>
              <a:rPr lang="zh-CN" altLang="en-US"/>
              <a:t>）</a:t>
            </a:r>
            <a:endParaRPr lang="zh-CN" altLang="en-US"/>
          </a:p>
          <a:p>
            <a:endParaRPr lang="zh-CN" altLang="en-US"/>
          </a:p>
          <a:p>
            <a:r>
              <a:rPr lang="zh-CN" altLang="en-US"/>
              <a:t>三阶段提交（</a:t>
            </a:r>
            <a:r>
              <a:rPr lang="en-US" altLang="zh-CN"/>
              <a:t>3PC</a:t>
            </a:r>
            <a:r>
              <a:rPr lang="zh-CN" altLang="en-US"/>
              <a:t>）</a:t>
            </a:r>
            <a:endParaRPr lang="zh-CN" altLang="en-US"/>
          </a:p>
          <a:p>
            <a:endParaRPr lang="zh-CN" altLang="en-US"/>
          </a:p>
          <a:p>
            <a:pPr marL="0" indent="0">
              <a:buNone/>
            </a:pP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4" name="内容占位符 3" descr="76a6d8e35ec97e1723b785a13a54a940"/>
          <p:cNvPicPr>
            <a:picLocks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的协议优化</a:t>
            </a:r>
            <a:endParaRPr lang="zh-CN" altLang="en-US"/>
          </a:p>
        </p:txBody>
      </p:sp>
      <p:sp>
        <p:nvSpPr>
          <p:cNvPr id="3" name="内容占位符 2"/>
          <p:cNvSpPr>
            <a:spLocks noGrp="1"/>
          </p:cNvSpPr>
          <p:nvPr>
            <p:ph idx="1"/>
          </p:nvPr>
        </p:nvSpPr>
        <p:spPr/>
        <p:txBody>
          <a:bodyPr>
            <a:normAutofit fontScale="90000"/>
          </a:bodyPr>
          <a:p>
            <a:r>
              <a:rPr lang="zh-CN" altLang="en-US"/>
              <a:t>如果需要增删改的数据都在同一个RM上，TM可以使用一阶段提交——跳过两阶段提交中的Phase 1，直接执行Phase 2。</a:t>
            </a:r>
            <a:endParaRPr lang="zh-CN" altLang="en-US"/>
          </a:p>
          <a:p>
            <a:pPr lvl="1"/>
            <a:r>
              <a:rPr lang="zh-CN" altLang="en-US"/>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p>
          <a:p>
            <a:pPr lvl="1"/>
            <a:endParaRPr lang="zh-CN" altLang="en-US"/>
          </a:p>
          <a:p>
            <a:endParaRPr lang="zh-CN" altLang="en-US"/>
          </a:p>
          <a:p>
            <a:r>
              <a:rPr lang="zh-CN" altLang="en-US"/>
              <a:t>在Phase 1中，RM可以断言“我这边不涉及数据增删改”来答复TM的prepare请求，从而让这个RM脱离当前的全局事务，从而免去了Phase 2。</a:t>
            </a:r>
            <a:endParaRPr lang="zh-CN" altLang="en-US"/>
          </a:p>
          <a:p>
            <a:pPr lvl="1"/>
            <a:r>
              <a:rPr lang="zh-CN" altLang="en-US"/>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p>
          <a:p>
            <a:pPr lvl="1"/>
            <a:endParaRPr lang="zh-CN" altLang="en-US"/>
          </a:p>
          <a:p>
            <a:pPr lvl="1"/>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的前提条件</a:t>
            </a:r>
            <a:r>
              <a:rPr lang="en-US" altLang="zh-CN"/>
              <a:t>*</a:t>
            </a:r>
            <a:endParaRPr lang="en-US" altLang="zh-CN"/>
          </a:p>
        </p:txBody>
      </p:sp>
      <p:sp>
        <p:nvSpPr>
          <p:cNvPr id="3" name="内容占位符 2"/>
          <p:cNvSpPr>
            <a:spLocks noGrp="1"/>
          </p:cNvSpPr>
          <p:nvPr>
            <p:ph idx="1"/>
          </p:nvPr>
        </p:nvSpPr>
        <p:spPr/>
        <p:txBody>
          <a:bodyPr/>
          <a:p>
            <a:endParaRPr lang="zh-CN" altLang="en-US"/>
          </a:p>
          <a:p>
            <a:r>
              <a:rPr lang="zh-CN" altLang="en-US"/>
              <a:t>网络通信是可信的。</a:t>
            </a:r>
            <a:endParaRPr lang="zh-CN" altLang="en-US"/>
          </a:p>
          <a:p>
            <a:endParaRPr lang="zh-CN" altLang="en-US"/>
          </a:p>
          <a:p>
            <a:r>
              <a:rPr lang="zh-CN" altLang="en-US"/>
              <a:t>所有crash的节点最终都会恢复，不会一直处于crash状态。</a:t>
            </a:r>
            <a:endParaRPr lang="zh-CN" altLang="en-US"/>
          </a:p>
          <a:p>
            <a:endParaRPr lang="zh-CN" altLang="en-US"/>
          </a:p>
          <a:p>
            <a:r>
              <a:rPr lang="zh-CN" altLang="en-US"/>
              <a:t>每个分布式事务参与方都有WAL日志，并且该日志存于稳定的存储上。</a:t>
            </a:r>
            <a:endParaRPr lang="zh-CN" altLang="en-US"/>
          </a:p>
          <a:p>
            <a:endParaRPr lang="zh-CN" altLang="en-US"/>
          </a:p>
          <a:p>
            <a:r>
              <a:rPr lang="zh-CN" altLang="en-US"/>
              <a:t>各节点上的本地事务状态即使碰到机器crash都可从WAL日志上恢复。</a:t>
            </a:r>
            <a:endParaRPr lang="zh-CN" altLang="en-US"/>
          </a:p>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76300" y="1852295"/>
            <a:ext cx="4700905" cy="4319905"/>
          </a:xfrm>
        </p:spPr>
        <p:txBody>
          <a:bodyPr>
            <a:normAutofit/>
          </a:bodyPr>
          <a:p>
            <a:r>
              <a:rPr lang="en-US" altLang="zh-CN"/>
              <a:t>DEMO</a:t>
            </a:r>
            <a:endParaRPr lang="en-US" altLang="zh-CN"/>
          </a:p>
          <a:p>
            <a:r>
              <a:rPr lang="zh-CN" altLang="en-US"/>
              <a:t>分布式系统、微服务简述</a:t>
            </a:r>
            <a:endParaRPr lang="zh-CN" altLang="en-US"/>
          </a:p>
          <a:p>
            <a:r>
              <a:rPr lang="zh-CN" altLang="en-US"/>
              <a:t>分布式事务理论</a:t>
            </a:r>
            <a:endParaRPr lang="zh-CN" altLang="en-US"/>
          </a:p>
          <a:p>
            <a:pPr lvl="1"/>
            <a:r>
              <a:rPr lang="en-US" altLang="zh-CN" sz="2000"/>
              <a:t>CAP</a:t>
            </a:r>
            <a:endParaRPr lang="en-US" altLang="zh-CN" sz="2000"/>
          </a:p>
          <a:p>
            <a:pPr lvl="1"/>
            <a:r>
              <a:rPr lang="en-US" altLang="zh-CN" sz="2000"/>
              <a:t>BASE</a:t>
            </a:r>
            <a:endParaRPr lang="zh-CN" altLang="en-US"/>
          </a:p>
          <a:p>
            <a:r>
              <a:rPr lang="zh-CN" altLang="en-US"/>
              <a:t>事务一致性协议</a:t>
            </a:r>
            <a:endParaRPr lang="zh-CN" altLang="en-US"/>
          </a:p>
          <a:p>
            <a:pPr lvl="1"/>
            <a:r>
              <a:rPr lang="en-US" altLang="zh-CN" sz="2000"/>
              <a:t>2PC</a:t>
            </a:r>
            <a:endParaRPr lang="en-US" altLang="zh-CN" sz="2000"/>
          </a:p>
          <a:p>
            <a:pPr lvl="1"/>
            <a:r>
              <a:rPr lang="en-US" altLang="zh-CN" sz="2000"/>
              <a:t>3PC</a:t>
            </a:r>
            <a:endParaRPr lang="en-US" altLang="zh-CN" sz="2000"/>
          </a:p>
          <a:p>
            <a:pPr lvl="1"/>
            <a:r>
              <a:rPr lang="en-US" altLang="zh-CN" sz="2000"/>
              <a:t>Paxos</a:t>
            </a:r>
            <a:endParaRPr lang="zh-CN" altLang="en-US"/>
          </a:p>
          <a:p>
            <a:r>
              <a:rPr lang="en-US" altLang="zh-CN"/>
              <a:t>Spring</a:t>
            </a:r>
            <a:r>
              <a:rPr lang="zh-CN" altLang="en-US"/>
              <a:t>分布式事务</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事务同步模式</a:t>
            </a:r>
            <a:endParaRPr lang="zh-CN" altLang="en-US" sz="2400">
              <a:sym typeface="+mn-ea"/>
            </a:endParaRPr>
          </a:p>
          <a:p>
            <a:pPr lvl="1"/>
            <a:r>
              <a:rPr lang="en-US" altLang="zh-CN" sz="2000">
                <a:sym typeface="+mn-ea"/>
              </a:rPr>
              <a:t>XA</a:t>
            </a:r>
            <a:endParaRPr lang="en-US" altLang="zh-CN" sz="2000">
              <a:sym typeface="+mn-ea"/>
            </a:endParaRPr>
          </a:p>
          <a:p>
            <a:pPr lvl="1"/>
            <a:r>
              <a:rPr lang="zh-CN" altLang="en-US" sz="2000">
                <a:sym typeface="+mn-ea"/>
              </a:rPr>
              <a:t>最大努力一次提交</a:t>
            </a:r>
            <a:endParaRPr lang="zh-CN" altLang="en-US" sz="2000">
              <a:sym typeface="+mn-ea"/>
            </a:endParaRPr>
          </a:p>
          <a:p>
            <a:r>
              <a:rPr lang="zh-CN" sz="2400">
                <a:sym typeface="+mn-ea"/>
              </a:rPr>
              <a:t>分布式事务技术</a:t>
            </a:r>
            <a:endParaRPr lang="zh-CN" sz="2400">
              <a:sym typeface="+mn-ea"/>
            </a:endParaRPr>
          </a:p>
          <a:p>
            <a:pPr lvl="1"/>
            <a:r>
              <a:rPr lang="zh-CN" altLang="en-US"/>
              <a:t>幂等性</a:t>
            </a:r>
            <a:endParaRPr lang="zh-CN" altLang="en-US"/>
          </a:p>
          <a:p>
            <a:pPr lvl="1"/>
            <a:r>
              <a:rPr lang="zh-CN" altLang="en-US"/>
              <a:t>唯一性</a:t>
            </a:r>
            <a:r>
              <a:rPr lang="en-US" altLang="zh-CN"/>
              <a:t>ID</a:t>
            </a:r>
            <a:endParaRPr lang="en-US" altLang="zh-CN"/>
          </a:p>
          <a:p>
            <a:pPr lvl="1"/>
            <a:r>
              <a:rPr lang="zh-CN" altLang="en-US"/>
              <a:t>分布式锁</a:t>
            </a:r>
            <a:endParaRPr lang="zh-CN" altLang="en-US"/>
          </a:p>
          <a:p>
            <a:r>
              <a:rPr lang="zh-CN" altLang="en-US"/>
              <a:t>分布式事务架构模式</a:t>
            </a:r>
            <a:endParaRPr lang="zh-CN" altLang="en-US"/>
          </a:p>
          <a:p>
            <a:pPr lvl="1"/>
            <a:r>
              <a:rPr lang="zh-CN" altLang="en-US"/>
              <a:t>消息驱动模式</a:t>
            </a:r>
            <a:endParaRPr lang="zh-CN" altLang="en-US"/>
          </a:p>
          <a:p>
            <a:pPr lvl="1"/>
            <a:r>
              <a:rPr lang="zh-CN" altLang="en-US"/>
              <a:t>事件溯源模式</a:t>
            </a:r>
            <a:endParaRPr lang="zh-CN" altLang="en-US"/>
          </a:p>
          <a:p>
            <a:pPr lvl="1"/>
            <a:r>
              <a:rPr lang="en-US" altLang="zh-CN"/>
              <a:t>TCC</a:t>
            </a:r>
            <a:r>
              <a:rPr lang="zh-CN" altLang="en-US"/>
              <a:t>模式</a:t>
            </a:r>
            <a:endParaRPr lang="zh-CN" altLang="en-US"/>
          </a:p>
          <a:p>
            <a:pPr lvl="1"/>
            <a:r>
              <a:rPr lang="en-US" altLang="zh-CN"/>
              <a:t>Fescar</a:t>
            </a:r>
            <a:endParaRPr lang="zh-CN" altLang="en-US"/>
          </a:p>
          <a:p>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的缺陷</a:t>
            </a:r>
            <a:endParaRPr lang="zh-CN" altLang="en-US"/>
          </a:p>
        </p:txBody>
      </p:sp>
      <p:sp>
        <p:nvSpPr>
          <p:cNvPr id="3" name="内容占位符 2"/>
          <p:cNvSpPr>
            <a:spLocks noGrp="1"/>
          </p:cNvSpPr>
          <p:nvPr>
            <p:ph idx="1"/>
          </p:nvPr>
        </p:nvSpPr>
        <p:spPr/>
        <p:txBody>
          <a:bodyPr>
            <a:normAutofit/>
          </a:bodyPr>
          <a:p>
            <a:endParaRPr lang="zh-CN" altLang="en-US" sz="1400"/>
          </a:p>
          <a:p>
            <a:r>
              <a:rPr lang="zh-CN" altLang="en-US" sz="1400"/>
              <a:t>同步阻塞问题。</a:t>
            </a:r>
            <a:endParaRPr lang="zh-CN" altLang="en-US" sz="1400"/>
          </a:p>
          <a:p>
            <a:pPr lvl="1"/>
            <a:r>
              <a:rPr lang="zh-CN" altLang="en-US" sz="1165"/>
              <a:t>执行过程中，所有参与节点都是事务阻塞型的。当参与者占有公共资源时，其他第三方节点访问公共资源不得不处于阻塞状态。</a:t>
            </a:r>
            <a:endParaRPr lang="zh-CN" altLang="en-US" sz="1165"/>
          </a:p>
          <a:p>
            <a:endParaRPr lang="zh-CN" altLang="en-US" sz="1400"/>
          </a:p>
          <a:p>
            <a:r>
              <a:rPr lang="zh-CN" altLang="en-US" sz="1400"/>
              <a:t>单点故障。</a:t>
            </a:r>
            <a:endParaRPr lang="zh-CN" altLang="en-US" sz="1400"/>
          </a:p>
          <a:p>
            <a:pPr lvl="1"/>
            <a:r>
              <a:rPr lang="zh-CN" altLang="en-US" sz="1165"/>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p>
          <a:p>
            <a:endParaRPr lang="zh-CN" altLang="en-US" sz="1400"/>
          </a:p>
          <a:p>
            <a:r>
              <a:rPr lang="zh-CN" altLang="en-US" sz="1400"/>
              <a:t>数据不一致。</a:t>
            </a:r>
            <a:endParaRPr lang="zh-CN" altLang="en-US" sz="1400"/>
          </a:p>
          <a:p>
            <a:pPr lvl="1"/>
            <a:r>
              <a:rPr lang="zh-CN" altLang="en-US" sz="1160">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ym typeface="+mn-ea"/>
            </a:endParaRPr>
          </a:p>
          <a:p>
            <a:pPr marL="457200" lvl="1" indent="0">
              <a:buNone/>
            </a:pPr>
            <a:endParaRPr lang="zh-CN" altLang="en-US" sz="1165"/>
          </a:p>
          <a:p>
            <a:r>
              <a:rPr lang="en-US" altLang="zh-CN" sz="1400"/>
              <a:t>2PC</a:t>
            </a:r>
            <a:r>
              <a:rPr lang="zh-CN" altLang="en-US" sz="1400"/>
              <a:t>无法解决的问题：</a:t>
            </a:r>
            <a:endParaRPr lang="zh-CN" altLang="en-US" sz="1400"/>
          </a:p>
          <a:p>
            <a:pPr lvl="1"/>
            <a:r>
              <a:rPr lang="zh-CN" altLang="en-US" sz="1165"/>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4" name="内容占位符 3"/>
          <p:cNvSpPr>
            <a:spLocks noGrp="1"/>
          </p:cNvSpPr>
          <p:nvPr>
            <p:ph idx="1"/>
          </p:nvPr>
        </p:nvSpPr>
        <p:spPr/>
        <p:txBody>
          <a:bodyPr/>
          <a:p>
            <a:r>
              <a:rPr lang="zh-CN" altLang="en-US"/>
              <a:t>改进</a:t>
            </a:r>
            <a:endParaRPr lang="zh-CN" altLang="en-US"/>
          </a:p>
          <a:p>
            <a:endParaRPr lang="zh-CN" altLang="en-US"/>
          </a:p>
          <a:p>
            <a:r>
              <a:rPr lang="zh-CN" altLang="en-US"/>
              <a:t>超时机制</a:t>
            </a:r>
            <a:endParaRPr lang="zh-CN" altLang="en-US"/>
          </a:p>
          <a:p>
            <a:pPr lvl="1"/>
            <a:r>
              <a:rPr lang="zh-CN" altLang="en-US" sz="2000"/>
              <a:t>同时在</a:t>
            </a:r>
            <a:r>
              <a:rPr lang="en-US" altLang="zh-CN" sz="2000"/>
              <a:t>TM</a:t>
            </a:r>
            <a:r>
              <a:rPr lang="zh-CN" altLang="en-US" sz="2000"/>
              <a:t>和</a:t>
            </a:r>
            <a:r>
              <a:rPr lang="en-US" altLang="zh-CN" sz="2000"/>
              <a:t>RM</a:t>
            </a:r>
            <a:r>
              <a:rPr lang="zh-CN" altLang="en-US" sz="2000"/>
              <a:t>上加入超时机制</a:t>
            </a:r>
            <a:endParaRPr lang="zh-CN" altLang="en-US"/>
          </a:p>
          <a:p>
            <a:r>
              <a:rPr lang="zh-CN" altLang="en-US"/>
              <a:t>新增准备阶段</a:t>
            </a:r>
            <a:endParaRPr lang="zh-CN" altLang="en-US"/>
          </a:p>
          <a:p>
            <a:pPr lvl="1"/>
            <a:r>
              <a:rPr lang="zh-CN" altLang="en-US"/>
              <a:t>把</a:t>
            </a:r>
            <a:r>
              <a:rPr lang="en-US" altLang="zh-CN"/>
              <a:t>2PC</a:t>
            </a:r>
            <a:r>
              <a:rPr lang="zh-CN" altLang="en-US"/>
              <a:t>的准备阶段一分为二，保证在最后提交阶段之前参与节点的状态是一致的。</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Paxos</a:t>
            </a:r>
            <a:endParaRPr lang="en-US" altLang="zh-CN"/>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事务分布式实现</a:t>
            </a:r>
            <a:endParaRPr lang="zh-CN" altLang="en-US"/>
          </a:p>
        </p:txBody>
      </p:sp>
      <p:sp>
        <p:nvSpPr>
          <p:cNvPr id="3" name="内容占位符 2"/>
          <p:cNvSpPr>
            <a:spLocks noGrp="1"/>
          </p:cNvSpPr>
          <p:nvPr>
            <p:ph idx="1"/>
          </p:nvPr>
        </p:nvSpPr>
        <p:spPr>
          <a:xfrm>
            <a:off x="876300" y="1852295"/>
            <a:ext cx="10440035" cy="4310380"/>
          </a:xfrm>
        </p:spPr>
        <p:txBody>
          <a:bodyPr/>
          <a:lstStyle/>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事务抽象</a:t>
            </a:r>
            <a:endParaRPr lang="zh-CN" altLang="en-US"/>
          </a:p>
        </p:txBody>
      </p:sp>
      <p:sp>
        <p:nvSpPr>
          <p:cNvPr id="3" name="内容占位符 2"/>
          <p:cNvSpPr>
            <a:spLocks noGrp="1"/>
          </p:cNvSpPr>
          <p:nvPr>
            <p:ph idx="1"/>
          </p:nvPr>
        </p:nvSpPr>
        <p:spPr/>
        <p:txBody>
          <a:bodyPr/>
          <a:p>
            <a:r>
              <a:rPr lang="en-US" altLang="zh-CN"/>
              <a:t>TransactionStatus</a:t>
            </a:r>
            <a:endParaRPr lang="en-US" altLang="zh-CN"/>
          </a:p>
          <a:p>
            <a:endParaRPr lang="en-US" altLang="zh-CN"/>
          </a:p>
          <a:p>
            <a:r>
              <a:rPr lang="en-US" altLang="zh-CN"/>
              <a:t>TransactionDefinition</a:t>
            </a:r>
            <a:endParaRPr lang="en-US" altLang="zh-CN"/>
          </a:p>
          <a:p>
            <a:endParaRPr lang="en-US" altLang="zh-CN"/>
          </a:p>
          <a:p>
            <a:r>
              <a:rPr lang="en-US" altLang="zh-CN"/>
              <a:t>PlatformTransactionManger</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事务的隔离级别</a:t>
            </a:r>
            <a:endParaRPr lang="zh-CN" altLang="en-US"/>
          </a:p>
        </p:txBody>
      </p:sp>
      <p:sp>
        <p:nvSpPr>
          <p:cNvPr id="3" name="内容占位符 2"/>
          <p:cNvSpPr>
            <a:spLocks noGrp="1"/>
          </p:cNvSpPr>
          <p:nvPr>
            <p:ph idx="1"/>
          </p:nvPr>
        </p:nvSpPr>
        <p:spPr/>
        <p:txBody>
          <a:bodyPr/>
          <a:p>
            <a:r>
              <a:rPr lang="zh-CN" altLang="en-US"/>
              <a:t>ISOLATION_DEFAULT</a:t>
            </a:r>
            <a:endParaRPr lang="zh-CN" altLang="en-US"/>
          </a:p>
          <a:p>
            <a:endParaRPr lang="zh-CN" altLang="en-US"/>
          </a:p>
          <a:p>
            <a:r>
              <a:rPr lang="zh-CN" altLang="en-US"/>
              <a:t>ISOLATION_READ_UNCOMMITTED</a:t>
            </a:r>
            <a:endParaRPr lang="zh-CN" altLang="en-US"/>
          </a:p>
          <a:p>
            <a:endParaRPr lang="zh-CN" altLang="en-US"/>
          </a:p>
          <a:p>
            <a:r>
              <a:rPr lang="zh-CN" altLang="en-US"/>
              <a:t>ISOLATION_READ_COMMITTED</a:t>
            </a:r>
            <a:endParaRPr lang="zh-CN" altLang="en-US"/>
          </a:p>
          <a:p>
            <a:endParaRPr lang="zh-CN" altLang="en-US"/>
          </a:p>
          <a:p>
            <a:r>
              <a:rPr lang="zh-CN" altLang="en-US"/>
              <a:t>ISOLATION_REPEATABLE_READ</a:t>
            </a:r>
            <a:endParaRPr lang="zh-CN" altLang="en-US"/>
          </a:p>
          <a:p>
            <a:endParaRPr lang="zh-CN" altLang="en-US"/>
          </a:p>
          <a:p>
            <a:r>
              <a:rPr lang="zh-CN" altLang="en-US"/>
              <a:t>ISOLATION_SERIALIZABLE</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事务的传播属性</a:t>
            </a:r>
            <a:endParaRPr lang="zh-CN" altLang="en-US"/>
          </a:p>
        </p:txBody>
      </p:sp>
      <p:sp>
        <p:nvSpPr>
          <p:cNvPr id="3" name="内容占位符 2"/>
          <p:cNvSpPr>
            <a:spLocks noGrp="1"/>
          </p:cNvSpPr>
          <p:nvPr>
            <p:ph idx="1"/>
          </p:nvPr>
        </p:nvSpPr>
        <p:spPr/>
        <p:txBody>
          <a:bodyPr/>
          <a:p>
            <a:r>
              <a:rPr lang="zh-CN" altLang="en-US"/>
              <a:t>PROPAGATION_REQUIRED</a:t>
            </a:r>
            <a:endParaRPr lang="zh-CN" altLang="en-US"/>
          </a:p>
          <a:p>
            <a:r>
              <a:rPr lang="zh-CN" altLang="en-US"/>
              <a:t>PROPAGATION_SUPPORTS</a:t>
            </a:r>
            <a:endParaRPr lang="zh-CN" altLang="en-US"/>
          </a:p>
          <a:p>
            <a:r>
              <a:rPr lang="zh-CN" altLang="en-US"/>
              <a:t>PROPAGATION_MANDATORY</a:t>
            </a:r>
            <a:endParaRPr lang="zh-CN" altLang="en-US"/>
          </a:p>
          <a:p>
            <a:r>
              <a:rPr lang="zh-CN" altLang="en-US"/>
              <a:t>PROPAGATION_REQUIRES_NEW</a:t>
            </a:r>
            <a:endParaRPr lang="zh-CN" altLang="en-US"/>
          </a:p>
          <a:p>
            <a:r>
              <a:rPr lang="zh-CN" altLang="en-US"/>
              <a:t>PROPAGATION_NOT_SUPPORTED</a:t>
            </a:r>
            <a:endParaRPr lang="zh-CN" altLang="en-US"/>
          </a:p>
          <a:p>
            <a:r>
              <a:rPr lang="zh-CN" altLang="en-US"/>
              <a:t>PROPAGATION_NEVER</a:t>
            </a:r>
            <a:endParaRPr lang="zh-CN" altLang="en-US"/>
          </a:p>
          <a:p>
            <a:r>
              <a:rPr lang="zh-CN" altLang="en-US"/>
              <a:t>PROPAGATION_NESTED</a:t>
            </a:r>
            <a:endParaRPr lang="zh-CN" altLang="en-US"/>
          </a:p>
          <a:p>
            <a:endParaRPr lang="zh-CN" altLang="en-US"/>
          </a:p>
          <a:p>
            <a:r>
              <a:rPr lang="zh-CN" altLang="en-US"/>
              <a:t>参考： org.springframework.transaction</a:t>
            </a:r>
            <a:r>
              <a:rPr lang="en-US" altLang="zh-CN"/>
              <a:t>.</a:t>
            </a:r>
            <a:r>
              <a:rPr lang="zh-CN" altLang="en-US"/>
              <a:t>TransactionDefinition</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JTA</a:t>
            </a:r>
            <a:r>
              <a:rPr lang="zh-CN" altLang="en-US">
                <a:sym typeface="+mn-ea"/>
              </a:rPr>
              <a:t>与</a:t>
            </a:r>
            <a:r>
              <a:rPr lang="en-US" altLang="zh-CN">
                <a:sym typeface="+mn-ea"/>
              </a:rPr>
              <a:t>XA</a:t>
            </a:r>
            <a:endParaRPr lang="en-US" altLang="zh-CN"/>
          </a:p>
        </p:txBody>
      </p:sp>
      <p:sp>
        <p:nvSpPr>
          <p:cNvPr id="3" name="内容占位符 2"/>
          <p:cNvSpPr>
            <a:spLocks noGrp="1"/>
          </p:cNvSpPr>
          <p:nvPr>
            <p:ph idx="1"/>
          </p:nvPr>
        </p:nvSpPr>
        <p:spPr/>
        <p:txBody>
          <a:bodyPr/>
          <a:lstStyle/>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JTA</a:t>
            </a:r>
            <a:r>
              <a:rPr lang="zh-CN" altLang="en-US"/>
              <a:t>与</a:t>
            </a:r>
            <a:r>
              <a:rPr lang="en-US" altLang="zh-CN">
                <a:sym typeface="+mn-ea"/>
              </a:rPr>
              <a:t>XA</a:t>
            </a:r>
            <a:endParaRPr lang="en-US" altLang="zh-CN"/>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a:t>
            </a:r>
            <a:endParaRPr lang="zh-CN" altLang="en-US"/>
          </a:p>
        </p:txBody>
      </p:sp>
      <p:sp>
        <p:nvSpPr>
          <p:cNvPr id="3" name="内容占位符 2"/>
          <p:cNvSpPr>
            <a:spLocks noGrp="1"/>
          </p:cNvSpPr>
          <p:nvPr>
            <p:ph idx="1"/>
          </p:nvPr>
        </p:nvSpPr>
        <p:spPr/>
        <p:txBody>
          <a:bodyPr/>
          <a:p>
            <a:r>
              <a:rPr lang="zh-CN" altLang="en-US"/>
              <a:t>分布式系统定义</a:t>
            </a:r>
            <a:endParaRPr lang="zh-CN" altLang="en-US"/>
          </a:p>
          <a:p>
            <a:endParaRPr lang="zh-CN" altLang="en-US"/>
          </a:p>
          <a:p>
            <a:r>
              <a:rPr lang="zh-CN" altLang="en-US"/>
              <a:t>微服务定义</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的接口</a:t>
            </a:r>
            <a:endParaRPr lang="zh-CN" altLang="en-US"/>
          </a:p>
        </p:txBody>
      </p:sp>
      <p:sp>
        <p:nvSpPr>
          <p:cNvPr id="3" name="内容占位符 2"/>
          <p:cNvSpPr>
            <a:spLocks noGrp="1"/>
          </p:cNvSpPr>
          <p:nvPr>
            <p:ph idx="1"/>
          </p:nvPr>
        </p:nvSpPr>
        <p:spPr/>
        <p:txBody>
          <a:bodyPr/>
          <a:lstStyle/>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lstStyle/>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 </a:t>
            </a:r>
            <a:r>
              <a:rPr lang="zh-CN" altLang="en-US"/>
              <a:t>本地事务</a:t>
            </a:r>
            <a:endParaRPr lang="zh-CN" altLang="en-US"/>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lstStyle/>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JTA</a:t>
            </a:r>
            <a:endParaRPr lang="en-US" altLang="zh-CN"/>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的利弊</a:t>
            </a:r>
            <a:endParaRPr lang="zh-CN" altLang="en-US"/>
          </a:p>
        </p:txBody>
      </p:sp>
      <p:sp>
        <p:nvSpPr>
          <p:cNvPr id="3" name="内容占位符 2"/>
          <p:cNvSpPr>
            <a:spLocks noGrp="1"/>
          </p:cNvSpPr>
          <p:nvPr>
            <p:ph idx="1"/>
          </p:nvPr>
        </p:nvSpPr>
        <p:spPr/>
        <p:txBody>
          <a:bodyPr/>
          <a:lstStyle/>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lstStyle/>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分布式系统定义</a:t>
            </a:r>
            <a:endParaRPr lang="zh-CN" altLang="en-US"/>
          </a:p>
        </p:txBody>
      </p:sp>
      <p:sp>
        <p:nvSpPr>
          <p:cNvPr id="6" name="内容占位符 5"/>
          <p:cNvSpPr>
            <a:spLocks noGrp="1"/>
          </p:cNvSpPr>
          <p:nvPr>
            <p:ph idx="1"/>
          </p:nvPr>
        </p:nvSpPr>
        <p:spPr>
          <a:xfrm>
            <a:off x="876300" y="1852295"/>
            <a:ext cx="6130925" cy="4319905"/>
          </a:xfrm>
        </p:spPr>
        <p:txBody>
          <a:bodyPr>
            <a:noAutofit/>
          </a:bodyPr>
          <a:p>
            <a:r>
              <a:rPr lang="zh-CN" altLang="en-US" sz="1600">
                <a:sym typeface="+mn-ea"/>
              </a:rPr>
              <a:t>A distributed system is a collection of independent computers that appears to its users as a single coherent system.　</a:t>
            </a:r>
            <a:endParaRPr lang="zh-CN" altLang="en-US" sz="1600"/>
          </a:p>
          <a:p>
            <a:r>
              <a:rPr lang="zh-CN" altLang="en-US" sz="1600"/>
              <a:t>《Distributed Systems Principles and Paradigms》</a:t>
            </a:r>
            <a:endParaRPr lang="zh-CN" altLang="en-US" sz="1600" b="1"/>
          </a:p>
          <a:p>
            <a:endParaRPr lang="zh-CN" altLang="en-US" sz="1600" b="1"/>
          </a:p>
          <a:p>
            <a:endParaRPr lang="zh-CN" altLang="en-US" sz="1600"/>
          </a:p>
          <a:p>
            <a:pPr marL="0" indent="0">
              <a:buNone/>
            </a:pPr>
            <a:r>
              <a:rPr lang="zh-CN" altLang="en-US" sz="1600"/>
              <a:t> 将不同的组件分布在不同的服务器上，给用户提供一个可靠的，统一的服务。</a:t>
            </a:r>
            <a:endParaRPr lang="zh-CN" altLang="en-US" sz="1600"/>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XA</a:t>
            </a:r>
            <a:r>
              <a:rPr lang="zh-CN" altLang="en-US"/>
              <a:t>与</a:t>
            </a:r>
            <a:r>
              <a:rPr lang="en-US" altLang="zh-CN"/>
              <a:t>JTA</a:t>
            </a:r>
            <a:endParaRPr lang="en-US" altLang="zh-CN"/>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lstStyle/>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的事务管理</a:t>
            </a:r>
            <a:endParaRPr lang="zh-CN" altLang="en-US"/>
          </a:p>
        </p:txBody>
      </p:sp>
      <p:sp>
        <p:nvSpPr>
          <p:cNvPr id="3" name="内容占位符 2"/>
          <p:cNvSpPr>
            <a:spLocks noGrp="1"/>
          </p:cNvSpPr>
          <p:nvPr>
            <p:ph idx="1"/>
          </p:nvPr>
        </p:nvSpPr>
        <p:spPr/>
        <p:txBody>
          <a:bodyPr/>
          <a:p>
            <a:r>
              <a:rPr lang="zh-CN" altLang="en-US"/>
              <a:t>https://www.cnblogs.com/xingzc/p/6029483.html</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依次提交两个事务</a:t>
            </a:r>
            <a:endParaRPr lang="zh-CN" altLang="en-US"/>
          </a:p>
        </p:txBody>
      </p:sp>
      <p:sp>
        <p:nvSpPr>
          <p:cNvPr id="3" name="内容占位符 2"/>
          <p:cNvSpPr/>
          <p:nvPr>
            <p:ph idx="1"/>
          </p:nvPr>
        </p:nvSpPr>
        <p:spPr/>
        <p:txBody>
          <a:bodyPr/>
          <a:p>
            <a:r>
              <a:rPr lang="zh-CN" altLang="en-US"/>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rPr>
              <a:t>    Receive message</a:t>
            </a:r>
            <a:endParaRPr lang="zh-CN" altLang="en-US"/>
          </a:p>
          <a:p>
            <a:r>
              <a:rPr lang="zh-CN" altLang="en-US"/>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rPr>
              <a:t>    Update database</a:t>
            </a:r>
            <a:endParaRPr lang="zh-CN" altLang="en-US"/>
          </a:p>
          <a:p>
            <a:r>
              <a:rPr lang="zh-CN" altLang="en-US"/>
              <a:t>    Commit database transaction</a:t>
            </a:r>
            <a:endParaRPr lang="zh-CN" altLang="en-US"/>
          </a:p>
          <a:p>
            <a:r>
              <a:rPr lang="zh-CN" altLang="en-US"/>
              <a:t>    Commit messaging transaction</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不使用</a:t>
            </a:r>
            <a:r>
              <a:rPr lang="en-US" altLang="zh-CN">
                <a:sym typeface="+mn-ea"/>
              </a:rPr>
              <a:t>JTA</a:t>
            </a:r>
            <a:r>
              <a:rPr lang="zh-CN" altLang="en-US">
                <a:sym typeface="+mn-ea"/>
              </a:rPr>
              <a:t>依次提交两个事务</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a:sym typeface="+mn-ea"/>
              </a:rPr>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 </a:t>
            </a:r>
            <a:r>
              <a:rPr lang="en-US" altLang="zh-CN">
                <a:ln w="22225">
                  <a:solidFill>
                    <a:schemeClr val="accent2"/>
                  </a:solidFill>
                  <a:prstDash val="solid"/>
                </a:ln>
                <a:solidFill>
                  <a:schemeClr val="accent2">
                    <a:lumMod val="40000"/>
                    <a:lumOff val="60000"/>
                  </a:schemeClr>
                </a:solidFill>
                <a:effectLst/>
                <a:sym typeface="+mn-ea"/>
              </a:rPr>
              <a:t>FAILED</a:t>
            </a:r>
            <a:endParaRPr lang="zh-CN" altLang="en-US"/>
          </a:p>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多个资源的事务同步模式</a:t>
            </a:r>
            <a:endParaRPr lang="zh-CN" altLang="en-US"/>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p>
          <a:p>
            <a:r>
              <a:rPr lang="en-US" altLang="zh-CN"/>
              <a:t>XA</a:t>
            </a:r>
            <a:r>
              <a:rPr lang="zh-CN" altLang="en-US"/>
              <a:t>与最后资源博弈（XA and the Last Resource Gambit）</a:t>
            </a:r>
            <a:endParaRPr lang="zh-CN" altLang="en-US"/>
          </a:p>
          <a:p>
            <a:r>
              <a:rPr lang="zh-CN" altLang="en-US"/>
              <a:t>共享资源（Shared Transaction Resource）</a:t>
            </a:r>
            <a:endParaRPr lang="zh-CN" altLang="en-US"/>
          </a:p>
          <a:p>
            <a:r>
              <a:rPr lang="zh-CN" altLang="en-US"/>
              <a:t>最大努力一次提交（Best Efforts 1PC）</a:t>
            </a:r>
            <a:endParaRPr lang="zh-CN" altLang="en-US"/>
          </a:p>
          <a:p>
            <a:pPr lvl="1"/>
            <a:r>
              <a:rPr lang="zh-CN" altLang="en-US"/>
              <a:t>链式事务（Chaining transaction managers）</a:t>
            </a:r>
            <a:endParaRPr lang="zh-CN" altLang="en-US"/>
          </a:p>
          <a:p>
            <a:r>
              <a:rPr lang="zh-CN" altLang="en-US"/>
              <a:t>非必要事务性接入（Nontransactional Access）</a:t>
            </a:r>
            <a:endParaRPr lang="zh-CN" altLang="en-US"/>
          </a:p>
          <a:p>
            <a:r>
              <a:rPr lang="zh-CN" altLang="en-US"/>
              <a:t>祈祷模式（Wing-and-a-Prayer: An antipattern）</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与一阶段提交优化</a:t>
            </a:r>
            <a:endParaRPr lang="zh-CN" altLang="en-US"/>
          </a:p>
        </p:txBody>
      </p:sp>
      <p:sp>
        <p:nvSpPr>
          <p:cNvPr id="3" name="内容占位符 2"/>
          <p:cNvSpPr>
            <a:spLocks noGrp="1"/>
          </p:cNvSpPr>
          <p:nvPr>
            <p:ph idx="1"/>
          </p:nvPr>
        </p:nvSpPr>
        <p:spPr/>
        <p:txBody>
          <a:bodyPr/>
          <a:p>
            <a:r>
              <a:rPr lang="zh-CN" altLang="en-US"/>
              <a:t>避免单一事务资源下的2PC过度开销。</a:t>
            </a:r>
            <a:endParaRPr lang="zh-CN" altLang="en-US"/>
          </a:p>
          <a:p>
            <a:endParaRPr lang="zh-CN" altLang="en-US"/>
          </a:p>
          <a:p>
            <a:r>
              <a:rPr lang="zh-CN" altLang="en-US"/>
              <a:t>This pattern is an optimization that many transaction managers use to avoid the overhead of 2PC </a:t>
            </a:r>
            <a:r>
              <a:rPr lang="zh-CN" altLang="en-US">
                <a:solidFill>
                  <a:srgbClr val="C00000"/>
                </a:solidFill>
              </a:rPr>
              <a:t>if the transaction includes a single resource.</a:t>
            </a:r>
            <a:r>
              <a:rPr lang="zh-CN" altLang="en-US"/>
              <a:t> You would expect your application server to be able to figure this out.</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XA</a:t>
            </a:r>
            <a:r>
              <a:rPr lang="zh-CN" altLang="en-US">
                <a:sym typeface="+mn-ea"/>
              </a:rPr>
              <a:t>与最后资源博弈</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Receive message</a:t>
            </a:r>
            <a:endParaRPr lang="zh-CN" altLang="en-US"/>
          </a:p>
          <a:p>
            <a:r>
              <a:rPr lang="zh-CN" altLang="en-US">
                <a:sym typeface="+mn-ea"/>
              </a:rPr>
              <a:t>    Start </a:t>
            </a:r>
            <a:r>
              <a:rPr lang="en-US" altLang="zh-CN">
                <a:sym typeface="+mn-ea"/>
              </a:rPr>
              <a:t>JTA</a:t>
            </a:r>
            <a:r>
              <a:rPr lang="zh-CN" altLang="en-US">
                <a:sym typeface="+mn-ea"/>
              </a:rPr>
              <a:t> database transaction</a:t>
            </a:r>
            <a:endParaRPr lang="zh-CN" altLang="en-US"/>
          </a:p>
          <a:p>
            <a:r>
              <a:rPr lang="zh-CN" altLang="en-US">
                <a:sym typeface="+mn-ea"/>
              </a:rPr>
              <a:t>    Update database</a:t>
            </a:r>
            <a:endParaRPr lang="zh-CN" altLang="en-US"/>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1 c</a:t>
            </a:r>
            <a:r>
              <a:rPr lang="zh-CN" altLang="en-US">
                <a:ln w="22225">
                  <a:solidFill>
                    <a:schemeClr val="accent2"/>
                  </a:solidFill>
                  <a:prstDash val="solid"/>
                </a:ln>
                <a:solidFill>
                  <a:schemeClr val="accent2">
                    <a:lumMod val="40000"/>
                    <a:lumOff val="60000"/>
                  </a:schemeClr>
                </a:solidFill>
                <a:effectLst/>
                <a:sym typeface="+mn-ea"/>
              </a:rPr>
              <a:t>ommit database transaction</a:t>
            </a:r>
            <a:endParaRPr lang="zh-CN" altLang="en-US"/>
          </a:p>
          <a:p>
            <a:r>
              <a:rPr lang="zh-CN" altLang="en-US">
                <a:ln w="6600">
                  <a:solidFill>
                    <a:schemeClr val="accent2"/>
                  </a:solidFill>
                  <a:prstDash val="solid"/>
                </a:ln>
                <a:solidFill>
                  <a:srgbClr val="FFC000"/>
                </a:solidFill>
                <a:effectLst>
                  <a:outerShdw dist="38100" dir="2700000" algn="tl" rotWithShape="0">
                    <a:schemeClr val="accent2"/>
                  </a:outerShdw>
                </a:effectLst>
                <a:sym typeface="+mn-ea"/>
              </a:rPr>
              <a:t>    Commit messaging transaction</a:t>
            </a:r>
            <a:endParaRPr lang="zh-CN" altLang="en-US">
              <a:sym typeface="+mn-ea"/>
            </a:endParaRPr>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2 commit database transaction</a:t>
            </a: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sp>
        <p:nvSpPr>
          <p:cNvPr id="3" name="内容占位符 2"/>
          <p:cNvSpPr>
            <a:spLocks noGrp="1"/>
          </p:cNvSpPr>
          <p:nvPr>
            <p:ph idx="1"/>
          </p:nvPr>
        </p:nvSpPr>
        <p:spPr/>
        <p:txBody>
          <a:bodyPr/>
          <a:p>
            <a:r>
              <a:rPr lang="zh-CN" altLang="en-US"/>
              <a:t>两个数据源共享同一个底层数据源</a:t>
            </a:r>
            <a:endParaRPr lang="zh-CN" altLang="en-US"/>
          </a:p>
          <a:p>
            <a:pPr lvl="1"/>
            <a:r>
              <a:rPr lang="zh-CN" altLang="en-US" sz="2000"/>
              <a:t>一般而言场景为一个</a:t>
            </a:r>
            <a:r>
              <a:rPr lang="en-US" altLang="zh-CN" sz="2000"/>
              <a:t>DB</a:t>
            </a:r>
            <a:r>
              <a:rPr lang="zh-CN" altLang="en-US" sz="2000"/>
              <a:t>和一个</a:t>
            </a:r>
            <a:r>
              <a:rPr lang="en-US" altLang="zh-CN" sz="2000"/>
              <a:t>MQ</a:t>
            </a:r>
            <a:endParaRPr lang="en-US" altLang="zh-CN" sz="2000"/>
          </a:p>
          <a:p>
            <a:pPr lvl="1"/>
            <a:endParaRPr lang="en-US" altLang="zh-CN" sz="2000"/>
          </a:p>
          <a:p>
            <a:pPr lvl="1"/>
            <a:r>
              <a:rPr lang="zh-CN" altLang="en-US" sz="2000">
                <a:sym typeface="+mn-ea"/>
              </a:rPr>
              <a:t>MQ使用DB作为存储</a:t>
            </a:r>
            <a:endParaRPr lang="zh-CN" altLang="en-US" sz="2000">
              <a:sym typeface="+mn-ea"/>
            </a:endParaRPr>
          </a:p>
          <a:p>
            <a:pPr lvl="1"/>
            <a:endParaRPr lang="zh-CN" altLang="en-US" sz="2000">
              <a:sym typeface="+mn-ea"/>
            </a:endParaRPr>
          </a:p>
          <a:p>
            <a:pPr lvl="1" algn="l"/>
            <a:r>
              <a:rPr lang="zh-CN" altLang="en-US" sz="2000">
                <a:sym typeface="+mn-ea"/>
              </a:rPr>
              <a:t>使用DB的connection做事务同步、提交</a:t>
            </a:r>
            <a:endParaRPr lang="zh-CN" altLang="en-US" sz="2000">
              <a:sym typeface="+mn-ea"/>
            </a:endParaRPr>
          </a:p>
          <a:p>
            <a:pPr lvl="1" algn="l"/>
            <a:endParaRPr lang="zh-CN" altLang="en-US"/>
          </a:p>
          <a:p>
            <a:r>
              <a:rPr lang="zh-CN" altLang="en-US"/>
              <a:t>需要数据源的支持</a:t>
            </a:r>
            <a:endParaRPr lang="zh-CN" altLang="en-US"/>
          </a:p>
          <a:p>
            <a:pPr lvl="1"/>
            <a:endParaRPr lang="zh-CN" altLang="en-US"/>
          </a:p>
          <a:p>
            <a:pPr lvl="1"/>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sp>
        <p:nvSpPr>
          <p:cNvPr id="3" name="内容占位符 2"/>
          <p:cNvSpPr>
            <a:spLocks noGrp="1"/>
          </p:cNvSpPr>
          <p:nvPr>
            <p:ph idx="1"/>
          </p:nvPr>
        </p:nvSpPr>
        <p:spPr/>
        <p:txBody>
          <a:bodyPr/>
          <a:p>
            <a:r>
              <a:rPr lang="zh-CN" altLang="en-US"/>
              <a:t>依次提交事务</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分布式系统定义</a:t>
            </a:r>
            <a:endParaRPr lang="zh-CN" altLang="en-US"/>
          </a:p>
        </p:txBody>
      </p:sp>
      <p:sp>
        <p:nvSpPr>
          <p:cNvPr id="3" name="内容占位符 2"/>
          <p:cNvSpPr>
            <a:spLocks noGrp="1"/>
          </p:cNvSpPr>
          <p:nvPr>
            <p:ph idx="1"/>
          </p:nvPr>
        </p:nvSpPr>
        <p:spPr/>
        <p:txBody>
          <a:bodyPr/>
          <a:p>
            <a:r>
              <a:rPr lang="zh-CN" altLang="en-US"/>
              <a:t>A distributed system is a system whose components are located on different networked computers, which communicate and coordinate their actions by passing messages to one another</a:t>
            </a:r>
            <a:r>
              <a:rPr lang="en-US" altLang="zh-CN"/>
              <a:t>.</a:t>
            </a:r>
            <a:endParaRPr lang="en-US" altLang="zh-CN"/>
          </a:p>
          <a:p>
            <a:pPr marL="457200" lvl="1" indent="0">
              <a:buNone/>
            </a:pPr>
            <a:r>
              <a:rPr lang="en-US" altLang="zh-CN"/>
              <a:t>				</a:t>
            </a:r>
            <a:r>
              <a:rPr lang="zh-CN" altLang="en-US"/>
              <a:t>《</a:t>
            </a:r>
            <a:r>
              <a:rPr lang="en-US" altLang="zh-CN"/>
              <a:t>Distributed Systems: Concepts and Design</a:t>
            </a:r>
            <a:r>
              <a:rPr lang="zh-CN" altLang="en-US"/>
              <a:t>》</a:t>
            </a:r>
            <a:endParaRPr lang="en-US" altLang="zh-CN"/>
          </a:p>
          <a:p>
            <a:endParaRPr lang="zh-CN" altLang="en-US"/>
          </a:p>
          <a:p>
            <a:pPr marL="0" indent="0">
              <a:buNone/>
            </a:pPr>
            <a:endParaRPr lang="zh-CN" altLang="en-US">
              <a:sym typeface="+mn-ea"/>
            </a:endParaRPr>
          </a:p>
          <a:p>
            <a:r>
              <a:rPr lang="zh-CN" altLang="en-US">
                <a:sym typeface="+mn-ea"/>
              </a:rPr>
              <a:t>组件分布在网络计算机上</a:t>
            </a:r>
            <a:endParaRPr lang="zh-CN" altLang="en-US"/>
          </a:p>
          <a:p>
            <a:r>
              <a:rPr lang="zh-CN" altLang="en-US">
                <a:sym typeface="+mn-ea"/>
              </a:rPr>
              <a:t> 组件之间仅仅通过消息传递来通信并协调行动</a:t>
            </a:r>
            <a:endParaRPr lang="zh-CN" altLang="en-US"/>
          </a:p>
          <a:p>
            <a:endParaRPr lang="zh-CN" altLang="en-US"/>
          </a:p>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最大努力一次提交</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a:t>
            </a:r>
            <a:endParaRPr lang="zh-CN" altLang="en-US"/>
          </a:p>
          <a:p>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sp>
        <p:nvSpPr>
          <p:cNvPr id="3" name="内容占位符 2"/>
          <p:cNvSpPr>
            <a:spLocks noGrp="1"/>
          </p:cNvSpPr>
          <p:nvPr>
            <p:ph idx="1"/>
          </p:nvPr>
        </p:nvSpPr>
        <p:spPr/>
        <p:txBody>
          <a:bodyPr/>
          <a:p>
            <a:r>
              <a:rPr lang="zh-CN" altLang="en-US"/>
              <a:t>其中一个数据源是</a:t>
            </a:r>
            <a:r>
              <a:rPr lang="en-US" altLang="zh-CN"/>
              <a:t>MQ</a:t>
            </a:r>
            <a:r>
              <a:rPr lang="zh-CN" altLang="en-US"/>
              <a:t>，并且事务由读</a:t>
            </a:r>
            <a:r>
              <a:rPr lang="en-US" altLang="zh-CN"/>
              <a:t>MQ</a:t>
            </a:r>
            <a:r>
              <a:rPr lang="zh-CN" altLang="en-US"/>
              <a:t>消息开始</a:t>
            </a:r>
            <a:endParaRPr lang="zh-CN" altLang="en-US"/>
          </a:p>
          <a:p>
            <a:endParaRPr lang="zh-CN" altLang="en-US"/>
          </a:p>
          <a:p>
            <a:r>
              <a:rPr lang="zh-CN" altLang="en-US"/>
              <a:t>利用</a:t>
            </a:r>
            <a:r>
              <a:rPr lang="en-US" altLang="zh-CN"/>
              <a:t>MQ</a:t>
            </a:r>
            <a:r>
              <a:rPr lang="zh-CN" altLang="en-US"/>
              <a:t>消息的重试机制</a:t>
            </a:r>
            <a:endParaRPr lang="zh-CN" altLang="en-US"/>
          </a:p>
          <a:p>
            <a:endParaRPr lang="zh-CN" altLang="en-US"/>
          </a:p>
          <a:p>
            <a:r>
              <a:rPr lang="zh-CN" altLang="en-US"/>
              <a:t>重试的时候数据库需要处理重复消息</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a:sym typeface="+mn-ea"/>
              </a:rPr>
              <a:t>    Receive message</a:t>
            </a:r>
            <a:endParaRPr lang="zh-CN" altLang="en-US"/>
          </a:p>
          <a:p>
            <a:r>
              <a:rPr lang="zh-CN" altLang="en-US">
                <a:sym typeface="+mn-ea"/>
              </a:rPr>
              <a:t>    Update database</a:t>
            </a:r>
            <a:endParaRPr lang="zh-CN" altLang="en-US"/>
          </a:p>
          <a:p>
            <a:r>
              <a:rPr lang="zh-CN" altLang="en-US">
                <a:sym typeface="+mn-ea"/>
              </a:rPr>
              <a:t>    Commit database transaction</a:t>
            </a:r>
            <a:endParaRPr lang="zh-CN" altLang="en-US">
              <a:solidFill>
                <a:srgbClr val="C00000"/>
              </a:solidFill>
            </a:endParaRPr>
          </a:p>
          <a:p>
            <a:r>
              <a:rPr lang="zh-CN" altLang="en-US">
                <a:solidFill>
                  <a:srgbClr val="C00000"/>
                </a:solidFill>
                <a:sym typeface="+mn-ea"/>
              </a:rPr>
              <a:t>    Commit messaging transaction</a:t>
            </a:r>
            <a:endParaRPr lang="zh-CN" altLang="en-US">
              <a:solidFill>
                <a:srgbClr val="C00000"/>
              </a:solidFill>
              <a:sym typeface="+mn-ea"/>
            </a:endParaRPr>
          </a:p>
          <a:p>
            <a:endParaRPr lang="zh-CN" altLang="en-US">
              <a:solidFill>
                <a:srgbClr val="C00000"/>
              </a:solidFill>
              <a:sym typeface="+mn-ea"/>
            </a:endParaRPr>
          </a:p>
          <a:p>
            <a:pPr marL="0" indent="0">
              <a:buNone/>
            </a:pPr>
            <a:r>
              <a:rPr lang="zh-CN" altLang="en-US">
                <a:solidFill>
                  <a:srgbClr val="92D050"/>
                </a:solidFill>
              </a:rPr>
              <a:t>提交消息出错，消息会被放回</a:t>
            </a:r>
            <a:r>
              <a:rPr lang="en-US" altLang="zh-CN">
                <a:solidFill>
                  <a:srgbClr val="92D050"/>
                </a:solidFill>
              </a:rPr>
              <a:t>MQ</a:t>
            </a:r>
            <a:r>
              <a:rPr lang="zh-CN" altLang="en-US">
                <a:solidFill>
                  <a:srgbClr val="92D050"/>
                </a:solidFill>
              </a:rPr>
              <a:t>重新触发该方法</a:t>
            </a:r>
            <a:endParaRPr lang="zh-CN" altLang="en-US">
              <a:solidFill>
                <a:srgbClr val="92D050"/>
              </a:solidFill>
            </a:endParaRPr>
          </a:p>
          <a:p>
            <a:pPr marL="0" indent="0">
              <a:buNone/>
            </a:pPr>
            <a:r>
              <a:rPr lang="zh-CN" altLang="en-US">
                <a:solidFill>
                  <a:srgbClr val="92D050"/>
                </a:solidFill>
              </a:rPr>
              <a:t>会重复数据库操作，需要做幂等</a:t>
            </a:r>
            <a:endParaRPr lang="zh-CN" altLang="en-US"/>
          </a:p>
          <a:p>
            <a:endParaRPr lang="zh-CN" altLang="en-US"/>
          </a:p>
          <a:p>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消息驱动的分布式事务</a:t>
            </a:r>
            <a:endParaRPr lang="zh-CN" altLang="en-US"/>
          </a:p>
        </p:txBody>
      </p:sp>
      <p:pic>
        <p:nvPicPr>
          <p:cNvPr id="5" name="内容占位符 4"/>
          <p:cNvPicPr>
            <a:picLocks noChangeAspect="1"/>
          </p:cNvPicPr>
          <p:nvPr>
            <p:ph idx="1"/>
          </p:nvPr>
        </p:nvPicPr>
        <p:blipFill>
          <a:blip r:embed="rId1"/>
          <a:stretch>
            <a:fillRect/>
          </a:stretch>
        </p:blipFill>
        <p:spPr>
          <a:xfrm>
            <a:off x="1035050" y="1880870"/>
            <a:ext cx="8115300" cy="3619500"/>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sp>
        <p:nvSpPr>
          <p:cNvPr id="3" name="内容占位符 2"/>
          <p:cNvSpPr>
            <a:spLocks noGrp="1"/>
          </p:cNvSpPr>
          <p:nvPr>
            <p:ph idx="1"/>
          </p:nvPr>
        </p:nvSpPr>
        <p:spPr/>
        <p:txBody>
          <a:bodyPr/>
          <a:p>
            <a:r>
              <a:rPr lang="zh-CN" altLang="en-US"/>
              <a:t>定义一个事务链</a:t>
            </a:r>
            <a:endParaRPr lang="zh-CN" altLang="en-US"/>
          </a:p>
          <a:p>
            <a:endParaRPr lang="zh-CN" altLang="en-US"/>
          </a:p>
          <a:p>
            <a:r>
              <a:rPr lang="zh-CN" altLang="en-US"/>
              <a:t>多个事务在一个事务管理器里依次提交</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非必要事务性接入</a:t>
            </a:r>
            <a:endParaRPr lang="zh-CN" altLang="en-US"/>
          </a:p>
        </p:txBody>
      </p:sp>
      <p:sp>
        <p:nvSpPr>
          <p:cNvPr id="3" name="内容占位符 2"/>
          <p:cNvSpPr>
            <a:spLocks noGrp="1"/>
          </p:cNvSpPr>
          <p:nvPr>
            <p:ph idx="1"/>
          </p:nvPr>
        </p:nvSpPr>
        <p:spPr/>
        <p:txBody>
          <a:bodyPr/>
          <a:p>
            <a:r>
              <a:rPr lang="zh-CN" altLang="en-US"/>
              <a:t>有时候对某些资源的访问操作没有必要跟上下文中的其他事务相关联。</a:t>
            </a:r>
            <a:endParaRPr lang="zh-CN" altLang="en-US"/>
          </a:p>
          <a:p>
            <a:endParaRPr lang="zh-CN" altLang="en-US"/>
          </a:p>
          <a:p>
            <a:r>
              <a:rPr lang="zh-CN" altLang="en-US"/>
              <a:t>比如对审计表的操作。</a:t>
            </a:r>
            <a:endParaRPr lang="zh-CN" altLang="en-US"/>
          </a:p>
          <a:p>
            <a:endParaRPr lang="zh-CN" altLang="en-US"/>
          </a:p>
          <a:p>
            <a:endParaRPr lang="zh-CN" altLang="en-US" i="1"/>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祈祷模式</a:t>
            </a:r>
            <a:endParaRPr lang="en-US" altLang="zh-CN"/>
          </a:p>
        </p:txBody>
      </p:sp>
      <p:sp>
        <p:nvSpPr>
          <p:cNvPr id="3" name="内容占位符 2"/>
          <p:cNvSpPr>
            <a:spLocks noGrp="1"/>
          </p:cNvSpPr>
          <p:nvPr>
            <p:ph idx="1"/>
          </p:nvPr>
        </p:nvSpPr>
        <p:spPr/>
        <p:txBody>
          <a:bodyPr/>
          <a:p>
            <a:r>
              <a:rPr lang="zh-CN" altLang="en-US"/>
              <a:t>使用</a:t>
            </a:r>
            <a:r>
              <a:rPr lang="en-US" altLang="zh-CN"/>
              <a:t>Spring</a:t>
            </a:r>
            <a:r>
              <a:rPr lang="zh-CN" altLang="en-US"/>
              <a:t>对事务的封装；</a:t>
            </a:r>
            <a:r>
              <a:rPr lang="en-US" altLang="zh-CN"/>
              <a:t>@Transactional</a:t>
            </a:r>
            <a:endParaRPr lang="zh-CN" altLang="en-US"/>
          </a:p>
          <a:p>
            <a:endParaRPr lang="zh-CN" altLang="en-US"/>
          </a:p>
          <a:p>
            <a:r>
              <a:rPr lang="zh-CN" altLang="en-US"/>
              <a:t>开发者不懂分布式事务或没有意识到写的业务已经运行在分布式事务中。直到它有一天真的出错了，回滚没有成功。</a:t>
            </a:r>
            <a:endParaRPr lang="zh-CN" altLang="en-US"/>
          </a:p>
          <a:p>
            <a:endParaRPr lang="zh-CN" altLang="en-US"/>
          </a:p>
          <a:p>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模式选择（根据一致性需求）</a:t>
            </a:r>
            <a:endParaRPr lang="zh-CN" altLang="en-US"/>
          </a:p>
        </p:txBody>
      </p:sp>
      <p:sp>
        <p:nvSpPr>
          <p:cNvPr id="3" name="内容占位符 2"/>
          <p:cNvSpPr>
            <a:spLocks noGrp="1"/>
          </p:cNvSpPr>
          <p:nvPr>
            <p:ph idx="1"/>
          </p:nvPr>
        </p:nvSpPr>
        <p:spPr/>
        <p:txBody>
          <a:bodyPr/>
          <a:p>
            <a:r>
              <a:rPr lang="zh-CN" altLang="en-US"/>
              <a:t>强一致性要求</a:t>
            </a:r>
            <a:endParaRPr lang="zh-CN" altLang="en-US"/>
          </a:p>
          <a:p>
            <a:pPr lvl="1"/>
            <a:r>
              <a:rPr lang="en-US" altLang="zh-CN" sz="2000"/>
              <a:t>JTA</a:t>
            </a:r>
            <a:endParaRPr lang="zh-CN" altLang="en-US"/>
          </a:p>
          <a:p>
            <a:pPr lvl="1"/>
            <a:r>
              <a:rPr lang="zh-CN" altLang="en-US" sz="2000"/>
              <a:t>如果数据不一致将会给用户带来财产损失而且无法通过重试达到数据一致。比如银行，证券，支付宝，微信支付。</a:t>
            </a:r>
            <a:endParaRPr lang="zh-CN" altLang="en-US"/>
          </a:p>
          <a:p>
            <a:r>
              <a:rPr lang="zh-CN" altLang="en-US"/>
              <a:t>弱、最终一致性要求</a:t>
            </a:r>
            <a:endParaRPr lang="zh-CN" altLang="en-US"/>
          </a:p>
          <a:p>
            <a:pPr lvl="1"/>
            <a:r>
              <a:rPr lang="zh-CN" altLang="en-US"/>
              <a:t>最大努力一次提交、链式事务</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模式选择（根据业务场景）</a:t>
            </a:r>
            <a:endParaRPr lang="zh-CN" altLang="en-US"/>
          </a:p>
        </p:txBody>
      </p:sp>
      <p:sp>
        <p:nvSpPr>
          <p:cNvPr id="3" name="内容占位符 2"/>
          <p:cNvSpPr>
            <a:spLocks noGrp="1"/>
          </p:cNvSpPr>
          <p:nvPr>
            <p:ph idx="1"/>
          </p:nvPr>
        </p:nvSpPr>
        <p:spPr/>
        <p:txBody>
          <a:bodyPr/>
          <a:p>
            <a:r>
              <a:rPr lang="en-US" altLang="zh-CN"/>
              <a:t>DB-MQ: </a:t>
            </a:r>
            <a:r>
              <a:rPr lang="zh-CN" altLang="en-US"/>
              <a:t>最大努力一次提交</a:t>
            </a:r>
            <a:r>
              <a:rPr lang="en-US" altLang="zh-CN"/>
              <a:t>+</a:t>
            </a:r>
            <a:r>
              <a:rPr lang="zh-CN" altLang="en-US"/>
              <a:t>重试</a:t>
            </a:r>
            <a:endParaRPr lang="zh-CN" altLang="en-US"/>
          </a:p>
          <a:p>
            <a:endParaRPr lang="zh-CN" altLang="en-US"/>
          </a:p>
          <a:p>
            <a:r>
              <a:rPr lang="en-US" altLang="zh-CN"/>
              <a:t>DB-DB: </a:t>
            </a:r>
            <a:r>
              <a:rPr lang="zh-CN" altLang="en-US"/>
              <a:t>链式事务</a:t>
            </a:r>
            <a:endParaRPr lang="zh-CN" altLang="en-US"/>
          </a:p>
          <a:p>
            <a:endParaRPr lang="zh-CN" altLang="en-US"/>
          </a:p>
          <a:p>
            <a:r>
              <a:rPr lang="zh-CN" altLang="en-US"/>
              <a:t>多数据源： 链式事务或其他事务同步模式</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分布式事务实现的技术</a:t>
            </a:r>
            <a:endParaRPr lang="zh-CN" altLang="en-US"/>
          </a:p>
        </p:txBody>
      </p:sp>
      <p:sp>
        <p:nvSpPr>
          <p:cNvPr id="3" name="内容占位符 2"/>
          <p:cNvSpPr>
            <a:spLocks noGrp="1"/>
          </p:cNvSpPr>
          <p:nvPr>
            <p:ph idx="1"/>
          </p:nvPr>
        </p:nvSpPr>
        <p:spPr/>
        <p:txBody>
          <a:bodyPr/>
          <a:lstStyle/>
          <a:p>
            <a:r>
              <a:rPr lang="zh-CN" altLang="en-US">
                <a:sym typeface="+mn-ea"/>
              </a:rPr>
              <a:t>幂等性</a:t>
            </a:r>
            <a:endParaRPr lang="zh-CN" altLang="en-US">
              <a:sym typeface="+mn-ea"/>
            </a:endParaRPr>
          </a:p>
          <a:p>
            <a:endParaRPr lang="zh-CN" altLang="en-US">
              <a:sym typeface="+mn-ea"/>
            </a:endParaRPr>
          </a:p>
          <a:p>
            <a:r>
              <a:rPr lang="zh-CN" altLang="en-US">
                <a:sym typeface="+mn-ea"/>
              </a:rPr>
              <a:t>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分布式系统简化的架构图</a:t>
            </a:r>
            <a:endParaRPr lang="zh-CN" altLang="en-US"/>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分布式事务的性质</a:t>
            </a:r>
            <a:endParaRPr lang="zh-CN" altLang="en-US"/>
          </a:p>
        </p:txBody>
      </p:sp>
      <p:sp>
        <p:nvSpPr>
          <p:cNvPr id="3" name="内容占位符 2"/>
          <p:cNvSpPr>
            <a:spLocks noGrp="1"/>
          </p:cNvSpPr>
          <p:nvPr>
            <p:ph idx="1"/>
          </p:nvPr>
        </p:nvSpPr>
        <p:spPr/>
        <p:txBody>
          <a:bodyPr/>
          <a:lstStyle/>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微服务接口的幂等性</a:t>
            </a:r>
            <a:endParaRPr lang="zh-CN" altLang="en-US"/>
          </a:p>
        </p:txBody>
      </p:sp>
      <p:sp>
        <p:nvSpPr>
          <p:cNvPr id="3" name="内容占位符 2"/>
          <p:cNvSpPr>
            <a:spLocks noGrp="1"/>
          </p:cNvSpPr>
          <p:nvPr>
            <p:ph idx="1"/>
          </p:nvPr>
        </p:nvSpPr>
        <p:spPr/>
        <p:txBody>
          <a:bodyPr/>
          <a:lstStyle/>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6" name="内容占位符 5"/>
          <p:cNvSpPr/>
          <p:nvPr>
            <p:ph idx="1"/>
          </p:nvPr>
        </p:nvSpPr>
        <p:spPr/>
        <p:txBody>
          <a:bodyPr/>
          <a:p>
            <a:r>
              <a:rPr lang="zh-CN" altLang="en-US"/>
              <a:t>业务层</a:t>
            </a:r>
            <a:endParaRPr lang="zh-CN" altLang="en-US"/>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3" name="内容占位符 2"/>
          <p:cNvSpPr/>
          <p:nvPr>
            <p:ph idx="1"/>
          </p:nvPr>
        </p:nvSpPr>
        <p:spPr/>
        <p:txBody>
          <a:bodyPr/>
          <a:p>
            <a:r>
              <a:rPr lang="en-US" altLang="zh-CN"/>
              <a:t>DB</a:t>
            </a:r>
            <a:r>
              <a:rPr lang="zh-CN" altLang="en-US"/>
              <a:t>层</a:t>
            </a:r>
            <a:endParaRPr lang="zh-CN" altLang="en-US"/>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lstStyle/>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lstStyle/>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Redis</a:t>
            </a:r>
            <a:endParaRPr lang="en-US" altLang="zh-CN">
              <a:sym typeface="+mn-ea"/>
            </a:endParaRPr>
          </a:p>
        </p:txBody>
      </p:sp>
      <p:pic>
        <p:nvPicPr>
          <p:cNvPr id="5" name="内容占位符 4"/>
          <p:cNvPicPr>
            <a:picLocks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Zookeeper</a:t>
            </a:r>
            <a:endParaRPr lang="zh-CN" altLang="en-US"/>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9"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lstStyle/>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分布式系统分布式对象</a:t>
            </a:r>
            <a:endParaRPr lang="zh-CN" altLang="en-US"/>
          </a:p>
        </p:txBody>
      </p:sp>
      <p:sp>
        <p:nvSpPr>
          <p:cNvPr id="3" name="内容占位符 2"/>
          <p:cNvSpPr>
            <a:spLocks noGrp="1"/>
          </p:cNvSpPr>
          <p:nvPr>
            <p:ph idx="1"/>
          </p:nvPr>
        </p:nvSpPr>
        <p:spPr/>
        <p:txBody>
          <a:bodyPr/>
          <a:lstStyle/>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a:xfrm>
            <a:off x="876300" y="4261485"/>
            <a:ext cx="10440035" cy="1910715"/>
          </a:xfrm>
        </p:spPr>
        <p:txBody>
          <a:bodyPr>
            <a:normAutofit/>
          </a:bodyPr>
          <a:p>
            <a:r>
              <a:rPr lang="zh-CN" altLang="en-US"/>
              <a:t>In computing, microservices is a software architecture style in which complex applications are composed of small, independent processes communicating with each other using language-agnostic APIs. </a:t>
            </a:r>
            <a:endParaRPr lang="zh-CN" altLang="en-US"/>
          </a:p>
          <a:p>
            <a:r>
              <a:rPr lang="zh-CN" altLang="en-US"/>
              <a:t>These services are small building blocks, highly decoupled and focussed on doing a small task, facilitating a modular approach to system-building.</a:t>
            </a:r>
            <a:endParaRPr lang="zh-CN" altLang="en-US"/>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a:t>
            </a:r>
            <a:endParaRPr lang="zh-CN" altLang="en-US" dirty="0"/>
          </a:p>
        </p:txBody>
      </p:sp>
      <p:sp>
        <p:nvSpPr>
          <p:cNvPr id="3" name="内容占位符 2"/>
          <p:cNvSpPr>
            <a:spLocks noGrp="1"/>
          </p:cNvSpPr>
          <p:nvPr>
            <p:ph idx="1"/>
          </p:nvPr>
        </p:nvSpPr>
        <p:spPr/>
        <p:txBody>
          <a:bodyPr/>
          <a:lstStyle/>
          <a:p>
            <a:r>
              <a:rPr lang="zh-CN" altLang="en-US" dirty="0" smtClean="0"/>
              <a:t>数据库乐观锁</a:t>
            </a:r>
            <a:endParaRPr lang="en-US" altLang="zh-CN" dirty="0" smtClean="0"/>
          </a:p>
          <a:p>
            <a:endParaRPr lang="en-US" altLang="zh-CN" dirty="0"/>
          </a:p>
          <a:p>
            <a:r>
              <a:rPr lang="en-US" altLang="zh-CN" dirty="0" smtClean="0"/>
              <a:t>Zookeeper</a:t>
            </a:r>
            <a:r>
              <a:rPr lang="zh-CN" altLang="en-US" dirty="0" smtClean="0"/>
              <a:t>分布式锁</a:t>
            </a:r>
            <a:endParaRPr lang="en-US" altLang="zh-CN" dirty="0" smtClean="0"/>
          </a:p>
          <a:p>
            <a:endParaRPr lang="en-US" altLang="zh-CN" dirty="0"/>
          </a:p>
          <a:p>
            <a:r>
              <a:rPr lang="en-US" altLang="zh-CN" dirty="0" err="1" smtClean="0"/>
              <a:t>Redis</a:t>
            </a:r>
            <a:r>
              <a:rPr lang="zh-CN" altLang="en-US" dirty="0" smtClean="0"/>
              <a:t>分布式锁</a:t>
            </a:r>
            <a:endParaRPr lang="zh-CN" altLang="en-US" dirty="0" smtClean="0"/>
          </a:p>
          <a:p>
            <a:endParaRPr lang="zh-CN" altLang="en-US" dirty="0"/>
          </a:p>
          <a:p>
            <a:r>
              <a:rPr lang="en-US" altLang="zh-CN" dirty="0"/>
              <a:t>Memcache</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分布式锁的特性</a:t>
            </a:r>
            <a:endParaRPr lang="zh-CN" altLang="en-US" dirty="0"/>
          </a:p>
        </p:txBody>
      </p:sp>
      <p:sp>
        <p:nvSpPr>
          <p:cNvPr id="3" name="内容占位符 2"/>
          <p:cNvSpPr>
            <a:spLocks noGrp="1"/>
          </p:cNvSpPr>
          <p:nvPr>
            <p:ph idx="1"/>
          </p:nvPr>
        </p:nvSpPr>
        <p:spPr/>
        <p:txBody>
          <a:bodyPr/>
          <a:lstStyle/>
          <a:p>
            <a:r>
              <a:rPr lang="zh-CN" altLang="en-US" dirty="0" smtClean="0"/>
              <a:t>互斥性</a:t>
            </a:r>
            <a:endParaRPr lang="en-US" altLang="zh-CN" dirty="0" smtClean="0"/>
          </a:p>
          <a:p>
            <a:pPr marL="457200" lvl="1" indent="0">
              <a:buNone/>
            </a:pPr>
            <a:r>
              <a:rPr lang="zh-CN" altLang="en-US" dirty="0" smtClean="0"/>
              <a:t>任意时间只有一个用户持有锁</a:t>
            </a:r>
            <a:endParaRPr lang="en-US" altLang="zh-CN" dirty="0"/>
          </a:p>
          <a:p>
            <a:r>
              <a:rPr lang="zh-CN" altLang="en-US" dirty="0" smtClean="0"/>
              <a:t>不会发生死锁</a:t>
            </a:r>
            <a:endParaRPr lang="en-US" altLang="zh-CN" dirty="0"/>
          </a:p>
          <a:p>
            <a:pPr marL="457200" lvl="1" indent="0">
              <a:buNone/>
            </a:pPr>
            <a:r>
              <a:rPr lang="zh-CN" altLang="en-US" dirty="0" smtClean="0"/>
              <a:t>即使一个客户端在持有锁的期间崩溃而没有主动解锁，也能保证后续其他客户端能加锁。</a:t>
            </a:r>
            <a:endParaRPr lang="en-US" altLang="zh-CN" dirty="0"/>
          </a:p>
          <a:p>
            <a:r>
              <a:rPr lang="zh-CN" altLang="en-US" dirty="0" smtClean="0"/>
              <a:t>容错性</a:t>
            </a:r>
            <a:endParaRPr lang="en-US" altLang="zh-CN" dirty="0" smtClean="0"/>
          </a:p>
          <a:p>
            <a:pPr marL="457200" lvl="1" indent="0">
              <a:buNone/>
            </a:pPr>
            <a:r>
              <a:rPr lang="zh-CN" altLang="en-US" dirty="0" smtClean="0"/>
              <a:t>只要大部分节点正常运行，客户端就可以加解锁</a:t>
            </a:r>
            <a:endParaRPr lang="en-US" altLang="zh-CN" dirty="0"/>
          </a:p>
          <a:p>
            <a:r>
              <a:rPr lang="zh-CN" altLang="en-US" dirty="0" smtClean="0"/>
              <a:t>排他性</a:t>
            </a:r>
            <a:endParaRPr lang="en-US" altLang="zh-CN" dirty="0" smtClean="0"/>
          </a:p>
          <a:p>
            <a:pPr marL="457200" lvl="1" indent="0">
              <a:buNone/>
            </a:pPr>
            <a:r>
              <a:rPr lang="zh-CN" altLang="en-US" dirty="0" smtClean="0"/>
              <a:t>加解锁必须是同一个客户端</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Zookeeper</a:t>
            </a:r>
            <a:endParaRPr lang="en-US" altLang="zh-CN"/>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t>Apache </a:t>
            </a:r>
            <a:r>
              <a:rPr lang="zh-CN" altLang="en-US" dirty="0"/>
              <a:t>ZooKeeper is an effort to develop and maintain an open-source server which enables highly reliable </a:t>
            </a:r>
            <a:r>
              <a:rPr lang="zh-CN" altLang="en-US" dirty="0">
                <a:ln w="22225">
                  <a:solidFill>
                    <a:schemeClr val="accent2"/>
                  </a:solidFill>
                  <a:prstDash val="solid"/>
                </a:ln>
                <a:solidFill>
                  <a:schemeClr val="accent2">
                    <a:lumMod val="40000"/>
                    <a:lumOff val="60000"/>
                  </a:schemeClr>
                </a:solidFill>
                <a:effectLst/>
              </a:rPr>
              <a:t>distributed coordination.</a:t>
            </a:r>
            <a:endParaRPr lang="zh-CN" altLang="en-US" dirty="0">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a:t>
            </a:r>
            <a:endParaRPr lang="en-US" altLang="zh-CN"/>
          </a:p>
        </p:txBody>
      </p:sp>
      <p:sp>
        <p:nvSpPr>
          <p:cNvPr id="3" name="内容占位符 2"/>
          <p:cNvSpPr>
            <a:spLocks noGrp="1"/>
          </p:cNvSpPr>
          <p:nvPr>
            <p:ph idx="1"/>
          </p:nvPr>
        </p:nvSpPr>
        <p:spPr/>
        <p:txBody>
          <a:bodyPr/>
          <a:p>
            <a:r>
              <a:rPr lang="zh-CN" altLang="en-US"/>
              <a:t>实现分布式锁算法</a:t>
            </a:r>
            <a:endParaRPr lang="zh-CN" altLang="en-US"/>
          </a:p>
          <a:p>
            <a:endParaRPr lang="zh-CN" altLang="en-US"/>
          </a:p>
          <a:p>
            <a:pPr lvl="1"/>
            <a:r>
              <a:rPr lang="zh-CN" altLang="en-US"/>
              <a:t>在</a:t>
            </a:r>
            <a:r>
              <a:rPr lang="en-US" altLang="zh-CN"/>
              <a:t>/dt/lock</a:t>
            </a:r>
            <a:r>
              <a:rPr lang="zh-CN" altLang="en-US"/>
              <a:t>下创建</a:t>
            </a:r>
            <a:r>
              <a:rPr lang="zh-CN" altLang="en-US" b="1">
                <a:solidFill>
                  <a:srgbClr val="C00000"/>
                </a:solidFill>
              </a:rPr>
              <a:t>临时、有序</a:t>
            </a:r>
            <a:r>
              <a:rPr lang="zh-CN" altLang="en-US"/>
              <a:t>的子节点，如：</a:t>
            </a:r>
            <a:r>
              <a:rPr lang="en-US" altLang="zh-CN"/>
              <a:t>/dt/lock/lock-0001</a:t>
            </a:r>
            <a:r>
              <a:rPr lang="zh-CN" altLang="en-US"/>
              <a:t>，</a:t>
            </a:r>
            <a:r>
              <a:rPr lang="en-US" altLang="zh-CN"/>
              <a:t>/dt/lock/lock-0002</a:t>
            </a:r>
            <a:endParaRPr lang="en-US" altLang="zh-CN"/>
          </a:p>
          <a:p>
            <a:pPr lvl="1"/>
            <a:endParaRPr lang="en-US" altLang="zh-CN"/>
          </a:p>
          <a:p>
            <a:pPr lvl="1"/>
            <a:r>
              <a:rPr lang="zh-CN" altLang="en-US"/>
              <a:t>获取</a:t>
            </a:r>
            <a:r>
              <a:rPr lang="en-US" altLang="zh-CN"/>
              <a:t>/dt/lock</a:t>
            </a:r>
            <a:r>
              <a:rPr lang="zh-CN" altLang="en-US"/>
              <a:t>下子节点列表，并判断自己创建的节点是否为序号最小的节点，如果是，则认为获取分布式锁；否则，继续监听</a:t>
            </a:r>
            <a:r>
              <a:rPr lang="en-US" altLang="zh-CN"/>
              <a:t>/dt/lock</a:t>
            </a:r>
            <a:r>
              <a:rPr lang="zh-CN" altLang="en-US"/>
              <a:t>节点的变更消息，获取子节点的变更通知后，重复此步骤</a:t>
            </a:r>
            <a:endParaRPr lang="zh-CN" altLang="en-US"/>
          </a:p>
          <a:p>
            <a:pPr lvl="1"/>
            <a:endParaRPr lang="zh-CN" altLang="en-US"/>
          </a:p>
          <a:p>
            <a:pPr lvl="1"/>
            <a:r>
              <a:rPr lang="zh-CN" altLang="en-US"/>
              <a:t>执行业务逻辑</a:t>
            </a:r>
            <a:endParaRPr lang="zh-CN" altLang="en-US"/>
          </a:p>
          <a:p>
            <a:pPr lvl="1"/>
            <a:endParaRPr lang="zh-CN" altLang="en-US"/>
          </a:p>
          <a:p>
            <a:pPr lvl="1"/>
            <a:r>
              <a:rPr lang="zh-CN" altLang="en-US"/>
              <a:t>完成业务流程后，删除创建的子节点，释放锁。</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Redis</a:t>
            </a:r>
            <a:endParaRPr lang="en-US" altLang="zh-CN"/>
          </a:p>
        </p:txBody>
      </p:sp>
      <p:pic>
        <p:nvPicPr>
          <p:cNvPr id="4" name="内容占位符 3"/>
          <p:cNvPicPr>
            <a:picLocks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分布式事务的几种模式</a:t>
            </a:r>
            <a:endParaRPr lang="zh-CN" altLang="en-US"/>
          </a:p>
        </p:txBody>
      </p:sp>
      <p:sp>
        <p:nvSpPr>
          <p:cNvPr id="3" name="内容占位符 2"/>
          <p:cNvSpPr>
            <a:spLocks noGrp="1"/>
          </p:cNvSpPr>
          <p:nvPr>
            <p:ph idx="1"/>
          </p:nvPr>
        </p:nvSpPr>
        <p:spPr/>
        <p:txBody>
          <a:bodyPr/>
          <a:lstStyle/>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微服务架构的分布式事务的问题</a:t>
            </a:r>
            <a:endParaRPr lang="zh-CN" altLang="en-US"/>
          </a:p>
        </p:txBody>
      </p:sp>
      <p:sp>
        <p:nvSpPr>
          <p:cNvPr id="3" name="内容占位符 2"/>
          <p:cNvSpPr>
            <a:spLocks noGrp="1"/>
          </p:cNvSpPr>
          <p:nvPr>
            <p:ph idx="1"/>
          </p:nvPr>
        </p:nvSpPr>
        <p:spPr>
          <a:xfrm>
            <a:off x="876300" y="1852295"/>
            <a:ext cx="4116705" cy="4319905"/>
          </a:xfrm>
        </p:spPr>
        <p:txBody>
          <a:bodyPr/>
          <a:lstStyle/>
          <a:p>
            <a:endParaRPr lang="zh-CN" altLang="en-US"/>
          </a:p>
          <a:p>
            <a:r>
              <a:rPr lang="zh-CN" altLang="en-US"/>
              <a:t>服务间调用操作的回滚</a:t>
            </a:r>
            <a:endParaRPr lang="zh-CN" altLang="en-US"/>
          </a:p>
          <a:p>
            <a:endParaRPr lang="zh-CN" altLang="en-US"/>
          </a:p>
          <a:p>
            <a:endParaRPr lang="zh-CN" altLang="en-US"/>
          </a:p>
          <a:p>
            <a:r>
              <a:rPr lang="zh-CN" altLang="en-US"/>
              <a:t>服务间调用操作的重试</a:t>
            </a:r>
            <a:endParaRPr lang="zh-CN" altLang="en-US"/>
          </a:p>
          <a:p>
            <a:endParaRPr lang="zh-CN" altLang="en-US"/>
          </a:p>
          <a:p>
            <a:endParaRPr lang="zh-CN" altLang="en-US"/>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消息驱动基本结构示例</a:t>
            </a:r>
            <a:endParaRPr lang="zh-CN" altLang="en-US"/>
          </a:p>
        </p:txBody>
      </p:sp>
      <p:pic>
        <p:nvPicPr>
          <p:cNvPr id="5" name="内容占位符 4"/>
          <p:cNvPicPr>
            <a:picLocks noChangeAspect="1"/>
          </p:cNvPicPr>
          <p:nvPr>
            <p:ph idx="1"/>
          </p:nvPr>
        </p:nvPicPr>
        <p:blipFill>
          <a:blip r:embed="rId1"/>
          <a:stretch>
            <a:fillRect/>
          </a:stretch>
        </p:blipFill>
        <p:spPr>
          <a:xfrm>
            <a:off x="876300" y="1702435"/>
            <a:ext cx="8115300" cy="3619500"/>
          </a:xfrm>
          <a:prstGeom prst="rect">
            <a:avLst/>
          </a:prstGeom>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消息驱动需要关注的事项</a:t>
            </a:r>
            <a:endParaRPr lang="zh-CN" altLang="en-US"/>
          </a:p>
        </p:txBody>
      </p:sp>
      <p:sp>
        <p:nvSpPr>
          <p:cNvPr id="3" name="内容占位符 2"/>
          <p:cNvSpPr>
            <a:spLocks noGrp="1"/>
          </p:cNvSpPr>
          <p:nvPr>
            <p:ph idx="1"/>
          </p:nvPr>
        </p:nvSpPr>
        <p:spPr/>
        <p:txBody>
          <a:bodyPr/>
          <a:lstStyle/>
          <a:p>
            <a:r>
              <a:rPr lang="zh-CN" altLang="en-US"/>
              <a:t>消息中间件需要支持事务</a:t>
            </a:r>
            <a:endParaRPr lang="zh-CN" altLang="en-US"/>
          </a:p>
          <a:p>
            <a:endParaRPr lang="zh-CN" altLang="en-US"/>
          </a:p>
          <a:p>
            <a:r>
              <a:rPr lang="zh-CN" altLang="en-US"/>
              <a:t>如何处理重试的消息</a:t>
            </a:r>
            <a:endParaRPr lang="zh-CN" altLang="en-US"/>
          </a:p>
          <a:p>
            <a:endParaRPr lang="zh-CN" altLang="en-US"/>
          </a:p>
          <a:p>
            <a:r>
              <a:rPr lang="zh-CN" altLang="en-US"/>
              <a:t>发生异常时的回滚操作</a:t>
            </a:r>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回滚处理</a:t>
            </a:r>
            <a:endParaRPr lang="zh-CN" altLang="en-US"/>
          </a:p>
        </p:txBody>
      </p:sp>
      <p:sp>
        <p:nvSpPr>
          <p:cNvPr id="3" name="内容占位符 2"/>
          <p:cNvSpPr>
            <a:spLocks noGrp="1"/>
          </p:cNvSpPr>
          <p:nvPr>
            <p:ph idx="1"/>
          </p:nvPr>
        </p:nvSpPr>
        <p:spPr/>
        <p:txBody>
          <a:bodyPr/>
          <a:lstStyle/>
          <a:p>
            <a:r>
              <a:rPr lang="zh-CN" altLang="en-US"/>
              <a:t>将出错未处理的消息写到失败队列，进行相应的回滚操作</a:t>
            </a:r>
            <a:endParaRPr lang="zh-CN" altLang="en-US"/>
          </a:p>
          <a:p>
            <a:endParaRPr lang="zh-CN" altLang="en-US"/>
          </a:p>
          <a:p>
            <a:endParaRPr lang="zh-CN" altLang="en-US"/>
          </a:p>
          <a:p>
            <a:r>
              <a:rPr lang="zh-CN" altLang="en-US"/>
              <a:t>通过定时任务检查超时操作，对未完成的操作做自动回滚</a:t>
            </a:r>
            <a:endParaRPr lang="zh-CN" altLang="en-US"/>
          </a:p>
          <a:p>
            <a:endParaRPr lang="zh-CN" altLang="en-US"/>
          </a:p>
          <a:p>
            <a:endParaRPr lang="zh-CN" altLang="en-US"/>
          </a:p>
          <a:p>
            <a:r>
              <a:rPr lang="zh-CN" altLang="en-US"/>
              <a:t>保存出错消息进行人工处理</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p:txBody>
          <a:bodyPr/>
          <a:p>
            <a:r>
              <a:rPr lang="zh-CN" altLang="en-US">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ym typeface="+mn-ea"/>
            </a:endParaRPr>
          </a:p>
          <a:p>
            <a:endParaRPr lang="zh-CN" altLang="en-US">
              <a:sym typeface="+mn-ea"/>
            </a:endParaRPr>
          </a:p>
          <a:p>
            <a:r>
              <a:rPr lang="en-US" altLang="zh-CN">
                <a:sym typeface="+mn-ea"/>
              </a:rPr>
              <a:t>Martin Fowler</a:t>
            </a:r>
            <a:endParaRPr lang="zh-CN" altLang="en-US"/>
          </a:p>
          <a:p>
            <a:endParaRPr lang="zh-CN" altLang="en-US"/>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Event Sourcing -- CQRS</a:t>
            </a:r>
            <a:endParaRPr lang="en-US" altLang="zh-CN"/>
          </a:p>
        </p:txBody>
      </p:sp>
      <p:sp>
        <p:nvSpPr>
          <p:cNvPr id="5" name="内容占位符 4"/>
          <p:cNvSpPr/>
          <p:nvPr>
            <p:ph idx="1"/>
          </p:nvPr>
        </p:nvSpPr>
        <p:spPr/>
        <p:txBody>
          <a:bodyPr/>
          <a:p>
            <a:r>
              <a:rPr lang="en-US" altLang="zh-CN"/>
              <a:t>CQRS: </a:t>
            </a:r>
            <a:r>
              <a:rPr lang="zh-CN" altLang="en-US"/>
              <a:t>Command Query Responsibility Segregation</a:t>
            </a:r>
            <a:endParaRPr lang="zh-CN" altLang="en-US"/>
          </a:p>
        </p:txBody>
      </p:sp>
      <p:pic>
        <p:nvPicPr>
          <p:cNvPr id="3" name="图片 2" descr="QuerySideService"/>
          <p:cNvPicPr>
            <a:picLocks noChangeAspect="1"/>
          </p:cNvPicPr>
          <p:nvPr/>
        </p:nvPicPr>
        <p:blipFill>
          <a:blip r:embed="rId1"/>
          <a:stretch>
            <a:fillRect/>
          </a:stretch>
        </p:blipFill>
        <p:spPr>
          <a:xfrm>
            <a:off x="936625" y="2364740"/>
            <a:ext cx="4924425" cy="4074795"/>
          </a:xfrm>
          <a:prstGeom prst="rect">
            <a:avLst/>
          </a:prstGeom>
        </p:spPr>
      </p:pic>
      <p:pic>
        <p:nvPicPr>
          <p:cNvPr id="8" name="图片 7"/>
          <p:cNvPicPr>
            <a:picLocks noChangeAspect="1"/>
          </p:cNvPicPr>
          <p:nvPr/>
        </p:nvPicPr>
        <p:blipFill>
          <a:blip r:embed="rId2"/>
          <a:stretch>
            <a:fillRect/>
          </a:stretch>
        </p:blipFill>
        <p:spPr>
          <a:xfrm>
            <a:off x="6569075" y="2330450"/>
            <a:ext cx="4747260" cy="4095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AXON </a:t>
            </a:r>
            <a:r>
              <a:rPr lang="zh-CN" altLang="en-US"/>
              <a:t>框架</a:t>
            </a:r>
            <a:endParaRPr lang="zh-CN" altLang="en-US"/>
          </a:p>
        </p:txBody>
      </p:sp>
      <p:sp>
        <p:nvSpPr>
          <p:cNvPr id="3" name="内容占位符 2"/>
          <p:cNvSpPr>
            <a:spLocks noGrp="1"/>
          </p:cNvSpPr>
          <p:nvPr>
            <p:ph idx="1"/>
          </p:nvPr>
        </p:nvSpPr>
        <p:spPr/>
        <p:txBody>
          <a:bodyPr/>
          <a:p>
            <a:endParaRPr lang="zh-CN" altLang="en-US"/>
          </a:p>
        </p:txBody>
      </p:sp>
      <p:pic>
        <p:nvPicPr>
          <p:cNvPr id="4" name="图片 3" descr="assets--LOb1hJMvj2flvCj-pr_--LU5wVmzdvJ-6AlTcWD---LU5wXn73463Z6jsRtcu-architecture-overview"/>
          <p:cNvPicPr>
            <a:picLocks noChangeAspect="1"/>
          </p:cNvPicPr>
          <p:nvPr/>
        </p:nvPicPr>
        <p:blipFill>
          <a:blip r:embed="rId1"/>
          <a:stretch>
            <a:fillRect/>
          </a:stretch>
        </p:blipFill>
        <p:spPr>
          <a:xfrm>
            <a:off x="5678170" y="523875"/>
            <a:ext cx="6115050" cy="5810250"/>
          </a:xfrm>
          <a:prstGeom prst="rect">
            <a:avLst/>
          </a:prstGeom>
        </p:spPr>
      </p:pic>
    </p:spTree>
    <p:custDataLst>
      <p:tags r:id="rId2"/>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优点</a:t>
            </a:r>
            <a:endParaRPr lang="zh-CN" altLang="en-US"/>
          </a:p>
        </p:txBody>
      </p:sp>
      <p:sp>
        <p:nvSpPr>
          <p:cNvPr id="3" name="内容占位符 2"/>
          <p:cNvSpPr>
            <a:spLocks noGrp="1"/>
          </p:cNvSpPr>
          <p:nvPr>
            <p:ph idx="1"/>
          </p:nvPr>
        </p:nvSpPr>
        <p:spPr/>
        <p:txBody>
          <a:bodyPr/>
          <a:lstStyle/>
          <a:p>
            <a:r>
              <a:rPr lang="zh-CN" altLang="en-US"/>
              <a:t>历史重现： 从事件中重新生成视图数据库</a:t>
            </a:r>
            <a:endParaRPr lang="zh-CN" altLang="en-US"/>
          </a:p>
          <a:p>
            <a:endParaRPr lang="zh-CN" altLang="en-US"/>
          </a:p>
          <a:p>
            <a:r>
              <a:rPr lang="zh-CN" altLang="en-US"/>
              <a:t>方便的数据流处理与报告生成</a:t>
            </a:r>
            <a:endParaRPr lang="zh-CN" altLang="en-US"/>
          </a:p>
          <a:p>
            <a:endParaRPr lang="zh-CN" altLang="en-US"/>
          </a:p>
          <a:p>
            <a:r>
              <a:rPr lang="zh-CN" altLang="en-US"/>
              <a:t>性能</a:t>
            </a:r>
            <a:endParaRPr lang="zh-CN" altLang="en-US"/>
          </a:p>
          <a:p>
            <a:endParaRPr lang="zh-CN" altLang="en-US"/>
          </a:p>
          <a:p>
            <a:r>
              <a:rPr lang="zh-CN" altLang="en-US"/>
              <a:t>服务的松耦合</a:t>
            </a:r>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缺点</a:t>
            </a:r>
            <a:endParaRPr lang="zh-CN" altLang="en-US"/>
          </a:p>
        </p:txBody>
      </p:sp>
      <p:sp>
        <p:nvSpPr>
          <p:cNvPr id="3" name="内容占位符 2"/>
          <p:cNvSpPr>
            <a:spLocks noGrp="1"/>
          </p:cNvSpPr>
          <p:nvPr>
            <p:ph idx="1"/>
          </p:nvPr>
        </p:nvSpPr>
        <p:spPr/>
        <p:txBody>
          <a:bodyPr/>
          <a:p>
            <a:r>
              <a:rPr lang="zh-CN" altLang="en-US"/>
              <a:t>只能保证事务的最终一致性</a:t>
            </a:r>
            <a:endParaRPr lang="zh-CN" altLang="en-US"/>
          </a:p>
          <a:p>
            <a:endParaRPr lang="zh-CN" altLang="en-US"/>
          </a:p>
          <a:p>
            <a:r>
              <a:rPr lang="zh-CN" altLang="en-US"/>
              <a:t>设计和开发思维的转变、学习成本。</a:t>
            </a:r>
            <a:endParaRPr lang="zh-CN" altLang="en-US"/>
          </a:p>
          <a:p>
            <a:endParaRPr lang="zh-CN" altLang="en-US"/>
          </a:p>
          <a:p>
            <a:r>
              <a:rPr lang="zh-CN" altLang="en-US"/>
              <a:t>事件结构的改变</a:t>
            </a:r>
            <a:endParaRPr lang="zh-CN" altLang="en-US"/>
          </a:p>
          <a:p>
            <a:endParaRPr lang="zh-CN" altLang="en-US"/>
          </a:p>
          <a:p>
            <a:r>
              <a:rPr lang="zh-CN" altLang="en-US"/>
              <a:t>横向扩展性：</a:t>
            </a:r>
            <a:r>
              <a:rPr lang="en-US" altLang="zh-CN"/>
              <a:t>Event Store</a:t>
            </a:r>
            <a:r>
              <a:rPr lang="zh-CN" altLang="en-US"/>
              <a:t>的分布式实现，事件的分布式处理</a:t>
            </a:r>
            <a:endParaRPr lang="zh-CN" altLang="en-US"/>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 (Try-Confirm-Cancel)</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a:t>
            </a:r>
            <a:endParaRPr lang="en-US" altLang="zh-CN"/>
          </a:p>
        </p:txBody>
      </p:sp>
      <p:sp>
        <p:nvSpPr>
          <p:cNvPr id="3" name="内容占位符 2"/>
          <p:cNvSpPr>
            <a:spLocks noGrp="1"/>
          </p:cNvSpPr>
          <p:nvPr>
            <p:ph idx="1"/>
          </p:nvPr>
        </p:nvSpPr>
        <p:spPr/>
        <p:txBody>
          <a:bodyPr/>
          <a:p>
            <a:r>
              <a:rPr lang="zh-CN" altLang="en-US"/>
              <a:t>代码侵入性高</a:t>
            </a:r>
            <a:endParaRPr lang="zh-CN" altLang="en-US"/>
          </a:p>
          <a:p>
            <a:endParaRPr lang="zh-CN" altLang="en-US"/>
          </a:p>
          <a:p>
            <a:r>
              <a:rPr lang="zh-CN" altLang="en-US"/>
              <a:t>没有标准</a:t>
            </a:r>
            <a:endParaRPr lang="zh-CN" altLang="en-US"/>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TX-LCN (Lock-Confirm-Notify)</a:t>
            </a:r>
            <a:endParaRPr lang="en-US" altLang="zh-CN"/>
          </a:p>
        </p:txBody>
      </p:sp>
      <p:sp>
        <p:nvSpPr>
          <p:cNvPr id="5" name="内容占位符 4"/>
          <p:cNvSpPr/>
          <p:nvPr>
            <p:ph idx="1"/>
          </p:nvPr>
        </p:nvSpPr>
        <p:spPr/>
        <p:txBody>
          <a:bodyPr/>
          <a:p>
            <a:r>
              <a:rPr lang="en-US" altLang="zh-CN"/>
              <a:t>LCN </a:t>
            </a:r>
            <a:r>
              <a:rPr lang="zh-CN" altLang="en-US"/>
              <a:t>模式</a:t>
            </a:r>
            <a:endParaRPr lang="en-US" altLang="zh-CN"/>
          </a:p>
          <a:p>
            <a:endParaRPr lang="en-US" altLang="zh-CN"/>
          </a:p>
          <a:p>
            <a:r>
              <a:rPr lang="en-US" altLang="zh-CN"/>
              <a:t>TCC </a:t>
            </a:r>
            <a:r>
              <a:rPr lang="zh-CN" altLang="en-US"/>
              <a:t>模式</a:t>
            </a:r>
            <a:endParaRPr lang="en-US" altLang="zh-CN"/>
          </a:p>
          <a:p>
            <a:endParaRPr lang="en-US" altLang="zh-CN"/>
          </a:p>
          <a:p>
            <a:r>
              <a:rPr lang="en-US" altLang="zh-CN"/>
              <a:t>TXC </a:t>
            </a:r>
            <a:r>
              <a:rPr lang="zh-CN" altLang="en-US"/>
              <a:t>模式</a:t>
            </a:r>
            <a:endParaRPr lang="zh-CN" altLang="en-US"/>
          </a:p>
          <a:p>
            <a:endParaRPr lang="zh-CN" altLang="en-US"/>
          </a:p>
          <a:p>
            <a:endParaRPr lang="zh-CN" altLang="en-US"/>
          </a:p>
        </p:txBody>
      </p:sp>
      <p:pic>
        <p:nvPicPr>
          <p:cNvPr id="6" name="内容占位符 3"/>
          <p:cNvPicPr>
            <a:picLocks noChangeAspect="1"/>
          </p:cNvPicPr>
          <p:nvPr/>
        </p:nvPicPr>
        <p:blipFill>
          <a:blip r:embed="rId1"/>
          <a:stretch>
            <a:fillRect/>
          </a:stretch>
        </p:blipFill>
        <p:spPr>
          <a:xfrm>
            <a:off x="5342255" y="1852295"/>
            <a:ext cx="4399915" cy="4319905"/>
          </a:xfrm>
          <a:prstGeom prst="rect">
            <a:avLst/>
          </a:prstGeom>
        </p:spPr>
      </p:pic>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TX-LCN</a:t>
            </a:r>
            <a:endParaRPr lang="en-US" altLang="zh-CN"/>
          </a:p>
        </p:txBody>
      </p:sp>
      <p:sp>
        <p:nvSpPr>
          <p:cNvPr id="3" name="内容占位符 2"/>
          <p:cNvSpPr>
            <a:spLocks noGrp="1"/>
          </p:cNvSpPr>
          <p:nvPr>
            <p:ph idx="1"/>
          </p:nvPr>
        </p:nvSpPr>
        <p:spPr/>
        <p:txBody>
          <a:bodyPr/>
          <a:p>
            <a:r>
              <a:rPr lang="zh-CN" altLang="en-US">
                <a:sym typeface="+mn-ea"/>
              </a:rPr>
              <a:t>支持</a:t>
            </a:r>
            <a:r>
              <a:rPr lang="en-US" altLang="zh-CN">
                <a:sym typeface="+mn-ea"/>
              </a:rPr>
              <a:t>dubbo, SpringCloud</a:t>
            </a:r>
            <a:endParaRPr lang="en-US" altLang="zh-CN"/>
          </a:p>
          <a:p>
            <a:endParaRPr lang="en-US" altLang="zh-CN"/>
          </a:p>
          <a:p>
            <a:r>
              <a:rPr lang="zh-CN" altLang="en-US">
                <a:sym typeface="+mn-ea"/>
              </a:rPr>
              <a:t>事务协调器的高可用</a:t>
            </a:r>
            <a:endParaRPr lang="zh-CN" altLang="en-US">
              <a:sym typeface="+mn-ea"/>
            </a:endParaRPr>
          </a:p>
          <a:p>
            <a:endParaRPr lang="zh-CN" altLang="en-US"/>
          </a:p>
          <a:p>
            <a:r>
              <a:rPr lang="zh-CN" altLang="en-US"/>
              <a:t>支持声明式编程，代码侵入性低</a:t>
            </a:r>
            <a:endParaRPr lang="zh-CN" alt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 					</a:t>
            </a:r>
            <a:r>
              <a:rPr lang="en-US" altLang="zh-CN" sz="2800">
                <a:ln w="22225">
                  <a:solidFill>
                    <a:schemeClr val="accent2"/>
                  </a:solidFill>
                  <a:prstDash val="solid"/>
                </a:ln>
                <a:solidFill>
                  <a:schemeClr val="accent2">
                    <a:lumMod val="40000"/>
                    <a:lumOff val="60000"/>
                  </a:schemeClr>
                </a:solidFill>
                <a:effectLst/>
              </a:rPr>
              <a:t>F</a:t>
            </a:r>
            <a:r>
              <a:rPr lang="en-US" altLang="zh-CN" sz="2800"/>
              <a:t>ast &amp; </a:t>
            </a:r>
            <a:r>
              <a:rPr lang="en-US" altLang="zh-CN" sz="2800">
                <a:ln w="22225">
                  <a:solidFill>
                    <a:schemeClr val="accent2"/>
                  </a:solidFill>
                  <a:prstDash val="solid"/>
                </a:ln>
                <a:solidFill>
                  <a:schemeClr val="accent2">
                    <a:lumMod val="40000"/>
                    <a:lumOff val="60000"/>
                  </a:schemeClr>
                </a:solidFill>
                <a:effectLst/>
              </a:rPr>
              <a:t>E</a:t>
            </a:r>
            <a:r>
              <a:rPr lang="en-US" altLang="zh-CN" sz="2800"/>
              <a:t>a</a:t>
            </a:r>
            <a:r>
              <a:rPr lang="en-US" altLang="zh-CN" sz="2800">
                <a:ln w="22225">
                  <a:solidFill>
                    <a:schemeClr val="accent2"/>
                  </a:solidFill>
                  <a:prstDash val="solid"/>
                </a:ln>
                <a:solidFill>
                  <a:schemeClr val="accent2">
                    <a:lumMod val="40000"/>
                    <a:lumOff val="60000"/>
                  </a:schemeClr>
                </a:solidFill>
                <a:effectLst/>
              </a:rPr>
              <a:t>S</a:t>
            </a:r>
            <a:r>
              <a:rPr lang="en-US" altLang="zh-CN" sz="2800"/>
              <a:t>y </a:t>
            </a:r>
            <a:r>
              <a:rPr lang="en-US" altLang="zh-CN" sz="2800">
                <a:ln w="22225">
                  <a:solidFill>
                    <a:schemeClr val="accent2"/>
                  </a:solidFill>
                  <a:prstDash val="solid"/>
                </a:ln>
                <a:solidFill>
                  <a:schemeClr val="accent2">
                    <a:lumMod val="40000"/>
                    <a:lumOff val="60000"/>
                  </a:schemeClr>
                </a:solidFill>
                <a:effectLst/>
              </a:rPr>
              <a:t>C</a:t>
            </a:r>
            <a:r>
              <a:rPr lang="en-US" altLang="zh-CN" sz="2800"/>
              <a:t>ommit </a:t>
            </a:r>
            <a:r>
              <a:rPr lang="en-US" altLang="zh-CN" sz="2800">
                <a:ln w="22225">
                  <a:solidFill>
                    <a:schemeClr val="accent2"/>
                  </a:solidFill>
                  <a:prstDash val="solid"/>
                </a:ln>
                <a:solidFill>
                  <a:schemeClr val="accent2">
                    <a:lumMod val="40000"/>
                    <a:lumOff val="60000"/>
                  </a:schemeClr>
                </a:solidFill>
                <a:effectLst/>
              </a:rPr>
              <a:t>A</a:t>
            </a:r>
            <a:r>
              <a:rPr lang="en-US" altLang="zh-CN" sz="2800"/>
              <a:t>nd </a:t>
            </a:r>
            <a:r>
              <a:rPr lang="en-US" altLang="zh-CN" sz="2800">
                <a:ln w="22225">
                  <a:solidFill>
                    <a:schemeClr val="accent2"/>
                  </a:solidFill>
                  <a:prstDash val="solid"/>
                </a:ln>
                <a:solidFill>
                  <a:schemeClr val="accent2">
                    <a:lumMod val="40000"/>
                    <a:lumOff val="60000"/>
                  </a:schemeClr>
                </a:solidFill>
                <a:effectLst/>
              </a:rPr>
              <a:t>R</a:t>
            </a:r>
            <a:r>
              <a:rPr lang="en-US" altLang="zh-CN" sz="2800"/>
              <a:t>ollback</a:t>
            </a:r>
            <a:endParaRPr lang="en-US" altLang="zh-CN" sz="2800"/>
          </a:p>
        </p:txBody>
      </p:sp>
      <p:sp>
        <p:nvSpPr>
          <p:cNvPr id="3" name="内容占位符 2"/>
          <p:cNvSpPr>
            <a:spLocks noGrp="1"/>
          </p:cNvSpPr>
          <p:nvPr>
            <p:ph idx="1"/>
          </p:nvPr>
        </p:nvSpPr>
        <p:spPr>
          <a:xfrm>
            <a:off x="876300" y="1852295"/>
            <a:ext cx="5204460" cy="4319905"/>
          </a:xfrm>
        </p:spPr>
        <p:txBody>
          <a:bodyPr/>
          <a:lstStyle/>
          <a:p>
            <a:r>
              <a:rPr lang="zh-CN" altLang="en-US"/>
              <a:t>Fescar 是 阿里巴巴 开源的 分布式事务中间件，以 高效 并且对业务 0 侵入 的方式，解决 微服务 场景下面临的分布式事务问题。</a:t>
            </a:r>
            <a:endParaRPr lang="zh-CN" altLang="en-US"/>
          </a:p>
        </p:txBody>
      </p:sp>
      <p:pic>
        <p:nvPicPr>
          <p:cNvPr id="4" name="图片 3" descr="fescar"/>
          <p:cNvPicPr>
            <a:picLocks noChangeAspect="1"/>
          </p:cNvPicPr>
          <p:nvPr/>
        </p:nvPicPr>
        <p:blipFill>
          <a:blip r:embed="rId1"/>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分布式事务理论</a:t>
            </a:r>
            <a:endParaRPr lang="zh-CN" altLang="en-US"/>
          </a:p>
        </p:txBody>
      </p:sp>
      <p:sp>
        <p:nvSpPr>
          <p:cNvPr id="3" name="内容占位符 2"/>
          <p:cNvSpPr>
            <a:spLocks noGrp="1"/>
          </p:cNvSpPr>
          <p:nvPr>
            <p:ph idx="1"/>
          </p:nvPr>
        </p:nvSpPr>
        <p:spPr/>
        <p:txBody>
          <a:bodyPr/>
          <a:p>
            <a:r>
              <a:rPr lang="zh-CN" altLang="en-US"/>
              <a:t>事务</a:t>
            </a:r>
            <a:endParaRPr lang="zh-CN" altLang="en-US"/>
          </a:p>
          <a:p>
            <a:endParaRPr lang="zh-CN" altLang="en-US"/>
          </a:p>
          <a:p>
            <a:r>
              <a:rPr lang="zh-CN" altLang="en-US"/>
              <a:t>分布式事务要解决的问题</a:t>
            </a:r>
            <a:endParaRPr lang="zh-CN" altLang="en-US"/>
          </a:p>
          <a:p>
            <a:endParaRPr lang="zh-CN" altLang="en-US"/>
          </a:p>
          <a:p>
            <a:r>
              <a:rPr lang="en-US" altLang="zh-CN"/>
              <a:t>CAP</a:t>
            </a:r>
            <a:r>
              <a:rPr lang="zh-CN" altLang="en-US"/>
              <a:t>原则</a:t>
            </a:r>
            <a:endParaRPr lang="zh-CN" altLang="en-US"/>
          </a:p>
          <a:p>
            <a:endParaRPr lang="zh-CN" altLang="en-US"/>
          </a:p>
          <a:p>
            <a:r>
              <a:rPr lang="en-US" altLang="zh-CN"/>
              <a:t>BASE</a:t>
            </a:r>
            <a:r>
              <a:rPr lang="zh-CN" altLang="en-US"/>
              <a:t>理论</a:t>
            </a:r>
            <a:endParaRPr lang="zh-CN" altLang="en-US"/>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CSP</a:t>
            </a:r>
            <a:endParaRPr lang="en-US" altLang="zh-CN"/>
          </a:p>
        </p:txBody>
      </p:sp>
      <p:sp>
        <p:nvSpPr>
          <p:cNvPr id="3" name="内容占位符 2"/>
          <p:cNvSpPr>
            <a:spLocks noGrp="1"/>
          </p:cNvSpPr>
          <p:nvPr>
            <p:ph idx="1"/>
          </p:nvPr>
        </p:nvSpPr>
        <p:spPr/>
        <p:txBody>
          <a:bodyPr/>
          <a:p>
            <a:r>
              <a:rPr lang="en-US" altLang="zh-CN"/>
              <a:t>springboot 1.X </a:t>
            </a:r>
            <a:r>
              <a:rPr lang="zh-CN" altLang="en-US"/>
              <a:t>停止更新</a:t>
            </a:r>
            <a:endParaRPr lang="zh-CN" altLang="en-US"/>
          </a:p>
          <a:p>
            <a:pPr lvl="1"/>
            <a:r>
              <a:rPr lang="zh-CN" altLang="en-US"/>
              <a:t>https://spring.io/blog/2018/07/30/spring-boot-1-x-eol-aug-1st-2019</a:t>
            </a:r>
            <a:r>
              <a:rPr lang="en-US" altLang="zh-CN"/>
              <a:t>s'p'r</a:t>
            </a:r>
            <a:endParaRPr lang="zh-CN" altLang="en-US"/>
          </a:p>
          <a:p>
            <a:endParaRPr lang="zh-CN" altLang="en-US"/>
          </a:p>
          <a:p>
            <a:r>
              <a:rPr lang="en-US" altLang="zh-CN"/>
              <a:t>dubbo </a:t>
            </a:r>
            <a:r>
              <a:rPr lang="zh-CN" altLang="en-US"/>
              <a:t>生态系统</a:t>
            </a:r>
            <a:endParaRPr lang="zh-CN" altLang="en-US"/>
          </a:p>
          <a:p>
            <a:pPr lvl="1"/>
            <a:r>
              <a:rPr lang="zh-CN" altLang="en-US"/>
              <a:t>http://dubbo.apache.org/zh-cn/community/index.html</a:t>
            </a:r>
            <a:endParaRPr lang="zh-CN" altLang="en-US"/>
          </a:p>
          <a:p>
            <a:pPr lvl="1"/>
            <a:r>
              <a:rPr lang="zh-CN" altLang="en-US"/>
              <a:t>http://jm.taobao.org/2019/01/14/%E5%BE%AE%E6%9C%8D%E5%8A%A1%E7%94%9F%E6%80%81/</a:t>
            </a:r>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a:p>
            <a:endParaRPr lang="zh-CN" altLang="en-US"/>
          </a:p>
          <a:p>
            <a:r>
              <a:rPr lang="zh-CN" altLang="en-US"/>
              <a:t>https://github.com/spring-projects/spring-framework/issues/8524</a:t>
            </a:r>
            <a:endParaRPr lang="zh-CN" altLang="en-US"/>
          </a:p>
          <a:p>
            <a:r>
              <a:rPr lang="zh-CN" altLang="en-US"/>
              <a:t>Provide a "best efforts" 1PC transaction manager out of the box</a:t>
            </a:r>
            <a:endParaRPr lang="zh-CN" altLang="en-US"/>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https://www.javaworld.com/article/2077963/open-source-tools/distributed-transactions-in-spring--with-and-without-xa.html</a:t>
            </a:r>
            <a:endParaRPr lang="zh-CN" altLang="en-US"/>
          </a:p>
          <a:p>
            <a:r>
              <a:rPr lang="zh-CN" altLang="en-US"/>
              <a:t>Distributed transactions in Spring, with and without XA</a:t>
            </a:r>
            <a:endParaRPr lang="zh-CN" altLang="en-US"/>
          </a:p>
          <a:p>
            <a:endParaRPr lang="zh-CN" altLang="en-US"/>
          </a:p>
          <a:p>
            <a:r>
              <a:rPr lang="zh-CN" altLang="en-US"/>
              <a:t>https://www.cnblogs.com/malcome/articles/5909632.html?from=timeline&amp;isappinstalled=1</a:t>
            </a:r>
            <a:endParaRPr lang="zh-CN" altLang="en-US"/>
          </a:p>
          <a:p>
            <a:r>
              <a:rPr lang="zh-CN" altLang="en-US"/>
              <a:t>JAVA分布式架构的演变及解决方案</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85.xml><?xml version="1.0" encoding="utf-8"?>
<p:tagLst xmlns:p="http://schemas.openxmlformats.org/presentationml/2006/main">
  <p:tag name="KSO_WM_BEAUTIFY_FLAG" val="#wm#"/>
  <p:tag name="KSO_WM_TEMPLATE_CATEGORY" val="custom"/>
  <p:tag name="KSO_WM_TEMPLATE_INDEX" val="20184545"/>
</p:tagLst>
</file>

<file path=ppt/tags/tag86.xml><?xml version="1.0" encoding="utf-8"?>
<p:tagLst xmlns:p="http://schemas.openxmlformats.org/presentationml/2006/main">
  <p:tag name="KSO_WM_BEAUTIFY_FLAG" val="#wm#"/>
  <p:tag name="KSO_WM_TEMPLATE_CATEGORY" val="custom"/>
  <p:tag name="KSO_WM_TEMPLATE_INDEX" val="20184545"/>
</p:tagLst>
</file>

<file path=ppt/tags/tag87.xml><?xml version="1.0" encoding="utf-8"?>
<p:tagLst xmlns:p="http://schemas.openxmlformats.org/presentationml/2006/main">
  <p:tag name="KSO_WM_BEAUTIFY_FLAG" val="#wm#"/>
  <p:tag name="KSO_WM_TEMPLATE_CATEGORY" val="custom"/>
  <p:tag name="KSO_WM_TEMPLATE_INDEX" val="20184545"/>
</p:tagLst>
</file>

<file path=ppt/tags/tag88.xml><?xml version="1.0" encoding="utf-8"?>
<p:tagLst xmlns:p="http://schemas.openxmlformats.org/presentationml/2006/main">
  <p:tag name="KSO_WM_BEAUTIFY_FLAG" val="#wm#"/>
  <p:tag name="KSO_WM_TEMPLATE_CATEGORY" val="custom"/>
  <p:tag name="KSO_WM_TEMPLATE_INDEX" val="20184545"/>
</p:tagLst>
</file>

<file path=ppt/tags/tag89.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ags/tag90.xml><?xml version="1.0" encoding="utf-8"?>
<p:tagLst xmlns:p="http://schemas.openxmlformats.org/presentationml/2006/main">
  <p:tag name="KSO_WM_BEAUTIFY_FLAG" val="#wm#"/>
  <p:tag name="KSO_WM_TEMPLATE_CATEGORY" val="custom"/>
  <p:tag name="KSO_WM_TEMPLATE_INDEX" val="20184545"/>
</p:tagLst>
</file>

<file path=ppt/tags/tag91.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8689</Words>
  <Application>WPS 演示</Application>
  <PresentationFormat>宽屏</PresentationFormat>
  <Paragraphs>697</Paragraphs>
  <Slides>92</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2"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 -- CQRS</vt:lpstr>
      <vt:lpstr>AXON 框架</vt:lpstr>
      <vt:lpstr>优点</vt:lpstr>
      <vt:lpstr>缺点</vt:lpstr>
      <vt:lpstr>TCC (Try-Confirm-Cancel)</vt:lpstr>
      <vt:lpstr>TCC</vt:lpstr>
      <vt:lpstr>TX-LCN (Lock-Confirm-Notify)</vt:lpstr>
      <vt:lpstr>TX-LCN</vt:lpstr>
      <vt:lpstr> 					Fast &amp; EaSy Commit And Rollback</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316</cp:revision>
  <dcterms:created xsi:type="dcterms:W3CDTF">2018-12-15T01:27:00Z</dcterms:created>
  <dcterms:modified xsi:type="dcterms:W3CDTF">2019-02-15T04:31:31Z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