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784" r:id="rId20"/>
    <p:sldId id="563" r:id="rId21"/>
    <p:sldId id="496" r:id="rId22"/>
    <p:sldId id="620" r:id="rId23"/>
    <p:sldId id="619" r:id="rId24"/>
    <p:sldId id="622" r:id="rId25"/>
    <p:sldId id="621" r:id="rId26"/>
    <p:sldId id="261" r:id="rId27"/>
    <p:sldId id="624" r:id="rId28"/>
    <p:sldId id="728" r:id="rId29"/>
    <p:sldId id="727" r:id="rId30"/>
    <p:sldId id="262" r:id="rId31"/>
    <p:sldId id="263" r:id="rId32"/>
    <p:sldId id="289" r:id="rId33"/>
    <p:sldId id="280" r:id="rId34"/>
    <p:sldId id="625" r:id="rId35"/>
    <p:sldId id="282" r:id="rId36"/>
    <p:sldId id="283" r:id="rId37"/>
    <p:sldId id="680" r:id="rId38"/>
    <p:sldId id="681" r:id="rId39"/>
    <p:sldId id="265" r:id="rId40"/>
    <p:sldId id="290" r:id="rId41"/>
    <p:sldId id="291" r:id="rId42"/>
    <p:sldId id="264" r:id="rId43"/>
    <p:sldId id="266" r:id="rId44"/>
    <p:sldId id="623" r:id="rId45"/>
    <p:sldId id="267" r:id="rId46"/>
    <p:sldId id="729" r:id="rId47"/>
    <p:sldId id="268" r:id="rId48"/>
    <p:sldId id="733" r:id="rId49"/>
    <p:sldId id="732" r:id="rId50"/>
    <p:sldId id="739" r:id="rId51"/>
    <p:sldId id="738" r:id="rId52"/>
    <p:sldId id="731" r:id="rId53"/>
    <p:sldId id="740" r:id="rId54"/>
    <p:sldId id="741" r:id="rId55"/>
    <p:sldId id="276" r:id="rId56"/>
    <p:sldId id="742" r:id="rId57"/>
    <p:sldId id="734" r:id="rId58"/>
    <p:sldId id="735" r:id="rId59"/>
    <p:sldId id="736" r:id="rId60"/>
    <p:sldId id="737" r:id="rId61"/>
    <p:sldId id="325" r:id="rId62"/>
    <p:sldId id="327" r:id="rId63"/>
    <p:sldId id="328" r:id="rId64"/>
    <p:sldId id="329" r:id="rId65"/>
    <p:sldId id="330" r:id="rId66"/>
    <p:sldId id="331" r:id="rId67"/>
    <p:sldId id="332" r:id="rId68"/>
    <p:sldId id="785" r:id="rId69"/>
    <p:sldId id="786" r:id="rId70"/>
    <p:sldId id="333" r:id="rId71"/>
    <p:sldId id="334" r:id="rId72"/>
    <p:sldId id="344" r:id="rId73"/>
    <p:sldId id="345" r:id="rId74"/>
    <p:sldId id="354" r:id="rId75"/>
    <p:sldId id="788" r:id="rId76"/>
    <p:sldId id="787" r:id="rId77"/>
    <p:sldId id="743" r:id="rId78"/>
    <p:sldId id="336" r:id="rId79"/>
    <p:sldId id="337" r:id="rId80"/>
    <p:sldId id="338" r:id="rId81"/>
    <p:sldId id="339" r:id="rId82"/>
    <p:sldId id="341" r:id="rId83"/>
    <p:sldId id="342" r:id="rId84"/>
    <p:sldId id="343" r:id="rId85"/>
    <p:sldId id="355" r:id="rId86"/>
    <p:sldId id="293" r:id="rId87"/>
    <p:sldId id="425"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784"/>
            <p14:sldId id="563"/>
            <p14:sldId id="496"/>
            <p14:sldId id="620"/>
            <p14:sldId id="619"/>
            <p14:sldId id="622"/>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3"/>
            <p14:sldId id="334"/>
            <p14:sldId id="785"/>
            <p14:sldId id="786"/>
            <p14:sldId id="332"/>
          </p14:sldIdLst>
        </p14:section>
        <p14:section name="分布式锁" id="{C23D9AA9-9A07-4027-B664-A05F8FFBBBA6}">
          <p14:sldIdLst>
            <p14:sldId id="344"/>
            <p14:sldId id="345"/>
            <p14:sldId id="787"/>
            <p14:sldId id="354"/>
            <p14:sldId id="788"/>
          </p14:sldIdLst>
        </p14:section>
        <p14:section name="消息驱动分布式事务" id="{EEC6AEC8-5FB6-4169-9C2F-CC3C7C48E76B}">
          <p14:sldIdLst>
            <p14:sldId id="743"/>
            <p14:sldId id="337"/>
            <p14:sldId id="338"/>
            <p14:sldId id="339"/>
            <p14:sldId id="336"/>
          </p14:sldIdLst>
        </p14:section>
        <p14:section name="事件溯源模式" id="{D6275F70-EA6A-4C55-BC84-3737F07CC31D}">
          <p14:sldIdLst>
            <p14:sldId id="341"/>
            <p14:sldId id="342"/>
          </p14:sldIdLst>
        </p14:section>
        <p14:section name="TCC模式" id="{9490DF95-3264-4CA3-AF46-BF7BB3737EC9}">
          <p14:sldIdLst>
            <p14:sldId id="343"/>
          </p14:sldIdLst>
        </p14:section>
        <p14:section name="Fescar" id="{D7680A34-D0B4-4B66-BD81-45B1897A3598}">
          <p14:sldIdLst>
            <p14:sldId id="355"/>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26.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r>
              <a:rPr lang="en-US" altLang="zh-CN"/>
              <a:t>Paxos</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r>
              <a:rPr lang="zh-CN" altLang="en-US"/>
              <a:t>改进</a:t>
            </a:r>
            <a:endParaRPr lang="zh-CN" altLang="en-US"/>
          </a:p>
          <a:p>
            <a:endParaRPr lang="zh-CN" altLang="en-US"/>
          </a:p>
          <a:p>
            <a:r>
              <a:rPr lang="zh-CN" altLang="en-US"/>
              <a:t>超时机制</a:t>
            </a:r>
            <a:endParaRPr lang="zh-CN" altLang="en-US"/>
          </a:p>
          <a:p>
            <a:pPr lvl="1"/>
            <a:r>
              <a:rPr lang="zh-CN" altLang="en-US" sz="2000"/>
              <a:t>同时在</a:t>
            </a:r>
            <a:r>
              <a:rPr lang="en-US" altLang="zh-CN" sz="2000"/>
              <a:t>TM</a:t>
            </a:r>
            <a:r>
              <a:rPr lang="zh-CN" altLang="en-US" sz="2000"/>
              <a:t>和</a:t>
            </a:r>
            <a:r>
              <a:rPr lang="en-US" altLang="zh-CN" sz="2000"/>
              <a:t>RM</a:t>
            </a:r>
            <a:r>
              <a:rPr lang="zh-CN" altLang="en-US" sz="2000"/>
              <a:t>上加入超时机制</a:t>
            </a:r>
            <a:endParaRPr lang="zh-CN" altLang="en-US"/>
          </a:p>
          <a:p>
            <a:r>
              <a:rPr lang="zh-CN" altLang="en-US"/>
              <a:t>新增准备阶段</a:t>
            </a:r>
            <a:endParaRPr lang="zh-CN" altLang="en-US"/>
          </a:p>
          <a:p>
            <a:pPr lvl="1"/>
            <a:r>
              <a:rPr lang="zh-CN" altLang="en-US"/>
              <a:t>把</a:t>
            </a:r>
            <a:r>
              <a:rPr lang="en-US" altLang="zh-CN"/>
              <a:t>2PC</a:t>
            </a:r>
            <a:r>
              <a:rPr lang="zh-CN" altLang="en-US"/>
              <a:t>的准备阶段一分为二，保证在最后提交阶段之前参与节点的状态是一致的。</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4" name="内容占位符 3"/>
          <p:cNvPicPr>
            <a:picLocks noGrp="1" noChangeAspect="1"/>
          </p:cNvPicPr>
          <p:nvPr>
            <p:ph idx="1"/>
          </p:nvPr>
        </p:nvPicPr>
        <p:blipFill>
          <a:blip r:embed="rId1"/>
          <a:stretch>
            <a:fillRect/>
          </a:stretch>
        </p:blipFill>
        <p:spPr>
          <a:xfrm>
            <a:off x="876300" y="1901190"/>
            <a:ext cx="10440035" cy="422148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6" name="内容占位符 5"/>
          <p:cNvSpPr/>
          <p:nvPr>
            <p:ph idx="1"/>
          </p:nvPr>
        </p:nvSpPr>
        <p:spPr/>
        <p:txBody>
          <a:bodyPr/>
          <a:p>
            <a:r>
              <a:rPr lang="zh-CN" altLang="en-US"/>
              <a:t>业务层</a:t>
            </a:r>
            <a:endParaRPr lang="zh-CN" altLang="en-US"/>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3" name="内容占位符 2"/>
          <p:cNvSpPr/>
          <p:nvPr>
            <p:ph idx="1"/>
          </p:nvPr>
        </p:nvSpPr>
        <p:spPr/>
        <p:txBody>
          <a:bodyPr/>
          <a:p>
            <a:r>
              <a:rPr lang="en-US" altLang="zh-CN"/>
              <a:t>DB</a:t>
            </a:r>
            <a:r>
              <a:rPr lang="zh-CN" altLang="en-US"/>
              <a:t>层</a:t>
            </a:r>
            <a:endParaRPr lang="zh-CN" altLang="en-US"/>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Redis</a:t>
            </a:r>
            <a:endParaRPr lang="en-US" altLang="zh-CN">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Zookeeper</a:t>
            </a:r>
            <a:endParaRPr lang="zh-CN" altLang="en-US"/>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实现分布式锁算法</a:t>
            </a:r>
            <a:endParaRPr lang="zh-CN" altLang="en-US"/>
          </a:p>
          <a:p>
            <a:endParaRPr lang="zh-CN" altLang="en-US"/>
          </a:p>
          <a:p>
            <a:pPr lvl="1"/>
            <a:r>
              <a:rPr lang="zh-CN" altLang="en-US"/>
              <a:t>在</a:t>
            </a:r>
            <a:r>
              <a:rPr lang="en-US" altLang="zh-CN"/>
              <a:t>/dt/lock</a:t>
            </a:r>
            <a:r>
              <a:rPr lang="zh-CN" altLang="en-US"/>
              <a:t>下创建</a:t>
            </a:r>
            <a:r>
              <a:rPr lang="zh-CN" altLang="en-US" b="1">
                <a:solidFill>
                  <a:srgbClr val="C00000"/>
                </a:solidFill>
              </a:rPr>
              <a:t>临时、有序</a:t>
            </a:r>
            <a:r>
              <a:rPr lang="zh-CN" altLang="en-US"/>
              <a:t>的子节点，如：</a:t>
            </a:r>
            <a:r>
              <a:rPr lang="en-US" altLang="zh-CN"/>
              <a:t>/dt/lock/lock-0001</a:t>
            </a:r>
            <a:r>
              <a:rPr lang="zh-CN" altLang="en-US"/>
              <a:t>，</a:t>
            </a:r>
            <a:r>
              <a:rPr lang="en-US" altLang="zh-CN"/>
              <a:t>/dt/lock/lock-0002</a:t>
            </a:r>
            <a:endParaRPr lang="en-US" altLang="zh-CN"/>
          </a:p>
          <a:p>
            <a:pPr lvl="1"/>
            <a:endParaRPr lang="en-US" altLang="zh-CN"/>
          </a:p>
          <a:p>
            <a:pPr lvl="1"/>
            <a:r>
              <a:rPr lang="zh-CN" altLang="en-US"/>
              <a:t>获取</a:t>
            </a:r>
            <a:r>
              <a:rPr lang="en-US" altLang="zh-CN"/>
              <a:t>/dt/lock</a:t>
            </a:r>
            <a:r>
              <a:rPr lang="zh-CN" altLang="en-US"/>
              <a:t>下子节点列表，并判断自己创建的节点是否为序号最小的节点，如果是，则认为获取分布式锁；否则，继续监听</a:t>
            </a:r>
            <a:r>
              <a:rPr lang="en-US" altLang="zh-CN"/>
              <a:t>/dt/lock</a:t>
            </a:r>
            <a:r>
              <a:rPr lang="zh-CN" altLang="en-US"/>
              <a:t>节点的变更消息，获取子节点的变更通知后，重复此步骤</a:t>
            </a:r>
            <a:endParaRPr lang="zh-CN" altLang="en-US"/>
          </a:p>
          <a:p>
            <a:pPr lvl="1"/>
            <a:endParaRPr lang="zh-CN" altLang="en-US"/>
          </a:p>
          <a:p>
            <a:pPr lvl="1"/>
            <a:r>
              <a:rPr lang="zh-CN" altLang="en-US"/>
              <a:t>执行业务逻辑</a:t>
            </a:r>
            <a:endParaRPr lang="zh-CN" altLang="en-US"/>
          </a:p>
          <a:p>
            <a:pPr lvl="1"/>
            <a:endParaRPr lang="zh-CN" altLang="en-US"/>
          </a:p>
          <a:p>
            <a:pPr lvl="1"/>
            <a:r>
              <a:rPr lang="zh-CN" altLang="en-US"/>
              <a:t>完成业务流程后，删除创建的子节点，释放锁。</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Redis</a:t>
            </a:r>
            <a:endParaRPr lang="en-US" altLang="zh-CN"/>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4" name="内容占位符 3"/>
          <p:cNvPicPr>
            <a:picLocks noGrp="1" noChangeAspect="1"/>
          </p:cNvPicPr>
          <p:nvPr>
            <p:ph idx="1"/>
          </p:nvPr>
        </p:nvPicPr>
        <p:blipFill>
          <a:blip r:embed="rId1"/>
          <a:stretch>
            <a:fillRect/>
          </a:stretch>
        </p:blipFill>
        <p:spPr>
          <a:xfrm>
            <a:off x="889635" y="1852295"/>
            <a:ext cx="10412095" cy="4319905"/>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Fescar </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8064</Words>
  <Application>WPS 演示</Application>
  <PresentationFormat>宽屏</PresentationFormat>
  <Paragraphs>638</Paragraphs>
  <Slides>85</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5"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PowerPoint 演示文稿</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PowerPoint 演示文稿</vt:lpstr>
      <vt:lpstr>PowerPoint 演示文稿</vt:lpstr>
      <vt:lpstr>唯一ID生成方式的选择</vt:lpstr>
      <vt:lpstr>分布式系统分布式对象</vt:lpstr>
      <vt:lpstr>分布式锁</vt:lpstr>
      <vt:lpstr>分布式锁的特性</vt:lpstr>
      <vt:lpstr>Zookeeper</vt:lpstr>
      <vt:lpstr>PowerPoint 演示文稿</vt:lpstr>
      <vt:lpstr>PowerPoint 演示文稿</vt:lpstr>
      <vt:lpstr>分布式事务的几种模式</vt:lpstr>
      <vt:lpstr>微服务架构的分布式事务的问题</vt:lpstr>
      <vt:lpstr>消息驱动基本结构示例</vt:lpstr>
      <vt:lpstr>消息驱动需要关注的事项</vt:lpstr>
      <vt:lpstr>回滚处理</vt:lpstr>
      <vt:lpstr>Event Sourcing</vt:lpstr>
      <vt:lpstr>PowerPoint 演示文稿</vt:lpstr>
      <vt:lpstr>TCC</vt:lpstr>
      <vt:lpstr>Fescar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285</cp:revision>
  <dcterms:created xsi:type="dcterms:W3CDTF">2018-12-15T01:27:00Z</dcterms:created>
  <dcterms:modified xsi:type="dcterms:W3CDTF">2019-02-08T14:19:16Z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