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67" r:id="rId7"/>
    <p:sldId id="268" r:id="rId8"/>
    <p:sldId id="265" r:id="rId9"/>
    <p:sldId id="269" r:id="rId10"/>
    <p:sldId id="275" r:id="rId11"/>
    <p:sldId id="276" r:id="rId12"/>
    <p:sldId id="277" r:id="rId13"/>
    <p:sldId id="278" r:id="rId14"/>
    <p:sldId id="270" r:id="rId15"/>
    <p:sldId id="271" r:id="rId16"/>
    <p:sldId id="272" r:id="rId17"/>
    <p:sldId id="273" r:id="rId18"/>
    <p:sldId id="274" r:id="rId19"/>
    <p:sldId id="258" r:id="rId20"/>
    <p:sldId id="259" r:id="rId21"/>
    <p:sldId id="261" r:id="rId22"/>
    <p:sldId id="263"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dbb144d-fa31-4b8d-9a13-2779609b6c33}">
          <p14:sldIdLst>
            <p14:sldId id="256"/>
            <p14:sldId id="257"/>
            <p14:sldId id="266"/>
            <p14:sldId id="267"/>
            <p14:sldId id="268"/>
            <p14:sldId id="265"/>
            <p14:sldId id="269"/>
            <p14:sldId id="275"/>
            <p14:sldId id="276"/>
            <p14:sldId id="277"/>
            <p14:sldId id="278"/>
          </p14:sldIdLst>
        </p14:section>
        <p14:section name="Dubbo&amp;SpringCloud" id="{93f40a50-2906-496e-9e04-2a35dd68fb13}">
          <p14:sldIdLst>
            <p14:sldId id="270"/>
            <p14:sldId id="271"/>
            <p14:sldId id="272"/>
            <p14:sldId id="273"/>
            <p14:sldId id="274"/>
          </p14:sldIdLst>
        </p14:section>
        <p14:section name="Microservice patterns" id="{ebddfbfb-3754-48c4-ae9f-331de29c86d3}">
          <p14:sldIdLst>
            <p14:sldId id="258"/>
          </p14:sldIdLst>
        </p14:section>
        <p14:section name="Spring Cloud" id="{60eb47b4-46d6-4658-abf1-bbb0de7c0a0a}">
          <p14:sldIdLst>
            <p14:sldId id="259"/>
            <p14:sldId id="261"/>
          </p14:sldIdLst>
        </p14:section>
        <p14:section name="Dubbo" id="{226b1501-58c0-4ec7-8734-7d34e1c4e7df}">
          <p14:sldIdLst>
            <p14:sldId id="263"/>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https://microservices.io/patterns/index.html</a:t>
            </a:r>
            <a:endParaRPr lang="zh-CN" altLang="en-US"/>
          </a:p>
          <a:p>
            <a:r>
              <a:rPr lang="zh-CN" altLang="en-US"/>
              <a:t>https://microservices.io/patterns/microservices.html</a:t>
            </a:r>
            <a:endParaRPr lang="zh-CN" altLang="en-US"/>
          </a:p>
          <a:p>
            <a:r>
              <a:rPr lang="zh-CN" altLang="en-US"/>
              <a:t>https://microservices.io/patterns/data/database-per-service.html</a:t>
            </a:r>
            <a:endParaRPr lang="zh-CN" altLang="en-US"/>
          </a:p>
          <a:p>
            <a:r>
              <a:rPr lang="zh-CN" altLang="en-US"/>
              <a:t>https://microservices.io/patterns/data/shared-database.html</a:t>
            </a:r>
            <a:endParaRPr lang="zh-CN" altLang="en-US"/>
          </a:p>
          <a:p>
            <a:r>
              <a:rPr lang="zh-CN" altLang="en-US"/>
              <a:t>https://microservices.io/patterns/data/saga.html</a:t>
            </a:r>
            <a:endParaRPr lang="zh-CN" altLang="en-US"/>
          </a:p>
          <a:p>
            <a:r>
              <a:rPr lang="zh-CN" altLang="en-US"/>
              <a:t>https://microservices.io/patterns/data/cqrs.html</a:t>
            </a:r>
            <a:endParaRPr lang="zh-CN" altLang="en-US"/>
          </a:p>
          <a:p>
            <a:r>
              <a:rPr lang="zh-CN" altLang="en-US"/>
              <a:t>https://microservices.io/patterns/data/event-sourcing.html</a:t>
            </a:r>
            <a:endParaRPr lang="zh-CN" altLang="en-US"/>
          </a:p>
          <a:p>
            <a:r>
              <a:rPr lang="zh-CN" altLang="en-US"/>
              <a:t>https://microservices.io/patterns/data/application-events.html</a:t>
            </a:r>
            <a:endParaRPr lang="zh-CN" altLang="en-US"/>
          </a:p>
          <a:p>
            <a:r>
              <a:rPr lang="zh-CN" altLang="en-US"/>
              <a:t>https://microservices.io/patterns/data/api-composition.html</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spring cloud gateway</a:t>
            </a:r>
            <a:endParaRPr lang="en-US" altLang="zh-CN"/>
          </a:p>
          <a:p>
            <a:r>
              <a:rPr lang="en-US" altLang="zh-CN"/>
              <a:t>zuul&amp;zuul2</a:t>
            </a:r>
            <a:endParaRPr lang="en-US" altLang="zh-CN"/>
          </a:p>
          <a:p>
            <a:r>
              <a:rPr lang="en-US" altLang="zh-CN"/>
              <a:t>https://github.com/alibaba/Sentinel/issues/86</a:t>
            </a:r>
            <a:endParaRPr lang="en-US" altLang="zh-CN"/>
          </a:p>
          <a:p>
            <a:endParaRPr lang="en-US" altLang="zh-CN"/>
          </a:p>
          <a:p>
            <a:r>
              <a:rPr lang="en-US" altLang="zh-CN"/>
              <a:t># SpringCloud(五)SpringCloud的限流、熔断和降级——Hystrix</a:t>
            </a:r>
            <a:endParaRPr lang="en-US" altLang="zh-CN"/>
          </a:p>
          <a:p>
            <a:r>
              <a:rPr lang="en-US" altLang="zh-CN"/>
              <a:t>https://blog.csdn.net/chenxyz707/article/details/80913725</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Dubbo</a:t>
            </a:r>
            <a:r>
              <a:rPr lang="zh-CN" altLang="en-US"/>
              <a:t>不需要</a:t>
            </a:r>
            <a:r>
              <a:rPr lang="en-US" altLang="zh-CN"/>
              <a:t>gateway</a:t>
            </a:r>
            <a:endParaRPr lang="zh-CN" altLang="en-US"/>
          </a:p>
          <a:p>
            <a:r>
              <a:rPr lang="zh-CN" altLang="en-US"/>
              <a:t>https://segmentfault.com/q/1010000013082803/</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Microservices</a:t>
            </a:r>
            <a:endParaRPr lang="en-US" altLang="zh-CN"/>
          </a:p>
        </p:txBody>
      </p:sp>
      <p:sp>
        <p:nvSpPr>
          <p:cNvPr id="3" name="副标题 2"/>
          <p:cNvSpPr>
            <a:spLocks noGrp="1"/>
          </p:cNvSpPr>
          <p:nvPr>
            <p:ph type="subTitle" idx="1"/>
          </p:nvPr>
        </p:nvSpPr>
        <p:spPr/>
        <p:txBody>
          <a:bodyPr/>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微服务架构组成</a:t>
            </a:r>
            <a:endParaRPr lang="zh-CN" altLang="en-US"/>
          </a:p>
        </p:txBody>
      </p:sp>
      <p:sp>
        <p:nvSpPr>
          <p:cNvPr id="3" name="内容占位符 2"/>
          <p:cNvSpPr>
            <a:spLocks noGrp="1"/>
          </p:cNvSpPr>
          <p:nvPr>
            <p:ph idx="1"/>
          </p:nvPr>
        </p:nvSpPr>
        <p:spPr/>
        <p:txBody>
          <a:bodyPr>
            <a:normAutofit lnSpcReduction="20000"/>
          </a:bodyPr>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微服务注意事项</a:t>
            </a:r>
            <a:endParaRPr lang="zh-CN" altLang="en-US"/>
          </a:p>
        </p:txBody>
      </p:sp>
      <p:sp>
        <p:nvSpPr>
          <p:cNvPr id="3" name="内容占位符 2"/>
          <p:cNvSpPr>
            <a:spLocks noGrp="1"/>
          </p:cNvSpPr>
          <p:nvPr>
            <p:ph idx="1"/>
          </p:nvPr>
        </p:nvSpPr>
        <p:spPr/>
        <p:txBody>
          <a:bodyPr/>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Architecture</a:t>
            </a:r>
            <a:endParaRPr lang="en-US" altLang="zh-CN"/>
          </a:p>
        </p:txBody>
      </p:sp>
      <p:sp>
        <p:nvSpPr>
          <p:cNvPr id="3" name="内容占位符 2"/>
          <p:cNvSpPr>
            <a:spLocks noGrp="1"/>
          </p:cNvSpPr>
          <p:nvPr>
            <p:ph idx="1"/>
          </p:nvPr>
        </p:nvSpPr>
        <p:spPr/>
        <p:txBody>
          <a:bodyPr/>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 Architecture</a:t>
            </a:r>
            <a:endParaRPr lang="en-US" altLang="zh-CN"/>
          </a:p>
        </p:txBody>
      </p:sp>
      <p:sp>
        <p:nvSpPr>
          <p:cNvPr id="3" name="内容占位符 2"/>
          <p:cNvSpPr>
            <a:spLocks noGrp="1"/>
          </p:cNvSpPr>
          <p:nvPr>
            <p:ph idx="1"/>
          </p:nvPr>
        </p:nvSpPr>
        <p:spPr/>
        <p:txBody>
          <a:bodyPr/>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微服务核心要素</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Components Running Flow</a:t>
            </a:r>
            <a:endParaRPr lang="en-US" altLang="zh-CN"/>
          </a:p>
        </p:txBody>
      </p:sp>
      <p:sp>
        <p:nvSpPr>
          <p:cNvPr id="3" name="内容占位符 2"/>
          <p:cNvSpPr>
            <a:spLocks noGrp="1"/>
          </p:cNvSpPr>
          <p:nvPr>
            <p:ph idx="1"/>
          </p:nvPr>
        </p:nvSpPr>
        <p:spPr/>
        <p:txBody>
          <a:bodyPr/>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Spring Cloud Components Running Flow</a:t>
            </a:r>
            <a:br>
              <a:rPr lang="en-US" altLang="zh-CN"/>
            </a:br>
            <a:endParaRPr lang="zh-CN" altLang="en-US"/>
          </a:p>
        </p:txBody>
      </p:sp>
      <p:pic>
        <p:nvPicPr>
          <p:cNvPr id="4" name="内容占位符 3"/>
          <p:cNvPicPr>
            <a:picLocks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850"/>
            <a:ext cx="6179820" cy="4307205"/>
          </a:xfrm>
          <a:prstGeom prst="rect">
            <a:avLst/>
          </a:prstGeom>
        </p:spPr>
      </p:pic>
      <p:sp>
        <p:nvSpPr>
          <p:cNvPr id="5" name="内容占位符 4"/>
          <p:cNvSpPr/>
          <p:nvPr>
            <p:ph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Cloud</a:t>
            </a:r>
            <a:endParaRPr lang="en-US" altLang="zh-CN"/>
          </a:p>
        </p:txBody>
      </p:sp>
      <p:pic>
        <p:nvPicPr>
          <p:cNvPr id="4" name="图片 3" descr="diagram-distributed-system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200" y="1827530"/>
            <a:ext cx="10029825" cy="4657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Microservices</a:t>
            </a:r>
            <a:endParaRPr lang="en-US" altLang="zh-CN"/>
          </a:p>
        </p:txBody>
      </p:sp>
      <p:sp>
        <p:nvSpPr>
          <p:cNvPr id="3" name="内容占位符 2"/>
          <p:cNvSpPr>
            <a:spLocks noGrp="1"/>
          </p:cNvSpPr>
          <p:nvPr>
            <p:ph idx="1"/>
          </p:nvPr>
        </p:nvSpPr>
        <p:spPr/>
        <p:txBody>
          <a:bodyPr/>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什么是微服务</a:t>
            </a:r>
            <a:endParaRPr lang="zh-CN" altLang="en-US"/>
          </a:p>
        </p:txBody>
      </p:sp>
      <p:sp>
        <p:nvSpPr>
          <p:cNvPr id="3" name="内容占位符 2"/>
          <p:cNvSpPr>
            <a:spLocks noGrp="1"/>
          </p:cNvSpPr>
          <p:nvPr>
            <p:ph idx="1"/>
          </p:nvPr>
        </p:nvSpPr>
        <p:spPr/>
        <p:txBody>
          <a:bodyPr/>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微服务优势</a:t>
            </a:r>
            <a:endParaRPr lang="zh-CN" altLang="en-US"/>
          </a:p>
        </p:txBody>
      </p:sp>
      <p:sp>
        <p:nvSpPr>
          <p:cNvPr id="3" name="内容占位符 2"/>
          <p:cNvSpPr>
            <a:spLocks noGrp="1"/>
          </p:cNvSpPr>
          <p:nvPr>
            <p:ph idx="1"/>
          </p:nvPr>
        </p:nvSpPr>
        <p:spPr/>
        <p:txBody>
          <a:bodyPr>
            <a:normAutofit lnSpcReduction="10000"/>
          </a:bodyPr>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微服务优势</a:t>
            </a:r>
            <a:endParaRPr lang="zh-CN" altLang="en-US"/>
          </a:p>
        </p:txBody>
      </p:sp>
      <p:sp>
        <p:nvSpPr>
          <p:cNvPr id="3" name="内容占位符 2"/>
          <p:cNvSpPr>
            <a:spLocks noGrp="1"/>
          </p:cNvSpPr>
          <p:nvPr>
            <p:ph idx="1"/>
          </p:nvPr>
        </p:nvSpPr>
        <p:spPr/>
        <p:txBody>
          <a:bodyPr/>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&amp; Spring Cloud</a:t>
            </a:r>
            <a:endParaRPr lang="en-US" altLang="zh-CN"/>
          </a:p>
        </p:txBody>
      </p:sp>
      <p:sp>
        <p:nvSpPr>
          <p:cNvPr id="3" name="内容占位符 2"/>
          <p:cNvSpPr>
            <a:spLocks noGrp="1"/>
          </p:cNvSpPr>
          <p:nvPr>
            <p:ph idx="1"/>
          </p:nvPr>
        </p:nvSpPr>
        <p:spPr/>
        <p:txBody>
          <a:bodyPr/>
          <a:p>
            <a:r>
              <a:rPr lang="zh-CN" altLang="en-US"/>
              <a:t>听听八年阿里架构师怎样讲述Dubbo和Spring Cloud微服务架构</a:t>
            </a:r>
            <a:endParaRPr lang="zh-CN" altLang="en-US"/>
          </a:p>
          <a:p>
            <a:r>
              <a:rPr lang="zh-CN" altLang="en-US"/>
              <a:t>http://baijiahao.baidu.com/s?id=1600174787011483381&amp;wfr=spider&amp;for=pc</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微服务要素</a:t>
            </a:r>
            <a:endParaRPr lang="zh-CN" altLang="en-US"/>
          </a:p>
        </p:txBody>
      </p:sp>
      <p:sp>
        <p:nvSpPr>
          <p:cNvPr id="3" name="内容占位符 2"/>
          <p:cNvSpPr>
            <a:spLocks noGrp="1"/>
          </p:cNvSpPr>
          <p:nvPr>
            <p:ph idx="1"/>
          </p:nvPr>
        </p:nvSpPr>
        <p:spPr/>
        <p:txBody>
          <a:bodyPr/>
          <a:p>
            <a:r>
              <a:rPr lang="zh-CN" altLang="en-US"/>
              <a:t>微服务的核心要素在于服务的发现、注册、路由、熔断、降级、分布式配置。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微服务架构组成</a:t>
            </a:r>
            <a:endParaRPr lang="zh-CN" altLang="en-US"/>
          </a:p>
        </p:txBody>
      </p:sp>
      <p:sp>
        <p:nvSpPr>
          <p:cNvPr id="3" name="内容占位符 2"/>
          <p:cNvSpPr>
            <a:spLocks noGrp="1"/>
          </p:cNvSpPr>
          <p:nvPr>
            <p:ph idx="1"/>
          </p:nvPr>
        </p:nvSpPr>
        <p:spPr/>
        <p:txBody>
          <a:bodyPr/>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微服务架构组成</a:t>
            </a:r>
            <a:endParaRPr lang="zh-CN" altLang="en-US"/>
          </a:p>
        </p:txBody>
      </p:sp>
      <p:sp>
        <p:nvSpPr>
          <p:cNvPr id="3" name="内容占位符 2"/>
          <p:cNvSpPr>
            <a:spLocks noGrp="1"/>
          </p:cNvSpPr>
          <p:nvPr>
            <p:ph idx="1"/>
          </p:nvPr>
        </p:nvSpPr>
        <p:spPr/>
        <p:txBody>
          <a:bodyPr/>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2007</Words>
  <Application>WPS 演示</Application>
  <PresentationFormat>宽屏</PresentationFormat>
  <Paragraphs>100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什么是微服务</vt:lpstr>
      <vt:lpstr>微服务优势</vt:lpstr>
      <vt:lpstr>微服务优势</vt:lpstr>
      <vt:lpstr>Dubbo &amp; Spring Cloud</vt:lpstr>
      <vt:lpstr>微服务要素</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PowerPoint 演示文稿</vt:lpstr>
      <vt:lpstr>Spring Cloud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jerry</cp:lastModifiedBy>
  <cp:revision>31</cp:revision>
  <dcterms:created xsi:type="dcterms:W3CDTF">2019-02-02T15:18:00Z</dcterms:created>
  <dcterms:modified xsi:type="dcterms:W3CDTF">2019-02-16T14:21:14Z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