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4" r:id="rId4"/>
    <p:sldId id="262" r:id="rId5"/>
    <p:sldId id="270" r:id="rId6"/>
    <p:sldId id="272" r:id="rId7"/>
    <p:sldId id="271" r:id="rId8"/>
    <p:sldId id="263" r:id="rId9"/>
    <p:sldId id="278" r:id="rId10"/>
    <p:sldId id="279" r:id="rId11"/>
    <p:sldId id="280" r:id="rId12"/>
    <p:sldId id="281" r:id="rId13"/>
    <p:sldId id="282" r:id="rId14"/>
    <p:sldId id="284" r:id="rId15"/>
    <p:sldId id="277" r:id="rId16"/>
    <p:sldId id="268" r:id="rId17"/>
    <p:sldId id="259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7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353496" y="342817"/>
            <a:ext cx="1507490" cy="357505"/>
          </a:xfrm>
          <a:prstGeom prst="rect">
            <a:avLst/>
          </a:prstGeom>
          <a:noFill/>
        </p:spPr>
        <p:txBody>
          <a:bodyPr wrap="none" lIns="91422" tIns="45711" rIns="91422" bIns="45711">
            <a:spAutoFit/>
          </a:bodyPr>
          <a:lstStyle/>
          <a:p>
            <a:pPr defTabSz="685165">
              <a:defRPr/>
            </a:pPr>
            <a:r>
              <a:rPr lang="zh-CN" altLang="en-US" sz="17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353496" y="620032"/>
            <a:ext cx="1576705" cy="274320"/>
          </a:xfrm>
          <a:prstGeom prst="rect">
            <a:avLst/>
          </a:prstGeom>
          <a:noFill/>
        </p:spPr>
        <p:txBody>
          <a:bodyPr wrap="none" lIns="91422" tIns="45711" rIns="91422" bIns="45711">
            <a:spAutoFit/>
          </a:bodyPr>
          <a:lstStyle/>
          <a:p>
            <a:pPr defTabSz="685165"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342817"/>
            <a:ext cx="213792" cy="5565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685165">
              <a:defRPr/>
            </a:pPr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t>2018/7/27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8968" y="549603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5195796" y="2919508"/>
            <a:ext cx="1075615" cy="82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53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  <a:cs typeface="宋体" panose="02010600030101010101" pitchFamily="2" charset="-122"/>
              </a:rPr>
              <a:t>this</a:t>
            </a:r>
            <a:endParaRPr lang="en-US" altLang="zh-CN" sz="533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4079239" y="4302411"/>
            <a:ext cx="3936712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3" tIns="60956" rIns="121913" bIns="60956"/>
          <a:lstStyle/>
          <a:p>
            <a:pPr>
              <a:defRPr/>
            </a:pPr>
            <a:endParaRPr lang="zh-CN" altLang="en-US" sz="24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5117465" y="4480560"/>
            <a:ext cx="1221105" cy="205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Captain.J.Guo</a:t>
            </a: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图片 1" descr="javascript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240" y="892175"/>
            <a:ext cx="3396615" cy="2027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16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挨个来看看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53185" y="1362075"/>
            <a:ext cx="903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无论严格模式与否，函数作为对象方法时，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所指则为对象本身</a:t>
            </a:r>
            <a:r>
              <a:rPr lang="zh-CN" altLang="en-US" dirty="0" smtClean="0"/>
              <a:t>。但要注意那些迷惑人的。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2090614"/>
            <a:ext cx="7268589" cy="1762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3193076"/>
            <a:ext cx="69256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挨个来看看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53185" y="1362075"/>
            <a:ext cx="903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无论严格模式与否，使用</a:t>
            </a:r>
            <a:r>
              <a:rPr lang="en-US" altLang="zh-CN" dirty="0" smtClean="0"/>
              <a:t>c</a:t>
            </a:r>
            <a:r>
              <a:rPr lang="en-US" altLang="zh-CN" dirty="0" smtClean="0"/>
              <a:t>all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方法时，</a:t>
            </a:r>
            <a:r>
              <a:rPr lang="en-US" altLang="zh-CN" dirty="0" smtClean="0"/>
              <a:t>this</a:t>
            </a:r>
            <a:r>
              <a:rPr lang="zh-CN" altLang="en-US" dirty="0"/>
              <a:t>指向</a:t>
            </a:r>
            <a:r>
              <a:rPr lang="zh-CN" altLang="en-US" dirty="0" smtClean="0"/>
              <a:t>调用时所传入的对象。使用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方法时，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指向绑定的对象。注意调用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方法后返回一个新的对象。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2182066"/>
            <a:ext cx="7535327" cy="2238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23" y="1890434"/>
            <a:ext cx="516327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挨个来看看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53184" y="1156483"/>
            <a:ext cx="9030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无论严格模式与否</a:t>
            </a:r>
            <a:r>
              <a:rPr lang="zh-CN" altLang="en-US" dirty="0"/>
              <a:t>，</a:t>
            </a:r>
            <a:r>
              <a:rPr lang="zh-CN" altLang="en-US" dirty="0" smtClean="0"/>
              <a:t>使用箭头函数时，箭头函数不能作为构造函数。</a:t>
            </a:r>
            <a:endParaRPr lang="en-US" altLang="zh-CN" dirty="0" smtClean="0"/>
          </a:p>
          <a:p>
            <a:r>
              <a:rPr lang="zh-CN" altLang="en-US" dirty="0" smtClean="0"/>
              <a:t>箭头函数的</a:t>
            </a:r>
            <a:r>
              <a:rPr lang="en-US" altLang="zh-CN" dirty="0" smtClean="0"/>
              <a:t>this</a:t>
            </a:r>
            <a:r>
              <a:rPr lang="zh-CN" altLang="en-US" dirty="0"/>
              <a:t>与</a:t>
            </a:r>
            <a:r>
              <a:rPr lang="zh-CN" altLang="en-US" b="1" dirty="0" smtClean="0"/>
              <a:t>封闭词法上下文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保持一致。没有自己的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，因此，不能作为对象方法。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或是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方法不能向箭头函数传递</a:t>
            </a:r>
            <a:r>
              <a:rPr lang="en-US" altLang="zh-CN" dirty="0" smtClean="0"/>
              <a:t>this.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2511738"/>
            <a:ext cx="4220164" cy="1324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3" y="2511738"/>
            <a:ext cx="4982270" cy="1571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3512300"/>
            <a:ext cx="4143953" cy="2924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448" y="3431327"/>
            <a:ext cx="4363059" cy="3086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96" y="4083582"/>
            <a:ext cx="470600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挨个来看看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53185" y="1362075"/>
            <a:ext cx="903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</a:t>
            </a:r>
            <a:r>
              <a:rPr lang="zh-CN" altLang="en-US" dirty="0" smtClean="0"/>
              <a:t>件处理函数中的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指向触发事件的元素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2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挨个来看看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53185" y="1362075"/>
            <a:ext cx="903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内联事件处理函数中的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指向监听器所在的元素。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3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5240" y="135255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全局上下文中，浏览器中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window,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中指向</a:t>
            </a:r>
            <a:r>
              <a:rPr lang="en-US" altLang="zh-CN" dirty="0" err="1" smtClean="0"/>
              <a:t>module.exports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严格模式</a:t>
            </a:r>
            <a:r>
              <a:rPr lang="zh-CN" altLang="en-US" dirty="0" smtClean="0"/>
              <a:t>下</a:t>
            </a:r>
            <a:r>
              <a:rPr lang="zh-CN" altLang="en-US" dirty="0"/>
              <a:t>，</a:t>
            </a:r>
            <a:r>
              <a:rPr lang="zh-CN" altLang="en-US" dirty="0" smtClean="0"/>
              <a:t>函数中</a:t>
            </a:r>
            <a:r>
              <a:rPr lang="en-US" altLang="zh-CN" dirty="0" smtClean="0"/>
              <a:t>this</a:t>
            </a:r>
            <a:r>
              <a:rPr lang="zh-CN" altLang="en-US" dirty="0"/>
              <a:t>的值为进入</a:t>
            </a:r>
            <a:r>
              <a:rPr lang="zh-CN" altLang="en-US" dirty="0" smtClean="0"/>
              <a:t>时</a:t>
            </a:r>
            <a:r>
              <a:rPr lang="zh-CN" altLang="en-US" dirty="0"/>
              <a:t>所设</a:t>
            </a:r>
            <a:r>
              <a:rPr lang="zh-CN" altLang="en-US" dirty="0" smtClean="0"/>
              <a:t>置的</a:t>
            </a:r>
            <a:r>
              <a:rPr lang="zh-CN" altLang="en-US" dirty="0" smtClean="0"/>
              <a:t>值</a:t>
            </a:r>
            <a:r>
              <a:rPr lang="zh-CN" altLang="en-US" dirty="0"/>
              <a:t>，如果没有设置则为</a:t>
            </a:r>
            <a:r>
              <a:rPr lang="en-US" altLang="zh-CN" dirty="0"/>
              <a:t>undefined.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非严格模式下</a:t>
            </a:r>
            <a:r>
              <a:rPr lang="zh-CN" altLang="en-US" dirty="0" smtClean="0"/>
              <a:t>，函数中</a:t>
            </a:r>
            <a:r>
              <a:rPr lang="en-US" altLang="zh-CN" dirty="0" smtClean="0"/>
              <a:t>this</a:t>
            </a:r>
            <a:r>
              <a:rPr lang="zh-CN" altLang="en-US" dirty="0"/>
              <a:t>的值则由调用方式决定。直接调用、构造函数、对象方法、原型链</a:t>
            </a:r>
            <a:r>
              <a:rPr lang="en-US" altLang="zh-CN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传递</a:t>
            </a:r>
            <a:r>
              <a:rPr lang="en-US" altLang="zh-CN" dirty="0"/>
              <a:t>this</a:t>
            </a:r>
            <a:r>
              <a:rPr lang="zh-CN" altLang="en-US" dirty="0"/>
              <a:t>的值可以通过</a:t>
            </a:r>
            <a:r>
              <a:rPr lang="en-US" altLang="zh-CN" dirty="0" err="1"/>
              <a:t>call,apply</a:t>
            </a:r>
            <a:r>
              <a:rPr lang="en-US" altLang="zh-CN" dirty="0"/>
              <a:t>,</a:t>
            </a:r>
            <a:r>
              <a:rPr lang="zh-CN" altLang="en-US" dirty="0"/>
              <a:t>也可以通过</a:t>
            </a:r>
            <a:r>
              <a:rPr lang="en-US" altLang="zh-CN" dirty="0"/>
              <a:t>bind</a:t>
            </a:r>
            <a:r>
              <a:rPr lang="zh-CN" altLang="en-US" dirty="0"/>
              <a:t>绑定。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箭头函数的</a:t>
            </a:r>
            <a:r>
              <a:rPr lang="en-US" altLang="zh-CN" dirty="0"/>
              <a:t>this</a:t>
            </a:r>
            <a:r>
              <a:rPr lang="zh-CN" altLang="en-US" dirty="0"/>
              <a:t>是由创建它的上下文决</a:t>
            </a:r>
            <a:r>
              <a:rPr lang="zh-CN" altLang="en-US"/>
              <a:t>定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8968" y="549603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讨论时间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8968" y="549603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4521426" y="2889663"/>
            <a:ext cx="2707640" cy="81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533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  <a:cs typeface="宋体" panose="02010600030101010101" pitchFamily="2" charset="-122"/>
              </a:rPr>
              <a:t>谢谢观看</a:t>
            </a:r>
            <a:endParaRPr lang="en-US" altLang="zh-CN" sz="533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8968" y="549603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MH_SubTitle_1"/>
          <p:cNvSpPr/>
          <p:nvPr>
            <p:custDataLst>
              <p:tags r:id="rId1"/>
            </p:custDataLst>
          </p:nvPr>
        </p:nvSpPr>
        <p:spPr>
          <a:xfrm>
            <a:off x="5101298" y="2240302"/>
            <a:ext cx="3804617" cy="703946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296837" tIns="0" rIns="0" bIns="0" rtlCol="0" anchor="ctr" anchorCtr="0">
            <a:noAutofit/>
          </a:bodyPr>
          <a:lstStyle/>
          <a:p>
            <a:r>
              <a:rPr lang="en-US" altLang="zh-CN" sz="226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this</a:t>
            </a:r>
            <a:r>
              <a:rPr lang="zh-CN" altLang="en-US" sz="226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是什么</a:t>
            </a:r>
          </a:p>
        </p:txBody>
      </p:sp>
      <p:sp>
        <p:nvSpPr>
          <p:cNvPr id="25" name="MH_Other_1"/>
          <p:cNvSpPr txBox="1"/>
          <p:nvPr>
            <p:custDataLst>
              <p:tags r:id="rId2"/>
            </p:custDataLst>
          </p:nvPr>
        </p:nvSpPr>
        <p:spPr>
          <a:xfrm flipH="1">
            <a:off x="5305730" y="2286287"/>
            <a:ext cx="801923" cy="57340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73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373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3"/>
            </p:custDataLst>
          </p:nvPr>
        </p:nvSpPr>
        <p:spPr>
          <a:xfrm flipH="1">
            <a:off x="3286511" y="3182301"/>
            <a:ext cx="3803165" cy="702857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307145" tIns="0" rIns="0" bIns="0" rtlCol="0" anchor="ctr">
            <a:noAutofit/>
          </a:bodyPr>
          <a:lstStyle/>
          <a:p>
            <a:pPr lvl="0"/>
            <a:r>
              <a:rPr lang="zh-CN" altLang="en-US" sz="226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它到底有多烦</a:t>
            </a:r>
          </a:p>
        </p:txBody>
      </p:sp>
      <p:sp>
        <p:nvSpPr>
          <p:cNvPr id="27" name="MH_Other_2"/>
          <p:cNvSpPr txBox="1"/>
          <p:nvPr>
            <p:custDataLst>
              <p:tags r:id="rId4"/>
            </p:custDataLst>
          </p:nvPr>
        </p:nvSpPr>
        <p:spPr>
          <a:xfrm flipH="1">
            <a:off x="6107654" y="3227743"/>
            <a:ext cx="801923" cy="57340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73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373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5"/>
            </p:custDataLst>
          </p:nvPr>
        </p:nvSpPr>
        <p:spPr>
          <a:xfrm>
            <a:off x="5101298" y="4068922"/>
            <a:ext cx="3804617" cy="703946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296837" tIns="0" rIns="0" bIns="0" rtlCol="0" anchor="ctr" anchorCtr="0">
            <a:noAutofit/>
          </a:bodyPr>
          <a:lstStyle/>
          <a:p>
            <a:r>
              <a:rPr lang="zh-CN" altLang="en-US" sz="226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让它不那么烦人</a:t>
            </a:r>
          </a:p>
        </p:txBody>
      </p:sp>
      <p:sp>
        <p:nvSpPr>
          <p:cNvPr id="29" name="MH_Other_1"/>
          <p:cNvSpPr txBox="1"/>
          <p:nvPr>
            <p:custDataLst>
              <p:tags r:id="rId6"/>
            </p:custDataLst>
          </p:nvPr>
        </p:nvSpPr>
        <p:spPr>
          <a:xfrm flipH="1">
            <a:off x="5305730" y="4114908"/>
            <a:ext cx="801923" cy="57340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73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373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0" name="MH_SubTitle_2"/>
          <p:cNvSpPr/>
          <p:nvPr>
            <p:custDataLst>
              <p:tags r:id="rId7"/>
            </p:custDataLst>
          </p:nvPr>
        </p:nvSpPr>
        <p:spPr>
          <a:xfrm flipH="1">
            <a:off x="3286511" y="5010921"/>
            <a:ext cx="3803165" cy="702857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307145" tIns="0" rIns="0" bIns="0" rtlCol="0" anchor="ctr">
            <a:noAutofit/>
          </a:bodyPr>
          <a:lstStyle/>
          <a:p>
            <a:pPr lvl="0"/>
            <a:r>
              <a:rPr lang="en-US" altLang="zh-CN" sz="226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Q&amp;A</a:t>
            </a:r>
          </a:p>
        </p:txBody>
      </p:sp>
      <p:sp>
        <p:nvSpPr>
          <p:cNvPr id="31" name="MH_Other_2"/>
          <p:cNvSpPr txBox="1"/>
          <p:nvPr>
            <p:custDataLst>
              <p:tags r:id="rId8"/>
            </p:custDataLst>
          </p:nvPr>
        </p:nvSpPr>
        <p:spPr>
          <a:xfrm flipH="1">
            <a:off x="6107654" y="5056362"/>
            <a:ext cx="801923" cy="57340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73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373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9"/>
            </p:custDataLst>
          </p:nvPr>
        </p:nvSpPr>
        <p:spPr>
          <a:xfrm>
            <a:off x="4048246" y="1158878"/>
            <a:ext cx="1592282" cy="635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13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3" name="MH_Others_2"/>
          <p:cNvSpPr txBox="1"/>
          <p:nvPr>
            <p:custDataLst>
              <p:tags r:id="rId10"/>
            </p:custDataLst>
          </p:nvPr>
        </p:nvSpPr>
        <p:spPr>
          <a:xfrm>
            <a:off x="5968017" y="1155360"/>
            <a:ext cx="3006012" cy="6350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13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zh-CN" altLang="en-US" sz="413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489598" y="55150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6190" y="1419860"/>
            <a:ext cx="948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我们所接触的大部分语言都有</a:t>
            </a:r>
            <a:r>
              <a:rPr lang="en-US" altLang="zh-CN" dirty="0"/>
              <a:t>this</a:t>
            </a:r>
            <a:r>
              <a:rPr lang="zh-CN" altLang="en-US" dirty="0"/>
              <a:t>关键字，说说在大家的印象中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关键字。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66189" y="2053634"/>
            <a:ext cx="962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但是在</a:t>
            </a:r>
            <a:r>
              <a:rPr lang="en-US" altLang="zh-CN" dirty="0" err="1"/>
              <a:t>Javascript</a:t>
            </a:r>
            <a:r>
              <a:rPr lang="zh-CN" altLang="en-US" dirty="0"/>
              <a:t>中的</a:t>
            </a:r>
            <a:r>
              <a:rPr lang="en-US" altLang="zh-CN" dirty="0"/>
              <a:t>this...</a:t>
            </a:r>
            <a:endParaRPr lang="zh-CN" altLang="en-US" dirty="0"/>
          </a:p>
        </p:txBody>
      </p:sp>
      <p:pic>
        <p:nvPicPr>
          <p:cNvPr id="7" name="图片 6" descr="nizaidouw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30" y="3380740"/>
            <a:ext cx="2412365" cy="221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786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它到底多烦人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53185" y="1303655"/>
            <a:ext cx="830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来看看下面的这些栗子</a:t>
            </a:r>
            <a:r>
              <a:rPr lang="en-US" altLang="zh-CN"/>
              <a:t>...</a:t>
            </a:r>
          </a:p>
        </p:txBody>
      </p:sp>
      <p:pic>
        <p:nvPicPr>
          <p:cNvPr id="6" name="图片 5" descr="this_console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35" y="1772285"/>
            <a:ext cx="2753360" cy="304800"/>
          </a:xfrm>
          <a:prstGeom prst="rect">
            <a:avLst/>
          </a:prstGeom>
        </p:spPr>
      </p:pic>
      <p:pic>
        <p:nvPicPr>
          <p:cNvPr id="7" name="图片 6" descr="this_console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405" y="1772285"/>
            <a:ext cx="3191510" cy="1457325"/>
          </a:xfrm>
          <a:prstGeom prst="rect">
            <a:avLst/>
          </a:prstGeom>
        </p:spPr>
      </p:pic>
      <p:pic>
        <p:nvPicPr>
          <p:cNvPr id="8" name="图片 7" descr="this_foo_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935" y="4017010"/>
            <a:ext cx="2734310" cy="1743075"/>
          </a:xfrm>
          <a:prstGeom prst="rect">
            <a:avLst/>
          </a:prstGeom>
        </p:spPr>
      </p:pic>
      <p:pic>
        <p:nvPicPr>
          <p:cNvPr id="11" name="图片 10" descr="this_foo_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405" y="3539490"/>
            <a:ext cx="2858135" cy="1752600"/>
          </a:xfrm>
          <a:prstGeom prst="rect">
            <a:avLst/>
          </a:prstGeom>
        </p:spPr>
      </p:pic>
      <p:pic>
        <p:nvPicPr>
          <p:cNvPr id="4" name="图片 3" descr="this_foo_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0350" y="2235835"/>
            <a:ext cx="2962910" cy="143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8968" y="549603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还有这些烦人的</a:t>
            </a:r>
          </a:p>
        </p:txBody>
      </p:sp>
      <p:pic>
        <p:nvPicPr>
          <p:cNvPr id="3" name="图片 2" descr="this_foo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65" y="1532255"/>
            <a:ext cx="3963035" cy="2639060"/>
          </a:xfrm>
          <a:prstGeom prst="rect">
            <a:avLst/>
          </a:prstGeom>
        </p:spPr>
      </p:pic>
      <p:pic>
        <p:nvPicPr>
          <p:cNvPr id="4" name="图片 3" descr="obj_this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525" y="1532255"/>
            <a:ext cx="3591560" cy="2162175"/>
          </a:xfrm>
          <a:prstGeom prst="rect">
            <a:avLst/>
          </a:prstGeom>
        </p:spPr>
      </p:pic>
      <p:pic>
        <p:nvPicPr>
          <p:cNvPr id="5" name="图片 4" descr="this_obj_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600" y="3694430"/>
            <a:ext cx="3658235" cy="2496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还有这些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</a:p>
        </p:txBody>
      </p:sp>
      <p:pic>
        <p:nvPicPr>
          <p:cNvPr id="3" name="图片 2" descr="this_call_appl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65" y="1600835"/>
            <a:ext cx="3791585" cy="2553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还有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</a:p>
        </p:txBody>
      </p:sp>
      <p:pic>
        <p:nvPicPr>
          <p:cNvPr id="6" name="图片 5" descr="this_obj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0" y="1533525"/>
            <a:ext cx="4677410" cy="2629535"/>
          </a:xfrm>
          <a:prstGeom prst="rect">
            <a:avLst/>
          </a:prstGeom>
        </p:spPr>
      </p:pic>
      <p:pic>
        <p:nvPicPr>
          <p:cNvPr id="7" name="图片 6" descr="this_obj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15" y="1533525"/>
            <a:ext cx="4639310" cy="2581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挨个来看看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53185" y="1362075"/>
            <a:ext cx="903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全局上下文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</a:t>
            </a:r>
            <a:r>
              <a:rPr lang="zh-CN" altLang="en-US" dirty="0"/>
              <a:t>向全局对象，浏览器中为</a:t>
            </a:r>
            <a:r>
              <a:rPr lang="en-US" altLang="zh-CN" dirty="0" err="1"/>
              <a:t>window,Nodejs</a:t>
            </a:r>
            <a:r>
              <a:rPr lang="zh-CN" altLang="en-US" dirty="0"/>
              <a:t>中</a:t>
            </a:r>
            <a:r>
              <a:rPr lang="en-US" altLang="zh-CN" dirty="0"/>
              <a:t>...</a:t>
            </a:r>
            <a:r>
              <a:rPr lang="zh-CN" altLang="en-US" dirty="0"/>
              <a:t>分函数外函数</a:t>
            </a:r>
            <a:r>
              <a:rPr lang="zh-CN" altLang="en-US" dirty="0" smtClean="0"/>
              <a:t>内。</a:t>
            </a:r>
            <a:endParaRPr lang="en-US" altLang="zh-CN" dirty="0" smtClean="0"/>
          </a:p>
          <a:p>
            <a:r>
              <a:rPr lang="zh-CN" altLang="en-US" dirty="0" smtClean="0"/>
              <a:t>严格模式下，全局调用函数，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为调用时指定的对象，没有指定则为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非严格模式下，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指向全局对象。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2203879"/>
            <a:ext cx="5306165" cy="666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4" y="2870722"/>
            <a:ext cx="6535062" cy="2562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4526485"/>
            <a:ext cx="8497486" cy="1505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挨个来看看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53185" y="1362075"/>
            <a:ext cx="903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无论严格模式与否，函数作为构造函数时，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所指的就是对象本身。原型链上的方法的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指向调用这个方法的对象。</a:t>
            </a:r>
            <a:endParaRPr lang="en-US" altLang="zh-C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2377602"/>
            <a:ext cx="4620270" cy="1486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3863709"/>
            <a:ext cx="6220693" cy="24006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54" y="2311983"/>
            <a:ext cx="471553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663</Words>
  <Application>Microsoft Office PowerPoint</Application>
  <PresentationFormat>Custom</PresentationFormat>
  <Paragraphs>63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Captain.J.Guo (g-mis.cncd02.Newegg) 42352</cp:lastModifiedBy>
  <cp:revision>159</cp:revision>
  <dcterms:created xsi:type="dcterms:W3CDTF">2017-08-03T09:01:00Z</dcterms:created>
  <dcterms:modified xsi:type="dcterms:W3CDTF">2018-07-27T08:31:26Z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