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Lato"/>
      <p:regular r:id="rId46"/>
      <p:bold r:id="rId47"/>
      <p:italic r:id="rId48"/>
      <p:boldItalic r:id="rId49"/>
    </p:embeddedFont>
    <p:embeddedFont>
      <p:font typeface="Comforta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La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omfortaa-bold.fntdata"/><Relationship Id="rId50" Type="http://schemas.openxmlformats.org/officeDocument/2006/relationships/font" Target="fonts/Comforta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Revisado ; PP.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OS NOMES COMPLETOS DOS COMPONENTES ABAIXO DA DATA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Revisado ; PP.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slide novo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4.jpg"/><Relationship Id="rId7" Type="http://schemas.openxmlformats.org/officeDocument/2006/relationships/image" Target="../media/image13.png"/><Relationship Id="rId8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3.jpg"/><Relationship Id="rId6" Type="http://schemas.openxmlformats.org/officeDocument/2006/relationships/image" Target="../media/image16.png"/><Relationship Id="rId7" Type="http://schemas.openxmlformats.org/officeDocument/2006/relationships/image" Target="../media/image9.jpg"/><Relationship Id="rId8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inhadecodigo.com.br/artigo/860/desenvolvimento-e-implementacao-de-um-jogo-de-damas-em-prolog.aspx#ixzz5Cn4rUbmr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de Damas</a:t>
            </a:r>
            <a:endParaRPr/>
          </a:p>
        </p:txBody>
      </p:sp>
      <p:sp>
        <p:nvSpPr>
          <p:cNvPr id="55" name="Shape 55"/>
          <p:cNvSpPr txBox="1"/>
          <p:nvPr>
            <p:ph idx="4294967295" type="title"/>
          </p:nvPr>
        </p:nvSpPr>
        <p:spPr>
          <a:xfrm>
            <a:off x="311706" y="3804688"/>
            <a:ext cx="85206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Niterói, 20 de Abril de 2018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Felipe José Perpétuo Assad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Henrique Nunes Duque de Medeiros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Jorge Felipe Campos Chagas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Pedro Paulo Bastos Teixeira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17282" l="49912" r="31426" t="15988"/>
          <a:stretch/>
        </p:blipFill>
        <p:spPr>
          <a:xfrm>
            <a:off x="1490325" y="1"/>
            <a:ext cx="20334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71337" l="74609" r="10754" t="15731"/>
          <a:stretch/>
        </p:blipFill>
        <p:spPr>
          <a:xfrm>
            <a:off x="4692975" y="1651936"/>
            <a:ext cx="2943444" cy="183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62925" y="212750"/>
            <a:ext cx="8509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Estimativa de Esforço e Custo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50201" l="49846" r="33670" t="0"/>
          <a:stretch/>
        </p:blipFill>
        <p:spPr>
          <a:xfrm>
            <a:off x="300350" y="515350"/>
            <a:ext cx="1270975" cy="19751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721825" y="851413"/>
            <a:ext cx="19701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Fazer escopo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do Produto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721825" y="3659488"/>
            <a:ext cx="1649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Fazer WBS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50325" l="33524" r="49834" t="0"/>
          <a:stretch/>
        </p:blipFill>
        <p:spPr>
          <a:xfrm>
            <a:off x="4734862" y="527179"/>
            <a:ext cx="1270975" cy="19514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218575" y="1015059"/>
            <a:ext cx="1970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Estimar custo das atividades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50201" l="49846" r="33670" t="0"/>
          <a:stretch/>
        </p:blipFill>
        <p:spPr>
          <a:xfrm>
            <a:off x="4734850" y="2954975"/>
            <a:ext cx="1270975" cy="197514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383500" y="3517300"/>
            <a:ext cx="2251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Estimar duração das atividades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50201" l="49846" r="33670" t="0"/>
          <a:stretch/>
        </p:blipFill>
        <p:spPr>
          <a:xfrm>
            <a:off x="300350" y="2954975"/>
            <a:ext cx="1270975" cy="197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721825" y="851413"/>
            <a:ext cx="19701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Análise de Riscos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721825" y="3517288"/>
            <a:ext cx="2251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Implementação 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218575" y="1015050"/>
            <a:ext cx="22515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Definir a estratégia de 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50201" l="49846" r="33670" t="0"/>
          <a:stretch/>
        </p:blipFill>
        <p:spPr>
          <a:xfrm>
            <a:off x="4734850" y="2954975"/>
            <a:ext cx="1270975" cy="19751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6383500" y="3517300"/>
            <a:ext cx="1271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Testes 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50849" l="66240" r="17484" t="1976"/>
          <a:stretch/>
        </p:blipFill>
        <p:spPr>
          <a:xfrm>
            <a:off x="300350" y="555350"/>
            <a:ext cx="1270975" cy="189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50233" l="0" r="83010" t="0"/>
          <a:stretch/>
        </p:blipFill>
        <p:spPr>
          <a:xfrm>
            <a:off x="300350" y="2984974"/>
            <a:ext cx="1270975" cy="191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775" y="3617300"/>
            <a:ext cx="304800" cy="6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 b="50233" l="0" r="83010" t="0"/>
          <a:stretch/>
        </p:blipFill>
        <p:spPr>
          <a:xfrm>
            <a:off x="4734850" y="545349"/>
            <a:ext cx="1270975" cy="191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8875" y="3504388"/>
            <a:ext cx="5429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937575" y="3417300"/>
            <a:ext cx="9708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sz="7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721825" y="1069938"/>
            <a:ext cx="19701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Acoplar projeto - 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802463" y="3298756"/>
            <a:ext cx="22515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Validade das Jogadas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218575" y="1015050"/>
            <a:ext cx="25041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Definir Linguagem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383500" y="3353650"/>
            <a:ext cx="1788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Movimento das peças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875" y="3504388"/>
            <a:ext cx="5429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937575" y="3417300"/>
            <a:ext cx="9708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82989" t="50816"/>
          <a:stretch/>
        </p:blipFill>
        <p:spPr>
          <a:xfrm>
            <a:off x="338400" y="3054012"/>
            <a:ext cx="1194875" cy="17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49947" l="82437" r="0" t="0"/>
          <a:stretch/>
        </p:blipFill>
        <p:spPr>
          <a:xfrm>
            <a:off x="300350" y="571325"/>
            <a:ext cx="1270975" cy="1863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 b="50386" l="17363" r="66713" t="0"/>
          <a:stretch/>
        </p:blipFill>
        <p:spPr>
          <a:xfrm>
            <a:off x="4772900" y="545400"/>
            <a:ext cx="1194875" cy="191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862" y="3542500"/>
            <a:ext cx="5619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00288" y="3417300"/>
            <a:ext cx="1271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pt-BR" sz="72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sz="7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8">
            <a:alphaModFix/>
          </a:blip>
          <a:srcRect b="50849" l="66240" r="17484" t="1976"/>
          <a:stretch/>
        </p:blipFill>
        <p:spPr>
          <a:xfrm>
            <a:off x="4734850" y="2894975"/>
            <a:ext cx="1270975" cy="189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1721825" y="1069938"/>
            <a:ext cx="19701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Definir orçamento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02463" y="3298756"/>
            <a:ext cx="22515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Definir o cronograma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218575" y="1015050"/>
            <a:ext cx="2504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Definir Regras do Jogo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383500" y="3353650"/>
            <a:ext cx="1788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Validade do Jogo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875" y="3504388"/>
            <a:ext cx="5429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4937575" y="3417300"/>
            <a:ext cx="9708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62" y="3542500"/>
            <a:ext cx="5619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5">
            <a:alphaModFix/>
          </a:blip>
          <a:srcRect b="50849" l="66240" r="17484" t="1976"/>
          <a:stretch/>
        </p:blipFill>
        <p:spPr>
          <a:xfrm>
            <a:off x="4734850" y="2894975"/>
            <a:ext cx="1270975" cy="189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6">
            <a:alphaModFix/>
          </a:blip>
          <a:srcRect b="50325" l="33524" r="49834" t="0"/>
          <a:stretch/>
        </p:blipFill>
        <p:spPr>
          <a:xfrm>
            <a:off x="4787499" y="527179"/>
            <a:ext cx="1270975" cy="195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7">
            <a:alphaModFix/>
          </a:blip>
          <a:srcRect b="50201" l="49846" r="33670" t="0"/>
          <a:stretch/>
        </p:blipFill>
        <p:spPr>
          <a:xfrm>
            <a:off x="300350" y="515350"/>
            <a:ext cx="1270975" cy="197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50849" l="66240" r="17484" t="1976"/>
          <a:stretch/>
        </p:blipFill>
        <p:spPr>
          <a:xfrm>
            <a:off x="300350" y="2994975"/>
            <a:ext cx="1270975" cy="189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1721825" y="1069950"/>
            <a:ext cx="21327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Preparar Apresentações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02463" y="3298756"/>
            <a:ext cx="22515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Acompanhar o progresso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6218575" y="1015050"/>
            <a:ext cx="2504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Ensaiar apresentações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383500" y="3353650"/>
            <a:ext cx="1788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Apresentar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875" y="3504388"/>
            <a:ext cx="5429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937575" y="3417300"/>
            <a:ext cx="9708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62" y="3542500"/>
            <a:ext cx="5619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 b="50201" l="49846" r="33670" t="0"/>
          <a:stretch/>
        </p:blipFill>
        <p:spPr>
          <a:xfrm>
            <a:off x="300350" y="515350"/>
            <a:ext cx="1270975" cy="197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612" y="1079063"/>
            <a:ext cx="5524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31363" y="1058400"/>
            <a:ext cx="1271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sz="7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7">
            <a:alphaModFix/>
          </a:blip>
          <a:srcRect b="0" l="0" r="82989" t="50816"/>
          <a:stretch/>
        </p:blipFill>
        <p:spPr>
          <a:xfrm>
            <a:off x="4825538" y="770312"/>
            <a:ext cx="1194875" cy="17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 b="50201" l="49846" r="33670" t="0"/>
          <a:stretch/>
        </p:blipFill>
        <p:spPr>
          <a:xfrm>
            <a:off x="300350" y="2954975"/>
            <a:ext cx="1270975" cy="197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8">
            <a:alphaModFix/>
          </a:blip>
          <a:srcRect b="0" l="0" r="20121" t="0"/>
          <a:stretch/>
        </p:blipFill>
        <p:spPr>
          <a:xfrm>
            <a:off x="416125" y="3617300"/>
            <a:ext cx="243475" cy="6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5">
            <a:alphaModFix/>
          </a:blip>
          <a:srcRect b="50201" l="49846" r="33670" t="0"/>
          <a:stretch/>
        </p:blipFill>
        <p:spPr>
          <a:xfrm>
            <a:off x="4787488" y="2854975"/>
            <a:ext cx="1270975" cy="197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96862" y="3456788"/>
            <a:ext cx="4857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5025163" y="3353650"/>
            <a:ext cx="1271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sz="7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809250" y="2954950"/>
            <a:ext cx="26172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Implementar Interface - Lógica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5235250" y="2954950"/>
            <a:ext cx="3120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Implementar Interface - Gráfica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82989" t="50816"/>
          <a:stretch/>
        </p:blipFill>
        <p:spPr>
          <a:xfrm>
            <a:off x="1337572" y="625413"/>
            <a:ext cx="1194875" cy="166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50201" l="49846" r="33670" t="0"/>
          <a:stretch/>
        </p:blipFill>
        <p:spPr>
          <a:xfrm>
            <a:off x="5939905" y="625424"/>
            <a:ext cx="1194875" cy="18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Orçamento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Esforço:97,5 Homem/Hora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Valor Homem/Hora: R$20,00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Custo do Projeto: R$1950,00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USADAS ATÉ O MOMENTO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WBS SCHEDULE PRO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PLAN HAMMER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EXCEL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/>
              <a:t>GOOGLE DRIVE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111475" y="804975"/>
            <a:ext cx="85206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Custo: R$1950,00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Lucro: 30% → R$585,00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 do Projeto: R$2535,00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Forma de Pagamento: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de R$500,00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o segundo sprint: R$1000,00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fim do projeto: R$1035,00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Backlog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5715">
            <a:off x="6973150" y="1901150"/>
            <a:ext cx="2125175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125" y="2827375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25" y="2827375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5" y="2716025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75" y="840450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125" y="890850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5" y="890850"/>
            <a:ext cx="2125176" cy="17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352775" y="1322675"/>
            <a:ext cx="92172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Fazer WBS	               Definir Escopo            Estimar Custo      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do Produto              de Atividade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Ensaiar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Estimar duração   											 Apresentação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das atividades           	Análise                     Definir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                              Orçamento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                                            Riscos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47925" y="113775"/>
            <a:ext cx="49044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SPRINT 1         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950" y="113775"/>
            <a:ext cx="1160300" cy="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125" y="2827375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625" y="2827375"/>
            <a:ext cx="2412424" cy="1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5" y="2716025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75" y="840450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125" y="890850"/>
            <a:ext cx="2125176" cy="17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5" y="890850"/>
            <a:ext cx="2125176" cy="17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52775" y="1322675"/>
            <a:ext cx="7737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Definir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                   Definir                          Definir regras      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	Cronograma		 Linguagem                 do jogo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Definir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   estratégia IA          Monitoramento         Preparar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                           Apresentação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                                   Acompanhamento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47925" y="113775"/>
            <a:ext cx="49044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SPRINT 1         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950" y="113775"/>
            <a:ext cx="1160300" cy="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de Desenvolvimento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2911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Desenvolvimento</a:t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14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Desenvolvimento</a:t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43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 e Controle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4380" l="0" r="0" t="4170"/>
          <a:stretch/>
        </p:blipFill>
        <p:spPr>
          <a:xfrm>
            <a:off x="431950" y="95350"/>
            <a:ext cx="8280090" cy="49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7258475" y="1376600"/>
            <a:ext cx="17145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2252625" y="2690725"/>
            <a:ext cx="93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$690.00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2530175" y="3091050"/>
            <a:ext cx="93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$504.00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2620000" y="3383500"/>
            <a:ext cx="93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1C232"/>
                </a:solidFill>
              </a:rPr>
              <a:t>$444.00</a:t>
            </a:r>
            <a:endParaRPr b="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0827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Produto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7809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O </a:t>
            </a: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</a:rPr>
              <a:t>jogo de damas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 trabalha com a estratégia, através da manipulação de peças num tabuleiro. O objetivo do jogo é fazer com que um jogador consiga “capturar” as peças do adversário, de forma a deixá-lo sem peças no tabuleiro ou sem movimentações possíveis.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Um jogo de damas é realizado num tabuleiro de tamanho 8x8, com casas escuras e claras em formato xadrez. Nele, as casas são identificadas a partir da combinação coluna x linha, onde as colunas são assinaladas pelas letras de ‘A’ a ‘H’, da esquerda para a direita. Similarmente, as linhas são assinaladas através dos números de 1 a 8, de baixo para cima.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A partir dessa convenção, podem-se descrever os lances de uma partida, indicando a movimentação das peças pelas casas. As linhas 1 e 8 são conhecidas como travessas de coroação, uma vez que é em uma dessas travessas que ocorre a conversão de uma peça em dama.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As peças, num jogo de damas, são também conhecidas como peões. Elas possuem as cores branca ou preta, e cada jogo é composto de 24 peças – 12 brancas e 12 pretas. As peças são posicionadas num grid diagonal, de forma que elas nunca se encontrem lado a lado, apenas diagonalmente.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914400" y="1371599"/>
            <a:ext cx="73152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914400" y="1017689"/>
            <a:ext cx="73152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Sobrecarga de membro: 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Chances: 80%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Impactos: 0,6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Exposição: 0,48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Prioridade: Alta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Contenção: cumprir prazos, reservar tempos certos para trabalho.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Contingência: alocar mais membros para suprir o desfalque e esforço coletivo.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90" name="Shape 290"/>
          <p:cNvSpPr txBox="1"/>
          <p:nvPr/>
        </p:nvSpPr>
        <p:spPr>
          <a:xfrm>
            <a:off x="2298650" y="73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Reuniões presenciais insuficientes: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Chances: 100%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Impactos: 1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Exposição: 1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Prioridade: Alta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Contenção: utilizar de reuniões via Skype e WhatsApp.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Contingência: quadro hora extra para as reuniões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4574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457488" y="3925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PP = Pedro  ||  J = Jorge  ||  H = Henrique  || F = Felipe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highlight>
                  <a:srgbClr val="93C47D"/>
                </a:highlight>
              </a:rPr>
              <a:t>IDEAL</a:t>
            </a:r>
            <a:r>
              <a:rPr lang="pt-BR"/>
              <a:t>	||	</a:t>
            </a:r>
            <a:r>
              <a:rPr lang="pt-BR">
                <a:highlight>
                  <a:srgbClr val="FFF2CC"/>
                </a:highlight>
              </a:rPr>
              <a:t>ACEITÁVEL</a:t>
            </a:r>
            <a:r>
              <a:rPr lang="pt-BR"/>
              <a:t>	||	</a:t>
            </a:r>
            <a:r>
              <a:rPr lang="pt-BR">
                <a:highlight>
                  <a:srgbClr val="F9CB9C"/>
                </a:highlight>
              </a:rPr>
              <a:t>IMPREVISTO</a:t>
            </a:r>
            <a:r>
              <a:rPr lang="pt-BR"/>
              <a:t>	||	</a:t>
            </a:r>
            <a:r>
              <a:rPr lang="pt-BR">
                <a:highlight>
                  <a:srgbClr val="EA9999"/>
                </a:highlight>
              </a:rPr>
              <a:t>EMERGÊNCIA</a:t>
            </a:r>
            <a:endParaRPr>
              <a:highlight>
                <a:srgbClr val="EA9999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Atraso de atividade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Chances: 80%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Impactos: 0,4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Exposição: 0,32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Prioridade:Média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Contenção: fazer bom planejamento e monitoramento, fidelidade ao cronograma.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Contingência: hora extra.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Dificuldade de Implementação(objetos do jogo)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Chances: 20%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Impactos: Baixo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Exposição: 0,2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Prioridade: Média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Contenção: planejar o diagrama UML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Contingência: hora extra e revisar o diagrama UML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Dificuldade de Implementação(mecânica do jogo)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Chances: 50%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Impactos: 0,8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Exposição: 0,4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Prioridade: Média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Contenção: Código comentando e revisão dos commits 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Contingência: hora extra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Dificuldade de Implementação(IA)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Chances: 80%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Impactos: 1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Exposição: 0,8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Prioridade: Média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Contenção: fazer um estudo e treinamento sobre IA’s 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Contingência: hora extra e buscar um algoritmo simples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Dificuldade de definição do cronograma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Chances: 60%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Impactos: 0,8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Exposição: 0,48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Prioridade: Alta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Contenção: Utilização de um fluxograma.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Contingência: hora extra.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051200"/>
            <a:ext cx="85206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As regras para o início de um jogo de damas são definidas da seguinte forma: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As peças brancas são dispostas no início do tabuleiro, nas casas escuras, das linhas 1 a 3;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As peças pretas são dispostas nas casas escuras, das linhas 6 a 8;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O tabuleiro deve ser posicionado de forma que a casa escura A1 fique à esquerda do jogador com peças brancas. Da mesma forma, a casa escura H8 deve ficar à esquerda do jogador com peças pretas;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O primeiro lance deve ser sempre do jogador humano, com peças brancas.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Eventos ExtraCurriculares(Ex:Viagem a trabalho, copa do mundo)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Chances: 20%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Impactos: 0,2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Exposição: 0,4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Prioridade: Baixa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Contenção: Prever a data desses eventos e notificar com antecedência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Contingência: encontro online e|ou realocação de tarefas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254400" y="212750"/>
            <a:ext cx="8635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>
                <a:solidFill>
                  <a:schemeClr val="dk1"/>
                </a:solidFill>
              </a:rPr>
              <a:t>Após a disposição inicial do tabuleiro e das peças, o jogo inicia. Para que uma partida seja corretamente disputada, as seguintes regras devem ser consideradas: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as peças só andam para frente, em diagonal, uma casa de cada vez;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quando uma peça consegue parar pela primeira vez numa casa da travessa de coroação da cor oposta, essa peça vira uma dama;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se a peça somente passar pela travessa de coroação, nada acontece;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as damas deslocam-se para frente e para trás, na diagonal, quantas casas quiserem;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as tomadas são obrigatórias, seja para frente, seja para trás;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uma tomada pode apanhar uma (tomada simples) ou várias peças (tomada em cadeia);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numa tomada em cadeia, a peça pode passar mais de uma vez pela mesma casa vazia;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é proibida a tomada de uma mesma peça mais de uma vez, numa tomada em cadeia;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se, num mesmo lance, houver mais de uma possibilidade de tomada, é obrigatório que se tome a maior quantidade possível de peças adversárias;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a peça e a dama têm o mesmo valor para apanhar ou serem apanhados;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as peças tomadas só podem ser retiradas do tabuleiro após o término do lance.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254400" y="212750"/>
            <a:ext cx="8635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Uma partida é dita encerrada quando um jogador apanhar todas as pedras do adversário ou deixá-lo sem jogadas possíveis.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Fontes: </a:t>
            </a:r>
            <a:r>
              <a:rPr lang="pt-BR" sz="1200" u="sng">
                <a:solidFill>
                  <a:srgbClr val="003399"/>
                </a:solidFill>
                <a:hlinkClick r:id="rId3"/>
              </a:rPr>
              <a:t>http://www.linhadecodigo.com.br/artigo/860/desenvolvimento-e-implementacao-de-um-jogo-de-damas-em-prolog.aspx#ixzz5Cn4rUbmr</a:t>
            </a:r>
            <a:br>
              <a:rPr lang="pt-BR" sz="1200">
                <a:solidFill>
                  <a:schemeClr val="dk1"/>
                </a:solidFill>
              </a:rPr>
            </a:br>
            <a:r>
              <a:rPr lang="pt-B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https://www.youtube.com/watch?v=q97pk0A5MCk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925" y="84827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17289" l="15346" r="11048" t="10309"/>
          <a:stretch/>
        </p:blipFill>
        <p:spPr>
          <a:xfrm>
            <a:off x="642250" y="294813"/>
            <a:ext cx="7646425" cy="4553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28924" l="14055" r="64723" t="15729"/>
          <a:stretch/>
        </p:blipFill>
        <p:spPr>
          <a:xfrm>
            <a:off x="3177963" y="0"/>
            <a:ext cx="27880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