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5" r:id="rId13"/>
  </p:sldIdLst>
  <p:sldSz cx="9144000" cy="6858000" type="screen4x3"/>
  <p:notesSz cx="6858000" cy="9144000"/>
  <p:embeddedFontLst>
    <p:embeddedFont>
      <p:font typeface="나눔스퀘어라운드 Regular" panose="020B0600000101010101" pitchFamily="50" charset="-127"/>
      <p:regular r:id="rId16"/>
    </p:embeddedFont>
    <p:embeddedFont>
      <p:font typeface="나눔스퀘어라운드OTF Bold" panose="020B0600000101010101" pitchFamily="34" charset="-127"/>
      <p:bold r:id="rId17"/>
    </p:embeddedFont>
    <p:embeddedFont>
      <p:font typeface="나눔스퀘어라운드OTF ExtraBold" panose="020B0600000101010101" pitchFamily="34" charset="-127"/>
      <p:bold r:id="rId18"/>
    </p:embeddedFont>
    <p:embeddedFont>
      <p:font typeface="나눔스퀘어라운드OTF Regular" panose="020B0600000101010101" pitchFamily="34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163">
          <p15:clr>
            <a:srgbClr val="A4A3A4"/>
          </p15:clr>
        </p15:guide>
        <p15:guide id="3" orient="horz" pos="4155">
          <p15:clr>
            <a:srgbClr val="A4A3A4"/>
          </p15:clr>
        </p15:guide>
        <p15:guide id="4" pos="2880">
          <p15:clr>
            <a:srgbClr val="A4A3A4"/>
          </p15:clr>
        </p15:guide>
        <p15:guide id="5" pos="157">
          <p15:clr>
            <a:srgbClr val="A4A3A4"/>
          </p15:clr>
        </p15:guide>
        <p15:guide id="6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DB29B"/>
    <a:srgbClr val="FF970D"/>
    <a:srgbClr val="FF3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65" y="67"/>
      </p:cViewPr>
      <p:guideLst>
        <p:guide orient="horz" pos="2159"/>
        <p:guide orient="horz" pos="163"/>
        <p:guide orient="horz" pos="4155"/>
        <p:guide pos="2880"/>
        <p:guide pos="157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DEC5CAD-015D-4A64-BE05-B203A341CBE7}" type="datetime1">
              <a:rPr lang="ko-KR" altLang="en-US"/>
              <a:pPr lvl="0">
                <a:defRPr/>
              </a:pPr>
              <a:t>2019-12-12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B4B7AA0-4235-4DE6-8159-FC3A25E9A5D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071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6AC822F-C37D-4ADD-BDEB-69166D131A94}" type="datetime1">
              <a:rPr lang="ko-KR" altLang="en-US"/>
              <a:pPr lvl="0">
                <a:defRPr/>
              </a:pPr>
              <a:t>2019-12-12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D5E0D02-625F-4C99-B413-29B365B026E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7901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D5E0D02-625F-4C99-B413-29B365B026EB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76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D5E0D02-625F-4C99-B413-29B365B026EB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541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D5E0D02-625F-4C99-B413-29B365B026EB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19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D5E0D02-625F-4C99-B413-29B365B026EB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08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D5E0D02-625F-4C99-B413-29B365B026EB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51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7D5E0D02-625F-4C99-B413-29B365B026EB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44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0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40500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54050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Rectangle 38"/>
          <p:cNvSpPr/>
          <p:nvPr userDrawn="1"/>
        </p:nvSpPr>
        <p:spPr>
          <a:xfrm>
            <a:off x="461601" y="464160"/>
            <a:ext cx="167049" cy="1670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47700" y="380377"/>
            <a:ext cx="7848599" cy="67689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000" spc="-15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defRPr>
            </a:lvl1pPr>
          </a:lstStyle>
          <a:p>
            <a:r>
              <a:rPr lang="en-US" altLang="ko-KR" dirty="0"/>
              <a:t>TITLE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36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슬라이드6_no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r="648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57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156A-C322-44AB-95FB-BD22B4FFF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27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9" r:id="rId2"/>
    <p:sldLayoutId id="2147483685" r:id="rId3"/>
    <p:sldLayoutId id="214748369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03982" y="2081527"/>
            <a:ext cx="2536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spc="-15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SOFTWARE</a:t>
            </a:r>
          </a:p>
          <a:p>
            <a:pPr algn="r"/>
            <a:r>
              <a:rPr lang="en-US" altLang="ko-KR" sz="2800" spc="-15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ENGINEERING</a:t>
            </a:r>
            <a:endParaRPr lang="ko-KR" altLang="en-US" sz="2800" spc="-150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34303" y="3089014"/>
            <a:ext cx="1503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팀 명 </a:t>
            </a:r>
            <a:r>
              <a:rPr lang="en-US" altLang="ko-KR" sz="1400" b="1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: </a:t>
            </a:r>
            <a:r>
              <a:rPr lang="ko-KR" altLang="en-US" sz="1400" b="1" dirty="0" err="1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또작삼</a:t>
            </a:r>
            <a:r>
              <a:rPr lang="en-US" altLang="ko-KR" sz="1400" b="1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?</a:t>
            </a:r>
            <a:endParaRPr lang="ko-KR" altLang="en-US" sz="1400" b="1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3207543" y="2064543"/>
            <a:ext cx="2728913" cy="272891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3207543" y="5019169"/>
            <a:ext cx="2728913" cy="554501"/>
            <a:chOff x="3207543" y="5019169"/>
            <a:chExt cx="2825750" cy="574178"/>
          </a:xfrm>
        </p:grpSpPr>
        <p:sp>
          <p:nvSpPr>
            <p:cNvPr id="13" name="Rectangle 12"/>
            <p:cNvSpPr/>
            <p:nvPr/>
          </p:nvSpPr>
          <p:spPr>
            <a:xfrm>
              <a:off x="3207543" y="5019169"/>
              <a:ext cx="574178" cy="574178"/>
            </a:xfrm>
            <a:prstGeom prst="rect">
              <a:avLst/>
            </a:prstGeom>
            <a:solidFill>
              <a:schemeClr val="bg1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8067" y="5019169"/>
              <a:ext cx="574178" cy="5741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8591" y="5019169"/>
              <a:ext cx="574178" cy="574178"/>
            </a:xfrm>
            <a:prstGeom prst="rect">
              <a:avLst/>
            </a:prstGeom>
            <a:solidFill>
              <a:srgbClr val="B9E6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459115" y="5019169"/>
              <a:ext cx="574178" cy="574178"/>
            </a:xfrm>
            <a:prstGeom prst="rect">
              <a:avLst/>
            </a:prstGeom>
            <a:solidFill>
              <a:srgbClr val="3565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6E91E13-9305-4DBE-ADEE-7D593CD0BB80}"/>
              </a:ext>
            </a:extLst>
          </p:cNvPr>
          <p:cNvSpPr txBox="1"/>
          <p:nvPr/>
        </p:nvSpPr>
        <p:spPr>
          <a:xfrm>
            <a:off x="4760735" y="3357801"/>
            <a:ext cx="11398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1724211 </a:t>
            </a:r>
            <a:r>
              <a:rPr lang="ko-KR" altLang="en-US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권은정</a:t>
            </a:r>
            <a:endParaRPr lang="en-US" altLang="ko-KR" sz="105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1752127 </a:t>
            </a:r>
            <a:r>
              <a:rPr lang="ko-KR" altLang="en-US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서영우</a:t>
            </a:r>
            <a:endParaRPr lang="en-US" altLang="ko-KR" sz="105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1752138 </a:t>
            </a:r>
            <a:r>
              <a:rPr lang="ko-KR" altLang="en-US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설현규</a:t>
            </a:r>
            <a:endParaRPr lang="en-US" altLang="ko-KR" sz="105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1724271 </a:t>
            </a:r>
            <a:r>
              <a:rPr lang="ko-KR" altLang="en-US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이수경</a:t>
            </a:r>
            <a:endParaRPr lang="en-US" altLang="ko-KR" sz="105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1724096 </a:t>
            </a:r>
            <a:r>
              <a:rPr lang="ko-KR" altLang="en-US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이수진</a:t>
            </a:r>
            <a:endParaRPr lang="en-US" altLang="ko-KR" sz="105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1752163 </a:t>
            </a:r>
            <a:r>
              <a:rPr lang="ko-KR" altLang="en-US" sz="1050" dirty="0" err="1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이윤걸</a:t>
            </a:r>
            <a:endParaRPr lang="en-US" altLang="ko-KR" sz="105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1724303 </a:t>
            </a:r>
            <a:r>
              <a:rPr lang="ko-KR" altLang="en-US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황수빈</a:t>
            </a:r>
            <a:endParaRPr lang="en-US" altLang="ko-KR" sz="105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r>
              <a:rPr lang="en-US" altLang="ko-KR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1752198 </a:t>
            </a:r>
            <a:r>
              <a:rPr lang="ko-KR" altLang="en-US" sz="10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황지성</a:t>
            </a:r>
          </a:p>
        </p:txBody>
      </p:sp>
    </p:spTree>
    <p:extLst>
      <p:ext uri="{BB962C8B-B14F-4D97-AF65-F5344CB8AC3E}">
        <p14:creationId xmlns:p14="http://schemas.microsoft.com/office/powerpoint/2010/main" val="1078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80377"/>
            <a:ext cx="7848599" cy="510169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SWOT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06C592-0152-4372-BAA0-19DCA58352E8}"/>
              </a:ext>
            </a:extLst>
          </p:cNvPr>
          <p:cNvSpPr/>
          <p:nvPr/>
        </p:nvSpPr>
        <p:spPr>
          <a:xfrm>
            <a:off x="306191" y="1685676"/>
            <a:ext cx="4154491" cy="22011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77E010-BFBC-4219-86CC-AD9FFA72D81D}"/>
              </a:ext>
            </a:extLst>
          </p:cNvPr>
          <p:cNvSpPr/>
          <p:nvPr/>
        </p:nvSpPr>
        <p:spPr>
          <a:xfrm>
            <a:off x="4762828" y="1685676"/>
            <a:ext cx="4154491" cy="22011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96A84F-C38D-438F-86BC-FAFA5AA515BB}"/>
              </a:ext>
            </a:extLst>
          </p:cNvPr>
          <p:cNvSpPr/>
          <p:nvPr/>
        </p:nvSpPr>
        <p:spPr>
          <a:xfrm>
            <a:off x="306191" y="4205163"/>
            <a:ext cx="4154491" cy="22011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2B6337-27F5-4996-BF70-ABA45BDF7B9A}"/>
              </a:ext>
            </a:extLst>
          </p:cNvPr>
          <p:cNvSpPr/>
          <p:nvPr/>
        </p:nvSpPr>
        <p:spPr>
          <a:xfrm>
            <a:off x="4762829" y="4205163"/>
            <a:ext cx="4154491" cy="22011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A13D8-A934-4FDE-9A64-A4BE728CE71E}"/>
              </a:ext>
            </a:extLst>
          </p:cNvPr>
          <p:cNvSpPr/>
          <p:nvPr/>
        </p:nvSpPr>
        <p:spPr>
          <a:xfrm>
            <a:off x="3510567" y="3218952"/>
            <a:ext cx="950115" cy="6679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A9C7C8-8735-45AD-A1F3-147F454807E1}"/>
              </a:ext>
            </a:extLst>
          </p:cNvPr>
          <p:cNvSpPr/>
          <p:nvPr/>
        </p:nvSpPr>
        <p:spPr>
          <a:xfrm>
            <a:off x="4762828" y="3218952"/>
            <a:ext cx="950115" cy="6679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</a:t>
            </a:r>
            <a:endParaRPr lang="ko-KR" alt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F9EA3-A036-4CD3-A7E0-32EB3C349028}"/>
              </a:ext>
            </a:extLst>
          </p:cNvPr>
          <p:cNvSpPr/>
          <p:nvPr/>
        </p:nvSpPr>
        <p:spPr>
          <a:xfrm>
            <a:off x="3510566" y="4205163"/>
            <a:ext cx="950115" cy="6679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b="1" dirty="0">
                <a:ln/>
                <a:solidFill>
                  <a:schemeClr val="accent3"/>
                </a:solidFill>
              </a:rPr>
              <a:t>O</a:t>
            </a:r>
            <a:endParaRPr lang="ko-KR" altLang="en-US" b="1" dirty="0">
              <a:ln/>
              <a:solidFill>
                <a:schemeClr val="accent3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B10237-CC95-43EC-9394-67AC8EF20921}"/>
              </a:ext>
            </a:extLst>
          </p:cNvPr>
          <p:cNvSpPr/>
          <p:nvPr/>
        </p:nvSpPr>
        <p:spPr>
          <a:xfrm>
            <a:off x="4762828" y="4205163"/>
            <a:ext cx="950115" cy="6679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</a:t>
            </a:r>
            <a:endParaRPr lang="ko-KR" alt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6ACF90-C641-4BD1-A8C2-33B11798EED2}"/>
              </a:ext>
            </a:extLst>
          </p:cNvPr>
          <p:cNvSpPr txBox="1"/>
          <p:nvPr/>
        </p:nvSpPr>
        <p:spPr>
          <a:xfrm>
            <a:off x="680176" y="4821008"/>
            <a:ext cx="2743276" cy="129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50000"/>
              </a:lnSpc>
              <a:defRPr lang="ko-KR" altLang="en-US"/>
            </a:pPr>
            <a:r>
              <a:rPr lang="ko-KR" altLang="en-US" sz="11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ㆍ이용자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수 증가 시 수익률 증가</a:t>
            </a:r>
          </a:p>
          <a:p>
            <a:pPr lvl="0">
              <a:lnSpc>
                <a:spcPct val="250000"/>
              </a:lnSpc>
              <a:defRPr lang="ko-KR" altLang="en-US"/>
            </a:pPr>
            <a:r>
              <a:rPr lang="ko-KR" altLang="en-US" sz="11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ㆍ많은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사람들과 소통을 할 수 있다</a:t>
            </a:r>
            <a:r>
              <a:rPr lang="en-US" altLang="ko-KR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</a:t>
            </a:r>
          </a:p>
          <a:p>
            <a:pPr lvl="0">
              <a:lnSpc>
                <a:spcPct val="250000"/>
              </a:lnSpc>
              <a:defRPr lang="ko-KR" altLang="en-US"/>
            </a:pPr>
            <a:endParaRPr lang="en-US" altLang="ko-KR" sz="1100" dirty="0">
              <a:solidFill>
                <a:schemeClr val="bg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C7466-EA4C-45F1-AAFC-91E89D647AC5}"/>
              </a:ext>
            </a:extLst>
          </p:cNvPr>
          <p:cNvSpPr txBox="1"/>
          <p:nvPr/>
        </p:nvSpPr>
        <p:spPr>
          <a:xfrm>
            <a:off x="6033019" y="2066466"/>
            <a:ext cx="2743276" cy="129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50000"/>
              </a:lnSpc>
              <a:defRPr lang="ko-KR" altLang="en-US"/>
            </a:pPr>
            <a:r>
              <a:rPr lang="ko-KR" altLang="en-US" sz="11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ㆍ애플리케이션의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퀄리티</a:t>
            </a:r>
          </a:p>
          <a:p>
            <a:pPr lvl="0">
              <a:lnSpc>
                <a:spcPct val="250000"/>
              </a:lnSpc>
              <a:defRPr lang="ko-KR" altLang="en-US"/>
            </a:pPr>
            <a:r>
              <a:rPr lang="ko-KR" altLang="en-US" sz="11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ㆍ수익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창출 기능 구현</a:t>
            </a:r>
          </a:p>
          <a:p>
            <a:pPr lvl="0">
              <a:lnSpc>
                <a:spcPct val="250000"/>
              </a:lnSpc>
              <a:defRPr lang="ko-KR" altLang="en-US"/>
            </a:pPr>
            <a:r>
              <a:rPr lang="ko-KR" altLang="en-US" sz="11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기능 추가의 어려움</a:t>
            </a:r>
            <a:endParaRPr lang="en-US" altLang="ko-KR" sz="1100" dirty="0">
              <a:solidFill>
                <a:schemeClr val="bg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2B5D0-ACC8-48ED-91A7-C03BC0F2FB09}"/>
              </a:ext>
            </a:extLst>
          </p:cNvPr>
          <p:cNvSpPr txBox="1"/>
          <p:nvPr/>
        </p:nvSpPr>
        <p:spPr>
          <a:xfrm>
            <a:off x="608336" y="1848231"/>
            <a:ext cx="2902229" cy="1718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50000"/>
              </a:lnSpc>
              <a:defRPr lang="ko-KR" altLang="en-US"/>
            </a:pPr>
            <a:r>
              <a:rPr lang="ko-KR" altLang="en-US" sz="11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ㆍ강력한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동기 부여</a:t>
            </a:r>
          </a:p>
          <a:p>
            <a:pPr lvl="0">
              <a:lnSpc>
                <a:spcPct val="250000"/>
              </a:lnSpc>
              <a:defRPr lang="ko-KR" altLang="en-US"/>
            </a:pPr>
            <a:r>
              <a:rPr lang="ko-KR" altLang="en-US" sz="11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ㆍ친구와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함께 하여 흥미 유발</a:t>
            </a:r>
          </a:p>
          <a:p>
            <a:pPr lvl="0">
              <a:lnSpc>
                <a:spcPct val="250000"/>
              </a:lnSpc>
              <a:defRPr lang="ko-KR" altLang="en-US"/>
            </a:pPr>
            <a:r>
              <a:rPr lang="ko-KR" altLang="en-US" sz="11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소량의 참가비가 있어서 목표 </a:t>
            </a:r>
            <a:r>
              <a:rPr lang="ko-KR" altLang="en-US" sz="11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달성률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높음</a:t>
            </a:r>
            <a:endParaRPr lang="en-US" altLang="ko-KR" sz="1100" dirty="0">
              <a:solidFill>
                <a:schemeClr val="bg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lvl="0">
              <a:lnSpc>
                <a:spcPct val="250000"/>
              </a:lnSpc>
              <a:defRPr lang="ko-KR" altLang="en-US"/>
            </a:pPr>
            <a:r>
              <a:rPr lang="ko-KR" altLang="en-US" sz="11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</a:t>
            </a:r>
            <a:r>
              <a:rPr lang="en-US" altLang="ko-KR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Firebase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를 사용해서 엡 연동이 쉬움</a:t>
            </a:r>
            <a:endParaRPr lang="en-US" altLang="ko-KR" sz="1100" dirty="0">
              <a:solidFill>
                <a:schemeClr val="bg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4CB96-54D5-4BA5-AD60-0E89327EECAB}"/>
              </a:ext>
            </a:extLst>
          </p:cNvPr>
          <p:cNvSpPr txBox="1"/>
          <p:nvPr/>
        </p:nvSpPr>
        <p:spPr>
          <a:xfrm>
            <a:off x="6015089" y="4821008"/>
            <a:ext cx="2743276" cy="129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50000"/>
              </a:lnSpc>
              <a:defRPr lang="ko-KR" altLang="en-US"/>
            </a:pPr>
            <a:r>
              <a:rPr lang="ko-KR" altLang="en-US" sz="11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ㆍ많은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유사 애플리케이션이 있다</a:t>
            </a:r>
            <a:r>
              <a:rPr lang="en-US" altLang="ko-KR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</a:t>
            </a:r>
            <a:endParaRPr lang="ko-KR" altLang="en-US" sz="1100" dirty="0">
              <a:solidFill>
                <a:schemeClr val="bg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lvl="0">
              <a:lnSpc>
                <a:spcPct val="250000"/>
              </a:lnSpc>
              <a:defRPr lang="ko-KR" altLang="en-US"/>
            </a:pPr>
            <a:r>
              <a:rPr lang="ko-KR" altLang="en-US" sz="11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ㆍ애플리케이션을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악용할 수 있다</a:t>
            </a:r>
            <a:r>
              <a:rPr lang="en-US" altLang="ko-KR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</a:t>
            </a:r>
          </a:p>
          <a:p>
            <a:pPr lvl="0">
              <a:lnSpc>
                <a:spcPct val="250000"/>
              </a:lnSpc>
              <a:defRPr lang="ko-KR" altLang="en-US"/>
            </a:pPr>
            <a:r>
              <a:rPr lang="en-US" altLang="ko-KR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	(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사이비 종교</a:t>
            </a:r>
            <a:r>
              <a:rPr lang="en-US" altLang="ko-KR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자살 기도 등</a:t>
            </a:r>
            <a:r>
              <a:rPr lang="en-US" altLang="ko-KR" sz="11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771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80377"/>
            <a:ext cx="7848599" cy="510169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latin typeface="+mn-ea"/>
                <a:ea typeface="+mn-ea"/>
              </a:rPr>
              <a:t>SWOT </a:t>
            </a:r>
            <a:r>
              <a:rPr lang="ko-KR" altLang="en-US" dirty="0">
                <a:latin typeface="+mn-ea"/>
                <a:ea typeface="+mn-ea"/>
              </a:rPr>
              <a:t>분석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A06C592-0152-4372-BAA0-19DCA58352E8}"/>
              </a:ext>
            </a:extLst>
          </p:cNvPr>
          <p:cNvSpPr/>
          <p:nvPr/>
        </p:nvSpPr>
        <p:spPr>
          <a:xfrm>
            <a:off x="306191" y="1685676"/>
            <a:ext cx="4154491" cy="22011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77E010-BFBC-4219-86CC-AD9FFA72D81D}"/>
              </a:ext>
            </a:extLst>
          </p:cNvPr>
          <p:cNvSpPr/>
          <p:nvPr/>
        </p:nvSpPr>
        <p:spPr>
          <a:xfrm>
            <a:off x="4762828" y="1685676"/>
            <a:ext cx="4154491" cy="22011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96A84F-C38D-438F-86BC-FAFA5AA515BB}"/>
              </a:ext>
            </a:extLst>
          </p:cNvPr>
          <p:cNvSpPr/>
          <p:nvPr/>
        </p:nvSpPr>
        <p:spPr>
          <a:xfrm>
            <a:off x="306191" y="4205163"/>
            <a:ext cx="4154491" cy="22011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2B6337-27F5-4996-BF70-ABA45BDF7B9A}"/>
              </a:ext>
            </a:extLst>
          </p:cNvPr>
          <p:cNvSpPr/>
          <p:nvPr/>
        </p:nvSpPr>
        <p:spPr>
          <a:xfrm>
            <a:off x="4762829" y="4205163"/>
            <a:ext cx="4154491" cy="22011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A13D8-A934-4FDE-9A64-A4BE728CE71E}"/>
              </a:ext>
            </a:extLst>
          </p:cNvPr>
          <p:cNvSpPr/>
          <p:nvPr/>
        </p:nvSpPr>
        <p:spPr>
          <a:xfrm>
            <a:off x="3510567" y="3218952"/>
            <a:ext cx="950115" cy="6679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50" dirty="0">
                <a:ln w="0"/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SO</a:t>
            </a:r>
            <a:endParaRPr lang="ko-KR" altLang="en-US" b="1" spc="50" dirty="0">
              <a:ln w="0"/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A9C7C8-8735-45AD-A1F3-147F454807E1}"/>
              </a:ext>
            </a:extLst>
          </p:cNvPr>
          <p:cNvSpPr/>
          <p:nvPr/>
        </p:nvSpPr>
        <p:spPr>
          <a:xfrm>
            <a:off x="4762828" y="3218952"/>
            <a:ext cx="950115" cy="6679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</a:t>
            </a:r>
            <a:endParaRPr lang="ko-KR" alt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BF9EA3-A036-4CD3-A7E0-32EB3C349028}"/>
              </a:ext>
            </a:extLst>
          </p:cNvPr>
          <p:cNvSpPr/>
          <p:nvPr/>
        </p:nvSpPr>
        <p:spPr>
          <a:xfrm>
            <a:off x="3510566" y="4205163"/>
            <a:ext cx="950115" cy="6679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b="1" dirty="0">
                <a:ln/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WT</a:t>
            </a:r>
            <a:endParaRPr lang="ko-KR" altLang="en-US" b="1" dirty="0">
              <a:ln/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B10237-CC95-43EC-9394-67AC8EF20921}"/>
              </a:ext>
            </a:extLst>
          </p:cNvPr>
          <p:cNvSpPr/>
          <p:nvPr/>
        </p:nvSpPr>
        <p:spPr>
          <a:xfrm>
            <a:off x="4762828" y="4205163"/>
            <a:ext cx="950115" cy="6679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endParaRPr lang="ko-KR" alt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6ACF90-C641-4BD1-A8C2-33B11798EED2}"/>
              </a:ext>
            </a:extLst>
          </p:cNvPr>
          <p:cNvSpPr txBox="1"/>
          <p:nvPr/>
        </p:nvSpPr>
        <p:spPr>
          <a:xfrm>
            <a:off x="751894" y="4982372"/>
            <a:ext cx="2743276" cy="666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 lang="ko-KR" altLang="en-US"/>
            </a:pPr>
            <a:r>
              <a:rPr lang="ko-KR" altLang="en-US" sz="10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ㆍ어플리케이션의</a:t>
            </a:r>
            <a:r>
              <a:rPr lang="ko-KR" altLang="en-US" sz="1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퀄리티를 높여서</a:t>
            </a:r>
            <a:r>
              <a:rPr lang="en-US" altLang="ko-KR" sz="1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다른 어플리케이션과의 경쟁에서 살아남기</a:t>
            </a:r>
            <a:endParaRPr lang="en-US" altLang="ko-KR" sz="1000" dirty="0">
              <a:solidFill>
                <a:schemeClr val="bg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C7466-EA4C-45F1-AAFC-91E89D647AC5}"/>
              </a:ext>
            </a:extLst>
          </p:cNvPr>
          <p:cNvSpPr txBox="1"/>
          <p:nvPr/>
        </p:nvSpPr>
        <p:spPr>
          <a:xfrm>
            <a:off x="6015089" y="1967857"/>
            <a:ext cx="2743276" cy="1282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 lang="ko-KR" altLang="en-US"/>
            </a:pPr>
            <a:r>
              <a:rPr lang="ko-KR" altLang="en-US" sz="10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ㆍ기능을</a:t>
            </a:r>
            <a:r>
              <a:rPr lang="ko-KR" altLang="en-US" sz="1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더 추가해서 이용자수를 더 늘려서 더 많은 수익을 창출</a:t>
            </a:r>
            <a:endParaRPr lang="en-US" altLang="ko-KR" sz="1000" dirty="0">
              <a:solidFill>
                <a:schemeClr val="bg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  <a:p>
            <a:pPr lvl="0">
              <a:lnSpc>
                <a:spcPct val="200000"/>
              </a:lnSpc>
              <a:defRPr lang="ko-KR" altLang="en-US"/>
            </a:pPr>
            <a:r>
              <a:rPr lang="ko-KR" altLang="en-US" sz="10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ㆍ어플리케이션의</a:t>
            </a:r>
            <a:r>
              <a:rPr lang="ko-KR" altLang="en-US" sz="1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퀄리티를 높여서 더 많은 수익을 창출</a:t>
            </a:r>
            <a:endParaRPr lang="en-US" altLang="ko-KR" sz="1000" dirty="0">
              <a:solidFill>
                <a:schemeClr val="bg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12B5D0-ACC8-48ED-91A7-C03BC0F2FB09}"/>
              </a:ext>
            </a:extLst>
          </p:cNvPr>
          <p:cNvSpPr txBox="1"/>
          <p:nvPr/>
        </p:nvSpPr>
        <p:spPr>
          <a:xfrm>
            <a:off x="689141" y="1841266"/>
            <a:ext cx="2743276" cy="1589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 lang="ko-KR" altLang="en-US"/>
            </a:pPr>
            <a:r>
              <a:rPr lang="ko-KR" altLang="en-US" sz="10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ㆍ혼자</a:t>
            </a:r>
            <a:r>
              <a:rPr lang="ko-KR" altLang="en-US" sz="1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하는 것 보다 친구들과 같이 할 수 있기 때문에 이용자를 증가 시켜서 더 많은 수익을 창출 할 수 있다</a:t>
            </a:r>
            <a:r>
              <a:rPr lang="en-US" altLang="ko-KR" sz="1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</a:t>
            </a:r>
          </a:p>
          <a:p>
            <a:pPr lvl="0">
              <a:lnSpc>
                <a:spcPct val="200000"/>
              </a:lnSpc>
              <a:defRPr lang="ko-KR" altLang="en-US"/>
            </a:pPr>
            <a:r>
              <a:rPr lang="ko-KR" altLang="en-US" sz="10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ㆍ많은</a:t>
            </a:r>
            <a:r>
              <a:rPr lang="ko-KR" altLang="en-US" sz="1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사람들과 소통하면서 다른 분야에도 동기부여가 </a:t>
            </a:r>
            <a:r>
              <a:rPr lang="ko-KR" altLang="en-US" sz="10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되서</a:t>
            </a:r>
            <a:r>
              <a:rPr lang="en-US" altLang="ko-KR" sz="1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,</a:t>
            </a:r>
            <a:r>
              <a:rPr lang="ko-KR" altLang="en-US" sz="1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다른 목표에도 도전할 수 있다</a:t>
            </a:r>
            <a:r>
              <a:rPr lang="en-US" altLang="ko-KR" sz="1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4CB96-54D5-4BA5-AD60-0E89327EECAB}"/>
              </a:ext>
            </a:extLst>
          </p:cNvPr>
          <p:cNvSpPr txBox="1"/>
          <p:nvPr/>
        </p:nvSpPr>
        <p:spPr>
          <a:xfrm>
            <a:off x="5907513" y="5051596"/>
            <a:ext cx="2743276" cy="358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 lang="ko-KR" altLang="en-US"/>
            </a:pPr>
            <a:r>
              <a:rPr lang="ko-KR" altLang="en-US" sz="100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ㆍ좋은</a:t>
            </a:r>
            <a:r>
              <a:rPr lang="ko-KR" altLang="en-US" sz="100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동기 부여로 인해 악용 사례 감소</a:t>
            </a:r>
            <a:endParaRPr lang="en-US" altLang="ko-KR" sz="1000" dirty="0">
              <a:solidFill>
                <a:schemeClr val="bg1"/>
              </a:solidFill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737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72229" y="3853069"/>
            <a:ext cx="35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THANKS</a:t>
            </a:r>
            <a:endParaRPr lang="ko-KR" altLang="en-US" sz="3600" spc="-15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49398" y="2964302"/>
            <a:ext cx="645203" cy="645204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8875" y="3020849"/>
            <a:ext cx="2194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spc="-150" dirty="0" err="1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또작삼</a:t>
            </a:r>
            <a:r>
              <a:rPr lang="en-US" altLang="ko-KR" sz="2800" spc="-150" dirty="0">
                <a:solidFill>
                  <a:schemeClr val="bg1"/>
                </a:solidFill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rPr>
              <a:t>?</a:t>
            </a:r>
            <a:endParaRPr lang="ko-KR" altLang="en-US" sz="2800" spc="-150" dirty="0">
              <a:solidFill>
                <a:schemeClr val="bg1"/>
              </a:solidFill>
              <a:latin typeface="나눔스퀘어라운드OTF ExtraBold" panose="020B0600000101010101" pitchFamily="34" charset="-127"/>
              <a:ea typeface="나눔스퀘어라운드OTF ExtraBold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8876" y="3653480"/>
            <a:ext cx="3198724" cy="1444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500" spc="-1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목표를 쉽게 포기하게 되는 인간의 나약한 목표 달성율을 높이기 위해 혼자가 아닌 여럿이 목표를 설정하고</a:t>
            </a:r>
            <a:r>
              <a:rPr lang="en-US" altLang="ko-KR" sz="1500" spc="-1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</a:t>
            </a:r>
            <a:r>
              <a:rPr lang="ko-KR" altLang="en-US" sz="1500" spc="-1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강력한 동기부여를 위해 </a:t>
            </a:r>
            <a:endParaRPr lang="en-US" altLang="ko-KR" sz="1500" spc="-15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1500" spc="-1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제작하였다</a:t>
            </a:r>
            <a:r>
              <a:rPr lang="en-US" altLang="ko-KR" sz="1500" spc="-15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sz="1500" spc="-15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88114" y="1075090"/>
            <a:ext cx="3795888" cy="4707819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  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CFF449-19D8-4649-BB98-63647A0C8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77" y="1228609"/>
            <a:ext cx="3506393" cy="4400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4885342" y="3557506"/>
            <a:ext cx="2523711" cy="25237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869361" y="809389"/>
            <a:ext cx="2523711" cy="25237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312858" y="829008"/>
            <a:ext cx="2523711" cy="25237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312685" y="3496843"/>
            <a:ext cx="2523711" cy="252371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80377"/>
            <a:ext cx="7848599" cy="424716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카테고리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0841" y="4484267"/>
            <a:ext cx="1414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6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Study</a:t>
            </a:r>
            <a:endParaRPr lang="ko-KR" altLang="en-US" sz="16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639518" y="2234249"/>
            <a:ext cx="197485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934069" y="4548443"/>
            <a:ext cx="11865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6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Board</a:t>
            </a:r>
            <a:endParaRPr lang="ko-KR" altLang="en-US" sz="16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250245" y="4918356"/>
            <a:ext cx="197485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87823" y="1844759"/>
            <a:ext cx="11865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16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Get Up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5232197" y="2225262"/>
            <a:ext cx="197485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665792" y="4894735"/>
            <a:ext cx="1974850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4D53769-1DA9-4FA8-ABB4-7E1E3744751C}"/>
              </a:ext>
            </a:extLst>
          </p:cNvPr>
          <p:cNvSpPr txBox="1"/>
          <p:nvPr/>
        </p:nvSpPr>
        <p:spPr>
          <a:xfrm>
            <a:off x="2115551" y="1859947"/>
            <a:ext cx="14178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en-US" altLang="ko-KR" sz="1600" b="1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Work out</a:t>
            </a:r>
            <a:endParaRPr lang="ko-KR" altLang="en-US" sz="1600" b="1" dirty="0">
              <a:latin typeface="나눔스퀘어라운드OTF Bold" panose="020B0600000101010101" pitchFamily="34" charset="-127"/>
              <a:ea typeface="나눔스퀘어라운드OTF Bold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4944E-0176-4284-8EEA-69FE8ECA44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96" y="1680607"/>
            <a:ext cx="507689" cy="5178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BE2089-27BA-4629-8C53-9E0D6B87E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56" y="1579176"/>
            <a:ext cx="526838" cy="5922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F72EB9-3D04-4BCF-AFD8-C6662C809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947" y="4292218"/>
            <a:ext cx="563471" cy="5582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372E79-8DE1-44FE-9551-0470741C7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467" y="4303640"/>
            <a:ext cx="569088" cy="566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80377"/>
            <a:ext cx="7848599" cy="422705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명세서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1810DED-37B3-47EA-804F-5205E0D25A68}"/>
              </a:ext>
            </a:extLst>
          </p:cNvPr>
          <p:cNvSpPr txBox="1">
            <a:spLocks/>
          </p:cNvSpPr>
          <p:nvPr/>
        </p:nvSpPr>
        <p:spPr>
          <a:xfrm>
            <a:off x="870337" y="952872"/>
            <a:ext cx="1491201" cy="34432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z="16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기능적 요구사항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A590634-562D-45A2-B75A-4D78A8E1D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52018"/>
              </p:ext>
            </p:extLst>
          </p:nvPr>
        </p:nvGraphicFramePr>
        <p:xfrm>
          <a:off x="870337" y="1446985"/>
          <a:ext cx="7939708" cy="49712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4927">
                  <a:extLst>
                    <a:ext uri="{9D8B030D-6E8A-4147-A177-3AD203B41FA5}">
                      <a16:colId xmlns:a16="http://schemas.microsoft.com/office/drawing/2014/main" val="2218634668"/>
                    </a:ext>
                  </a:extLst>
                </a:gridCol>
                <a:gridCol w="1984927">
                  <a:extLst>
                    <a:ext uri="{9D8B030D-6E8A-4147-A177-3AD203B41FA5}">
                      <a16:colId xmlns:a16="http://schemas.microsoft.com/office/drawing/2014/main" val="2803347150"/>
                    </a:ext>
                  </a:extLst>
                </a:gridCol>
                <a:gridCol w="3198578">
                  <a:extLst>
                    <a:ext uri="{9D8B030D-6E8A-4147-A177-3AD203B41FA5}">
                      <a16:colId xmlns:a16="http://schemas.microsoft.com/office/drawing/2014/main" val="3168530088"/>
                    </a:ext>
                  </a:extLst>
                </a:gridCol>
                <a:gridCol w="771276">
                  <a:extLst>
                    <a:ext uri="{9D8B030D-6E8A-4147-A177-3AD203B41FA5}">
                      <a16:colId xmlns:a16="http://schemas.microsoft.com/office/drawing/2014/main" val="3753951478"/>
                    </a:ext>
                  </a:extLst>
                </a:gridCol>
              </a:tblGrid>
              <a:tr h="471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 dirty="0"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lang="en-US" sz="11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 err="1">
                          <a:effectLst/>
                          <a:latin typeface="+mn-ea"/>
                          <a:ea typeface="+mn-ea"/>
                        </a:rPr>
                        <a:t>요구사항명</a:t>
                      </a:r>
                      <a:endParaRPr lang="ko-KR" altLang="en-US" sz="11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  <a:latin typeface="+mn-ea"/>
                          <a:ea typeface="+mn-ea"/>
                        </a:rPr>
                        <a:t>요구사항 설명</a:t>
                      </a:r>
                      <a:endParaRPr lang="ko-KR" altLang="en-US" sz="1100" b="1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우선순위</a:t>
                      </a:r>
                      <a:endParaRPr lang="ko-KR" altLang="en-US" sz="1100" b="1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1113056845"/>
                  </a:ext>
                </a:extLst>
              </a:tr>
              <a:tr h="4715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R1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 dirty="0" err="1">
                          <a:effectLst/>
                          <a:latin typeface="+mn-ea"/>
                          <a:ea typeface="+mn-ea"/>
                        </a:rPr>
                        <a:t>loginFragment</a:t>
                      </a:r>
                      <a:endParaRPr lang="en-US" sz="12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-100">
                          <a:effectLst/>
                          <a:latin typeface="+mn-ea"/>
                          <a:ea typeface="+mn-ea"/>
                        </a:rPr>
                        <a:t>fire base</a:t>
                      </a: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와 연동하여 로그인을 체크하는 역할을 한다</a:t>
                      </a:r>
                      <a:r>
                        <a:rPr lang="en-US" altLang="ko-KR" sz="1100" kern="0" spc="-10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1611440218"/>
                  </a:ext>
                </a:extLst>
              </a:tr>
              <a:tr h="4715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R2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 dirty="0" err="1">
                          <a:effectLst/>
                          <a:latin typeface="+mn-ea"/>
                          <a:ea typeface="+mn-ea"/>
                        </a:rPr>
                        <a:t>MainActivity</a:t>
                      </a:r>
                      <a:endParaRPr lang="en-US" sz="12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파일들의 메인으로 다른 오브젝트들을 제어한다</a:t>
                      </a:r>
                      <a:r>
                        <a:rPr lang="en-US" altLang="ko-KR" sz="1100" kern="0" spc="-10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3111177202"/>
                  </a:ext>
                </a:extLst>
              </a:tr>
              <a:tr h="4715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R3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MenuFragment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메인 화면에 나타나는 각 메뉴들의 항목을 나타내며</a:t>
                      </a:r>
                      <a:r>
                        <a:rPr lang="en-US" altLang="ko-KR" sz="1100" kern="0" spc="-10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해당 메뉴로 연결 시킨다</a:t>
                      </a:r>
                      <a:r>
                        <a:rPr lang="en-US" altLang="ko-KR" sz="1100" kern="0" spc="-10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중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3233759332"/>
                  </a:ext>
                </a:extLst>
              </a:tr>
              <a:tr h="4715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R4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PostViewFragment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어플리케이션의 메인 화면을 구성한다</a:t>
                      </a:r>
                      <a:r>
                        <a:rPr lang="en-US" altLang="ko-KR" sz="1100" kern="0" spc="-10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중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2210957994"/>
                  </a:ext>
                </a:extLst>
              </a:tr>
              <a:tr h="4715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R5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PostModel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메인 화면의 각 항목들로 연결해주는 역할을 한다</a:t>
                      </a:r>
                      <a:r>
                        <a:rPr lang="en-US" altLang="ko-KR" sz="1100" kern="0" spc="-10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중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173958790"/>
                  </a:ext>
                </a:extLst>
              </a:tr>
              <a:tr h="4715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R6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RegisterFragment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  <a:latin typeface="+mn-ea"/>
                          <a:ea typeface="+mn-ea"/>
                        </a:rPr>
                        <a:t>회원 가입을 구성하고 데이터베이스와 연결해준다</a:t>
                      </a:r>
                      <a:r>
                        <a:rPr lang="en-US" altLang="ko-KR" sz="1100" kern="0" spc="-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중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1637870507"/>
                  </a:ext>
                </a:extLst>
              </a:tr>
              <a:tr h="4715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R7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WritePostFragment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  <a:latin typeface="+mn-ea"/>
                          <a:ea typeface="+mn-ea"/>
                        </a:rPr>
                        <a:t>게시판을 구성하여 목표를 위한 글을 작성할 수 있다</a:t>
                      </a:r>
                      <a:r>
                        <a:rPr lang="en-US" altLang="ko-KR" sz="1100" kern="0" spc="-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lang="ko-KR" altLang="en-US" sz="12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3459946179"/>
                  </a:ext>
                </a:extLst>
              </a:tr>
              <a:tr h="4715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 dirty="0">
                          <a:effectLst/>
                          <a:latin typeface="+mn-ea"/>
                          <a:ea typeface="+mn-ea"/>
                        </a:rPr>
                        <a:t>R8</a:t>
                      </a:r>
                      <a:endParaRPr lang="en-US" sz="12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ExerciseFragment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  <a:latin typeface="+mn-ea"/>
                          <a:ea typeface="+mn-ea"/>
                        </a:rPr>
                        <a:t>운동을 목표로 하는 게시판에 접속할 수 있다</a:t>
                      </a:r>
                      <a:r>
                        <a:rPr lang="en-US" altLang="ko-KR" sz="1100" kern="0" spc="-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lang="ko-KR" altLang="en-US" sz="12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3581734442"/>
                  </a:ext>
                </a:extLst>
              </a:tr>
              <a:tr h="4715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 dirty="0">
                          <a:effectLst/>
                          <a:latin typeface="+mn-ea"/>
                          <a:ea typeface="+mn-ea"/>
                        </a:rPr>
                        <a:t>R9</a:t>
                      </a:r>
                      <a:endParaRPr lang="en-US" sz="12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>
                          <a:effectLst/>
                          <a:latin typeface="+mn-ea"/>
                          <a:ea typeface="+mn-ea"/>
                        </a:rPr>
                        <a:t>firebase</a:t>
                      </a:r>
                      <a:endParaRPr 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구글에서 지원해주는 리얼타임 데이터베이스로 자바 스크립트로 동작하는 </a:t>
                      </a:r>
                      <a:r>
                        <a:rPr lang="en-US" altLang="ko-KR" sz="1100" kern="0" spc="-100">
                          <a:effectLst/>
                          <a:latin typeface="+mn-ea"/>
                          <a:ea typeface="+mn-ea"/>
                        </a:rPr>
                        <a:t>no-SQL</a:t>
                      </a:r>
                      <a:r>
                        <a:rPr lang="ko-KR" altLang="en-US" sz="1100" kern="0" spc="-100">
                          <a:effectLst/>
                          <a:latin typeface="+mn-ea"/>
                          <a:ea typeface="+mn-ea"/>
                        </a:rPr>
                        <a:t>언어이다</a:t>
                      </a:r>
                      <a:r>
                        <a:rPr lang="en-US" altLang="ko-KR" sz="1100" kern="0" spc="-10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kern="0" spc="-1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  <a:latin typeface="+mn-ea"/>
                          <a:ea typeface="+mn-ea"/>
                        </a:rPr>
                        <a:t>상</a:t>
                      </a:r>
                      <a:endParaRPr lang="ko-KR" altLang="en-US" sz="1200" kern="0" spc="-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226144585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80377"/>
            <a:ext cx="7848599" cy="422705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요구사항 명세서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21810DED-37B3-47EA-804F-5205E0D25A68}"/>
              </a:ext>
            </a:extLst>
          </p:cNvPr>
          <p:cNvSpPr txBox="1">
            <a:spLocks/>
          </p:cNvSpPr>
          <p:nvPr/>
        </p:nvSpPr>
        <p:spPr>
          <a:xfrm>
            <a:off x="870337" y="952872"/>
            <a:ext cx="2047792" cy="34432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 spc="-15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>
              <a:defRPr/>
            </a:pPr>
            <a:r>
              <a:rPr lang="ko-KR" altLang="en-US" sz="1600" dirty="0"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비기능적 요구사항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B8B42C2-3934-4BDF-9582-F5537FF4F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3595"/>
              </p:ext>
            </p:extLst>
          </p:nvPr>
        </p:nvGraphicFramePr>
        <p:xfrm>
          <a:off x="951507" y="1446986"/>
          <a:ext cx="7544792" cy="26589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6198">
                  <a:extLst>
                    <a:ext uri="{9D8B030D-6E8A-4147-A177-3AD203B41FA5}">
                      <a16:colId xmlns:a16="http://schemas.microsoft.com/office/drawing/2014/main" val="2823929005"/>
                    </a:ext>
                  </a:extLst>
                </a:gridCol>
                <a:gridCol w="1886198">
                  <a:extLst>
                    <a:ext uri="{9D8B030D-6E8A-4147-A177-3AD203B41FA5}">
                      <a16:colId xmlns:a16="http://schemas.microsoft.com/office/drawing/2014/main" val="1195024173"/>
                    </a:ext>
                  </a:extLst>
                </a:gridCol>
                <a:gridCol w="3068377">
                  <a:extLst>
                    <a:ext uri="{9D8B030D-6E8A-4147-A177-3AD203B41FA5}">
                      <a16:colId xmlns:a16="http://schemas.microsoft.com/office/drawing/2014/main" val="1634685158"/>
                    </a:ext>
                  </a:extLst>
                </a:gridCol>
                <a:gridCol w="704019">
                  <a:extLst>
                    <a:ext uri="{9D8B030D-6E8A-4147-A177-3AD203B41FA5}">
                      <a16:colId xmlns:a16="http://schemas.microsoft.com/office/drawing/2014/main" val="2466489294"/>
                    </a:ext>
                  </a:extLst>
                </a:gridCol>
              </a:tblGrid>
              <a:tr h="4764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 dirty="0">
                          <a:effectLst/>
                        </a:rPr>
                        <a:t>ID</a:t>
                      </a:r>
                      <a:endParaRPr lang="en-US" sz="1100" b="1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</a:rPr>
                        <a:t>이름</a:t>
                      </a:r>
                      <a:endParaRPr lang="ko-KR" altLang="en-US" sz="1100" b="1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</a:rPr>
                        <a:t>설명</a:t>
                      </a:r>
                      <a:endParaRPr lang="ko-KR" altLang="en-US" sz="1100" b="1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611" marR="62611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</a:rPr>
                        <a:t>우선순위</a:t>
                      </a:r>
                      <a:endParaRPr lang="ko-KR" altLang="en-US" sz="1100" b="1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2953908673"/>
                  </a:ext>
                </a:extLst>
              </a:tr>
              <a:tr h="559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 dirty="0">
                          <a:effectLst/>
                        </a:rPr>
                        <a:t>R</a:t>
                      </a:r>
                      <a:endParaRPr lang="en-US" sz="1100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</a:rPr>
                        <a:t>사용 편리성</a:t>
                      </a:r>
                      <a:endParaRPr lang="ko-KR" altLang="en-US" sz="1100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</a:rPr>
                        <a:t>각 카테고리별 버튼 터치로 채팅이 필요 없는 편리한 기능입니다</a:t>
                      </a:r>
                      <a:r>
                        <a:rPr lang="en-US" altLang="ko-KR" sz="1100" kern="0" spc="-100" dirty="0">
                          <a:effectLst/>
                        </a:rPr>
                        <a:t>.</a:t>
                      </a:r>
                      <a:endParaRPr lang="ko-KR" altLang="en-US" sz="1100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</a:rPr>
                        <a:t>상</a:t>
                      </a:r>
                      <a:endParaRPr lang="ko-KR" altLang="en-US" sz="1100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2920942019"/>
                  </a:ext>
                </a:extLst>
              </a:tr>
              <a:tr h="7153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 dirty="0">
                          <a:effectLst/>
                        </a:rPr>
                        <a:t>R</a:t>
                      </a:r>
                      <a:endParaRPr lang="en-US" sz="1100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</a:rPr>
                        <a:t>성능</a:t>
                      </a:r>
                      <a:endParaRPr lang="ko-KR" altLang="en-US" sz="1100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</a:rPr>
                        <a:t>사용자가 요청한 정보를 여러 사이트에서 빠르게 가져와 간단하게 요약하여 제공합니다</a:t>
                      </a:r>
                      <a:r>
                        <a:rPr lang="en-US" altLang="ko-KR" sz="1100" kern="0" spc="-100" dirty="0">
                          <a:effectLst/>
                        </a:rPr>
                        <a:t>.</a:t>
                      </a:r>
                      <a:endParaRPr lang="ko-KR" altLang="en-US" sz="1100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</a:rPr>
                        <a:t>중</a:t>
                      </a:r>
                      <a:endParaRPr lang="ko-KR" altLang="en-US" sz="1100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1010487388"/>
                  </a:ext>
                </a:extLst>
              </a:tr>
              <a:tr h="2632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-100" dirty="0">
                          <a:effectLst/>
                        </a:rPr>
                        <a:t>R</a:t>
                      </a:r>
                      <a:endParaRPr lang="en-US" sz="1100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</a:rPr>
                        <a:t>가변성</a:t>
                      </a:r>
                      <a:endParaRPr lang="ko-KR" altLang="en-US" sz="1100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</a:rPr>
                        <a:t>기존에 수집했던 사이트의 변동사항이 있을 경우 새로운 </a:t>
                      </a:r>
                      <a:r>
                        <a:rPr lang="en-US" altLang="ko-KR" sz="1100" kern="0" spc="-100" dirty="0">
                          <a:effectLst/>
                        </a:rPr>
                        <a:t>IP</a:t>
                      </a:r>
                      <a:r>
                        <a:rPr lang="ko-KR" altLang="en-US" sz="1100" kern="0" spc="-100" dirty="0">
                          <a:effectLst/>
                        </a:rPr>
                        <a:t>를 데이터베이스의 저장데이터만을 변경하여 다른 자료에 영향을 주지 않고 변경할 수 있습니다</a:t>
                      </a:r>
                      <a:r>
                        <a:rPr lang="en-US" altLang="ko-KR" sz="1100" kern="0" spc="-100" dirty="0">
                          <a:effectLst/>
                        </a:rPr>
                        <a:t>.</a:t>
                      </a:r>
                      <a:endParaRPr lang="ko-KR" altLang="en-US" sz="1100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-100" dirty="0">
                          <a:effectLst/>
                        </a:rPr>
                        <a:t>하</a:t>
                      </a:r>
                      <a:endParaRPr lang="ko-KR" altLang="en-US" sz="1100" kern="0" spc="-100" dirty="0">
                        <a:solidFill>
                          <a:srgbClr val="000000"/>
                        </a:solidFill>
                        <a:effectLst/>
                        <a:latin typeface="나눔스퀘어라운드OTF Regular" panose="020B0600000101010101" pitchFamily="34" charset="-127"/>
                      </a:endParaRPr>
                    </a:p>
                  </a:txBody>
                  <a:tcPr marL="62738" marR="62738" anchor="ctr"/>
                </a:tc>
                <a:extLst>
                  <a:ext uri="{0D108BD9-81ED-4DB2-BD59-A6C34878D82A}">
                    <a16:rowId xmlns:a16="http://schemas.microsoft.com/office/drawing/2014/main" val="251431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89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화면 구성 및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FC51939-0D54-473E-9FA4-2C663597ACCC}"/>
              </a:ext>
            </a:extLst>
          </p:cNvPr>
          <p:cNvGrpSpPr/>
          <p:nvPr/>
        </p:nvGrpSpPr>
        <p:grpSpPr>
          <a:xfrm>
            <a:off x="5000711" y="1289937"/>
            <a:ext cx="2685702" cy="4976447"/>
            <a:chOff x="4059418" y="1289937"/>
            <a:chExt cx="2685702" cy="497644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5D5D386-B34D-4AB6-92DE-CF88054245FA}"/>
                </a:ext>
              </a:extLst>
            </p:cNvPr>
            <p:cNvGrpSpPr/>
            <p:nvPr/>
          </p:nvGrpSpPr>
          <p:grpSpPr>
            <a:xfrm>
              <a:off x="4059418" y="1289937"/>
              <a:ext cx="2685702" cy="4976447"/>
              <a:chOff x="3725257" y="1289937"/>
              <a:chExt cx="2685702" cy="4976447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1CA48D02-9DA4-452B-BB40-585C14A71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5257" y="1289937"/>
                <a:ext cx="2685702" cy="4976447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37405F96-C847-4910-AD8A-E7DDC6EA05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2232" y="2034988"/>
                <a:ext cx="2305534" cy="3908666"/>
              </a:xfrm>
              <a:prstGeom prst="rect">
                <a:avLst/>
              </a:prstGeom>
            </p:spPr>
          </p:pic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90C172C-8EC2-4A61-A471-CA05AB075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2602" y="1989695"/>
              <a:ext cx="2375419" cy="4123869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3E4AE3D-98A3-4C79-A9FC-0E3C79D0B8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0052" y="5863872"/>
            <a:ext cx="4797759" cy="840776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A80D87-33A0-4DD2-A0EF-31C502E2235E}"/>
              </a:ext>
            </a:extLst>
          </p:cNvPr>
          <p:cNvGrpSpPr/>
          <p:nvPr/>
        </p:nvGrpSpPr>
        <p:grpSpPr>
          <a:xfrm>
            <a:off x="1439258" y="1289937"/>
            <a:ext cx="2685702" cy="4976447"/>
            <a:chOff x="1439258" y="1289937"/>
            <a:chExt cx="2685702" cy="497644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25E2050-7D4A-4AB5-82E2-AEFF7827524F}"/>
                </a:ext>
              </a:extLst>
            </p:cNvPr>
            <p:cNvGrpSpPr/>
            <p:nvPr/>
          </p:nvGrpSpPr>
          <p:grpSpPr>
            <a:xfrm>
              <a:off x="1439258" y="1289937"/>
              <a:ext cx="2685702" cy="4976447"/>
              <a:chOff x="3725257" y="1289937"/>
              <a:chExt cx="2685702" cy="4976447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69133338-F7EC-455B-978E-032035817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5257" y="1289937"/>
                <a:ext cx="2685702" cy="4976447"/>
              </a:xfrm>
              <a:prstGeom prst="rect">
                <a:avLst/>
              </a:prstGeom>
            </p:spPr>
          </p:pic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9082405-B947-4379-AA29-963EF777F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2232" y="2034988"/>
                <a:ext cx="2305534" cy="3908666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01488CC-451B-4244-A2B7-690B5CB7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58475" y="2000103"/>
              <a:ext cx="2285997" cy="4093694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174CB617-1485-4924-A9FF-4CCCA892E4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2" b="100000" l="1384" r="99308">
                        <a14:foregroundMark x1="29758" y1="26298" x2="29758" y2="26298"/>
                        <a14:foregroundMark x1="38062" y1="19723" x2="38062" y2="19723"/>
                        <a14:foregroundMark x1="48789" y1="20415" x2="48789" y2="204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266" y="4932379"/>
            <a:ext cx="811206" cy="7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1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화면 구성 및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10" name="그림 9" descr="시계이(가) 표시된 사진&#10;&#10;자동 생성된 설명">
            <a:extLst>
              <a:ext uri="{FF2B5EF4-FFF2-40B4-BE49-F238E27FC236}">
                <a16:creationId xmlns:a16="http://schemas.microsoft.com/office/drawing/2014/main" id="{4984E7C6-0B4F-40B3-8669-4FD6D126D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28" y="1509444"/>
            <a:ext cx="2067213" cy="3839111"/>
          </a:xfrm>
          <a:prstGeom prst="rect">
            <a:avLst/>
          </a:prstGeom>
        </p:spPr>
      </p:pic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7425B44B-97DE-4F5E-BDF7-0BFB65CDA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93" y="1509444"/>
            <a:ext cx="2067213" cy="3839111"/>
          </a:xfrm>
          <a:prstGeom prst="rect">
            <a:avLst/>
          </a:prstGeom>
        </p:spPr>
      </p:pic>
      <p:pic>
        <p:nvPicPr>
          <p:cNvPr id="20" name="그림 19" descr="시계이(가) 표시된 사진&#10;&#10;자동 생성된 설명">
            <a:extLst>
              <a:ext uri="{FF2B5EF4-FFF2-40B4-BE49-F238E27FC236}">
                <a16:creationId xmlns:a16="http://schemas.microsoft.com/office/drawing/2014/main" id="{8C7EEC1E-2D53-40E5-B703-0FC2FF91C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93" y="1509444"/>
            <a:ext cx="2067213" cy="3839111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CB4DEB6-D5B9-4450-816C-5302D36BC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94" y="1586700"/>
            <a:ext cx="2072820" cy="3840813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83C38BFD-523A-47A7-97DF-9D22E658ECD8}"/>
              </a:ext>
            </a:extLst>
          </p:cNvPr>
          <p:cNvGrpSpPr/>
          <p:nvPr/>
        </p:nvGrpSpPr>
        <p:grpSpPr>
          <a:xfrm>
            <a:off x="6423479" y="1586700"/>
            <a:ext cx="2072820" cy="3840813"/>
            <a:chOff x="3417463" y="1615942"/>
            <a:chExt cx="2072820" cy="384081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EC50E4C-A4A0-43E8-95F0-B39001139C76}"/>
                </a:ext>
              </a:extLst>
            </p:cNvPr>
            <p:cNvGrpSpPr/>
            <p:nvPr/>
          </p:nvGrpSpPr>
          <p:grpSpPr>
            <a:xfrm>
              <a:off x="3417463" y="1615942"/>
              <a:ext cx="2072820" cy="3840813"/>
              <a:chOff x="3417463" y="1615942"/>
              <a:chExt cx="2072820" cy="3840813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3B6DD067-56D3-46C9-8E29-A4F083F5D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7463" y="1615942"/>
                <a:ext cx="2072820" cy="3840813"/>
              </a:xfrm>
              <a:prstGeom prst="rect">
                <a:avLst/>
              </a:prstGeom>
            </p:spPr>
          </p:pic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7B110FB9-78D0-4A60-9957-126643A5CA42}"/>
                  </a:ext>
                </a:extLst>
              </p:cNvPr>
              <p:cNvSpPr/>
              <p:nvPr/>
            </p:nvSpPr>
            <p:spPr>
              <a:xfrm>
                <a:off x="3538393" y="2151888"/>
                <a:ext cx="1856567" cy="309017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5022B61D-D9B1-42AA-9BA3-B111E283C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96216" y="2170176"/>
              <a:ext cx="1856567" cy="763143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1A09234-A691-456E-8F48-839A82BF673F}"/>
              </a:ext>
            </a:extLst>
          </p:cNvPr>
          <p:cNvGrpSpPr/>
          <p:nvPr/>
        </p:nvGrpSpPr>
        <p:grpSpPr>
          <a:xfrm>
            <a:off x="3574963" y="1586700"/>
            <a:ext cx="2072820" cy="3840813"/>
            <a:chOff x="5891722" y="1615942"/>
            <a:chExt cx="2072820" cy="384081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1C8AE8AF-4281-4F65-ADBE-3CB6A027B635}"/>
                </a:ext>
              </a:extLst>
            </p:cNvPr>
            <p:cNvGrpSpPr/>
            <p:nvPr/>
          </p:nvGrpSpPr>
          <p:grpSpPr>
            <a:xfrm>
              <a:off x="5891722" y="1615942"/>
              <a:ext cx="2072820" cy="3840813"/>
              <a:chOff x="5891722" y="1615942"/>
              <a:chExt cx="2072820" cy="38408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BFFE1AC0-9C15-47E7-8FDE-5D45845490A8}"/>
                  </a:ext>
                </a:extLst>
              </p:cNvPr>
              <p:cNvGrpSpPr/>
              <p:nvPr/>
            </p:nvGrpSpPr>
            <p:grpSpPr>
              <a:xfrm>
                <a:off x="5891722" y="1615942"/>
                <a:ext cx="2072820" cy="3840813"/>
                <a:chOff x="3417463" y="1615942"/>
                <a:chExt cx="2072820" cy="3840813"/>
              </a:xfrm>
            </p:grpSpPr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B89FEFFB-7085-4F6D-8F57-6F4E97EC4009}"/>
                    </a:ext>
                  </a:extLst>
                </p:cNvPr>
                <p:cNvGrpSpPr/>
                <p:nvPr/>
              </p:nvGrpSpPr>
              <p:grpSpPr>
                <a:xfrm>
                  <a:off x="3417463" y="1615942"/>
                  <a:ext cx="2072820" cy="3840813"/>
                  <a:chOff x="3417463" y="1615942"/>
                  <a:chExt cx="2072820" cy="3840813"/>
                </a:xfrm>
              </p:grpSpPr>
              <p:pic>
                <p:nvPicPr>
                  <p:cNvPr id="53" name="그림 52">
                    <a:extLst>
                      <a:ext uri="{FF2B5EF4-FFF2-40B4-BE49-F238E27FC236}">
                        <a16:creationId xmlns:a16="http://schemas.microsoft.com/office/drawing/2014/main" id="{688FDB2E-8210-4862-9E03-B8821F04E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17463" y="1615942"/>
                    <a:ext cx="2072820" cy="3840813"/>
                  </a:xfrm>
                  <a:prstGeom prst="rect">
                    <a:avLst/>
                  </a:prstGeom>
                </p:spPr>
              </p:pic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FC51330F-3291-4A8F-A3DF-33091FF13EB6}"/>
                      </a:ext>
                    </a:extLst>
                  </p:cNvPr>
                  <p:cNvSpPr/>
                  <p:nvPr/>
                </p:nvSpPr>
                <p:spPr>
                  <a:xfrm>
                    <a:off x="3538393" y="2151888"/>
                    <a:ext cx="1856567" cy="3090170"/>
                  </a:xfrm>
                  <a:prstGeom prst="rect">
                    <a:avLst/>
                  </a:prstGeom>
                  <a:solidFill>
                    <a:srgbClr val="FAFA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id="{F815193D-41FD-4235-B86B-C2C3F5CC82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96216" y="2170176"/>
                  <a:ext cx="1856567" cy="763143"/>
                </a:xfrm>
                <a:prstGeom prst="rect">
                  <a:avLst/>
                </a:prstGeom>
              </p:spPr>
            </p:pic>
          </p:grp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6AE6FED1-FDCF-4BFD-AF2E-1E6896FDF402}"/>
                  </a:ext>
                </a:extLst>
              </p:cNvPr>
              <p:cNvSpPr/>
              <p:nvPr/>
            </p:nvSpPr>
            <p:spPr>
              <a:xfrm>
                <a:off x="6007045" y="2170176"/>
                <a:ext cx="1856567" cy="1066800"/>
              </a:xfrm>
              <a:prstGeom prst="rect">
                <a:avLst/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7193FF4C-282A-441B-AE0C-C0F9A898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25626" y="4775333"/>
              <a:ext cx="428625" cy="42862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49CED66-66C3-428B-BC50-57168B1B76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2" b="100000" l="1384" r="99308">
                        <a14:foregroundMark x1="29758" y1="26298" x2="29758" y2="26298"/>
                        <a14:foregroundMark x1="38062" y1="19723" x2="38062" y2="19723"/>
                        <a14:foregroundMark x1="48789" y1="20415" x2="48789" y2="204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8828" y="4746091"/>
            <a:ext cx="811206" cy="78176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02F6F5D0-2390-40D1-BD4C-EBD5AF6625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2" b="100000" l="1384" r="99308">
                        <a14:foregroundMark x1="29758" y1="26298" x2="29758" y2="26298"/>
                        <a14:foregroundMark x1="38062" y1="19723" x2="38062" y2="19723"/>
                        <a14:foregroundMark x1="48789" y1="20415" x2="48789" y2="204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7344" y="4746091"/>
            <a:ext cx="811206" cy="7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1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화면 구성 및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UI</a:t>
            </a:r>
            <a:endParaRPr lang="ko-KR" altLang="en-US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E2C68FC-4450-4D08-93F2-4D9F839CB0DB}"/>
              </a:ext>
            </a:extLst>
          </p:cNvPr>
          <p:cNvGrpSpPr/>
          <p:nvPr/>
        </p:nvGrpSpPr>
        <p:grpSpPr>
          <a:xfrm>
            <a:off x="757152" y="1564488"/>
            <a:ext cx="2187216" cy="4088889"/>
            <a:chOff x="757152" y="1564488"/>
            <a:chExt cx="2187216" cy="408888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CFFDEAB-DA46-4168-896F-929BA0F56BC5}"/>
                </a:ext>
              </a:extLst>
            </p:cNvPr>
            <p:cNvGrpSpPr/>
            <p:nvPr/>
          </p:nvGrpSpPr>
          <p:grpSpPr>
            <a:xfrm>
              <a:off x="757152" y="1564488"/>
              <a:ext cx="2187216" cy="4088889"/>
              <a:chOff x="3034103" y="1733004"/>
              <a:chExt cx="2072820" cy="3840813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5040B6A-BA30-4D4A-A8D8-1133E5835C21}"/>
                  </a:ext>
                </a:extLst>
              </p:cNvPr>
              <p:cNvGrpSpPr/>
              <p:nvPr/>
            </p:nvGrpSpPr>
            <p:grpSpPr>
              <a:xfrm>
                <a:off x="3034103" y="1733004"/>
                <a:ext cx="2072820" cy="3840813"/>
                <a:chOff x="3417463" y="1615942"/>
                <a:chExt cx="2072820" cy="3840813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95EA02EF-287F-45DD-B1F0-770963835B1E}"/>
                    </a:ext>
                  </a:extLst>
                </p:cNvPr>
                <p:cNvGrpSpPr/>
                <p:nvPr/>
              </p:nvGrpSpPr>
              <p:grpSpPr>
                <a:xfrm>
                  <a:off x="3417463" y="1615942"/>
                  <a:ext cx="2072820" cy="3840813"/>
                  <a:chOff x="3417463" y="1615942"/>
                  <a:chExt cx="2072820" cy="3840813"/>
                </a:xfrm>
              </p:grpSpPr>
              <p:pic>
                <p:nvPicPr>
                  <p:cNvPr id="12" name="그림 11">
                    <a:extLst>
                      <a:ext uri="{FF2B5EF4-FFF2-40B4-BE49-F238E27FC236}">
                        <a16:creationId xmlns:a16="http://schemas.microsoft.com/office/drawing/2014/main" id="{C380126C-9245-4E2F-81EF-0CC0E97E9D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417463" y="1615942"/>
                    <a:ext cx="2072820" cy="3840813"/>
                  </a:xfrm>
                  <a:prstGeom prst="rect">
                    <a:avLst/>
                  </a:prstGeom>
                </p:spPr>
              </p:pic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A86B430A-239F-4A7F-A98D-D97C32878064}"/>
                      </a:ext>
                    </a:extLst>
                  </p:cNvPr>
                  <p:cNvSpPr/>
                  <p:nvPr/>
                </p:nvSpPr>
                <p:spPr>
                  <a:xfrm>
                    <a:off x="3538393" y="2151888"/>
                    <a:ext cx="1856567" cy="3090170"/>
                  </a:xfrm>
                  <a:prstGeom prst="rect">
                    <a:avLst/>
                  </a:prstGeom>
                  <a:solidFill>
                    <a:srgbClr val="FAFAF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AF932F5C-D1C9-461F-AFA9-6DD5AFDBD7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96216" y="2170176"/>
                  <a:ext cx="1856567" cy="763143"/>
                </a:xfrm>
                <a:prstGeom prst="rect">
                  <a:avLst/>
                </a:prstGeom>
              </p:spPr>
            </p:pic>
          </p:grp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0AD51FD-BAC7-4EC2-B7BB-139F59B0B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5329" y="2287238"/>
                <a:ext cx="2010368" cy="1391793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7E0DA1C-C3A9-4123-A743-B7235E50B2E5}"/>
                </a:ext>
              </a:extLst>
            </p:cNvPr>
            <p:cNvSpPr/>
            <p:nvPr/>
          </p:nvSpPr>
          <p:spPr>
            <a:xfrm>
              <a:off x="1011936" y="3663483"/>
              <a:ext cx="1761744" cy="1505925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1B4E444-749C-496D-8A41-E5BF923AC0CD}"/>
              </a:ext>
            </a:extLst>
          </p:cNvPr>
          <p:cNvGrpSpPr/>
          <p:nvPr/>
        </p:nvGrpSpPr>
        <p:grpSpPr>
          <a:xfrm>
            <a:off x="3455340" y="1591763"/>
            <a:ext cx="2187216" cy="4088889"/>
            <a:chOff x="3455340" y="1591763"/>
            <a:chExt cx="2187216" cy="408888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6A79E7C-9A59-4914-9701-35AF3A4C76DC}"/>
                </a:ext>
              </a:extLst>
            </p:cNvPr>
            <p:cNvGrpSpPr/>
            <p:nvPr/>
          </p:nvGrpSpPr>
          <p:grpSpPr>
            <a:xfrm>
              <a:off x="3455340" y="1591763"/>
              <a:ext cx="2187216" cy="4088889"/>
              <a:chOff x="5906614" y="1564488"/>
              <a:chExt cx="2187216" cy="4088889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BD9C3CB8-CFB6-4EDD-9BCE-ABD858184C97}"/>
                  </a:ext>
                </a:extLst>
              </p:cNvPr>
              <p:cNvGrpSpPr/>
              <p:nvPr/>
            </p:nvGrpSpPr>
            <p:grpSpPr>
              <a:xfrm>
                <a:off x="5906614" y="1564488"/>
                <a:ext cx="2187216" cy="4088889"/>
                <a:chOff x="3034103" y="1733004"/>
                <a:chExt cx="2072820" cy="3840813"/>
              </a:xfrm>
            </p:grpSpPr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0C0803FE-5A9E-4D73-8CE6-A1B99D8F6C2B}"/>
                    </a:ext>
                  </a:extLst>
                </p:cNvPr>
                <p:cNvGrpSpPr/>
                <p:nvPr/>
              </p:nvGrpSpPr>
              <p:grpSpPr>
                <a:xfrm>
                  <a:off x="3034103" y="1733004"/>
                  <a:ext cx="2072820" cy="3840813"/>
                  <a:chOff x="3417463" y="1615942"/>
                  <a:chExt cx="2072820" cy="3840813"/>
                </a:xfrm>
              </p:grpSpPr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12AD2080-9387-4491-9C6B-B9F6CB057426}"/>
                      </a:ext>
                    </a:extLst>
                  </p:cNvPr>
                  <p:cNvGrpSpPr/>
                  <p:nvPr/>
                </p:nvGrpSpPr>
                <p:grpSpPr>
                  <a:xfrm>
                    <a:off x="3417463" y="1615942"/>
                    <a:ext cx="2072820" cy="3840813"/>
                    <a:chOff x="3417463" y="1615942"/>
                    <a:chExt cx="2072820" cy="3840813"/>
                  </a:xfrm>
                </p:grpSpPr>
                <p:pic>
                  <p:nvPicPr>
                    <p:cNvPr id="27" name="그림 26">
                      <a:extLst>
                        <a:ext uri="{FF2B5EF4-FFF2-40B4-BE49-F238E27FC236}">
                          <a16:creationId xmlns:a16="http://schemas.microsoft.com/office/drawing/2014/main" id="{E675D080-E31B-4BCF-94B8-1599E6EF4B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417463" y="1615942"/>
                      <a:ext cx="2072820" cy="384081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직사각형 27">
                      <a:extLst>
                        <a:ext uri="{FF2B5EF4-FFF2-40B4-BE49-F238E27FC236}">
                          <a16:creationId xmlns:a16="http://schemas.microsoft.com/office/drawing/2014/main" id="{ABD111C9-5DF0-4858-9013-3365869CC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8393" y="2151888"/>
                      <a:ext cx="1856567" cy="3090170"/>
                    </a:xfrm>
                    <a:prstGeom prst="rect">
                      <a:avLst/>
                    </a:prstGeom>
                    <a:solidFill>
                      <a:srgbClr val="FAFAF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pic>
                <p:nvPicPr>
                  <p:cNvPr id="26" name="그림 25">
                    <a:extLst>
                      <a:ext uri="{FF2B5EF4-FFF2-40B4-BE49-F238E27FC236}">
                        <a16:creationId xmlns:a16="http://schemas.microsoft.com/office/drawing/2014/main" id="{C798E88B-4850-4CFF-A0AB-EF07F28E6D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496216" y="2170176"/>
                    <a:ext cx="1856567" cy="76314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908C20C7-B126-4247-8EDE-0B247B32D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65329" y="2287238"/>
                  <a:ext cx="2010368" cy="1391793"/>
                </a:xfrm>
                <a:prstGeom prst="rect">
                  <a:avLst/>
                </a:prstGeom>
              </p:spPr>
            </p:pic>
          </p:grpSp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3167299-57E9-488E-A274-FF28828060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0749" y="2135050"/>
                <a:ext cx="2080131" cy="3177306"/>
              </a:xfrm>
              <a:prstGeom prst="rect">
                <a:avLst/>
              </a:prstGeom>
            </p:spPr>
          </p:pic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0184631-CD17-4824-A3E6-AAF2E35765EE}"/>
                </a:ext>
              </a:extLst>
            </p:cNvPr>
            <p:cNvSpPr/>
            <p:nvPr/>
          </p:nvSpPr>
          <p:spPr>
            <a:xfrm>
              <a:off x="4613547" y="4392218"/>
              <a:ext cx="883920" cy="75219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A711745-C78D-49C3-9ADA-CB43E0649E8F}"/>
              </a:ext>
            </a:extLst>
          </p:cNvPr>
          <p:cNvGrpSpPr/>
          <p:nvPr/>
        </p:nvGrpSpPr>
        <p:grpSpPr>
          <a:xfrm>
            <a:off x="6166683" y="1564488"/>
            <a:ext cx="2187216" cy="4088889"/>
            <a:chOff x="6166683" y="1564488"/>
            <a:chExt cx="2187216" cy="4088889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550D64AA-1B64-4D7D-9EE2-F54255C7FA5A}"/>
                </a:ext>
              </a:extLst>
            </p:cNvPr>
            <p:cNvGrpSpPr/>
            <p:nvPr/>
          </p:nvGrpSpPr>
          <p:grpSpPr>
            <a:xfrm>
              <a:off x="6166683" y="1564488"/>
              <a:ext cx="2187216" cy="4088889"/>
              <a:chOff x="6166683" y="1564488"/>
              <a:chExt cx="2187216" cy="4088889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A3E86DE-7224-4CDB-9D9D-C7D4DFEE23F9}"/>
                  </a:ext>
                </a:extLst>
              </p:cNvPr>
              <p:cNvGrpSpPr/>
              <p:nvPr/>
            </p:nvGrpSpPr>
            <p:grpSpPr>
              <a:xfrm>
                <a:off x="6166683" y="1564488"/>
                <a:ext cx="2187216" cy="4088889"/>
                <a:chOff x="3455340" y="1591763"/>
                <a:chExt cx="2187216" cy="4088889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D4211582-8FCD-4C17-8CE3-773E4ADDA4D8}"/>
                    </a:ext>
                  </a:extLst>
                </p:cNvPr>
                <p:cNvGrpSpPr/>
                <p:nvPr/>
              </p:nvGrpSpPr>
              <p:grpSpPr>
                <a:xfrm>
                  <a:off x="3455340" y="1591763"/>
                  <a:ext cx="2187216" cy="4088889"/>
                  <a:chOff x="5906614" y="1564488"/>
                  <a:chExt cx="2187216" cy="4088889"/>
                </a:xfrm>
              </p:grpSpPr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9C96CC67-8E79-4D0E-9560-D98FDAF43EFC}"/>
                      </a:ext>
                    </a:extLst>
                  </p:cNvPr>
                  <p:cNvGrpSpPr/>
                  <p:nvPr/>
                </p:nvGrpSpPr>
                <p:grpSpPr>
                  <a:xfrm>
                    <a:off x="5906614" y="1564488"/>
                    <a:ext cx="2187216" cy="4088889"/>
                    <a:chOff x="3034103" y="1733004"/>
                    <a:chExt cx="2072820" cy="3840813"/>
                  </a:xfrm>
                </p:grpSpPr>
                <p:grpSp>
                  <p:nvGrpSpPr>
                    <p:cNvPr id="40" name="그룹 39">
                      <a:extLst>
                        <a:ext uri="{FF2B5EF4-FFF2-40B4-BE49-F238E27FC236}">
                          <a16:creationId xmlns:a16="http://schemas.microsoft.com/office/drawing/2014/main" id="{92BF5477-0200-4DE0-AAB8-95797AB790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34103" y="1733004"/>
                      <a:ext cx="2072820" cy="3840813"/>
                      <a:chOff x="3417463" y="1615942"/>
                      <a:chExt cx="2072820" cy="3840813"/>
                    </a:xfrm>
                  </p:grpSpPr>
                  <p:grpSp>
                    <p:nvGrpSpPr>
                      <p:cNvPr id="42" name="그룹 41">
                        <a:extLst>
                          <a:ext uri="{FF2B5EF4-FFF2-40B4-BE49-F238E27FC236}">
                            <a16:creationId xmlns:a16="http://schemas.microsoft.com/office/drawing/2014/main" id="{C8C4E109-AA91-4978-85E8-130E161C9B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17463" y="1615942"/>
                        <a:ext cx="2072820" cy="3840813"/>
                        <a:chOff x="3417463" y="1615942"/>
                        <a:chExt cx="2072820" cy="3840813"/>
                      </a:xfrm>
                    </p:grpSpPr>
                    <p:pic>
                      <p:nvPicPr>
                        <p:cNvPr id="44" name="그림 43">
                          <a:extLst>
                            <a:ext uri="{FF2B5EF4-FFF2-40B4-BE49-F238E27FC236}">
                              <a16:creationId xmlns:a16="http://schemas.microsoft.com/office/drawing/2014/main" id="{F739E4DB-ADB2-46FB-9C35-5DCF930D9DBD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17463" y="1615942"/>
                          <a:ext cx="2072820" cy="3840813"/>
                        </a:xfrm>
                        <a:prstGeom prst="rect">
                          <a:avLst/>
                        </a:prstGeom>
                      </p:spPr>
                    </p:pic>
                    <p:sp>
                      <p:nvSpPr>
                        <p:cNvPr id="45" name="직사각형 44">
                          <a:extLst>
                            <a:ext uri="{FF2B5EF4-FFF2-40B4-BE49-F238E27FC236}">
                              <a16:creationId xmlns:a16="http://schemas.microsoft.com/office/drawing/2014/main" id="{5E89C493-D2B4-4064-A897-4509BBD3E9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538393" y="2151888"/>
                          <a:ext cx="1856567" cy="3090170"/>
                        </a:xfrm>
                        <a:prstGeom prst="rect">
                          <a:avLst/>
                        </a:prstGeom>
                        <a:solidFill>
                          <a:srgbClr val="FAFAFA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/>
                        </a:p>
                      </p:txBody>
                    </p:sp>
                  </p:grpSp>
                  <p:pic>
                    <p:nvPicPr>
                      <p:cNvPr id="43" name="그림 42">
                        <a:extLst>
                          <a:ext uri="{FF2B5EF4-FFF2-40B4-BE49-F238E27FC236}">
                            <a16:creationId xmlns:a16="http://schemas.microsoft.com/office/drawing/2014/main" id="{5DE882A5-3343-47CE-8F91-F5621856AC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6216" y="2170176"/>
                        <a:ext cx="1856567" cy="763143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1" name="그림 40">
                      <a:extLst>
                        <a:ext uri="{FF2B5EF4-FFF2-40B4-BE49-F238E27FC236}">
                          <a16:creationId xmlns:a16="http://schemas.microsoft.com/office/drawing/2014/main" id="{E0EC3C81-8AAA-43C8-9415-07A1D97BA38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065329" y="2287238"/>
                      <a:ext cx="2010368" cy="139179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9" name="그림 38">
                    <a:extLst>
                      <a:ext uri="{FF2B5EF4-FFF2-40B4-BE49-F238E27FC236}">
                        <a16:creationId xmlns:a16="http://schemas.microsoft.com/office/drawing/2014/main" id="{C746D59D-1448-4D7A-9800-DE5D514796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980749" y="2135050"/>
                    <a:ext cx="2080131" cy="317730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DDF2394F-1AFA-4E65-AFA2-2DEB6F5D5BE4}"/>
                    </a:ext>
                  </a:extLst>
                </p:cNvPr>
                <p:cNvSpPr/>
                <p:nvPr/>
              </p:nvSpPr>
              <p:spPr>
                <a:xfrm>
                  <a:off x="4613547" y="4392218"/>
                  <a:ext cx="883920" cy="752193"/>
                </a:xfrm>
                <a:prstGeom prst="rect">
                  <a:avLst/>
                </a:prstGeom>
                <a:solidFill>
                  <a:srgbClr val="FAFAF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D9F48310-E7C0-4E41-8BCB-1281A38CD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46169" y="2128040"/>
                <a:ext cx="2039954" cy="2673667"/>
              </a:xfrm>
              <a:prstGeom prst="rect">
                <a:avLst/>
              </a:prstGeom>
            </p:spPr>
          </p:pic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113BF50-A5CE-4BBD-AF31-5AAB08911E83}"/>
                </a:ext>
              </a:extLst>
            </p:cNvPr>
            <p:cNvSpPr/>
            <p:nvPr/>
          </p:nvSpPr>
          <p:spPr>
            <a:xfrm>
              <a:off x="8255943" y="2301281"/>
              <a:ext cx="45719" cy="1505925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9" name="그림 48">
            <a:extLst>
              <a:ext uri="{FF2B5EF4-FFF2-40B4-BE49-F238E27FC236}">
                <a16:creationId xmlns:a16="http://schemas.microsoft.com/office/drawing/2014/main" id="{C3A92237-2613-43BB-A278-4456E0C856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92" b="100000" l="1384" r="99308">
                        <a14:foregroundMark x1="29758" y1="26298" x2="29758" y2="26298"/>
                        <a14:foregroundMark x1="38062" y1="19723" x2="38062" y2="19723"/>
                        <a14:foregroundMark x1="48789" y1="20415" x2="48789" y2="204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4301" y="3610458"/>
            <a:ext cx="811206" cy="7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20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416844" y="1857375"/>
            <a:ext cx="1497806" cy="149780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05510" y="3867150"/>
            <a:ext cx="1497806" cy="1497806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05509" y="2403438"/>
            <a:ext cx="1486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보 </a:t>
            </a:r>
            <a:r>
              <a:rPr lang="ko-KR" altLang="en-US" sz="2000" spc="-150" dirty="0" err="1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완</a:t>
            </a:r>
            <a:r>
              <a:rPr lang="ko-KR" altLang="en-US" sz="2000" spc="-15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 점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5510" y="4415998"/>
            <a:ext cx="1486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spc="-150" dirty="0">
                <a:solidFill>
                  <a:schemeClr val="bg1"/>
                </a:solidFill>
                <a:latin typeface="나눔스퀘어라운드OTF Bold" panose="020B0600000101010101" pitchFamily="34" charset="-127"/>
                <a:ea typeface="나눔스퀘어라운드OTF Bold" panose="020B0600000101010101" pitchFamily="34" charset="-127"/>
              </a:rPr>
              <a:t>수익 창출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90238" y="3923555"/>
            <a:ext cx="47596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● 게시판을 게시할 때 참가 금액을 설정한다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lvl="0">
              <a:defRPr/>
            </a:pPr>
            <a:endParaRPr lang="ko-KR" altLang="en-US" sz="120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● 목표를 달성하면 참가 금액을 반환해준다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lvl="0">
              <a:defRPr/>
            </a:pPr>
            <a:endParaRPr lang="ko-KR" altLang="en-US" sz="120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lvl="0"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● 목표를 실패할 경우 참가 금액을 반환해주지 않는다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lvl="0"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● 광고 </a:t>
            </a:r>
            <a:r>
              <a:rPr lang="ko-KR" altLang="en-US" sz="1200" dirty="0" err="1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스폰을</a:t>
            </a:r>
            <a:r>
              <a:rPr lang="ko-KR" altLang="en-US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 받아 일정 금액의 수익을 창출한다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보완점 및 수익 창출 방법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0238" y="2074916"/>
            <a:ext cx="42833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● </a:t>
            </a:r>
            <a:r>
              <a:rPr lang="en-US" altLang="ko-KR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UI</a:t>
            </a:r>
            <a:r>
              <a:rPr lang="ko-KR" altLang="en-US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 대한 보완이 필요하다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lvl="0"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● 로그인 시 </a:t>
            </a:r>
            <a:r>
              <a:rPr lang="en-US" altLang="ko-KR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firebase </a:t>
            </a:r>
            <a:r>
              <a:rPr lang="ko-KR" altLang="en-US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에러 메시지를 출력한다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  <a:p>
            <a:pPr lvl="0">
              <a:defRPr/>
            </a:pPr>
            <a:endParaRPr lang="en-US" altLang="ko-KR" sz="1200" dirty="0">
              <a:solidFill>
                <a:schemeClr val="bg1"/>
              </a:solidFill>
              <a:latin typeface="나눔스퀘어라운드OTF Regular" panose="020B0600000101010101" pitchFamily="34" charset="-127"/>
              <a:ea typeface="나눔스퀘어라운드OTF Regular" panose="020B0600000101010101" pitchFamily="34" charset="-127"/>
            </a:endParaRPr>
          </a:p>
          <a:p>
            <a:pPr lvl="0">
              <a:defRPr/>
            </a:pPr>
            <a:r>
              <a:rPr lang="ko-KR" altLang="en-US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● 카테고리 항목 수가 부족하다</a:t>
            </a:r>
            <a:r>
              <a:rPr lang="en-US" altLang="ko-KR" sz="1200" dirty="0">
                <a:solidFill>
                  <a:schemeClr val="bg1"/>
                </a:solidFill>
                <a:latin typeface="나눔스퀘어라운드OTF Regular" panose="020B0600000101010101" pitchFamily="34" charset="-127"/>
                <a:ea typeface="나눔스퀘어라운드OTF Regular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00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라운드OTF Bold"/>
        <a:ea typeface="나눔스퀘어라운드OTF ExtraBold"/>
        <a:cs typeface=""/>
      </a:majorFont>
      <a:minorFont>
        <a:latin typeface="나눔스퀘어라운드OTF Regular"/>
        <a:ea typeface="나눔스퀘어라운드OTF Regular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450</Words>
  <Application>Microsoft Office PowerPoint</Application>
  <PresentationFormat>화면 슬라이드 쇼(4:3)</PresentationFormat>
  <Paragraphs>133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나눔스퀘어라운드OTF ExtraBold</vt:lpstr>
      <vt:lpstr>나눔스퀘어라운드 Regular</vt:lpstr>
      <vt:lpstr>나눔스퀘어라운드OTF Regular</vt:lpstr>
      <vt:lpstr>나눔스퀘어라운드OTF Bold</vt:lpstr>
      <vt:lpstr>Arial</vt:lpstr>
      <vt:lpstr>맑은 고딕</vt:lpstr>
      <vt:lpstr>Office Theme</vt:lpstr>
      <vt:lpstr>PowerPoint 프레젠테이션</vt:lpstr>
      <vt:lpstr>개   요</vt:lpstr>
      <vt:lpstr>카테고리</vt:lpstr>
      <vt:lpstr>요구사항 명세서</vt:lpstr>
      <vt:lpstr>요구사항 명세서</vt:lpstr>
      <vt:lpstr>화면 구성 및 UI</vt:lpstr>
      <vt:lpstr>화면 구성 및 UI</vt:lpstr>
      <vt:lpstr>화면 구성 및 UI</vt:lpstr>
      <vt:lpstr>보완점 및 수익 창출 방법</vt:lpstr>
      <vt:lpstr>SWOT 분석</vt:lpstr>
      <vt:lpstr>SWOT 분석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canonnam</dc:creator>
  <cp:lastModifiedBy>lee sukyung</cp:lastModifiedBy>
  <cp:revision>307</cp:revision>
  <dcterms:created xsi:type="dcterms:W3CDTF">2016-05-30T14:39:35Z</dcterms:created>
  <dcterms:modified xsi:type="dcterms:W3CDTF">2019-12-11T17:35:30Z</dcterms:modified>
  <cp:version>1000.0000.01</cp:version>
</cp:coreProperties>
</file>