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63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7E8C7-B0B7-4455-8483-E87630EBB806}" v="39" dt="2024-06-18T20:43:50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09" autoAdjust="0"/>
  </p:normalViewPr>
  <p:slideViewPr>
    <p:cSldViewPr snapToGrid="0">
      <p:cViewPr>
        <p:scale>
          <a:sx n="66" d="100"/>
          <a:sy n="66" d="100"/>
        </p:scale>
        <p:origin x="427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DAIL-SQL</a:t>
            </a:r>
            <a:br>
              <a:rPr lang="ko-KR" altLang="en-US" dirty="0">
                <a:ea typeface="맑은 고딕"/>
              </a:rPr>
            </a:br>
            <a:r>
              <a:rPr lang="ko-KR" sz="1200" dirty="0" err="1">
                <a:solidFill>
                  <a:srgbClr val="1F2328"/>
                </a:solidFill>
                <a:ea typeface="+mj-lt"/>
                <a:cs typeface="+mj-lt"/>
              </a:rPr>
              <a:t>Text</a:t>
            </a:r>
            <a:r>
              <a:rPr lang="ko-KR" sz="1200" dirty="0">
                <a:solidFill>
                  <a:srgbClr val="1F2328"/>
                </a:solidFill>
                <a:ea typeface="+mj-lt"/>
                <a:cs typeface="+mj-lt"/>
              </a:rPr>
              <a:t>-</a:t>
            </a:r>
            <a:r>
              <a:rPr lang="ko-KR" sz="1200" dirty="0" err="1">
                <a:solidFill>
                  <a:srgbClr val="1F2328"/>
                </a:solidFill>
                <a:ea typeface="+mj-lt"/>
                <a:cs typeface="+mj-lt"/>
              </a:rPr>
              <a:t>to</a:t>
            </a:r>
            <a:r>
              <a:rPr lang="ko-KR" sz="1200" dirty="0">
                <a:solidFill>
                  <a:srgbClr val="1F2328"/>
                </a:solidFill>
                <a:ea typeface="+mj-lt"/>
                <a:cs typeface="+mj-lt"/>
              </a:rPr>
              <a:t>-SQL </a:t>
            </a:r>
            <a:r>
              <a:rPr lang="ko-KR" sz="1200" dirty="0" err="1">
                <a:solidFill>
                  <a:srgbClr val="1F2328"/>
                </a:solidFill>
                <a:ea typeface="+mj-lt"/>
                <a:cs typeface="+mj-lt"/>
              </a:rPr>
              <a:t>Empowered</a:t>
            </a:r>
            <a:r>
              <a:rPr lang="ko-KR" sz="12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ko-KR" sz="1200" dirty="0" err="1">
                <a:solidFill>
                  <a:srgbClr val="1F2328"/>
                </a:solidFill>
                <a:ea typeface="+mj-lt"/>
                <a:cs typeface="+mj-lt"/>
              </a:rPr>
              <a:t>by</a:t>
            </a:r>
            <a:r>
              <a:rPr lang="ko-KR" sz="12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ko-KR" sz="1200" dirty="0" err="1">
                <a:solidFill>
                  <a:srgbClr val="1F2328"/>
                </a:solidFill>
                <a:ea typeface="+mj-lt"/>
                <a:cs typeface="+mj-lt"/>
              </a:rPr>
              <a:t>Large</a:t>
            </a:r>
            <a:r>
              <a:rPr lang="ko-KR" sz="12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ko-KR" sz="1200" dirty="0" err="1">
                <a:solidFill>
                  <a:srgbClr val="1F2328"/>
                </a:solidFill>
                <a:ea typeface="+mj-lt"/>
                <a:cs typeface="+mj-lt"/>
              </a:rPr>
              <a:t>Language</a:t>
            </a:r>
            <a:r>
              <a:rPr lang="ko-KR" sz="12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ko-KR" sz="1200" dirty="0" err="1">
                <a:solidFill>
                  <a:srgbClr val="1F2328"/>
                </a:solidFill>
                <a:ea typeface="+mj-lt"/>
                <a:cs typeface="+mj-lt"/>
              </a:rPr>
              <a:t>Models</a:t>
            </a:r>
            <a:r>
              <a:rPr lang="ko-KR" sz="1200" dirty="0">
                <a:solidFill>
                  <a:srgbClr val="1F2328"/>
                </a:solidFill>
                <a:ea typeface="+mj-lt"/>
                <a:cs typeface="+mj-lt"/>
              </a:rPr>
              <a:t>: </a:t>
            </a:r>
            <a:r>
              <a:rPr lang="ko-KR" sz="1200" dirty="0" err="1">
                <a:solidFill>
                  <a:srgbClr val="1F2328"/>
                </a:solidFill>
                <a:ea typeface="+mj-lt"/>
                <a:cs typeface="+mj-lt"/>
              </a:rPr>
              <a:t>A</a:t>
            </a:r>
            <a:r>
              <a:rPr lang="ko-KR" sz="12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ko-KR" sz="1200" dirty="0" err="1">
                <a:solidFill>
                  <a:srgbClr val="1F2328"/>
                </a:solidFill>
                <a:ea typeface="+mj-lt"/>
                <a:cs typeface="+mj-lt"/>
              </a:rPr>
              <a:t>Benchmark</a:t>
            </a:r>
            <a:r>
              <a:rPr lang="ko-KR" sz="12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ko-KR" sz="1200" dirty="0" err="1">
                <a:solidFill>
                  <a:srgbClr val="1F2328"/>
                </a:solidFill>
                <a:ea typeface="+mj-lt"/>
                <a:cs typeface="+mj-lt"/>
              </a:rPr>
              <a:t>Evaluation</a:t>
            </a:r>
            <a:endParaRPr lang="ko-KR" sz="1200" dirty="0">
              <a:ea typeface="+mj-lt"/>
              <a:cs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 algn="l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Authors</a:t>
            </a:r>
            <a:r>
              <a:rPr lang="en-US" altLang="en-US" sz="1600" dirty="0">
                <a:latin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</a:rPr>
              <a:t>Dawei</a:t>
            </a:r>
            <a:r>
              <a:rPr lang="en-US" altLang="en-US" sz="1600" dirty="0">
                <a:latin typeface="Arial" panose="020B0604020202020204" pitchFamily="34" charset="0"/>
              </a:rPr>
              <a:t> Gao, </a:t>
            </a:r>
            <a:r>
              <a:rPr lang="en-US" altLang="en-US" sz="1600" dirty="0" err="1">
                <a:latin typeface="Arial" panose="020B0604020202020204" pitchFamily="34" charset="0"/>
              </a:rPr>
              <a:t>Haibin</a:t>
            </a:r>
            <a:r>
              <a:rPr lang="en-US" altLang="en-US" sz="1600" dirty="0">
                <a:latin typeface="Arial" panose="020B0604020202020204" pitchFamily="34" charset="0"/>
              </a:rPr>
              <a:t> Wang, </a:t>
            </a:r>
            <a:r>
              <a:rPr lang="en-US" altLang="en-US" sz="1600" dirty="0" err="1">
                <a:latin typeface="Arial" panose="020B0604020202020204" pitchFamily="34" charset="0"/>
              </a:rPr>
              <a:t>Yaliang</a:t>
            </a:r>
            <a:r>
              <a:rPr lang="en-US" altLang="en-US" sz="1600" dirty="0">
                <a:latin typeface="Arial" panose="020B0604020202020204" pitchFamily="34" charset="0"/>
              </a:rPr>
              <a:t> Li, </a:t>
            </a:r>
            <a:r>
              <a:rPr lang="en-US" altLang="en-US" sz="1600" dirty="0" err="1">
                <a:latin typeface="Arial" panose="020B0604020202020204" pitchFamily="34" charset="0"/>
              </a:rPr>
              <a:t>Xiuyu</a:t>
            </a:r>
            <a:r>
              <a:rPr lang="en-US" altLang="en-US" sz="1600" dirty="0">
                <a:latin typeface="Arial" panose="020B0604020202020204" pitchFamily="34" charset="0"/>
              </a:rPr>
              <a:t> Sun, </a:t>
            </a:r>
            <a:r>
              <a:rPr lang="en-US" altLang="en-US" sz="1600" dirty="0" err="1">
                <a:latin typeface="Arial" panose="020B0604020202020204" pitchFamily="34" charset="0"/>
              </a:rPr>
              <a:t>Yichen</a:t>
            </a:r>
            <a:r>
              <a:rPr lang="en-US" altLang="en-US" sz="1600" dirty="0">
                <a:latin typeface="Arial" panose="020B0604020202020204" pitchFamily="34" charset="0"/>
              </a:rPr>
              <a:t> Qian, Bolin Ding, </a:t>
            </a:r>
            <a:r>
              <a:rPr lang="en-US" altLang="en-US" sz="1600" dirty="0" err="1">
                <a:latin typeface="Arial" panose="020B0604020202020204" pitchFamily="34" charset="0"/>
              </a:rPr>
              <a:t>Jingren</a:t>
            </a:r>
            <a:r>
              <a:rPr lang="en-US" altLang="en-US" sz="1600" dirty="0">
                <a:latin typeface="Arial" panose="020B0604020202020204" pitchFamily="34" charset="0"/>
              </a:rPr>
              <a:t> Zhou</a:t>
            </a:r>
          </a:p>
          <a:p>
            <a:pPr lvl="0" algn="l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Published Date</a:t>
            </a:r>
            <a:r>
              <a:rPr lang="en-US" altLang="en-US" sz="1600" dirty="0">
                <a:latin typeface="Arial" panose="020B0604020202020204" pitchFamily="34" charset="0"/>
              </a:rPr>
              <a:t>: August </a:t>
            </a:r>
            <a:r>
              <a:rPr lang="en-US" altLang="en-US" sz="1600" dirty="0" smtClean="0">
                <a:latin typeface="Arial" panose="020B0604020202020204" pitchFamily="34" charset="0"/>
              </a:rPr>
              <a:t>2023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3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Text2SQL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자연어 </a:t>
            </a:r>
            <a:r>
              <a:rPr lang="ko-KR" altLang="en-US" dirty="0"/>
              <a:t>질의를 입력하면 </a:t>
            </a:r>
            <a:r>
              <a:rPr lang="ko-KR" altLang="en-US" dirty="0" smtClean="0"/>
              <a:t>대상 데이터베이스에 </a:t>
            </a:r>
            <a:r>
              <a:rPr lang="ko-KR" altLang="en-US" dirty="0"/>
              <a:t>가장 적합한 </a:t>
            </a:r>
            <a:r>
              <a:rPr lang="en-US" altLang="ko-KR" dirty="0"/>
              <a:t>SQL</a:t>
            </a:r>
            <a:r>
              <a:rPr lang="ko-KR" altLang="en-US" dirty="0"/>
              <a:t>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Steps</a:t>
            </a:r>
          </a:p>
          <a:p>
            <a:pPr lvl="1"/>
            <a:r>
              <a:rPr lang="en-US" altLang="ko-KR" dirty="0" smtClean="0"/>
              <a:t>Understand intention</a:t>
            </a:r>
          </a:p>
          <a:p>
            <a:pPr lvl="1"/>
            <a:r>
              <a:rPr lang="en-US" altLang="ko-KR" dirty="0" smtClean="0"/>
              <a:t>Schema selection</a:t>
            </a:r>
          </a:p>
          <a:p>
            <a:pPr lvl="1"/>
            <a:r>
              <a:rPr lang="en-US" altLang="ko-KR" dirty="0" smtClean="0"/>
              <a:t>Aggregation</a:t>
            </a:r>
          </a:p>
          <a:p>
            <a:pPr lvl="1"/>
            <a:r>
              <a:rPr lang="en-US" altLang="ko-KR" dirty="0" smtClean="0"/>
              <a:t>Multiple Query (join-on)</a:t>
            </a:r>
            <a:endParaRPr lang="ko-KR" altLang="en-US" dirty="0"/>
          </a:p>
        </p:txBody>
      </p:sp>
      <p:pic>
        <p:nvPicPr>
          <p:cNvPr id="1026" name="Picture 2" descr="https://smilegate.ai/wp-content/uploads/2020/08/tsql-699x4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808" y="2520024"/>
            <a:ext cx="6129337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DAIL-SQL </a:t>
            </a:r>
            <a:r>
              <a:rPr lang="en-US" b="1" dirty="0" smtClean="0"/>
              <a:t>Approach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Prompt </a:t>
            </a:r>
            <a:r>
              <a:rPr lang="en-US" b="1" dirty="0"/>
              <a:t>Engineering</a:t>
            </a:r>
            <a:r>
              <a:rPr lang="en-US" dirty="0"/>
              <a:t>: Optimizing prompts for better performance.</a:t>
            </a:r>
          </a:p>
          <a:p>
            <a:r>
              <a:rPr lang="en-US" b="1" dirty="0"/>
              <a:t>In-Context Learning</a:t>
            </a:r>
            <a:r>
              <a:rPr lang="en-US" dirty="0"/>
              <a:t>: Using examples in prompts to improve accuracy.</a:t>
            </a:r>
          </a:p>
          <a:p>
            <a:r>
              <a:rPr lang="en-US" b="1" dirty="0"/>
              <a:t>Supervised Fine-Tuning</a:t>
            </a:r>
            <a:r>
              <a:rPr lang="en-US" dirty="0"/>
              <a:t>: Enhancing LLMs with additional task-specific training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4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</a:t>
            </a:r>
            <a:r>
              <a:rPr lang="en-US" b="1" dirty="0" smtClean="0"/>
              <a:t>Contributions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In-Context </a:t>
            </a:r>
            <a:r>
              <a:rPr lang="en-US" b="1" dirty="0"/>
              <a:t>Learning</a:t>
            </a:r>
            <a:r>
              <a:rPr lang="en-US" dirty="0"/>
              <a:t>: Leveraging LLMs to balance performance and token efficiency.</a:t>
            </a:r>
          </a:p>
          <a:p>
            <a:r>
              <a:rPr lang="en-US" b="1" dirty="0"/>
              <a:t>Execution Accuracy</a:t>
            </a:r>
            <a:r>
              <a:rPr lang="en-US" dirty="0"/>
              <a:t>: Surpassed SOTA on Spider leaderboard.</a:t>
            </a:r>
          </a:p>
          <a:p>
            <a:r>
              <a:rPr lang="en-US" b="1" dirty="0"/>
              <a:t>Token Efficiency</a:t>
            </a:r>
            <a:r>
              <a:rPr lang="en-US" dirty="0"/>
              <a:t>: Achieved high performance with fewer tokens.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6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Spider</a:t>
            </a:r>
          </a:p>
          <a:p>
            <a:pPr lvl="1"/>
            <a:r>
              <a:rPr lang="en-US" altLang="ko-KR" dirty="0" smtClean="0"/>
              <a:t>138</a:t>
            </a:r>
            <a:r>
              <a:rPr lang="ko-KR" altLang="en-US" dirty="0"/>
              <a:t>개의 </a:t>
            </a:r>
            <a:r>
              <a:rPr lang="en-US" altLang="ko-KR" dirty="0"/>
              <a:t>domain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개의 </a:t>
            </a:r>
            <a:r>
              <a:rPr lang="en-US" altLang="ko-KR" dirty="0"/>
              <a:t>DB </a:t>
            </a:r>
            <a:r>
              <a:rPr lang="ko-KR" altLang="en-US" dirty="0"/>
              <a:t>존재</a:t>
            </a:r>
          </a:p>
          <a:p>
            <a:pPr lvl="1"/>
            <a:r>
              <a:rPr lang="en-US" altLang="ko-KR" dirty="0" smtClean="0"/>
              <a:t>10,181</a:t>
            </a:r>
            <a:r>
              <a:rPr lang="ko-KR" altLang="en-US" dirty="0"/>
              <a:t>개의 </a:t>
            </a:r>
            <a:r>
              <a:rPr lang="en-US" altLang="ko-KR" dirty="0"/>
              <a:t>(question, SQL) </a:t>
            </a:r>
            <a:r>
              <a:rPr lang="ko-KR" altLang="en-US" dirty="0"/>
              <a:t>데이터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5369"/>
            <a:ext cx="12288965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1" name="내용 개체 틀 20"/>
          <p:cNvGraphicFramePr>
            <a:graphicFrameLocks noGrp="1"/>
          </p:cNvGraphicFramePr>
          <p:nvPr>
            <p:ph idx="1"/>
          </p:nvPr>
        </p:nvGraphicFramePr>
        <p:xfrm>
          <a:off x="1375209" y="1825625"/>
          <a:ext cx="9441582" cy="4351338"/>
        </p:xfrm>
        <a:graphic>
          <a:graphicData uri="http://schemas.openxmlformats.org/drawingml/2006/table">
            <a:tbl>
              <a:tblPr/>
              <a:tblGrid>
                <a:gridCol w="3147194">
                  <a:extLst>
                    <a:ext uri="{9D8B030D-6E8A-4147-A177-3AD203B41FA5}">
                      <a16:colId xmlns:a16="http://schemas.microsoft.com/office/drawing/2014/main" val="2908717180"/>
                    </a:ext>
                  </a:extLst>
                </a:gridCol>
                <a:gridCol w="3147194">
                  <a:extLst>
                    <a:ext uri="{9D8B030D-6E8A-4147-A177-3AD203B41FA5}">
                      <a16:colId xmlns:a16="http://schemas.microsoft.com/office/drawing/2014/main" val="3743596697"/>
                    </a:ext>
                  </a:extLst>
                </a:gridCol>
                <a:gridCol w="3147194">
                  <a:extLst>
                    <a:ext uri="{9D8B030D-6E8A-4147-A177-3AD203B41FA5}">
                      <a16:colId xmlns:a16="http://schemas.microsoft.com/office/drawing/2014/main" val="3099103608"/>
                    </a:ext>
                  </a:extLst>
                </a:gridCol>
              </a:tblGrid>
              <a:tr h="328403">
                <a:tc>
                  <a:txBody>
                    <a:bodyPr/>
                    <a:lstStyle/>
                    <a:p>
                      <a:r>
                        <a:rPr lang="en-US" sz="1600"/>
                        <a:t>Feature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Spider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BIRD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185462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 b="1"/>
                        <a:t>Description</a:t>
                      </a:r>
                      <a:endParaRPr 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Cross-domain, complex semantic parsing dataset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Large-scale, real-world database evaluation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237228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 b="1"/>
                        <a:t>Focus</a:t>
                      </a:r>
                      <a:endParaRPr 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Generalization across schemas and SQL queries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Practical, real-world scenarios and token efficiency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331287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 b="1"/>
                        <a:t>Dataset Size</a:t>
                      </a:r>
                      <a:endParaRPr 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10,181 questions, 5,693 SQL queries, 200 databases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Large, complex databases (real-world)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34325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 b="1"/>
                        <a:t>Domains</a:t>
                      </a:r>
                      <a:endParaRPr 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Cross-domain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Practical applications, real-world datasets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75195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 b="1"/>
                        <a:t>Evaluation Metrics</a:t>
                      </a:r>
                      <a:endParaRPr 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Execution Accuracy (EX), Exact Match Accuracy (EM)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Execution Accuracy (EX), Token Efficiency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440867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 b="1"/>
                        <a:t>Challenges</a:t>
                      </a:r>
                      <a:endParaRPr 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Complex queries, cross-domain generalization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Handling large databases, efficient token usage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315939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 b="1"/>
                        <a:t>Usage</a:t>
                      </a:r>
                      <a:endParaRPr 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Comprehensive model performance evaluation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Evaluating practicality and efficiency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379"/>
                  </a:ext>
                </a:extLst>
              </a:tr>
            </a:tbl>
          </a:graphicData>
        </a:graphic>
      </p:graphicFrame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1374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0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F3520-AB41-F63E-F08E-F0EBB562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DFFF0-5345-60C5-7D20-B01702049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맑은 고딕"/>
              </a:rPr>
              <a:t>Summary</a:t>
            </a:r>
            <a:endParaRPr lang="ko-KR" altLang="en-US" dirty="0">
              <a:ea typeface="맑은 고딕"/>
            </a:endParaRPr>
          </a:p>
          <a:p>
            <a:r>
              <a:rPr lang="ko-KR" b="1" dirty="0" err="1">
                <a:ea typeface="+mn-lt"/>
                <a:cs typeface="+mn-lt"/>
              </a:rPr>
              <a:t>Spider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Benchmark</a:t>
            </a:r>
            <a:r>
              <a:rPr lang="ko-KR" dirty="0">
                <a:ea typeface="+mn-lt"/>
                <a:cs typeface="+mn-lt"/>
              </a:rPr>
              <a:t>: </a:t>
            </a:r>
            <a:r>
              <a:rPr lang="ko-KR" dirty="0" err="1">
                <a:ea typeface="+mn-lt"/>
                <a:cs typeface="+mn-lt"/>
              </a:rPr>
              <a:t>Suitable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evaluating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model’s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ability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generalize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across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different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database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schemas</a:t>
            </a:r>
            <a:r>
              <a:rPr lang="ko-KR" dirty="0">
                <a:ea typeface="+mn-lt"/>
                <a:cs typeface="+mn-lt"/>
              </a:rPr>
              <a:t> and </a:t>
            </a:r>
            <a:r>
              <a:rPr lang="ko-KR" dirty="0" err="1">
                <a:ea typeface="+mn-lt"/>
                <a:cs typeface="+mn-lt"/>
              </a:rPr>
              <a:t>complex</a:t>
            </a:r>
            <a:r>
              <a:rPr lang="ko-KR" dirty="0">
                <a:ea typeface="+mn-lt"/>
                <a:cs typeface="+mn-lt"/>
              </a:rPr>
              <a:t> SQL </a:t>
            </a:r>
            <a:r>
              <a:rPr lang="ko-KR" dirty="0" err="1">
                <a:ea typeface="+mn-lt"/>
                <a:cs typeface="+mn-lt"/>
              </a:rPr>
              <a:t>queries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emphasizing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accuracy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execution</a:t>
            </a:r>
            <a:r>
              <a:rPr lang="ko-KR" dirty="0">
                <a:ea typeface="+mn-lt"/>
                <a:cs typeface="+mn-lt"/>
              </a:rPr>
              <a:t> and </a:t>
            </a:r>
            <a:r>
              <a:rPr lang="ko-KR" dirty="0" err="1">
                <a:ea typeface="+mn-lt"/>
                <a:cs typeface="+mn-lt"/>
              </a:rPr>
              <a:t>exact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matches</a:t>
            </a:r>
            <a:r>
              <a:rPr lang="ko-KR" dirty="0">
                <a:ea typeface="+mn-lt"/>
                <a:cs typeface="+mn-lt"/>
              </a:rPr>
              <a:t>.</a:t>
            </a:r>
            <a:endParaRPr lang="ko-KR" dirty="0"/>
          </a:p>
          <a:p>
            <a:r>
              <a:rPr lang="ko-KR" b="1" dirty="0">
                <a:ea typeface="+mn-lt"/>
                <a:cs typeface="+mn-lt"/>
              </a:rPr>
              <a:t>BIRD </a:t>
            </a:r>
            <a:r>
              <a:rPr lang="ko-KR" b="1" dirty="0" err="1">
                <a:ea typeface="+mn-lt"/>
                <a:cs typeface="+mn-lt"/>
              </a:rPr>
              <a:t>Benchmark</a:t>
            </a:r>
            <a:r>
              <a:rPr lang="ko-KR" dirty="0">
                <a:ea typeface="+mn-lt"/>
                <a:cs typeface="+mn-lt"/>
              </a:rPr>
              <a:t>: </a:t>
            </a:r>
            <a:r>
              <a:rPr lang="ko-KR" dirty="0" err="1">
                <a:ea typeface="+mn-lt"/>
                <a:cs typeface="+mn-lt"/>
              </a:rPr>
              <a:t>Focuses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practical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real-world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applications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stressing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importance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token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efficiency</a:t>
            </a:r>
            <a:r>
              <a:rPr lang="ko-KR" dirty="0">
                <a:ea typeface="+mn-lt"/>
                <a:cs typeface="+mn-lt"/>
              </a:rPr>
              <a:t> and </a:t>
            </a:r>
            <a:r>
              <a:rPr lang="ko-KR" dirty="0" err="1">
                <a:ea typeface="+mn-lt"/>
                <a:cs typeface="+mn-lt"/>
              </a:rPr>
              <a:t>handling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large-scale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databases</a:t>
            </a:r>
            <a:r>
              <a:rPr lang="ko-KR" dirty="0">
                <a:ea typeface="+mn-lt"/>
                <a:cs typeface="+mn-lt"/>
              </a:rPr>
              <a:t>. </a:t>
            </a:r>
            <a:r>
              <a:rPr lang="ko-KR" dirty="0" err="1">
                <a:ea typeface="+mn-lt"/>
                <a:cs typeface="+mn-lt"/>
              </a:rPr>
              <a:t>It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provides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realistic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measure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model's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performance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practical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scenarios</a:t>
            </a:r>
            <a:r>
              <a:rPr lang="ko-KR" dirty="0">
                <a:ea typeface="+mn-lt"/>
                <a:cs typeface="+mn-lt"/>
              </a:rPr>
              <a:t>.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515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305</Words>
  <Application>Microsoft Office PowerPoint</Application>
  <PresentationFormat>와이드스크린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DAIL-SQL Text-to-SQL Empowered by Large Language Models: A Benchmark Evaluation</vt:lpstr>
      <vt:lpstr>Agenda</vt:lpstr>
      <vt:lpstr>Text2SQL</vt:lpstr>
      <vt:lpstr>DAIL-SQL Approach</vt:lpstr>
      <vt:lpstr>Key Contributions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jungmin76.park</cp:lastModifiedBy>
  <cp:revision>32</cp:revision>
  <dcterms:created xsi:type="dcterms:W3CDTF">2024-06-18T13:45:44Z</dcterms:created>
  <dcterms:modified xsi:type="dcterms:W3CDTF">2024-06-18T21:03:56Z</dcterms:modified>
</cp:coreProperties>
</file>