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12192000"/>
  <p:embeddedFontLst>
    <p:embeddedFont>
      <p:font typeface="Arial Narr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fzEjA5S7FJ081HBtJJRHdLKPZ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Narrow-italic.fntdata"/><Relationship Id="rId14" Type="http://schemas.openxmlformats.org/officeDocument/2006/relationships/slide" Target="slides/slide9.xml"/><Relationship Id="rId36" Type="http://schemas.openxmlformats.org/officeDocument/2006/relationships/font" Target="fonts/ArialNarrow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ArialNarrow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0d7a30529_0_23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30d7a30529_0_23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0d7a30529_0_4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30d7a30529_0_4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0d7a30529_0_5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30d7a30529_0_5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0d7a30529_0_16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30d7a30529_0_16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0d7a30529_0_24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30d7a30529_0_24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0b3d9cc36_0_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30b3d9cc36_0_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0d7a30529_0_13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30d7a30529_0_13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0d7a30529_0_14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30d7a30529_0_14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0d7a30529_0_26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30d7a30529_0_26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0d7a30529_0_15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30d7a30529_0_15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0d7a30529_0_1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30d7a30529_0_1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0d7a30529_0_17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A20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30d7a30529_0_17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0d7a30529_0_6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30d7a30529_0_6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0d7a30529_0_20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30d7a30529_0_20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0d7a30529_0_11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30d7a30529_0_11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0d7a30529_0_8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30d7a30529_0_8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0d7a30529_0_3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30d7a30529_0_3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0d7a30529_0_32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30d7a30529_0_32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0d7a30529_0_1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30d7a30529_0_1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d7a30529_0_31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0d7a30529_0_31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0d7a30529_0_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0d7a30529_0_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0b3d9cc36_0_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0b3d9cc36_0_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0d7a30529_0_21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30d7a30529_0_21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0d7a30529_0_22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0d7a30529_0_22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image moteur">
  <p:cSld name="Titre image moteu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1788" y="2061647"/>
            <a:ext cx="6291912" cy="90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1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4392" y="5157192"/>
            <a:ext cx="1716329" cy="10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>
  <p:cSld name="1_Titre seul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13" name="Google Shape;113;p23"/>
          <p:cNvGrpSpPr/>
          <p:nvPr/>
        </p:nvGrpSpPr>
        <p:grpSpPr>
          <a:xfrm>
            <a:off x="0" y="-12825"/>
            <a:ext cx="12194324" cy="6460415"/>
            <a:chOff x="0" y="-12825"/>
            <a:chExt cx="12194324" cy="6460415"/>
          </a:xfrm>
        </p:grpSpPr>
        <p:grpSp>
          <p:nvGrpSpPr>
            <p:cNvPr id="114" name="Google Shape;114;p23"/>
            <p:cNvGrpSpPr/>
            <p:nvPr/>
          </p:nvGrpSpPr>
          <p:grpSpPr>
            <a:xfrm>
              <a:off x="0" y="2358"/>
              <a:ext cx="6887395" cy="6445232"/>
              <a:chOff x="0" y="2358"/>
              <a:chExt cx="6887395" cy="6445232"/>
            </a:xfrm>
          </p:grpSpPr>
          <p:sp>
            <p:nvSpPr>
              <p:cNvPr id="115" name="Google Shape;115;p23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3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3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3"/>
              <p:cNvSpPr/>
              <p:nvPr/>
            </p:nvSpPr>
            <p:spPr>
              <a:xfrm>
                <a:off x="655760" y="326983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3"/>
              <p:cNvSpPr/>
              <p:nvPr/>
            </p:nvSpPr>
            <p:spPr>
              <a:xfrm>
                <a:off x="664626" y="600462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3"/>
              <p:cNvSpPr/>
              <p:nvPr/>
            </p:nvSpPr>
            <p:spPr>
              <a:xfrm>
                <a:off x="6421882" y="6054121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3"/>
              <p:cNvSpPr/>
              <p:nvPr/>
            </p:nvSpPr>
            <p:spPr>
              <a:xfrm>
                <a:off x="6410809" y="3240775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23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3"/>
          <p:cNvSpPr/>
          <p:nvPr/>
        </p:nvSpPr>
        <p:spPr>
          <a:xfrm rot="-5400002">
            <a:off x="-917772" y="2124270"/>
            <a:ext cx="2412624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INTERNE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 rot="-5400002">
            <a:off x="-932698" y="4827020"/>
            <a:ext cx="242252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EXTERNE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/>
          <p:nvPr/>
        </p:nvSpPr>
        <p:spPr>
          <a:xfrm rot="-754200">
            <a:off x="1173756" y="1782540"/>
            <a:ext cx="4489973" cy="127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FORCES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 rot="-754200">
            <a:off x="7343923" y="4844555"/>
            <a:ext cx="35262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MENACES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/>
          <p:nvPr/>
        </p:nvSpPr>
        <p:spPr>
          <a:xfrm rot="-754200">
            <a:off x="6999444" y="2005395"/>
            <a:ext cx="4862771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FAIBLESSES</a:t>
            </a:r>
            <a:r>
              <a:rPr b="1" i="0" lang="fr-FR" sz="8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/>
          <p:nvPr/>
        </p:nvSpPr>
        <p:spPr>
          <a:xfrm rot="-754200">
            <a:off x="464232" y="4660024"/>
            <a:ext cx="6012665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OPPORTUNITES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690548" y="1201547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6429670" y="117434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3" type="body"/>
          </p:nvPr>
        </p:nvSpPr>
        <p:spPr>
          <a:xfrm>
            <a:off x="6434010" y="398303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4" type="body"/>
          </p:nvPr>
        </p:nvSpPr>
        <p:spPr>
          <a:xfrm>
            <a:off x="664626" y="392301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">
  <p:cSld name="Fi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0" y="5084247"/>
            <a:ext cx="1716329" cy="10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1206500" y="3225800"/>
            <a:ext cx="387477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rgbClr val="122372"/>
                </a:solidFill>
                <a:latin typeface="Arial"/>
                <a:ea typeface="Arial"/>
                <a:cs typeface="Arial"/>
                <a:sym typeface="Arial"/>
              </a:rPr>
              <a:t>Institut Supérieur de l’Aéronautique et de l’Espace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B1B3B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B1B3B4"/>
                </a:solidFill>
                <a:latin typeface="Arial"/>
                <a:ea typeface="Arial"/>
                <a:cs typeface="Arial"/>
                <a:sym typeface="Arial"/>
              </a:rPr>
              <a:t>10, avenue Edouard Belin – BP 54032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B1B3B4"/>
                </a:solidFill>
                <a:latin typeface="Arial"/>
                <a:ea typeface="Arial"/>
                <a:cs typeface="Arial"/>
                <a:sym typeface="Arial"/>
              </a:rPr>
              <a:t>31055 Toulouse Cedex 4 – France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B1B3B4"/>
                </a:solidFill>
                <a:latin typeface="Arial"/>
                <a:ea typeface="Arial"/>
                <a:cs typeface="Arial"/>
                <a:sym typeface="Arial"/>
              </a:rPr>
              <a:t>T +33 5 61 33 80 80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rgbClr val="FFED00"/>
                </a:solidFill>
                <a:latin typeface="Georgia"/>
                <a:ea typeface="Georgia"/>
                <a:cs typeface="Georgia"/>
                <a:sym typeface="Georgia"/>
              </a:rPr>
              <a:t>www.isae-supaero.fr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1" y="2358"/>
            <a:ext cx="256890" cy="186178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25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39" name="Google Shape;139;p25"/>
            <p:cNvGrpSpPr/>
            <p:nvPr/>
          </p:nvGrpSpPr>
          <p:grpSpPr>
            <a:xfrm>
              <a:off x="0" y="126890"/>
              <a:ext cx="1130139" cy="804685"/>
              <a:chOff x="0" y="126890"/>
              <a:chExt cx="1130139" cy="804685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3B4"/>
              </a:solidFill>
              <a:ln cap="flat" cmpd="sng" w="12700">
                <a:solidFill>
                  <a:srgbClr val="B1B3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p25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5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>
            <a:off x="0" y="6597352"/>
            <a:ext cx="2743200" cy="2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4038600" y="6597352"/>
            <a:ext cx="4114800" cy="239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9448799" y="6597352"/>
            <a:ext cx="2743200" cy="24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531" y="335618"/>
            <a:ext cx="530280" cy="3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6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51" name="Google Shape;151;p26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52" name="Google Shape;152;p26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6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5453743" y="1535723"/>
            <a:ext cx="6503795" cy="507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0" y="6615113"/>
            <a:ext cx="2743200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4038600" y="6615113"/>
            <a:ext cx="4114800" cy="221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9448799" y="6615113"/>
            <a:ext cx="2743200" cy="224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161318" y="1535722"/>
            <a:ext cx="4939320" cy="1721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2372"/>
              </a:buClr>
              <a:buSzPts val="2800"/>
              <a:buNone/>
              <a:defRPr b="0">
                <a:solidFill>
                  <a:srgbClr val="12237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69" name="Google Shape;169;p27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70" name="Google Shape;170;p27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71" name="Google Shape;171;p27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27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658938" y="-41275"/>
            <a:ext cx="10515600" cy="970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28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84" name="Google Shape;184;p28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85" name="Google Shape;185;p28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86" name="Google Shape;186;p28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" name="Google Shape;189;p28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196" name="Google Shape;196;p29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197" name="Google Shape;197;p29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29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image">
  <p:cSld name="Titre sans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452438" y="2060848"/>
            <a:ext cx="6234112" cy="90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1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image perso">
  <p:cSld name="Titre image pers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>
            <p:ph idx="2" type="pic"/>
          </p:nvPr>
        </p:nvSpPr>
        <p:spPr>
          <a:xfrm>
            <a:off x="0" y="-3627784"/>
            <a:ext cx="125761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0" y="-1588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349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"/>
              <a:buChar char="•"/>
              <a:defRPr sz="100"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451788" y="2061647"/>
            <a:ext cx="6291912" cy="90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1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/>
          <p:nvPr/>
        </p:nvSpPr>
        <p:spPr>
          <a:xfrm>
            <a:off x="0" y="28357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6"/>
          <p:cNvSpPr txBox="1"/>
          <p:nvPr>
            <p:ph idx="3" type="body"/>
          </p:nvPr>
        </p:nvSpPr>
        <p:spPr>
          <a:xfrm>
            <a:off x="452438" y="2968625"/>
            <a:ext cx="54657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intermédiaire">
  <p:cSld name="Titre intermédiai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1130300" y="2146299"/>
            <a:ext cx="10648012" cy="69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b="1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/>
          <p:nvPr/>
        </p:nvSpPr>
        <p:spPr>
          <a:xfrm>
            <a:off x="1181099" y="2823097"/>
            <a:ext cx="4710897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1181099" y="2997200"/>
            <a:ext cx="56769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b="0" i="1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bleu ciel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ctrTitle"/>
          </p:nvPr>
        </p:nvSpPr>
        <p:spPr>
          <a:xfrm>
            <a:off x="138113" y="2100263"/>
            <a:ext cx="7505700" cy="837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138113" y="2937669"/>
            <a:ext cx="75057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" name="Google Shape;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0" y="5185847"/>
            <a:ext cx="1716329" cy="104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-4712" y="-2356"/>
            <a:ext cx="256890" cy="256877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9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46" name="Google Shape;46;p19"/>
            <p:cNvSpPr/>
            <p:nvPr/>
          </p:nvSpPr>
          <p:spPr>
            <a:xfrm>
              <a:off x="0" y="547593"/>
              <a:ext cx="465513" cy="393469"/>
            </a:xfrm>
            <a:custGeom>
              <a:rect b="b" l="l" r="r" t="t"/>
              <a:pathLst>
                <a:path extrusionOk="0" h="393469" w="465513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cap="flat" cmpd="sng" w="12700">
              <a:solidFill>
                <a:srgbClr val="00AB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2061" y="136313"/>
              <a:ext cx="1126067" cy="804333"/>
            </a:xfrm>
            <a:custGeom>
              <a:rect b="b" l="l" r="r" t="t"/>
              <a:pathLst>
                <a:path extrusionOk="0" h="804333" w="1126067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cap="flat" cmpd="sng" w="12700">
              <a:solidFill>
                <a:srgbClr val="B1B3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9"/>
          <p:cNvSpPr/>
          <p:nvPr/>
        </p:nvSpPr>
        <p:spPr>
          <a:xfrm>
            <a:off x="166315" y="-3159"/>
            <a:ext cx="12025685" cy="938672"/>
          </a:xfrm>
          <a:custGeom>
            <a:rect b="b" l="l" r="r" t="t"/>
            <a:pathLst>
              <a:path extrusionOk="0" h="942071" w="12025685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cap="flat" cmpd="sng" w="12700">
            <a:solidFill>
              <a:srgbClr val="1223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>
            <p:ph type="title"/>
          </p:nvPr>
        </p:nvSpPr>
        <p:spPr>
          <a:xfrm>
            <a:off x="656493" y="-1"/>
            <a:ext cx="11535507" cy="93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47187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ux contenus">
  <p:cSld name="1_Deux contenu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20"/>
          <p:cNvSpPr/>
          <p:nvPr/>
        </p:nvSpPr>
        <p:spPr>
          <a:xfrm>
            <a:off x="-4712" y="-2356"/>
            <a:ext cx="256890" cy="256877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20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62" name="Google Shape;62;p20"/>
            <p:cNvSpPr/>
            <p:nvPr/>
          </p:nvSpPr>
          <p:spPr>
            <a:xfrm>
              <a:off x="0" y="547593"/>
              <a:ext cx="465513" cy="393469"/>
            </a:xfrm>
            <a:custGeom>
              <a:rect b="b" l="l" r="r" t="t"/>
              <a:pathLst>
                <a:path extrusionOk="0" h="393469" w="465513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cap="flat" cmpd="sng" w="12700">
              <a:solidFill>
                <a:srgbClr val="00AB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>
              <a:off x="2061" y="136313"/>
              <a:ext cx="1126067" cy="804333"/>
            </a:xfrm>
            <a:custGeom>
              <a:rect b="b" l="l" r="r" t="t"/>
              <a:pathLst>
                <a:path extrusionOk="0" h="804333" w="1126067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cap="flat" cmpd="sng" w="12700">
              <a:solidFill>
                <a:srgbClr val="B1B3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0"/>
          <p:cNvSpPr/>
          <p:nvPr/>
        </p:nvSpPr>
        <p:spPr>
          <a:xfrm>
            <a:off x="166315" y="-3159"/>
            <a:ext cx="12025685" cy="938672"/>
          </a:xfrm>
          <a:custGeom>
            <a:rect b="b" l="l" r="r" t="t"/>
            <a:pathLst>
              <a:path extrusionOk="0" h="942071" w="12025685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cap="flat" cmpd="sng" w="12700">
            <a:solidFill>
              <a:srgbClr val="1223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656493" y="-1"/>
            <a:ext cx="11535507" cy="93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seul">
  <p:cSld name="2_Titre seu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70" name="Google Shape;70;p21"/>
          <p:cNvGrpSpPr/>
          <p:nvPr/>
        </p:nvGrpSpPr>
        <p:grpSpPr>
          <a:xfrm>
            <a:off x="0" y="-12825"/>
            <a:ext cx="12194324" cy="6460415"/>
            <a:chOff x="0" y="-12825"/>
            <a:chExt cx="12194324" cy="6460415"/>
          </a:xfrm>
        </p:grpSpPr>
        <p:grpSp>
          <p:nvGrpSpPr>
            <p:cNvPr id="71" name="Google Shape;71;p21"/>
            <p:cNvGrpSpPr/>
            <p:nvPr/>
          </p:nvGrpSpPr>
          <p:grpSpPr>
            <a:xfrm>
              <a:off x="0" y="2358"/>
              <a:ext cx="6887395" cy="6445232"/>
              <a:chOff x="0" y="2358"/>
              <a:chExt cx="6887395" cy="6445232"/>
            </a:xfrm>
          </p:grpSpPr>
          <p:sp>
            <p:nvSpPr>
              <p:cNvPr id="72" name="Google Shape;72;p21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1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1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1"/>
              <p:cNvSpPr/>
              <p:nvPr/>
            </p:nvSpPr>
            <p:spPr>
              <a:xfrm>
                <a:off x="655760" y="326983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1"/>
              <p:cNvSpPr/>
              <p:nvPr/>
            </p:nvSpPr>
            <p:spPr>
              <a:xfrm>
                <a:off x="664626" y="6004620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1"/>
              <p:cNvSpPr/>
              <p:nvPr/>
            </p:nvSpPr>
            <p:spPr>
              <a:xfrm>
                <a:off x="6421882" y="6054121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1"/>
              <p:cNvSpPr/>
              <p:nvPr/>
            </p:nvSpPr>
            <p:spPr>
              <a:xfrm>
                <a:off x="6410809" y="3240775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Google Shape;79;p21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/>
          <p:nvPr/>
        </p:nvSpPr>
        <p:spPr>
          <a:xfrm rot="-5400002">
            <a:off x="-917772" y="2124270"/>
            <a:ext cx="2412624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INTERNE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/>
          <p:nvPr/>
        </p:nvSpPr>
        <p:spPr>
          <a:xfrm rot="-5400002">
            <a:off x="-932698" y="4827020"/>
            <a:ext cx="242252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AXE EXTERNE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1"/>
          <p:cNvSpPr/>
          <p:nvPr/>
        </p:nvSpPr>
        <p:spPr>
          <a:xfrm rot="-754200">
            <a:off x="1173756" y="1782540"/>
            <a:ext cx="4489973" cy="127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FORCES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/>
          <p:nvPr/>
        </p:nvSpPr>
        <p:spPr>
          <a:xfrm rot="-754200">
            <a:off x="7343923" y="4844555"/>
            <a:ext cx="35262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MENACES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/>
          <p:nvPr/>
        </p:nvSpPr>
        <p:spPr>
          <a:xfrm rot="-754200">
            <a:off x="6999444" y="2005395"/>
            <a:ext cx="4862771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FAIBLESSES</a:t>
            </a:r>
            <a:r>
              <a:rPr b="1" i="0" lang="fr-FR" sz="8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1"/>
          <p:cNvSpPr/>
          <p:nvPr/>
        </p:nvSpPr>
        <p:spPr>
          <a:xfrm rot="-754200">
            <a:off x="464232" y="4660024"/>
            <a:ext cx="6012665" cy="69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6000" u="none" cap="none" strike="noStrike">
                <a:solidFill>
                  <a:srgbClr val="F2F2F2"/>
                </a:solidFill>
                <a:latin typeface="Avenir"/>
                <a:ea typeface="Avenir"/>
                <a:cs typeface="Avenir"/>
                <a:sym typeface="Avenir"/>
              </a:rPr>
              <a:t>OPPORTUNITES</a:t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56492" y="121819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444145" y="1203545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433888" y="3983032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4" type="body"/>
          </p:nvPr>
        </p:nvSpPr>
        <p:spPr>
          <a:xfrm>
            <a:off x="664626" y="3923014"/>
            <a:ext cx="5524500" cy="242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1"/>
          <p:cNvSpPr/>
          <p:nvPr/>
        </p:nvSpPr>
        <p:spPr>
          <a:xfrm>
            <a:off x="-4712" y="-2356"/>
            <a:ext cx="256890" cy="256877"/>
          </a:xfrm>
          <a:custGeom>
            <a:rect b="b" l="l" r="r" t="t"/>
            <a:pathLst>
              <a:path extrusionOk="0" h="160713" w="205047">
                <a:moveTo>
                  <a:pt x="0" y="0"/>
                </a:moveTo>
                <a:lnTo>
                  <a:pt x="5542" y="116378"/>
                </a:lnTo>
                <a:lnTo>
                  <a:pt x="205047" y="160713"/>
                </a:lnTo>
                <a:lnTo>
                  <a:pt x="166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00"/>
          </a:solidFill>
          <a:ln cap="flat" cmpd="sng" w="12700">
            <a:solidFill>
              <a:srgbClr val="FFED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21"/>
          <p:cNvGrpSpPr/>
          <p:nvPr/>
        </p:nvGrpSpPr>
        <p:grpSpPr>
          <a:xfrm>
            <a:off x="0" y="136313"/>
            <a:ext cx="1128128" cy="799613"/>
            <a:chOff x="0" y="136313"/>
            <a:chExt cx="1128128" cy="804749"/>
          </a:xfrm>
        </p:grpSpPr>
        <p:sp>
          <p:nvSpPr>
            <p:cNvPr id="92" name="Google Shape;92;p21"/>
            <p:cNvSpPr/>
            <p:nvPr/>
          </p:nvSpPr>
          <p:spPr>
            <a:xfrm>
              <a:off x="0" y="547593"/>
              <a:ext cx="465513" cy="393469"/>
            </a:xfrm>
            <a:custGeom>
              <a:rect b="b" l="l" r="r" t="t"/>
              <a:pathLst>
                <a:path extrusionOk="0" h="393469" w="465513">
                  <a:moveTo>
                    <a:pt x="5542" y="0"/>
                  </a:moveTo>
                  <a:cubicBezTo>
                    <a:pt x="3695" y="131156"/>
                    <a:pt x="1847" y="262313"/>
                    <a:pt x="0" y="393469"/>
                  </a:cubicBezTo>
                  <a:lnTo>
                    <a:pt x="465513" y="393469"/>
                  </a:lnTo>
                  <a:lnTo>
                    <a:pt x="5542" y="0"/>
                  </a:lnTo>
                  <a:close/>
                </a:path>
              </a:pathLst>
            </a:custGeom>
            <a:solidFill>
              <a:srgbClr val="00ABFF"/>
            </a:solidFill>
            <a:ln cap="flat" cmpd="sng" w="12700">
              <a:solidFill>
                <a:srgbClr val="00AB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2061" y="136313"/>
              <a:ext cx="1126067" cy="804333"/>
            </a:xfrm>
            <a:custGeom>
              <a:rect b="b" l="l" r="r" t="t"/>
              <a:pathLst>
                <a:path extrusionOk="0" h="804333" w="1126067">
                  <a:moveTo>
                    <a:pt x="0" y="0"/>
                  </a:moveTo>
                  <a:lnTo>
                    <a:pt x="0" y="431800"/>
                  </a:lnTo>
                  <a:lnTo>
                    <a:pt x="474133" y="804333"/>
                  </a:lnTo>
                  <a:lnTo>
                    <a:pt x="1126067" y="270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3B4"/>
            </a:solidFill>
            <a:ln cap="flat" cmpd="sng" w="12700">
              <a:solidFill>
                <a:srgbClr val="B1B3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1"/>
          <p:cNvSpPr/>
          <p:nvPr/>
        </p:nvSpPr>
        <p:spPr>
          <a:xfrm>
            <a:off x="166315" y="-3159"/>
            <a:ext cx="12025685" cy="938672"/>
          </a:xfrm>
          <a:custGeom>
            <a:rect b="b" l="l" r="r" t="t"/>
            <a:pathLst>
              <a:path extrusionOk="0" h="942071" w="12025685">
                <a:moveTo>
                  <a:pt x="303551" y="938923"/>
                </a:moveTo>
                <a:lnTo>
                  <a:pt x="963118" y="395530"/>
                </a:lnTo>
                <a:lnTo>
                  <a:pt x="48718" y="178172"/>
                </a:lnTo>
                <a:lnTo>
                  <a:pt x="0" y="2038"/>
                </a:lnTo>
                <a:lnTo>
                  <a:pt x="12019291" y="0"/>
                </a:lnTo>
                <a:cubicBezTo>
                  <a:pt x="12021422" y="309541"/>
                  <a:pt x="12023554" y="632530"/>
                  <a:pt x="12025685" y="942071"/>
                </a:cubicBezTo>
                <a:lnTo>
                  <a:pt x="303551" y="938923"/>
                </a:lnTo>
                <a:close/>
              </a:path>
            </a:pathLst>
          </a:custGeom>
          <a:solidFill>
            <a:srgbClr val="122372"/>
          </a:solidFill>
          <a:ln cap="flat" cmpd="sng" w="12700">
            <a:solidFill>
              <a:srgbClr val="1223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656493" y="0"/>
            <a:ext cx="11535507" cy="929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2"/>
          <p:cNvGrpSpPr/>
          <p:nvPr/>
        </p:nvGrpSpPr>
        <p:grpSpPr>
          <a:xfrm>
            <a:off x="0" y="-12825"/>
            <a:ext cx="12194324" cy="944400"/>
            <a:chOff x="0" y="-12825"/>
            <a:chExt cx="12194324" cy="944400"/>
          </a:xfrm>
        </p:grpSpPr>
        <p:grpSp>
          <p:nvGrpSpPr>
            <p:cNvPr id="98" name="Google Shape;98;p22"/>
            <p:cNvGrpSpPr/>
            <p:nvPr/>
          </p:nvGrpSpPr>
          <p:grpSpPr>
            <a:xfrm>
              <a:off x="0" y="2358"/>
              <a:ext cx="1130139" cy="929217"/>
              <a:chOff x="0" y="2358"/>
              <a:chExt cx="1130139" cy="929217"/>
            </a:xfrm>
          </p:grpSpPr>
          <p:sp>
            <p:nvSpPr>
              <p:cNvPr id="99" name="Google Shape;99;p22"/>
              <p:cNvSpPr/>
              <p:nvPr/>
            </p:nvSpPr>
            <p:spPr>
              <a:xfrm>
                <a:off x="1" y="2358"/>
                <a:ext cx="256890" cy="186178"/>
              </a:xfrm>
              <a:custGeom>
                <a:rect b="b" l="l" r="r" t="t"/>
                <a:pathLst>
                  <a:path extrusionOk="0" h="160713" w="205047">
                    <a:moveTo>
                      <a:pt x="0" y="0"/>
                    </a:moveTo>
                    <a:lnTo>
                      <a:pt x="5542" y="116378"/>
                    </a:lnTo>
                    <a:lnTo>
                      <a:pt x="205047" y="160713"/>
                    </a:lnTo>
                    <a:lnTo>
                      <a:pt x="1662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D00"/>
              </a:solidFill>
              <a:ln cap="flat" cmpd="sng" w="12700">
                <a:solidFill>
                  <a:srgbClr val="FFE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2"/>
              <p:cNvSpPr/>
              <p:nvPr/>
            </p:nvSpPr>
            <p:spPr>
              <a:xfrm>
                <a:off x="0" y="538106"/>
                <a:ext cx="465513" cy="393469"/>
              </a:xfrm>
              <a:custGeom>
                <a:rect b="b" l="l" r="r" t="t"/>
                <a:pathLst>
                  <a:path extrusionOk="0" h="393469" w="465513">
                    <a:moveTo>
                      <a:pt x="5542" y="0"/>
                    </a:moveTo>
                    <a:cubicBezTo>
                      <a:pt x="3695" y="131156"/>
                      <a:pt x="1847" y="262313"/>
                      <a:pt x="0" y="393469"/>
                    </a:cubicBezTo>
                    <a:lnTo>
                      <a:pt x="465513" y="393469"/>
                    </a:lnTo>
                    <a:lnTo>
                      <a:pt x="5542" y="0"/>
                    </a:lnTo>
                    <a:close/>
                  </a:path>
                </a:pathLst>
              </a:custGeom>
              <a:solidFill>
                <a:srgbClr val="122372"/>
              </a:solidFill>
              <a:ln cap="flat" cmpd="sng" w="12700">
                <a:solidFill>
                  <a:srgbClr val="12237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2"/>
              <p:cNvSpPr/>
              <p:nvPr/>
            </p:nvSpPr>
            <p:spPr>
              <a:xfrm>
                <a:off x="4072" y="126890"/>
                <a:ext cx="1126067" cy="804333"/>
              </a:xfrm>
              <a:custGeom>
                <a:rect b="b" l="l" r="r" t="t"/>
                <a:pathLst>
                  <a:path extrusionOk="0" h="804333" w="1126067">
                    <a:moveTo>
                      <a:pt x="0" y="0"/>
                    </a:moveTo>
                    <a:lnTo>
                      <a:pt x="0" y="431800"/>
                    </a:lnTo>
                    <a:lnTo>
                      <a:pt x="474133" y="804333"/>
                    </a:lnTo>
                    <a:lnTo>
                      <a:pt x="1126067" y="270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BFF"/>
              </a:solidFill>
              <a:ln cap="flat" cmpd="sng" w="12700">
                <a:solidFill>
                  <a:srgbClr val="00AB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" name="Google Shape;102;p22"/>
            <p:cNvSpPr/>
            <p:nvPr/>
          </p:nvSpPr>
          <p:spPr>
            <a:xfrm>
              <a:off x="168639" y="-12825"/>
              <a:ext cx="12025685" cy="942071"/>
            </a:xfrm>
            <a:custGeom>
              <a:rect b="b" l="l" r="r" t="t"/>
              <a:pathLst>
                <a:path extrusionOk="0" h="942071" w="12025685">
                  <a:moveTo>
                    <a:pt x="303551" y="938923"/>
                  </a:moveTo>
                  <a:lnTo>
                    <a:pt x="963118" y="395530"/>
                  </a:lnTo>
                  <a:lnTo>
                    <a:pt x="48718" y="178172"/>
                  </a:lnTo>
                  <a:lnTo>
                    <a:pt x="0" y="2038"/>
                  </a:lnTo>
                  <a:lnTo>
                    <a:pt x="12019291" y="0"/>
                  </a:lnTo>
                  <a:cubicBezTo>
                    <a:pt x="12021422" y="309541"/>
                    <a:pt x="12023554" y="632530"/>
                    <a:pt x="12025685" y="942071"/>
                  </a:cubicBezTo>
                  <a:lnTo>
                    <a:pt x="303551" y="93892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2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65513" y="1535723"/>
            <a:ext cx="11492025" cy="464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0" y="6597352"/>
            <a:ext cx="2743200" cy="2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4038600" y="6597352"/>
            <a:ext cx="4114800" cy="239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9448799" y="6597352"/>
            <a:ext cx="2743200" cy="24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56493" y="0"/>
            <a:ext cx="11535507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56493" y="1385888"/>
            <a:ext cx="11195538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0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title"/>
          </p:nvPr>
        </p:nvSpPr>
        <p:spPr>
          <a:xfrm>
            <a:off x="216388" y="2077497"/>
            <a:ext cx="7300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</a:pPr>
            <a:r>
              <a:rPr lang="fr-FR">
                <a:solidFill>
                  <a:srgbClr val="000000"/>
                </a:solidFill>
              </a:rPr>
              <a:t>Hycube Visual Web Interface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1"/>
          <p:cNvSpPr txBox="1"/>
          <p:nvPr>
            <p:ph idx="1" type="body"/>
          </p:nvPr>
        </p:nvSpPr>
        <p:spPr>
          <a:xfrm>
            <a:off x="4293600" y="6182100"/>
            <a:ext cx="3965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-FR">
                <a:solidFill>
                  <a:schemeClr val="dk1"/>
                </a:solidFill>
              </a:rPr>
              <a:t>Yesma Hinane ZAMOUM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0d7a30529_0_233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Code files</a:t>
            </a:r>
            <a:endParaRPr/>
          </a:p>
        </p:txBody>
      </p:sp>
      <p:sp>
        <p:nvSpPr>
          <p:cNvPr id="272" name="Google Shape;272;g130d7a30529_0_233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30d7a30529_0_233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74" name="Google Shape;274;g130d7a30529_0_233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5" name="Google Shape;275;g130d7a30529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50" y="1445101"/>
            <a:ext cx="2365525" cy="24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30d7a30529_0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250" y="2846425"/>
            <a:ext cx="1822875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30d7a30529_0_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7625" y="1287588"/>
            <a:ext cx="4633876" cy="279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30d7a30529_0_233"/>
          <p:cNvSpPr txBox="1"/>
          <p:nvPr/>
        </p:nvSpPr>
        <p:spPr>
          <a:xfrm>
            <a:off x="352363" y="4085900"/>
            <a:ext cx="312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/>
              <a:t>Hypertext Markup Language</a:t>
            </a:r>
            <a:endParaRPr b="1" sz="1700"/>
          </a:p>
        </p:txBody>
      </p:sp>
      <p:sp>
        <p:nvSpPr>
          <p:cNvPr id="279" name="Google Shape;279;g130d7a30529_0_233"/>
          <p:cNvSpPr txBox="1"/>
          <p:nvPr/>
        </p:nvSpPr>
        <p:spPr>
          <a:xfrm>
            <a:off x="4477650" y="5559625"/>
            <a:ext cx="35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/>
              <a:t>Cascading Style Sheets</a:t>
            </a:r>
            <a:endParaRPr b="1" sz="1700"/>
          </a:p>
        </p:txBody>
      </p:sp>
      <p:sp>
        <p:nvSpPr>
          <p:cNvPr id="280" name="Google Shape;280;g130d7a30529_0_233"/>
          <p:cNvSpPr txBox="1"/>
          <p:nvPr/>
        </p:nvSpPr>
        <p:spPr>
          <a:xfrm>
            <a:off x="8953600" y="4194700"/>
            <a:ext cx="236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/>
              <a:t>JavaScript</a:t>
            </a:r>
            <a:endParaRPr b="1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0d7a30529_0_49"/>
          <p:cNvSpPr txBox="1"/>
          <p:nvPr>
            <p:ph type="title"/>
          </p:nvPr>
        </p:nvSpPr>
        <p:spPr>
          <a:xfrm>
            <a:off x="656493" y="0"/>
            <a:ext cx="11535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fr-FR"/>
              <a:t>   Example 1: Google page with HTML</a:t>
            </a:r>
            <a:endParaRPr/>
          </a:p>
        </p:txBody>
      </p:sp>
      <p:sp>
        <p:nvSpPr>
          <p:cNvPr id="286" name="Google Shape;286;g130d7a30529_0_49"/>
          <p:cNvSpPr txBox="1"/>
          <p:nvPr>
            <p:ph idx="11" type="ftr"/>
          </p:nvPr>
        </p:nvSpPr>
        <p:spPr>
          <a:xfrm>
            <a:off x="4038600" y="6597352"/>
            <a:ext cx="4114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87" name="Google Shape;287;g130d7a30529_0_49"/>
          <p:cNvSpPr txBox="1"/>
          <p:nvPr>
            <p:ph idx="12" type="sldNum"/>
          </p:nvPr>
        </p:nvSpPr>
        <p:spPr>
          <a:xfrm>
            <a:off x="9448799" y="6597352"/>
            <a:ext cx="2743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8" name="Google Shape;288;g130d7a30529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50" y="800100"/>
            <a:ext cx="8469550" cy="60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0d7a30529_0_58"/>
          <p:cNvSpPr txBox="1"/>
          <p:nvPr>
            <p:ph type="title"/>
          </p:nvPr>
        </p:nvSpPr>
        <p:spPr>
          <a:xfrm>
            <a:off x="656493" y="0"/>
            <a:ext cx="11535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fr-FR"/>
              <a:t>    Example 1: Google page with HTML + CSS</a:t>
            </a:r>
            <a:endParaRPr/>
          </a:p>
        </p:txBody>
      </p:sp>
      <p:sp>
        <p:nvSpPr>
          <p:cNvPr id="294" name="Google Shape;294;g130d7a30529_0_58"/>
          <p:cNvSpPr txBox="1"/>
          <p:nvPr>
            <p:ph idx="11" type="ftr"/>
          </p:nvPr>
        </p:nvSpPr>
        <p:spPr>
          <a:xfrm>
            <a:off x="4038600" y="6597352"/>
            <a:ext cx="4114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95" name="Google Shape;295;g130d7a30529_0_58"/>
          <p:cNvSpPr txBox="1"/>
          <p:nvPr>
            <p:ph idx="12" type="sldNum"/>
          </p:nvPr>
        </p:nvSpPr>
        <p:spPr>
          <a:xfrm>
            <a:off x="9448799" y="6597352"/>
            <a:ext cx="2743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6" name="Google Shape;296;g130d7a3052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50" y="800100"/>
            <a:ext cx="9734599" cy="57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0d7a30529_0_161"/>
          <p:cNvSpPr txBox="1"/>
          <p:nvPr>
            <p:ph type="title"/>
          </p:nvPr>
        </p:nvSpPr>
        <p:spPr>
          <a:xfrm>
            <a:off x="656493" y="0"/>
            <a:ext cx="11535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-FR"/>
              <a:t>    Example 2: password verification with javaScript</a:t>
            </a:r>
            <a:endParaRPr/>
          </a:p>
        </p:txBody>
      </p:sp>
      <p:sp>
        <p:nvSpPr>
          <p:cNvPr id="302" name="Google Shape;302;g130d7a30529_0_161"/>
          <p:cNvSpPr txBox="1"/>
          <p:nvPr>
            <p:ph idx="12" type="sldNum"/>
          </p:nvPr>
        </p:nvSpPr>
        <p:spPr>
          <a:xfrm>
            <a:off x="9448799" y="6597352"/>
            <a:ext cx="2743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3" name="Google Shape;303;g130d7a30529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5" y="1618175"/>
            <a:ext cx="4771650" cy="4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130d7a30529_0_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600" y="903703"/>
            <a:ext cx="5516275" cy="2164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30d7a30529_0_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975" y="3171762"/>
            <a:ext cx="5025549" cy="1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130d7a30529_0_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975" y="4907050"/>
            <a:ext cx="5025549" cy="171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0d7a30529_0_244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Front-end / back-end </a:t>
            </a:r>
            <a:endParaRPr/>
          </a:p>
        </p:txBody>
      </p:sp>
      <p:sp>
        <p:nvSpPr>
          <p:cNvPr id="312" name="Google Shape;312;g130d7a30529_0_244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30d7a30529_0_244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14" name="Google Shape;314;g130d7a30529_0_244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5" name="Google Shape;315;g130d7a30529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00" y="1044325"/>
            <a:ext cx="10090925" cy="56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0b3d9cc36_0_7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Means and 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/>
          <p:nvPr>
            <p:ph idx="11" type="ftr"/>
          </p:nvPr>
        </p:nvSpPr>
        <p:spPr>
          <a:xfrm>
            <a:off x="4038600" y="6586538"/>
            <a:ext cx="41148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26" name="Google Shape;326;p7"/>
          <p:cNvSpPr txBox="1"/>
          <p:nvPr>
            <p:ph idx="12" type="sldNum"/>
          </p:nvPr>
        </p:nvSpPr>
        <p:spPr>
          <a:xfrm>
            <a:off x="9448799" y="6586538"/>
            <a:ext cx="2743200" cy="262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7" name="Google Shape;327;p7"/>
          <p:cNvSpPr txBox="1"/>
          <p:nvPr>
            <p:ph type="title"/>
          </p:nvPr>
        </p:nvSpPr>
        <p:spPr>
          <a:xfrm>
            <a:off x="1154000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Means and tools</a:t>
            </a:r>
            <a:endParaRPr/>
          </a:p>
        </p:txBody>
      </p:sp>
      <p:pic>
        <p:nvPicPr>
          <p:cNvPr id="328" name="Google Shape;32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350" y="1482988"/>
            <a:ext cx="5689282" cy="227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8800" y="4385175"/>
            <a:ext cx="1655225" cy="18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225" y="4385175"/>
            <a:ext cx="2047400" cy="196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461" y="4106513"/>
            <a:ext cx="6253763" cy="24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0d7a30529_0_138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37" name="Google Shape;337;g130d7a30529_0_138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8" name="Google Shape;338;g130d7a30529_0_138"/>
          <p:cNvSpPr txBox="1"/>
          <p:nvPr>
            <p:ph type="title"/>
          </p:nvPr>
        </p:nvSpPr>
        <p:spPr>
          <a:xfrm>
            <a:off x="1302375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Node js</a:t>
            </a:r>
            <a:r>
              <a:rPr lang="fr-FR"/>
              <a:t> and NPM package</a:t>
            </a:r>
            <a:endParaRPr/>
          </a:p>
        </p:txBody>
      </p:sp>
      <p:sp>
        <p:nvSpPr>
          <p:cNvPr id="339" name="Google Shape;339;g130d7a30529_0_138"/>
          <p:cNvSpPr txBox="1"/>
          <p:nvPr/>
        </p:nvSpPr>
        <p:spPr>
          <a:xfrm>
            <a:off x="316250" y="1488350"/>
            <a:ext cx="8788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-FR" sz="3000"/>
              <a:t>Node.js is what allows javaScript to run on a server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40" name="Google Shape;340;g130d7a30529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050" y="1296150"/>
            <a:ext cx="2782149" cy="21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130d7a30529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25" y="3756937"/>
            <a:ext cx="2782150" cy="207708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30d7a30529_0_138"/>
          <p:cNvSpPr txBox="1"/>
          <p:nvPr/>
        </p:nvSpPr>
        <p:spPr>
          <a:xfrm>
            <a:off x="3248475" y="4397250"/>
            <a:ext cx="878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N</a:t>
            </a:r>
            <a:r>
              <a:rPr lang="fr-FR" sz="3000"/>
              <a:t>ode Package Manager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0d7a30529_0_147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48" name="Google Shape;348;g130d7a30529_0_147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9" name="Google Shape;349;g130d7a30529_0_147"/>
          <p:cNvSpPr txBox="1"/>
          <p:nvPr>
            <p:ph type="title"/>
          </p:nvPr>
        </p:nvSpPr>
        <p:spPr>
          <a:xfrm>
            <a:off x="1294500" y="0"/>
            <a:ext cx="10230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JSON</a:t>
            </a:r>
            <a:r>
              <a:rPr lang="fr-FR"/>
              <a:t> (JavaScript Object Notation)</a:t>
            </a:r>
            <a:endParaRPr/>
          </a:p>
        </p:txBody>
      </p:sp>
      <p:pic>
        <p:nvPicPr>
          <p:cNvPr id="350" name="Google Shape;350;g130d7a30529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63" y="2069900"/>
            <a:ext cx="7354775" cy="1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30d7a30529_0_147"/>
          <p:cNvSpPr/>
          <p:nvPr/>
        </p:nvSpPr>
        <p:spPr>
          <a:xfrm>
            <a:off x="3356075" y="3245900"/>
            <a:ext cx="539100" cy="124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30d7a30529_0_147"/>
          <p:cNvSpPr/>
          <p:nvPr/>
        </p:nvSpPr>
        <p:spPr>
          <a:xfrm>
            <a:off x="5330500" y="3245900"/>
            <a:ext cx="539100" cy="124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30d7a30529_0_147"/>
          <p:cNvSpPr txBox="1"/>
          <p:nvPr/>
        </p:nvSpPr>
        <p:spPr>
          <a:xfrm>
            <a:off x="2776775" y="4627475"/>
            <a:ext cx="16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key</a:t>
            </a:r>
            <a:endParaRPr sz="3000"/>
          </a:p>
        </p:txBody>
      </p:sp>
      <p:sp>
        <p:nvSpPr>
          <p:cNvPr id="354" name="Google Shape;354;g130d7a30529_0_147"/>
          <p:cNvSpPr txBox="1"/>
          <p:nvPr/>
        </p:nvSpPr>
        <p:spPr>
          <a:xfrm>
            <a:off x="5060275" y="4627475"/>
            <a:ext cx="129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/>
              <a:t>value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0d7a30529_0_263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60" name="Google Shape;360;g130d7a30529_0_263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1" name="Google Shape;361;g130d7a30529_0_263"/>
          <p:cNvSpPr txBox="1"/>
          <p:nvPr>
            <p:ph type="title"/>
          </p:nvPr>
        </p:nvSpPr>
        <p:spPr>
          <a:xfrm>
            <a:off x="1294500" y="0"/>
            <a:ext cx="10230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JSON (JavaScript Object Notation)</a:t>
            </a:r>
            <a:endParaRPr/>
          </a:p>
        </p:txBody>
      </p:sp>
      <p:pic>
        <p:nvPicPr>
          <p:cNvPr id="362" name="Google Shape;362;g130d7a30529_0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50" y="1776600"/>
            <a:ext cx="7404725" cy="4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30d7a30529_0_263"/>
          <p:cNvPicPr preferRelativeResize="0"/>
          <p:nvPr/>
        </p:nvPicPr>
        <p:blipFill rotWithShape="1">
          <a:blip r:embed="rId4">
            <a:alphaModFix/>
          </a:blip>
          <a:srcRect b="-5199" l="3960" r="-3960" t="5200"/>
          <a:stretch/>
        </p:blipFill>
        <p:spPr>
          <a:xfrm>
            <a:off x="8974600" y="2103800"/>
            <a:ext cx="2943675" cy="4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30d7a30529_0_263"/>
          <p:cNvSpPr txBox="1"/>
          <p:nvPr/>
        </p:nvSpPr>
        <p:spPr>
          <a:xfrm>
            <a:off x="1298350" y="1065325"/>
            <a:ext cx="3062700" cy="64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/>
              <a:t>Json file</a:t>
            </a:r>
            <a:endParaRPr b="1" sz="3000"/>
          </a:p>
        </p:txBody>
      </p:sp>
      <p:sp>
        <p:nvSpPr>
          <p:cNvPr id="365" name="Google Shape;365;g130d7a30529_0_263"/>
          <p:cNvSpPr/>
          <p:nvPr/>
        </p:nvSpPr>
        <p:spPr>
          <a:xfrm>
            <a:off x="6783150" y="4417675"/>
            <a:ext cx="2613300" cy="53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g130d7a30529_0_263"/>
          <p:cNvCxnSpPr/>
          <p:nvPr/>
        </p:nvCxnSpPr>
        <p:spPr>
          <a:xfrm flipH="1" rot="10800000">
            <a:off x="9155025" y="2080700"/>
            <a:ext cx="2247300" cy="1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g130d7a30529_0_263"/>
          <p:cNvCxnSpPr/>
          <p:nvPr/>
        </p:nvCxnSpPr>
        <p:spPr>
          <a:xfrm>
            <a:off x="11369025" y="2142125"/>
            <a:ext cx="0" cy="139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g130d7a30529_0_263"/>
          <p:cNvCxnSpPr/>
          <p:nvPr/>
        </p:nvCxnSpPr>
        <p:spPr>
          <a:xfrm>
            <a:off x="9155025" y="2080700"/>
            <a:ext cx="16800" cy="156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g130d7a30529_0_263"/>
          <p:cNvCxnSpPr/>
          <p:nvPr/>
        </p:nvCxnSpPr>
        <p:spPr>
          <a:xfrm flipH="1" rot="10800000">
            <a:off x="9188325" y="3585350"/>
            <a:ext cx="2180700" cy="33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g130d7a30529_0_263"/>
          <p:cNvCxnSpPr/>
          <p:nvPr/>
        </p:nvCxnSpPr>
        <p:spPr>
          <a:xfrm>
            <a:off x="765700" y="2064050"/>
            <a:ext cx="5559600" cy="16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g130d7a30529_0_263"/>
          <p:cNvCxnSpPr/>
          <p:nvPr/>
        </p:nvCxnSpPr>
        <p:spPr>
          <a:xfrm flipH="1" rot="10800000">
            <a:off x="832275" y="3429000"/>
            <a:ext cx="5476500" cy="33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g130d7a30529_0_263"/>
          <p:cNvCxnSpPr/>
          <p:nvPr/>
        </p:nvCxnSpPr>
        <p:spPr>
          <a:xfrm>
            <a:off x="799000" y="2080700"/>
            <a:ext cx="33300" cy="141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g130d7a30529_0_263"/>
          <p:cNvCxnSpPr/>
          <p:nvPr/>
        </p:nvCxnSpPr>
        <p:spPr>
          <a:xfrm>
            <a:off x="6308700" y="2064050"/>
            <a:ext cx="0" cy="139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g130d7a30529_0_263"/>
          <p:cNvSpPr txBox="1"/>
          <p:nvPr/>
        </p:nvSpPr>
        <p:spPr>
          <a:xfrm>
            <a:off x="7307400" y="1063500"/>
            <a:ext cx="1564800" cy="585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solidFill>
                  <a:schemeClr val="accent1"/>
                </a:solidFill>
              </a:rPr>
              <a:t>Object</a:t>
            </a:r>
            <a:endParaRPr b="1" sz="2600">
              <a:solidFill>
                <a:schemeClr val="accent1"/>
              </a:solidFill>
            </a:endParaRPr>
          </a:p>
        </p:txBody>
      </p:sp>
      <p:cxnSp>
        <p:nvCxnSpPr>
          <p:cNvPr id="375" name="Google Shape;375;g130d7a30529_0_263"/>
          <p:cNvCxnSpPr>
            <a:stCxn id="374" idx="1"/>
          </p:cNvCxnSpPr>
          <p:nvPr/>
        </p:nvCxnSpPr>
        <p:spPr>
          <a:xfrm flipH="1">
            <a:off x="5975700" y="1356000"/>
            <a:ext cx="1331700" cy="89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130d7a30529_0_263"/>
          <p:cNvCxnSpPr>
            <a:stCxn id="374" idx="2"/>
          </p:cNvCxnSpPr>
          <p:nvPr/>
        </p:nvCxnSpPr>
        <p:spPr>
          <a:xfrm>
            <a:off x="8089800" y="1648500"/>
            <a:ext cx="1348200" cy="71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g130d7a30529_0_263"/>
          <p:cNvSpPr txBox="1"/>
          <p:nvPr/>
        </p:nvSpPr>
        <p:spPr>
          <a:xfrm>
            <a:off x="7573775" y="3933900"/>
            <a:ext cx="186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chemeClr val="accent1"/>
                </a:solidFill>
              </a:rPr>
              <a:t>Output</a:t>
            </a:r>
            <a:endParaRPr b="1" sz="2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Table of content</a:t>
            </a:r>
            <a:endParaRPr/>
          </a:p>
        </p:txBody>
      </p:sp>
      <p:sp>
        <p:nvSpPr>
          <p:cNvPr id="212" name="Google Shape;212;p6"/>
          <p:cNvSpPr txBox="1"/>
          <p:nvPr>
            <p:ph idx="1" type="body"/>
          </p:nvPr>
        </p:nvSpPr>
        <p:spPr>
          <a:xfrm>
            <a:off x="465525" y="1830574"/>
            <a:ext cx="114921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General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How does websites works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Means and tools (technologies)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What are frameworks and why do we use them?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6"/>
          <p:cNvSpPr txBox="1"/>
          <p:nvPr>
            <p:ph idx="11" type="ftr"/>
          </p:nvPr>
        </p:nvSpPr>
        <p:spPr>
          <a:xfrm>
            <a:off x="4038600" y="647187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14" name="Google Shape;214;p6"/>
          <p:cNvSpPr txBox="1"/>
          <p:nvPr>
            <p:ph idx="12" type="sldNum"/>
          </p:nvPr>
        </p:nvSpPr>
        <p:spPr>
          <a:xfrm>
            <a:off x="9448799" y="64744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0d7a30529_0_153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383" name="Google Shape;383;g130d7a30529_0_153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4" name="Google Shape;384;g130d7a30529_0_153"/>
          <p:cNvSpPr txBox="1"/>
          <p:nvPr>
            <p:ph type="title"/>
          </p:nvPr>
        </p:nvSpPr>
        <p:spPr>
          <a:xfrm>
            <a:off x="1302375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Vue.js framework</a:t>
            </a:r>
            <a:r>
              <a:rPr lang="fr-FR"/>
              <a:t> </a:t>
            </a:r>
            <a:endParaRPr/>
          </a:p>
        </p:txBody>
      </p:sp>
      <p:pic>
        <p:nvPicPr>
          <p:cNvPr id="385" name="Google Shape;385;g130d7a30529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825" y="1120475"/>
            <a:ext cx="1774876" cy="17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30d7a30529_0_153"/>
          <p:cNvSpPr txBox="1"/>
          <p:nvPr/>
        </p:nvSpPr>
        <p:spPr>
          <a:xfrm>
            <a:off x="515500" y="1404500"/>
            <a:ext cx="911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javaScript front-end framework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small and efficient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fast at run time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fr-FR" sz="2500"/>
              <a:t>uses pure javaScript</a:t>
            </a:r>
            <a:endParaRPr sz="2500"/>
          </a:p>
        </p:txBody>
      </p:sp>
      <p:pic>
        <p:nvPicPr>
          <p:cNvPr id="387" name="Google Shape;387;g130d7a30529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25" y="2895350"/>
            <a:ext cx="5537846" cy="310348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30d7a30529_0_153"/>
          <p:cNvSpPr txBox="1"/>
          <p:nvPr/>
        </p:nvSpPr>
        <p:spPr>
          <a:xfrm>
            <a:off x="1302375" y="4087825"/>
            <a:ext cx="2080800" cy="554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Component</a:t>
            </a:r>
            <a:endParaRPr b="1" sz="2400"/>
          </a:p>
        </p:txBody>
      </p:sp>
      <p:cxnSp>
        <p:nvCxnSpPr>
          <p:cNvPr id="389" name="Google Shape;389;g130d7a30529_0_153"/>
          <p:cNvCxnSpPr>
            <a:stCxn id="388" idx="3"/>
          </p:cNvCxnSpPr>
          <p:nvPr/>
        </p:nvCxnSpPr>
        <p:spPr>
          <a:xfrm>
            <a:off x="3383175" y="4364875"/>
            <a:ext cx="1910100" cy="57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g130d7a30529_0_153"/>
          <p:cNvCxnSpPr>
            <a:stCxn id="388" idx="3"/>
          </p:cNvCxnSpPr>
          <p:nvPr/>
        </p:nvCxnSpPr>
        <p:spPr>
          <a:xfrm flipH="1" rot="10800000">
            <a:off x="3383175" y="3445675"/>
            <a:ext cx="1843500" cy="9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g130d7a30529_0_153"/>
          <p:cNvCxnSpPr>
            <a:stCxn id="388" idx="3"/>
          </p:cNvCxnSpPr>
          <p:nvPr/>
        </p:nvCxnSpPr>
        <p:spPr>
          <a:xfrm flipH="1" rot="10800000">
            <a:off x="3383175" y="4244575"/>
            <a:ext cx="3474900" cy="12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g130d7a30529_0_153"/>
          <p:cNvCxnSpPr>
            <a:stCxn id="388" idx="3"/>
          </p:cNvCxnSpPr>
          <p:nvPr/>
        </p:nvCxnSpPr>
        <p:spPr>
          <a:xfrm>
            <a:off x="3383175" y="4364875"/>
            <a:ext cx="6188100" cy="94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0d7a30529_0_19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Why do we use frameworks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0d7a30529_0_177"/>
          <p:cNvSpPr txBox="1"/>
          <p:nvPr>
            <p:ph idx="11" type="ftr"/>
          </p:nvPr>
        </p:nvSpPr>
        <p:spPr>
          <a:xfrm>
            <a:off x="4038600" y="6586538"/>
            <a:ext cx="4114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03" name="Google Shape;403;g130d7a30529_0_177"/>
          <p:cNvSpPr txBox="1"/>
          <p:nvPr>
            <p:ph idx="12" type="sldNum"/>
          </p:nvPr>
        </p:nvSpPr>
        <p:spPr>
          <a:xfrm>
            <a:off x="9448799" y="6586538"/>
            <a:ext cx="2743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4" name="Google Shape;404;g130d7a30529_0_177"/>
          <p:cNvSpPr txBox="1"/>
          <p:nvPr>
            <p:ph type="title"/>
          </p:nvPr>
        </p:nvSpPr>
        <p:spPr>
          <a:xfrm>
            <a:off x="1302375" y="0"/>
            <a:ext cx="11037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fr-FR"/>
              <a:t>What are frameworks and why do we use them?</a:t>
            </a:r>
            <a:r>
              <a:rPr lang="fr-FR"/>
              <a:t> </a:t>
            </a:r>
            <a:endParaRPr/>
          </a:p>
        </p:txBody>
      </p:sp>
      <p:pic>
        <p:nvPicPr>
          <p:cNvPr id="405" name="Google Shape;405;g130d7a30529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800"/>
            <a:ext cx="10931808" cy="53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30d7a30529_0_177"/>
          <p:cNvSpPr txBox="1"/>
          <p:nvPr/>
        </p:nvSpPr>
        <p:spPr>
          <a:xfrm>
            <a:off x="8968150" y="4929200"/>
            <a:ext cx="25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434343"/>
                </a:solidFill>
              </a:rPr>
              <a:t>Vue.js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407" name="Google Shape;407;g130d7a30529_0_177"/>
          <p:cNvSpPr txBox="1"/>
          <p:nvPr/>
        </p:nvSpPr>
        <p:spPr>
          <a:xfrm>
            <a:off x="642950" y="4843200"/>
            <a:ext cx="18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434343"/>
                </a:solidFill>
              </a:rPr>
              <a:t>React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408" name="Google Shape;408;g130d7a30529_0_177"/>
          <p:cNvSpPr txBox="1"/>
          <p:nvPr/>
        </p:nvSpPr>
        <p:spPr>
          <a:xfrm>
            <a:off x="5127000" y="5423750"/>
            <a:ext cx="21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434343"/>
                </a:solidFill>
              </a:rPr>
              <a:t>Angular</a:t>
            </a:r>
            <a:endParaRPr b="1"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0d7a30529_0_66"/>
          <p:cNvSpPr txBox="1"/>
          <p:nvPr>
            <p:ph type="title"/>
          </p:nvPr>
        </p:nvSpPr>
        <p:spPr>
          <a:xfrm>
            <a:off x="1030325" y="25"/>
            <a:ext cx="10943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Example 1 : generating one component</a:t>
            </a:r>
            <a:endParaRPr/>
          </a:p>
        </p:txBody>
      </p:sp>
      <p:sp>
        <p:nvSpPr>
          <p:cNvPr id="414" name="Google Shape;414;g130d7a30529_0_66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15" name="Google Shape;415;g130d7a30529_0_66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6" name="Google Shape;416;g130d7a30529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425" y="1791688"/>
            <a:ext cx="3916600" cy="39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30d7a30529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75" y="1571125"/>
            <a:ext cx="3916600" cy="52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130d7a30529_0_66"/>
          <p:cNvSpPr txBox="1"/>
          <p:nvPr/>
        </p:nvSpPr>
        <p:spPr>
          <a:xfrm>
            <a:off x="8383575" y="1160100"/>
            <a:ext cx="3264300" cy="53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/>
              <a:t>W</a:t>
            </a:r>
            <a:r>
              <a:rPr b="1" lang="fr-FR" sz="2300"/>
              <a:t>ithout a framework</a:t>
            </a:r>
            <a:endParaRPr b="1" sz="2300"/>
          </a:p>
        </p:txBody>
      </p:sp>
      <p:sp>
        <p:nvSpPr>
          <p:cNvPr id="419" name="Google Shape;419;g130d7a30529_0_66"/>
          <p:cNvSpPr txBox="1"/>
          <p:nvPr/>
        </p:nvSpPr>
        <p:spPr>
          <a:xfrm>
            <a:off x="431650" y="983863"/>
            <a:ext cx="3129300" cy="53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/>
              <a:t>U</a:t>
            </a:r>
            <a:r>
              <a:rPr b="1" lang="fr-FR" sz="2300"/>
              <a:t>sing a framework</a:t>
            </a:r>
            <a:endParaRPr b="1" sz="2500"/>
          </a:p>
        </p:txBody>
      </p:sp>
      <p:pic>
        <p:nvPicPr>
          <p:cNvPr id="420" name="Google Shape;420;g130d7a30529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861" y="2808125"/>
            <a:ext cx="3264300" cy="3340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g130d7a30529_0_66"/>
          <p:cNvSpPr txBox="1"/>
          <p:nvPr/>
        </p:nvSpPr>
        <p:spPr>
          <a:xfrm>
            <a:off x="4755000" y="2060700"/>
            <a:ext cx="2586000" cy="53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FF0000"/>
                </a:solidFill>
              </a:rPr>
              <a:t>Component</a:t>
            </a:r>
            <a:endParaRPr b="1"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0d7a30529_0_200"/>
          <p:cNvSpPr txBox="1"/>
          <p:nvPr>
            <p:ph type="title"/>
          </p:nvPr>
        </p:nvSpPr>
        <p:spPr>
          <a:xfrm>
            <a:off x="1098600" y="0"/>
            <a:ext cx="10943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fr-FR"/>
              <a:t> Example 2 : generating multiple components</a:t>
            </a:r>
            <a:endParaRPr/>
          </a:p>
        </p:txBody>
      </p:sp>
      <p:sp>
        <p:nvSpPr>
          <p:cNvPr id="427" name="Google Shape;427;g130d7a30529_0_200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28" name="Google Shape;428;g130d7a30529_0_200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29" name="Google Shape;429;g130d7a30529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25" y="1231775"/>
            <a:ext cx="9735200" cy="525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30d7a30529_0_110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Using a framework</a:t>
            </a:r>
            <a:endParaRPr/>
          </a:p>
        </p:txBody>
      </p:sp>
      <p:sp>
        <p:nvSpPr>
          <p:cNvPr id="435" name="Google Shape;435;g130d7a30529_0_110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36" name="Google Shape;436;g130d7a30529_0_110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37" name="Google Shape;437;g130d7a30529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50" y="1060187"/>
            <a:ext cx="5947742" cy="52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0d7a30529_0_87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Without using a framework</a:t>
            </a:r>
            <a:endParaRPr/>
          </a:p>
        </p:txBody>
      </p:sp>
      <p:sp>
        <p:nvSpPr>
          <p:cNvPr id="443" name="Google Shape;443;g130d7a30529_0_87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444" name="Google Shape;444;g130d7a30529_0_87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45" name="Google Shape;445;g130d7a30529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0" y="1450300"/>
            <a:ext cx="3445275" cy="50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130d7a30529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113" y="1450288"/>
            <a:ext cx="3522600" cy="50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30d7a30529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9450" y="1450300"/>
            <a:ext cx="3522600" cy="50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0d7a30529_0_38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Demo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0d7a30529_0_321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Questions 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1130300" y="2146299"/>
            <a:ext cx="10648012" cy="69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General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0d7a30529_0_12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General presentation</a:t>
            </a:r>
            <a:endParaRPr/>
          </a:p>
        </p:txBody>
      </p:sp>
      <p:sp>
        <p:nvSpPr>
          <p:cNvPr id="225" name="Google Shape;225;g130d7a30529_0_12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26" name="Google Shape;226;g130d7a30529_0_12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7" name="Google Shape;227;g130d7a3052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775" y="1122400"/>
            <a:ext cx="9167490" cy="516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0d7a30529_0_311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General presentation</a:t>
            </a:r>
            <a:endParaRPr/>
          </a:p>
        </p:txBody>
      </p:sp>
      <p:sp>
        <p:nvSpPr>
          <p:cNvPr id="233" name="Google Shape;233;g130d7a30529_0_311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34" name="Google Shape;234;g130d7a30529_0_311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5" name="Google Shape;235;g130d7a30529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5" y="1196575"/>
            <a:ext cx="7404725" cy="5014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6" name="Google Shape;236;g130d7a30529_0_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625" y="1296649"/>
            <a:ext cx="2439425" cy="4579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0d7a30529_0_0"/>
          <p:cNvSpPr txBox="1"/>
          <p:nvPr>
            <p:ph type="title"/>
          </p:nvPr>
        </p:nvSpPr>
        <p:spPr>
          <a:xfrm>
            <a:off x="1130300" y="2146299"/>
            <a:ext cx="10647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fr-FR"/>
              <a:t>How does websites work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0b3d9cc36_0_0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How does websites work?</a:t>
            </a:r>
            <a:endParaRPr/>
          </a:p>
        </p:txBody>
      </p:sp>
      <p:sp>
        <p:nvSpPr>
          <p:cNvPr id="247" name="Google Shape;247;g130b3d9cc36_0_0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Web browser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Web Server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Code files (HTML, CSS, JS)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fr-FR"/>
              <a:t>Front-end / back-end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30b3d9cc36_0_0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49" name="Google Shape;249;g130b3d9cc36_0_0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0d7a30529_0_215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 What is a browser ?</a:t>
            </a:r>
            <a:endParaRPr/>
          </a:p>
        </p:txBody>
      </p:sp>
      <p:sp>
        <p:nvSpPr>
          <p:cNvPr id="255" name="Google Shape;255;g130d7a30529_0_215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56" name="Google Shape;256;g130d7a30529_0_215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7" name="Google Shape;257;g130d7a30529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25" y="1386900"/>
            <a:ext cx="10240075" cy="4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0d7a30529_0_223"/>
          <p:cNvSpPr txBox="1"/>
          <p:nvPr>
            <p:ph type="title"/>
          </p:nvPr>
        </p:nvSpPr>
        <p:spPr>
          <a:xfrm>
            <a:off x="1167551" y="0"/>
            <a:ext cx="7998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fr-FR"/>
              <a:t>Web server</a:t>
            </a:r>
            <a:endParaRPr/>
          </a:p>
        </p:txBody>
      </p:sp>
      <p:sp>
        <p:nvSpPr>
          <p:cNvPr id="263" name="Google Shape;263;g130d7a30529_0_223"/>
          <p:cNvSpPr txBox="1"/>
          <p:nvPr>
            <p:ph idx="1" type="body"/>
          </p:nvPr>
        </p:nvSpPr>
        <p:spPr>
          <a:xfrm>
            <a:off x="432538" y="1733548"/>
            <a:ext cx="114921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30d7a30529_0_223"/>
          <p:cNvSpPr txBox="1"/>
          <p:nvPr>
            <p:ph idx="11" type="ftr"/>
          </p:nvPr>
        </p:nvSpPr>
        <p:spPr>
          <a:xfrm>
            <a:off x="4038600" y="647187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ISAE-SUPAERO</a:t>
            </a:r>
            <a:endParaRPr/>
          </a:p>
        </p:txBody>
      </p:sp>
      <p:sp>
        <p:nvSpPr>
          <p:cNvPr id="265" name="Google Shape;265;g130d7a30529_0_223"/>
          <p:cNvSpPr txBox="1"/>
          <p:nvPr>
            <p:ph idx="12" type="sldNum"/>
          </p:nvPr>
        </p:nvSpPr>
        <p:spPr>
          <a:xfrm>
            <a:off x="9448799" y="64744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6" name="Google Shape;266;g130d7a30529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50" y="1519838"/>
            <a:ext cx="8349992" cy="460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ISAE-SUPAERO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DD1F19"/>
      </a:accent1>
      <a:accent2>
        <a:srgbClr val="A1141B"/>
      </a:accent2>
      <a:accent3>
        <a:srgbClr val="00B0E6"/>
      </a:accent3>
      <a:accent4>
        <a:srgbClr val="122271"/>
      </a:accent4>
      <a:accent5>
        <a:srgbClr val="96BE0F"/>
      </a:accent5>
      <a:accent6>
        <a:srgbClr val="328926"/>
      </a:accent6>
      <a:hlink>
        <a:srgbClr val="F9BB01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Alexandra PRAX-HUART</dc:creator>
</cp:coreProperties>
</file>