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12192000"/>
  <p:embeddedFontLst>
    <p:embeddedFont>
      <p:font typeface="Arial Narr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O3tmu3W1vO1rXvy3tjeJp5eo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bold.fntdata"/><Relationship Id="rId12" Type="http://schemas.openxmlformats.org/officeDocument/2006/relationships/slide" Target="slides/slide7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10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0d7a30529_0_4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0d7a30529_0_4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0d7a30529_0_5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30d7a30529_0_5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0d7a30529_0_16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30d7a30529_0_16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d7a30529_0_24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0d7a30529_0_24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0b3d9cc36_0_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30b3d9cc36_0_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0d7a30529_0_13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30d7a30529_0_13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0d7a30529_0_14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30d7a30529_0_14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0d7a30529_0_26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0d7a30529_0_26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0d7a30529_0_15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30d7a30529_0_15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0d7a30529_0_1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30d7a30529_0_1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0d7a30529_0_17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A20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30d7a30529_0_17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0d7a30529_0_6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30d7a30529_0_6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0d7a30529_0_20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30d7a30529_0_20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0d7a30529_0_11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30d7a30529_0_11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0d7a30529_0_8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30d7a30529_0_8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0d7a30529_0_3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30d7a30529_0_3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0d7a30529_0_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30d7a30529_0_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0d7a30529_0_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0d7a30529_0_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d7a30529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0d7a30529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0b3d9cc36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0b3d9cc36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0d7a30529_0_21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0d7a30529_0_21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0d7a30529_0_22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0d7a30529_0_22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d7a30529_0_23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0d7a30529_0_23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mage moteur">
  <p:cSld name="Titre image moteu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1788" y="2061647"/>
            <a:ext cx="62919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4392" y="5157192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13" name="Google Shape;113;p23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114" name="Google Shape;114;p23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115" name="Google Shape;115;p23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3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3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3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3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3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3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23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b="1" i="0" lang="fr-FR" sz="8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90548" y="1201547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6429670" y="117434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6434010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">
  <p:cSld name="Fi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084247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1206500" y="3225800"/>
            <a:ext cx="387477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122372"/>
                </a:solidFill>
                <a:latin typeface="Arial"/>
                <a:ea typeface="Arial"/>
                <a:cs typeface="Arial"/>
                <a:sym typeface="Arial"/>
              </a:rPr>
              <a:t>Institut Supérieur de l’Aéronautique et de l’Espace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B1B3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10, avenue Edouard Belin – BP 54032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31055 Toulouse Cedex 4 – France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T +33 5 61 33 80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FFED00"/>
                </a:solidFill>
                <a:latin typeface="Georgia"/>
                <a:ea typeface="Georgia"/>
                <a:cs typeface="Georgia"/>
                <a:sym typeface="Georgia"/>
              </a:rPr>
              <a:t>www.isae-supaero.fr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1" y="2358"/>
            <a:ext cx="256890" cy="186178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5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0" y="126890"/>
              <a:ext cx="1130139" cy="804685"/>
              <a:chOff x="0" y="126890"/>
              <a:chExt cx="1130139" cy="804685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3B4"/>
              </a:solidFill>
              <a:ln cap="flat" cmpd="sng" w="12700">
                <a:solidFill>
                  <a:srgbClr val="B1B3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25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5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0" y="6597352"/>
            <a:ext cx="2743200" cy="2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4038600" y="6597352"/>
            <a:ext cx="4114800" cy="239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9448799" y="6597352"/>
            <a:ext cx="2743200" cy="24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531" y="335618"/>
            <a:ext cx="530280" cy="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6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51" name="Google Shape;151;p26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52" name="Google Shape;152;p26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6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5453743" y="1535723"/>
            <a:ext cx="6503795" cy="507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0" y="6615113"/>
            <a:ext cx="274320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4038600" y="6615113"/>
            <a:ext cx="4114800" cy="22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9448799" y="6615113"/>
            <a:ext cx="2743200" cy="224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161318" y="1535722"/>
            <a:ext cx="4939320" cy="172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372"/>
              </a:buClr>
              <a:buSzPts val="2800"/>
              <a:buNone/>
              <a:defRPr b="0">
                <a:solidFill>
                  <a:srgbClr val="12237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69" name="Google Shape;169;p27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70" name="Google Shape;170;p27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71" name="Google Shape;171;p27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27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658938" y="-41275"/>
            <a:ext cx="10515600" cy="97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8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4" name="Google Shape;184;p28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85" name="Google Shape;185;p28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86" name="Google Shape;186;p28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" name="Google Shape;189;p28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96" name="Google Shape;196;p29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97" name="Google Shape;197;p29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29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image">
  <p:cSld name="Titre sans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452438" y="2060848"/>
            <a:ext cx="62341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mage perso">
  <p:cSld name="Titre image pers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>
            <p:ph idx="2" type="pic"/>
          </p:nvPr>
        </p:nvSpPr>
        <p:spPr>
          <a:xfrm>
            <a:off x="0" y="-3627784"/>
            <a:ext cx="125761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349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"/>
              <a:buChar char="•"/>
              <a:defRPr sz="100"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451788" y="2061647"/>
            <a:ext cx="62919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ntermédiaire">
  <p:cSld name="Titre intermédiai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b="1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/>
        </p:nvSpPr>
        <p:spPr>
          <a:xfrm>
            <a:off x="1181099" y="28230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181099" y="2997200"/>
            <a:ext cx="56769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b="0" i="1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bleu ciel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ctrTitle"/>
          </p:nvPr>
        </p:nvSpPr>
        <p:spPr>
          <a:xfrm>
            <a:off x="138113" y="2100263"/>
            <a:ext cx="7505700" cy="837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138113" y="2937669"/>
            <a:ext cx="75057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9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46" name="Google Shape;46;p19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4718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ux contenus">
  <p:cSld name="1_Deux contenu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20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62" name="Google Shape;62;p20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0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0" name="Google Shape;70;p21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71" name="Google Shape;71;p21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72" name="Google Shape;72;p21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1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1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1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79;p21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1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b="1" i="0" lang="fr-FR" sz="8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56492" y="121819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444145" y="1203545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433888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4" type="body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1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92" name="Google Shape;92;p21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1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656493" y="0"/>
            <a:ext cx="11535507" cy="929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2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98" name="Google Shape;98;p22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99" name="Google Shape;99;p22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2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2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" name="Google Shape;102;p22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0" y="6597352"/>
            <a:ext cx="2743200" cy="2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4038600" y="6597352"/>
            <a:ext cx="4114800" cy="239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9448799" y="6597352"/>
            <a:ext cx="2743200" cy="24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56493" y="1385888"/>
            <a:ext cx="111955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0.jp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title"/>
          </p:nvPr>
        </p:nvSpPr>
        <p:spPr>
          <a:xfrm>
            <a:off x="216388" y="2077497"/>
            <a:ext cx="7300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lang="fr-FR">
                <a:solidFill>
                  <a:srgbClr val="000000"/>
                </a:solidFill>
              </a:rPr>
              <a:t>Hycube Visual Web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4293600" y="6182100"/>
            <a:ext cx="3965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-FR">
                <a:solidFill>
                  <a:schemeClr val="dk1"/>
                </a:solidFill>
              </a:rPr>
              <a:t>Yesma Hinane ZAMOUM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d7a30529_0_49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fr-FR"/>
              <a:t>   Example 1: Google page with HTML</a:t>
            </a:r>
            <a:endParaRPr/>
          </a:p>
        </p:txBody>
      </p:sp>
      <p:sp>
        <p:nvSpPr>
          <p:cNvPr id="277" name="Google Shape;277;g130d7a30529_0_49"/>
          <p:cNvSpPr txBox="1"/>
          <p:nvPr>
            <p:ph idx="11" type="ftr"/>
          </p:nvPr>
        </p:nvSpPr>
        <p:spPr>
          <a:xfrm>
            <a:off x="4038600" y="6597352"/>
            <a:ext cx="4114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78" name="Google Shape;278;g130d7a30529_0_49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9" name="Google Shape;279;g130d7a30529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50" y="800100"/>
            <a:ext cx="8469550" cy="60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0d7a30529_0_58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fr-FR"/>
              <a:t>    Example 1: Google page with HTML + CSS</a:t>
            </a:r>
            <a:endParaRPr/>
          </a:p>
        </p:txBody>
      </p:sp>
      <p:sp>
        <p:nvSpPr>
          <p:cNvPr id="285" name="Google Shape;285;g130d7a30529_0_58"/>
          <p:cNvSpPr txBox="1"/>
          <p:nvPr>
            <p:ph idx="11" type="ftr"/>
          </p:nvPr>
        </p:nvSpPr>
        <p:spPr>
          <a:xfrm>
            <a:off x="4038600" y="6597352"/>
            <a:ext cx="4114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86" name="Google Shape;286;g130d7a30529_0_58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7" name="Google Shape;287;g130d7a3052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50" y="800100"/>
            <a:ext cx="9734599" cy="5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0d7a30529_0_161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-FR"/>
              <a:t>    Example 2: password verification with javaScript</a:t>
            </a:r>
            <a:endParaRPr/>
          </a:p>
        </p:txBody>
      </p:sp>
      <p:sp>
        <p:nvSpPr>
          <p:cNvPr id="293" name="Google Shape;293;g130d7a30529_0_161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4" name="Google Shape;294;g130d7a30529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5" y="1618175"/>
            <a:ext cx="4771650" cy="4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30d7a30529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600" y="903703"/>
            <a:ext cx="5516275" cy="216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30d7a30529_0_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975" y="3171762"/>
            <a:ext cx="5025549" cy="1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30d7a30529_0_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75" y="4907050"/>
            <a:ext cx="5025549" cy="171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0d7a30529_0_244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Front-end / back-end </a:t>
            </a:r>
            <a:endParaRPr/>
          </a:p>
        </p:txBody>
      </p:sp>
      <p:sp>
        <p:nvSpPr>
          <p:cNvPr id="303" name="Google Shape;303;g130d7a30529_0_244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30d7a30529_0_244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05" name="Google Shape;305;g130d7a30529_0_244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6" name="Google Shape;306;g130d7a30529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00" y="1044325"/>
            <a:ext cx="10090925" cy="56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0b3d9cc36_0_7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Means and tools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17" name="Google Shape;317;p7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1154000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Means and tools</a:t>
            </a:r>
            <a:endParaRPr/>
          </a:p>
        </p:txBody>
      </p:sp>
      <p:pic>
        <p:nvPicPr>
          <p:cNvPr id="319" name="Google Shape;3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350" y="1482988"/>
            <a:ext cx="5689282" cy="227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8800" y="4385175"/>
            <a:ext cx="1655225" cy="1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225" y="4385175"/>
            <a:ext cx="2047400" cy="19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61" y="4106513"/>
            <a:ext cx="6253763" cy="2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0d7a30529_0_138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28" name="Google Shape;328;g130d7a30529_0_138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9" name="Google Shape;329;g130d7a30529_0_138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Node js</a:t>
            </a:r>
            <a:r>
              <a:rPr lang="fr-FR"/>
              <a:t> and NPM package</a:t>
            </a:r>
            <a:endParaRPr/>
          </a:p>
        </p:txBody>
      </p:sp>
      <p:sp>
        <p:nvSpPr>
          <p:cNvPr id="330" name="Google Shape;330;g130d7a30529_0_138"/>
          <p:cNvSpPr txBox="1"/>
          <p:nvPr/>
        </p:nvSpPr>
        <p:spPr>
          <a:xfrm>
            <a:off x="316250" y="1488350"/>
            <a:ext cx="878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/>
              <a:t>Node.js is what allows javaScript to run on a server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31" name="Google Shape;331;g130d7a30529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50" y="1296150"/>
            <a:ext cx="2782149" cy="21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30d7a30529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5" y="3756937"/>
            <a:ext cx="2782150" cy="207708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30d7a30529_0_138"/>
          <p:cNvSpPr txBox="1"/>
          <p:nvPr/>
        </p:nvSpPr>
        <p:spPr>
          <a:xfrm>
            <a:off x="3248475" y="4397250"/>
            <a:ext cx="878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N</a:t>
            </a:r>
            <a:r>
              <a:rPr lang="fr-FR" sz="3000"/>
              <a:t>ode Package Manager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0d7a30529_0_147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39" name="Google Shape;339;g130d7a30529_0_147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0" name="Google Shape;340;g130d7a30529_0_147"/>
          <p:cNvSpPr txBox="1"/>
          <p:nvPr>
            <p:ph type="title"/>
          </p:nvPr>
        </p:nvSpPr>
        <p:spPr>
          <a:xfrm>
            <a:off x="1294500" y="0"/>
            <a:ext cx="10230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JSON</a:t>
            </a:r>
            <a:r>
              <a:rPr lang="fr-FR"/>
              <a:t> (JavaScript Object Notation)</a:t>
            </a:r>
            <a:endParaRPr/>
          </a:p>
        </p:txBody>
      </p:sp>
      <p:pic>
        <p:nvPicPr>
          <p:cNvPr id="341" name="Google Shape;341;g130d7a30529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63" y="2069900"/>
            <a:ext cx="7354775" cy="1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30d7a30529_0_147"/>
          <p:cNvSpPr/>
          <p:nvPr/>
        </p:nvSpPr>
        <p:spPr>
          <a:xfrm>
            <a:off x="3356075" y="3245900"/>
            <a:ext cx="539100" cy="124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30d7a30529_0_147"/>
          <p:cNvSpPr/>
          <p:nvPr/>
        </p:nvSpPr>
        <p:spPr>
          <a:xfrm>
            <a:off x="5330500" y="3245900"/>
            <a:ext cx="539100" cy="124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30d7a30529_0_147"/>
          <p:cNvSpPr txBox="1"/>
          <p:nvPr/>
        </p:nvSpPr>
        <p:spPr>
          <a:xfrm>
            <a:off x="2776775" y="4627475"/>
            <a:ext cx="16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key</a:t>
            </a:r>
            <a:endParaRPr sz="3000"/>
          </a:p>
        </p:txBody>
      </p:sp>
      <p:sp>
        <p:nvSpPr>
          <p:cNvPr id="345" name="Google Shape;345;g130d7a30529_0_147"/>
          <p:cNvSpPr txBox="1"/>
          <p:nvPr/>
        </p:nvSpPr>
        <p:spPr>
          <a:xfrm>
            <a:off x="5060275" y="4627475"/>
            <a:ext cx="129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value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0d7a30529_0_263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51" name="Google Shape;351;g130d7a30529_0_263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2" name="Google Shape;352;g130d7a30529_0_263"/>
          <p:cNvSpPr txBox="1"/>
          <p:nvPr>
            <p:ph type="title"/>
          </p:nvPr>
        </p:nvSpPr>
        <p:spPr>
          <a:xfrm>
            <a:off x="1294500" y="0"/>
            <a:ext cx="10230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JSON (JavaScript Object Notation)</a:t>
            </a:r>
            <a:endParaRPr/>
          </a:p>
        </p:txBody>
      </p:sp>
      <p:pic>
        <p:nvPicPr>
          <p:cNvPr id="353" name="Google Shape;353;g130d7a30529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0" y="1776600"/>
            <a:ext cx="7404725" cy="4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30d7a30529_0_263"/>
          <p:cNvPicPr preferRelativeResize="0"/>
          <p:nvPr/>
        </p:nvPicPr>
        <p:blipFill rotWithShape="1">
          <a:blip r:embed="rId4">
            <a:alphaModFix/>
          </a:blip>
          <a:srcRect b="-5199" l="3960" r="-3960" t="5200"/>
          <a:stretch/>
        </p:blipFill>
        <p:spPr>
          <a:xfrm>
            <a:off x="8974600" y="2103800"/>
            <a:ext cx="2943675" cy="4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30d7a30529_0_263"/>
          <p:cNvSpPr txBox="1"/>
          <p:nvPr/>
        </p:nvSpPr>
        <p:spPr>
          <a:xfrm>
            <a:off x="1298350" y="1065325"/>
            <a:ext cx="3062700" cy="64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/>
              <a:t>Json file</a:t>
            </a:r>
            <a:endParaRPr b="1" sz="3000"/>
          </a:p>
        </p:txBody>
      </p:sp>
      <p:sp>
        <p:nvSpPr>
          <p:cNvPr id="356" name="Google Shape;356;g130d7a30529_0_263"/>
          <p:cNvSpPr/>
          <p:nvPr/>
        </p:nvSpPr>
        <p:spPr>
          <a:xfrm>
            <a:off x="6783150" y="4417675"/>
            <a:ext cx="2613300" cy="53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g130d7a30529_0_263"/>
          <p:cNvCxnSpPr/>
          <p:nvPr/>
        </p:nvCxnSpPr>
        <p:spPr>
          <a:xfrm flipH="1" rot="10800000">
            <a:off x="9155025" y="2080700"/>
            <a:ext cx="2247300" cy="1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130d7a30529_0_263"/>
          <p:cNvCxnSpPr/>
          <p:nvPr/>
        </p:nvCxnSpPr>
        <p:spPr>
          <a:xfrm>
            <a:off x="11369025" y="2142125"/>
            <a:ext cx="0" cy="139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130d7a30529_0_263"/>
          <p:cNvCxnSpPr/>
          <p:nvPr/>
        </p:nvCxnSpPr>
        <p:spPr>
          <a:xfrm>
            <a:off x="9155025" y="2080700"/>
            <a:ext cx="16800" cy="156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g130d7a30529_0_263"/>
          <p:cNvCxnSpPr/>
          <p:nvPr/>
        </p:nvCxnSpPr>
        <p:spPr>
          <a:xfrm flipH="1" rot="10800000">
            <a:off x="9188325" y="3585350"/>
            <a:ext cx="2180700" cy="3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g130d7a30529_0_263"/>
          <p:cNvCxnSpPr/>
          <p:nvPr/>
        </p:nvCxnSpPr>
        <p:spPr>
          <a:xfrm>
            <a:off x="765700" y="2064050"/>
            <a:ext cx="5559600" cy="16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130d7a30529_0_263"/>
          <p:cNvCxnSpPr/>
          <p:nvPr/>
        </p:nvCxnSpPr>
        <p:spPr>
          <a:xfrm flipH="1" rot="10800000">
            <a:off x="832275" y="3429000"/>
            <a:ext cx="5476500" cy="3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g130d7a30529_0_263"/>
          <p:cNvCxnSpPr/>
          <p:nvPr/>
        </p:nvCxnSpPr>
        <p:spPr>
          <a:xfrm>
            <a:off x="799000" y="2080700"/>
            <a:ext cx="33300" cy="14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g130d7a30529_0_263"/>
          <p:cNvCxnSpPr/>
          <p:nvPr/>
        </p:nvCxnSpPr>
        <p:spPr>
          <a:xfrm>
            <a:off x="6308700" y="2064050"/>
            <a:ext cx="0" cy="139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g130d7a30529_0_263"/>
          <p:cNvSpPr txBox="1"/>
          <p:nvPr/>
        </p:nvSpPr>
        <p:spPr>
          <a:xfrm>
            <a:off x="7307400" y="1063500"/>
            <a:ext cx="1564800" cy="585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chemeClr val="accent1"/>
                </a:solidFill>
              </a:rPr>
              <a:t>Object</a:t>
            </a:r>
            <a:endParaRPr b="1" sz="2600">
              <a:solidFill>
                <a:schemeClr val="accent1"/>
              </a:solidFill>
            </a:endParaRPr>
          </a:p>
        </p:txBody>
      </p:sp>
      <p:cxnSp>
        <p:nvCxnSpPr>
          <p:cNvPr id="366" name="Google Shape;366;g130d7a30529_0_263"/>
          <p:cNvCxnSpPr>
            <a:stCxn id="365" idx="1"/>
          </p:cNvCxnSpPr>
          <p:nvPr/>
        </p:nvCxnSpPr>
        <p:spPr>
          <a:xfrm flipH="1">
            <a:off x="5975700" y="1356000"/>
            <a:ext cx="1331700" cy="89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g130d7a30529_0_263"/>
          <p:cNvCxnSpPr>
            <a:stCxn id="365" idx="2"/>
          </p:cNvCxnSpPr>
          <p:nvPr/>
        </p:nvCxnSpPr>
        <p:spPr>
          <a:xfrm>
            <a:off x="8089800" y="1648500"/>
            <a:ext cx="1348200" cy="71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g130d7a30529_0_263"/>
          <p:cNvSpPr txBox="1"/>
          <p:nvPr/>
        </p:nvSpPr>
        <p:spPr>
          <a:xfrm>
            <a:off x="7573775" y="3933900"/>
            <a:ext cx="186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chemeClr val="accent1"/>
                </a:solidFill>
              </a:rPr>
              <a:t>Output</a:t>
            </a:r>
            <a:endParaRPr b="1" sz="2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0d7a30529_0_153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74" name="Google Shape;374;g130d7a30529_0_153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5" name="Google Shape;375;g130d7a30529_0_153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Vue.js framework</a:t>
            </a:r>
            <a:r>
              <a:rPr lang="fr-FR"/>
              <a:t> </a:t>
            </a:r>
            <a:endParaRPr/>
          </a:p>
        </p:txBody>
      </p:sp>
      <p:pic>
        <p:nvPicPr>
          <p:cNvPr id="376" name="Google Shape;376;g130d7a30529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825" y="1120475"/>
            <a:ext cx="1774876" cy="17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30d7a30529_0_153"/>
          <p:cNvSpPr txBox="1"/>
          <p:nvPr/>
        </p:nvSpPr>
        <p:spPr>
          <a:xfrm>
            <a:off x="515500" y="1404500"/>
            <a:ext cx="911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javaScript front-end framework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small and efficient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fast at run time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uses pure javaScript</a:t>
            </a:r>
            <a:endParaRPr sz="2500"/>
          </a:p>
        </p:txBody>
      </p:sp>
      <p:pic>
        <p:nvPicPr>
          <p:cNvPr id="378" name="Google Shape;378;g130d7a30529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25" y="2895350"/>
            <a:ext cx="5537846" cy="310348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30d7a30529_0_153"/>
          <p:cNvSpPr txBox="1"/>
          <p:nvPr/>
        </p:nvSpPr>
        <p:spPr>
          <a:xfrm>
            <a:off x="1302375" y="4087825"/>
            <a:ext cx="2080800" cy="554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Component</a:t>
            </a:r>
            <a:endParaRPr b="1" sz="2400"/>
          </a:p>
        </p:txBody>
      </p:sp>
      <p:cxnSp>
        <p:nvCxnSpPr>
          <p:cNvPr id="380" name="Google Shape;380;g130d7a30529_0_153"/>
          <p:cNvCxnSpPr>
            <a:stCxn id="379" idx="3"/>
          </p:cNvCxnSpPr>
          <p:nvPr/>
        </p:nvCxnSpPr>
        <p:spPr>
          <a:xfrm>
            <a:off x="3383175" y="4364875"/>
            <a:ext cx="1910100" cy="57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g130d7a30529_0_153"/>
          <p:cNvCxnSpPr>
            <a:stCxn id="379" idx="3"/>
          </p:cNvCxnSpPr>
          <p:nvPr/>
        </p:nvCxnSpPr>
        <p:spPr>
          <a:xfrm flipH="1" rot="10800000">
            <a:off x="3383175" y="3445675"/>
            <a:ext cx="1843500" cy="9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g130d7a30529_0_153"/>
          <p:cNvCxnSpPr>
            <a:stCxn id="379" idx="3"/>
          </p:cNvCxnSpPr>
          <p:nvPr/>
        </p:nvCxnSpPr>
        <p:spPr>
          <a:xfrm flipH="1" rot="10800000">
            <a:off x="3383175" y="4244575"/>
            <a:ext cx="3474900" cy="12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g130d7a30529_0_153"/>
          <p:cNvCxnSpPr>
            <a:stCxn id="379" idx="3"/>
          </p:cNvCxnSpPr>
          <p:nvPr/>
        </p:nvCxnSpPr>
        <p:spPr>
          <a:xfrm>
            <a:off x="3383175" y="4364875"/>
            <a:ext cx="6188100" cy="94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Table of content</a:t>
            </a:r>
            <a:endParaRPr/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465525" y="1830574"/>
            <a:ext cx="114921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General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how websites works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Means and tools (technologies)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What are frameworks and why do we use them?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6"/>
          <p:cNvSpPr txBox="1"/>
          <p:nvPr>
            <p:ph idx="11" type="ftr"/>
          </p:nvPr>
        </p:nvSpPr>
        <p:spPr>
          <a:xfrm>
            <a:off x="4038600" y="64718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0d7a30529_0_19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Why do we use frameworks 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0d7a30529_0_177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94" name="Google Shape;394;g130d7a30529_0_177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5" name="Google Shape;395;g130d7a30529_0_177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-FR"/>
              <a:t>What are frameworks and why do we use them?</a:t>
            </a:r>
            <a:r>
              <a:rPr lang="fr-FR"/>
              <a:t> </a:t>
            </a:r>
            <a:endParaRPr/>
          </a:p>
        </p:txBody>
      </p:sp>
      <p:pic>
        <p:nvPicPr>
          <p:cNvPr id="396" name="Google Shape;396;g130d7a30529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800"/>
            <a:ext cx="10931808" cy="53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30d7a30529_0_177"/>
          <p:cNvSpPr txBox="1"/>
          <p:nvPr/>
        </p:nvSpPr>
        <p:spPr>
          <a:xfrm>
            <a:off x="8968150" y="4929200"/>
            <a:ext cx="25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Vue.js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398" name="Google Shape;398;g130d7a30529_0_177"/>
          <p:cNvSpPr txBox="1"/>
          <p:nvPr/>
        </p:nvSpPr>
        <p:spPr>
          <a:xfrm>
            <a:off x="642950" y="4843200"/>
            <a:ext cx="18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React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399" name="Google Shape;399;g130d7a30529_0_177"/>
          <p:cNvSpPr txBox="1"/>
          <p:nvPr/>
        </p:nvSpPr>
        <p:spPr>
          <a:xfrm>
            <a:off x="5127000" y="5423750"/>
            <a:ext cx="21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Angular</a:t>
            </a:r>
            <a:endParaRPr b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0d7a30529_0_66"/>
          <p:cNvSpPr txBox="1"/>
          <p:nvPr>
            <p:ph type="title"/>
          </p:nvPr>
        </p:nvSpPr>
        <p:spPr>
          <a:xfrm>
            <a:off x="1030325" y="25"/>
            <a:ext cx="10943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Example 1 : generating one component</a:t>
            </a:r>
            <a:endParaRPr/>
          </a:p>
        </p:txBody>
      </p:sp>
      <p:sp>
        <p:nvSpPr>
          <p:cNvPr id="405" name="Google Shape;405;g130d7a30529_0_66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06" name="Google Shape;406;g130d7a30529_0_66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07" name="Google Shape;407;g130d7a3052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25" y="1791688"/>
            <a:ext cx="3916600" cy="39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30d7a30529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75" y="1571125"/>
            <a:ext cx="3916600" cy="5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30d7a30529_0_66"/>
          <p:cNvSpPr txBox="1"/>
          <p:nvPr/>
        </p:nvSpPr>
        <p:spPr>
          <a:xfrm>
            <a:off x="8383575" y="1160100"/>
            <a:ext cx="32643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/>
              <a:t>W</a:t>
            </a:r>
            <a:r>
              <a:rPr b="1" lang="fr-FR" sz="2300"/>
              <a:t>ithout a framework</a:t>
            </a:r>
            <a:endParaRPr b="1" sz="2300"/>
          </a:p>
        </p:txBody>
      </p:sp>
      <p:sp>
        <p:nvSpPr>
          <p:cNvPr id="410" name="Google Shape;410;g130d7a30529_0_66"/>
          <p:cNvSpPr txBox="1"/>
          <p:nvPr/>
        </p:nvSpPr>
        <p:spPr>
          <a:xfrm>
            <a:off x="431650" y="983863"/>
            <a:ext cx="31293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/>
              <a:t>U</a:t>
            </a:r>
            <a:r>
              <a:rPr b="1" lang="fr-FR" sz="2300"/>
              <a:t>sing a framework</a:t>
            </a:r>
            <a:endParaRPr b="1" sz="2500"/>
          </a:p>
        </p:txBody>
      </p:sp>
      <p:pic>
        <p:nvPicPr>
          <p:cNvPr id="411" name="Google Shape;411;g130d7a30529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61" y="2808125"/>
            <a:ext cx="3264300" cy="3340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2" name="Google Shape;412;g130d7a30529_0_66"/>
          <p:cNvSpPr txBox="1"/>
          <p:nvPr/>
        </p:nvSpPr>
        <p:spPr>
          <a:xfrm>
            <a:off x="4755000" y="2060700"/>
            <a:ext cx="2586000" cy="53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FF0000"/>
                </a:solidFill>
              </a:rPr>
              <a:t>Component</a:t>
            </a:r>
            <a:endParaRPr b="1"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0d7a30529_0_200"/>
          <p:cNvSpPr txBox="1"/>
          <p:nvPr>
            <p:ph type="title"/>
          </p:nvPr>
        </p:nvSpPr>
        <p:spPr>
          <a:xfrm>
            <a:off x="1098600" y="0"/>
            <a:ext cx="10943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-FR"/>
              <a:t> Example 2 : generating multiple components</a:t>
            </a:r>
            <a:endParaRPr/>
          </a:p>
        </p:txBody>
      </p:sp>
      <p:sp>
        <p:nvSpPr>
          <p:cNvPr id="418" name="Google Shape;418;g130d7a30529_0_20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19" name="Google Shape;419;g130d7a30529_0_20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0" name="Google Shape;420;g130d7a30529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5" y="1231775"/>
            <a:ext cx="9735200" cy="525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0d7a30529_0_110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Using a framework</a:t>
            </a:r>
            <a:endParaRPr/>
          </a:p>
        </p:txBody>
      </p:sp>
      <p:sp>
        <p:nvSpPr>
          <p:cNvPr id="426" name="Google Shape;426;g130d7a30529_0_11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27" name="Google Shape;427;g130d7a30529_0_11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8" name="Google Shape;428;g130d7a30529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50" y="1060187"/>
            <a:ext cx="5947742" cy="5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0d7a30529_0_87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Without using a framework</a:t>
            </a:r>
            <a:endParaRPr/>
          </a:p>
        </p:txBody>
      </p:sp>
      <p:sp>
        <p:nvSpPr>
          <p:cNvPr id="434" name="Google Shape;434;g130d7a30529_0_87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35" name="Google Shape;435;g130d7a30529_0_87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36" name="Google Shape;436;g130d7a30529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0" y="1450300"/>
            <a:ext cx="3445275" cy="50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130d7a30529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13" y="1450288"/>
            <a:ext cx="3522600" cy="50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30d7a30529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9450" y="1450300"/>
            <a:ext cx="3522600" cy="50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0d7a30529_0_38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Demo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0d7a30529_0_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 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 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JavaScript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Nodejs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NPM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3" name="Google Shape;453;g130d7a30529_0_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Vuejs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Item à droite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Item à droite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Item à droite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4" name="Google Shape;454;g130d7a30529_0_4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55" name="Google Shape;455;g130d7a30529_0_4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6" name="Google Shape;456;g130d7a30529_0_4"/>
          <p:cNvSpPr txBox="1"/>
          <p:nvPr>
            <p:ph type="title"/>
          </p:nvPr>
        </p:nvSpPr>
        <p:spPr>
          <a:xfrm>
            <a:off x="1154000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Means and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General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d7a30529_0_12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General presentation</a:t>
            </a:r>
            <a:endParaRPr/>
          </a:p>
        </p:txBody>
      </p:sp>
      <p:sp>
        <p:nvSpPr>
          <p:cNvPr id="225" name="Google Shape;225;g130d7a30529_0_12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26" name="Google Shape;226;g130d7a30529_0_12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7" name="Google Shape;227;g130d7a3052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75" y="1122400"/>
            <a:ext cx="9167490" cy="51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0d7a30529_0_0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How does internet and websites work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b3d9cc36_0_0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How does websites work?</a:t>
            </a:r>
            <a:endParaRPr/>
          </a:p>
        </p:txBody>
      </p:sp>
      <p:sp>
        <p:nvSpPr>
          <p:cNvPr id="238" name="Google Shape;238;g130b3d9cc36_0_0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Web browser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Web Server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Code files (HTML, CSS, JS)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Front-end / back-end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0b3d9cc36_0_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40" name="Google Shape;240;g130b3d9cc36_0_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d7a30529_0_215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What is a browser ?</a:t>
            </a:r>
            <a:endParaRPr/>
          </a:p>
        </p:txBody>
      </p:sp>
      <p:sp>
        <p:nvSpPr>
          <p:cNvPr id="246" name="Google Shape;246;g130d7a30529_0_215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47" name="Google Shape;247;g130d7a30529_0_215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8" name="Google Shape;248;g130d7a30529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5" y="1386900"/>
            <a:ext cx="10240075" cy="4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0d7a30529_0_223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Web server</a:t>
            </a:r>
            <a:endParaRPr/>
          </a:p>
        </p:txBody>
      </p:sp>
      <p:sp>
        <p:nvSpPr>
          <p:cNvPr id="254" name="Google Shape;254;g130d7a30529_0_223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30d7a30529_0_223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56" name="Google Shape;256;g130d7a30529_0_223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7" name="Google Shape;257;g130d7a30529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0" y="1519838"/>
            <a:ext cx="8349992" cy="46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0d7a30529_0_233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Code files</a:t>
            </a:r>
            <a:endParaRPr/>
          </a:p>
        </p:txBody>
      </p:sp>
      <p:sp>
        <p:nvSpPr>
          <p:cNvPr id="263" name="Google Shape;263;g130d7a30529_0_233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0d7a30529_0_233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65" name="Google Shape;265;g130d7a30529_0_233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6" name="Google Shape;266;g130d7a30529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0" y="1445101"/>
            <a:ext cx="2365525" cy="24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30d7a30529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250" y="2846425"/>
            <a:ext cx="1822875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30d7a30529_0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7625" y="1287588"/>
            <a:ext cx="4633876" cy="279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30d7a30529_0_233"/>
          <p:cNvSpPr txBox="1"/>
          <p:nvPr/>
        </p:nvSpPr>
        <p:spPr>
          <a:xfrm>
            <a:off x="352363" y="4085900"/>
            <a:ext cx="312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Hypertext Markup Language</a:t>
            </a:r>
            <a:endParaRPr b="1" sz="1700"/>
          </a:p>
        </p:txBody>
      </p:sp>
      <p:sp>
        <p:nvSpPr>
          <p:cNvPr id="270" name="Google Shape;270;g130d7a30529_0_233"/>
          <p:cNvSpPr txBox="1"/>
          <p:nvPr/>
        </p:nvSpPr>
        <p:spPr>
          <a:xfrm>
            <a:off x="4477650" y="5559625"/>
            <a:ext cx="3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Cascading Style Sheets</a:t>
            </a:r>
            <a:endParaRPr b="1" sz="1700"/>
          </a:p>
        </p:txBody>
      </p:sp>
      <p:sp>
        <p:nvSpPr>
          <p:cNvPr id="271" name="Google Shape;271;g130d7a30529_0_233"/>
          <p:cNvSpPr txBox="1"/>
          <p:nvPr/>
        </p:nvSpPr>
        <p:spPr>
          <a:xfrm>
            <a:off x="8953600" y="4194700"/>
            <a:ext cx="23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JavaScript</a:t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ISAE-SUPAER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DD1F19"/>
      </a:accent1>
      <a:accent2>
        <a:srgbClr val="A1141B"/>
      </a:accent2>
      <a:accent3>
        <a:srgbClr val="00B0E6"/>
      </a:accent3>
      <a:accent4>
        <a:srgbClr val="122271"/>
      </a:accent4>
      <a:accent5>
        <a:srgbClr val="96BE0F"/>
      </a:accent5>
      <a:accent6>
        <a:srgbClr val="328926"/>
      </a:accent6>
      <a:hlink>
        <a:srgbClr val="F9BB01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Alexandra PRAX-HUART</dc:creator>
</cp:coreProperties>
</file>