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6064" r:id="rId1"/>
    <p:sldMasterId id="2147486093" r:id="rId2"/>
    <p:sldMasterId id="2147486119" r:id="rId3"/>
    <p:sldMasterId id="2147486124" r:id="rId4"/>
  </p:sldMasterIdLst>
  <p:notesMasterIdLst>
    <p:notesMasterId r:id="rId56"/>
  </p:notesMasterIdLst>
  <p:handoutMasterIdLst>
    <p:handoutMasterId r:id="rId57"/>
  </p:handoutMasterIdLst>
  <p:sldIdLst>
    <p:sldId id="933" r:id="rId5"/>
    <p:sldId id="714" r:id="rId6"/>
    <p:sldId id="1014" r:id="rId7"/>
    <p:sldId id="1161" r:id="rId8"/>
    <p:sldId id="716" r:id="rId9"/>
    <p:sldId id="717" r:id="rId10"/>
    <p:sldId id="1220" r:id="rId11"/>
    <p:sldId id="739" r:id="rId12"/>
    <p:sldId id="719" r:id="rId13"/>
    <p:sldId id="800" r:id="rId14"/>
    <p:sldId id="1112" r:id="rId15"/>
    <p:sldId id="1201" r:id="rId16"/>
    <p:sldId id="1165" r:id="rId17"/>
    <p:sldId id="1166" r:id="rId18"/>
    <p:sldId id="1167" r:id="rId19"/>
    <p:sldId id="1168" r:id="rId20"/>
    <p:sldId id="1169" r:id="rId21"/>
    <p:sldId id="1170" r:id="rId22"/>
    <p:sldId id="1209" r:id="rId23"/>
    <p:sldId id="1216" r:id="rId24"/>
    <p:sldId id="1183" r:id="rId25"/>
    <p:sldId id="1210" r:id="rId26"/>
    <p:sldId id="1217" r:id="rId27"/>
    <p:sldId id="1184" r:id="rId28"/>
    <p:sldId id="1211" r:id="rId29"/>
    <p:sldId id="1218" r:id="rId30"/>
    <p:sldId id="1186" r:id="rId31"/>
    <p:sldId id="1195" r:id="rId32"/>
    <p:sldId id="1212" r:id="rId33"/>
    <p:sldId id="995" r:id="rId34"/>
    <p:sldId id="821" r:id="rId35"/>
    <p:sldId id="1191" r:id="rId36"/>
    <p:sldId id="1192" r:id="rId37"/>
    <p:sldId id="1176" r:id="rId38"/>
    <p:sldId id="1213" r:id="rId39"/>
    <p:sldId id="1219" r:id="rId40"/>
    <p:sldId id="1194" r:id="rId41"/>
    <p:sldId id="1179" r:id="rId42"/>
    <p:sldId id="1215" r:id="rId43"/>
    <p:sldId id="1148" r:id="rId44"/>
    <p:sldId id="1180" r:id="rId45"/>
    <p:sldId id="726" r:id="rId46"/>
    <p:sldId id="1157" r:id="rId47"/>
    <p:sldId id="1158" r:id="rId48"/>
    <p:sldId id="1159" r:id="rId49"/>
    <p:sldId id="730" r:id="rId50"/>
    <p:sldId id="1181" r:id="rId51"/>
    <p:sldId id="1182" r:id="rId52"/>
    <p:sldId id="736" r:id="rId53"/>
    <p:sldId id="1109" r:id="rId54"/>
    <p:sldId id="1110" r:id="rId55"/>
  </p:sldIdLst>
  <p:sldSz cx="9145588" cy="5145088"/>
  <p:notesSz cx="6797675" cy="9874250"/>
  <p:embeddedFontLst>
    <p:embeddedFont>
      <p:font typeface="나눔고딕" pitchFamily="50" charset="-127"/>
      <p:regular r:id="rId58"/>
      <p:bold r:id="rId59"/>
    </p:embeddedFont>
    <p:embeddedFont>
      <p:font typeface="맑은 고딕" pitchFamily="50" charset="-127"/>
      <p:regular r:id="rId60"/>
      <p:bold r:id="rId61"/>
    </p:embeddedFont>
    <p:embeddedFont>
      <p:font typeface="Cambria" pitchFamily="18" charset="0"/>
      <p:regular r:id="rId62"/>
      <p:bold r:id="rId63"/>
      <p:italic r:id="rId64"/>
      <p:boldItalic r:id="rId65"/>
    </p:embeddedFont>
    <p:embeddedFont>
      <p:font typeface="Tahoma" pitchFamily="34" charset="0"/>
      <p:regular r:id="rId66"/>
      <p:bold r:id="rId67"/>
    </p:embeddedFont>
    <p:embeddedFont>
      <p:font typeface="Calibri" pitchFamily="34" charset="0"/>
      <p:regular r:id="rId68"/>
      <p:bold r:id="rId69"/>
      <p:italic r:id="rId70"/>
      <p:boldItalic r:id="rId71"/>
    </p:embeddedFont>
    <p:embeddedFont>
      <p:font typeface="나눔고딕 Bold" charset="-127"/>
      <p:regular r:id="rId7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669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3386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0076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6765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3460" algn="l" defTabSz="913386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0148" algn="l" defTabSz="913386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196839" algn="l" defTabSz="913386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3534" algn="l" defTabSz="913386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 userDrawn="1">
          <p15:clr>
            <a:srgbClr val="A4A3A4"/>
          </p15:clr>
        </p15:guide>
        <p15:guide id="5" orient="horz" pos="485" userDrawn="1">
          <p15:clr>
            <a:srgbClr val="A4A3A4"/>
          </p15:clr>
        </p15:guide>
        <p15:guide id="13" orient="horz" pos="759" userDrawn="1">
          <p15:clr>
            <a:srgbClr val="A4A3A4"/>
          </p15:clr>
        </p15:guide>
        <p15:guide id="14" orient="horz" pos="970" userDrawn="1">
          <p15:clr>
            <a:srgbClr val="A4A3A4"/>
          </p15:clr>
        </p15:guide>
        <p15:guide id="18" pos="204" userDrawn="1">
          <p15:clr>
            <a:srgbClr val="A4A3A4"/>
          </p15:clr>
        </p15:guide>
        <p15:guide id="20" pos="706" userDrawn="1">
          <p15:clr>
            <a:srgbClr val="A4A3A4"/>
          </p15:clr>
        </p15:guide>
        <p15:guide id="21" pos="590" userDrawn="1">
          <p15:clr>
            <a:srgbClr val="A4A3A4"/>
          </p15:clr>
        </p15:guide>
        <p15:guide id="23" pos="5509" userDrawn="1">
          <p15:clr>
            <a:srgbClr val="A4A3A4"/>
          </p15:clr>
        </p15:guide>
        <p15:guide id="24" orient="horz" pos="2216" userDrawn="1">
          <p15:clr>
            <a:srgbClr val="A4A3A4"/>
          </p15:clr>
        </p15:guide>
        <p15:guide id="26" orient="horz" pos="1167" userDrawn="1">
          <p15:clr>
            <a:srgbClr val="A4A3A4"/>
          </p15:clr>
        </p15:guide>
        <p15:guide id="27" pos="431" userDrawn="1">
          <p15:clr>
            <a:srgbClr val="A4A3A4"/>
          </p15:clr>
        </p15:guide>
        <p15:guide id="28" pos="816" userDrawn="1">
          <p15:clr>
            <a:srgbClr val="A4A3A4"/>
          </p15:clr>
        </p15:guide>
        <p15:guide id="30" pos="1834" userDrawn="1">
          <p15:clr>
            <a:srgbClr val="A4A3A4"/>
          </p15:clr>
        </p15:guide>
        <p15:guide id="31" orient="horz" pos="350">
          <p15:clr>
            <a:srgbClr val="A4A3A4"/>
          </p15:clr>
        </p15:guide>
        <p15:guide id="32" orient="horz" pos="622">
          <p15:clr>
            <a:srgbClr val="A4A3A4"/>
          </p15:clr>
        </p15:guide>
        <p15:guide id="33" pos="249">
          <p15:clr>
            <a:srgbClr val="A4A3A4"/>
          </p15:clr>
        </p15:guide>
        <p15:guide id="34" pos="657">
          <p15:clr>
            <a:srgbClr val="A4A3A4"/>
          </p15:clr>
        </p15:guide>
        <p15:guide id="35" pos="5511">
          <p15:clr>
            <a:srgbClr val="A4A3A4"/>
          </p15:clr>
        </p15:guide>
        <p15:guide id="36" pos="476">
          <p15:clr>
            <a:srgbClr val="A4A3A4"/>
          </p15:clr>
        </p15:guide>
        <p15:guide id="37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6BA42C"/>
    <a:srgbClr val="7F7F7F"/>
    <a:srgbClr val="FFCCFF"/>
    <a:srgbClr val="8FADE9"/>
    <a:srgbClr val="2963D1"/>
    <a:srgbClr val="D8F3F4"/>
    <a:srgbClr val="C1ECED"/>
    <a:srgbClr val="67D0D3"/>
    <a:srgbClr val="F2F2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12246" autoAdjust="0"/>
    <p:restoredTop sz="86369" autoAdjust="0"/>
  </p:normalViewPr>
  <p:slideViewPr>
    <p:cSldViewPr>
      <p:cViewPr varScale="1">
        <p:scale>
          <a:sx n="134" d="100"/>
          <a:sy n="134" d="100"/>
        </p:scale>
        <p:origin x="-486" y="-84"/>
      </p:cViewPr>
      <p:guideLst>
        <p:guide orient="horz" pos="3072"/>
        <p:guide orient="horz" pos="485"/>
        <p:guide orient="horz" pos="759"/>
        <p:guide orient="horz" pos="970"/>
        <p:guide orient="horz" pos="2216"/>
        <p:guide orient="horz" pos="1167"/>
        <p:guide orient="horz" pos="350"/>
        <p:guide orient="horz" pos="622"/>
        <p:guide pos="204"/>
        <p:guide pos="706"/>
        <p:guide pos="590"/>
        <p:guide pos="5509"/>
        <p:guide pos="431"/>
        <p:guide pos="816"/>
        <p:guide pos="1834"/>
        <p:guide pos="249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02" y="-108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1788D-6503-4FB8-8DFA-56BB7161F7F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BB45E-8B80-4EAB-B6F7-0B087DF03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719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" y="739775"/>
            <a:ext cx="65817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0822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065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065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1F204C6A-1A63-4F04-8825-220E8E81D4B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55294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669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338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007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676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3460" algn="l" defTabSz="913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48" algn="l" defTabSz="913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39" algn="l" defTabSz="913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34" algn="l" defTabSz="913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375" y="755650"/>
            <a:ext cx="6700838" cy="3770313"/>
          </a:xfrm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2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5033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50332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4151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29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7970" y="4914418"/>
            <a:ext cx="432123" cy="230670"/>
          </a:xfrm>
          <a:prstGeom prst="rect">
            <a:avLst/>
          </a:prstGeom>
        </p:spPr>
        <p:txBody>
          <a:bodyPr lIns="91395" tIns="45694" rIns="91395" bIns="45694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829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2660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646" y="54918"/>
            <a:ext cx="8341979" cy="399122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81" y="51486"/>
            <a:ext cx="432123" cy="399122"/>
          </a:xfrm>
          <a:prstGeom prst="rect">
            <a:avLst/>
          </a:prstGeom>
        </p:spPr>
        <p:txBody>
          <a:bodyPr lIns="77939" tIns="38970" rIns="77939" bIns="38970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 smtClean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1F497D"/>
                </a:solidFill>
              </a:rPr>
              <a:t>◈</a:t>
            </a:r>
            <a:endParaRPr kumimoji="0" lang="ko-KR" altLang="en-US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1F497D"/>
              </a:solidFill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7963" y="4914418"/>
            <a:ext cx="432123" cy="230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atinLnBrk="0"/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 latinLnBrk="0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47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660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654" y="54926"/>
            <a:ext cx="8341979" cy="399122"/>
          </a:xfrm>
          <a:prstGeom prst="rect">
            <a:avLst/>
          </a:prstGeom>
        </p:spPr>
        <p:txBody>
          <a:bodyPr lIns="77885" tIns="38939" rIns="77885" bIns="38939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81" y="51486"/>
            <a:ext cx="432123" cy="399122"/>
          </a:xfrm>
          <a:prstGeom prst="rect">
            <a:avLst/>
          </a:prstGeom>
        </p:spPr>
        <p:txBody>
          <a:bodyPr lIns="77885" tIns="38939" rIns="77885" bIns="38939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 smtClean="0"/>
              <a:t>◈</a:t>
            </a:r>
            <a:endParaRPr kumimoji="0"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275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829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8"/>
            <a:ext cx="9156710" cy="579299"/>
          </a:xfrm>
          <a:prstGeom prst="rect">
            <a:avLst/>
          </a:prstGeom>
          <a:pattFill prst="wdUpDiag">
            <a:fgClr>
              <a:schemeClr val="accent4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86" tIns="45689" rIns="91386" bIns="45689"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579299"/>
            <a:ext cx="9156710" cy="4566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86" tIns="45689" rIns="91386" bIns="45689"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55707" y="67994"/>
            <a:ext cx="8161241" cy="428757"/>
          </a:xfrm>
          <a:prstGeom prst="rect">
            <a:avLst/>
          </a:prstGeom>
        </p:spPr>
        <p:txBody>
          <a:bodyPr lIns="91386" tIns="45689" rIns="91386" bIns="45689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251572" y="74362"/>
            <a:ext cx="432123" cy="399122"/>
          </a:xfrm>
          <a:prstGeom prst="rect">
            <a:avLst/>
          </a:prstGeom>
        </p:spPr>
        <p:txBody>
          <a:bodyPr lIns="77885" tIns="38939" rIns="77885" bIns="38939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2800" dirty="0" smtClean="0">
                <a:solidFill>
                  <a:schemeClr val="bg1"/>
                </a:solidFill>
              </a:rPr>
              <a:t>◈</a:t>
            </a:r>
            <a:endParaRPr kumimoji="0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712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22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654" y="54926"/>
            <a:ext cx="8341979" cy="399122"/>
          </a:xfrm>
          <a:prstGeom prst="rect">
            <a:avLst/>
          </a:prstGeom>
        </p:spPr>
        <p:txBody>
          <a:bodyPr lIns="77885" tIns="38939" rIns="77885" bIns="38939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81" y="51486"/>
            <a:ext cx="432123" cy="399122"/>
          </a:xfrm>
          <a:prstGeom prst="rect">
            <a:avLst/>
          </a:prstGeom>
        </p:spPr>
        <p:txBody>
          <a:bodyPr lIns="77885" tIns="38939" rIns="77885" bIns="38939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 smtClean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1F497D"/>
                </a:solidFill>
              </a:rPr>
              <a:t>◈</a:t>
            </a:r>
            <a:endParaRPr kumimoji="0" lang="ko-KR" altLang="en-US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1F497D"/>
              </a:solidFill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83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683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9260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8"/>
            <a:ext cx="9156710" cy="579299"/>
          </a:xfrm>
          <a:prstGeom prst="rect">
            <a:avLst/>
          </a:prstGeom>
          <a:pattFill prst="wdUpDiag">
            <a:fgClr>
              <a:schemeClr val="accent4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86" tIns="45689" rIns="91386" bIns="45689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579299"/>
            <a:ext cx="9156710" cy="4566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86" tIns="45689" rIns="91386" bIns="45689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55707" y="67994"/>
            <a:ext cx="8161241" cy="428757"/>
          </a:xfrm>
          <a:prstGeom prst="rect">
            <a:avLst/>
          </a:prstGeom>
        </p:spPr>
        <p:txBody>
          <a:bodyPr lIns="91386" tIns="45689" rIns="91386" bIns="45689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251572" y="74362"/>
            <a:ext cx="432123" cy="399122"/>
          </a:xfrm>
          <a:prstGeom prst="rect">
            <a:avLst/>
          </a:prstGeom>
        </p:spPr>
        <p:txBody>
          <a:bodyPr lIns="77885" tIns="38939" rIns="77885" bIns="38939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2800" dirty="0" smtClean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◈</a:t>
            </a:r>
            <a:endParaRPr kumimoji="0" lang="ko-KR" altLang="en-US" sz="280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290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82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654" y="54926"/>
            <a:ext cx="8341979" cy="399122"/>
          </a:xfrm>
          <a:prstGeom prst="rect">
            <a:avLst/>
          </a:prstGeom>
        </p:spPr>
        <p:txBody>
          <a:bodyPr lIns="77885" tIns="38939" rIns="77885" bIns="38939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81" y="51486"/>
            <a:ext cx="432123" cy="399122"/>
          </a:xfrm>
          <a:prstGeom prst="rect">
            <a:avLst/>
          </a:prstGeom>
        </p:spPr>
        <p:txBody>
          <a:bodyPr lIns="77885" tIns="38939" rIns="77885" bIns="38939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 smtClean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1F497D"/>
                </a:solidFill>
              </a:rPr>
              <a:t>◈</a:t>
            </a:r>
            <a:endParaRPr kumimoji="0" lang="ko-KR" altLang="en-US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1F497D"/>
              </a:solidFill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94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879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8"/>
            <a:ext cx="9156710" cy="579299"/>
          </a:xfrm>
          <a:prstGeom prst="rect">
            <a:avLst/>
          </a:prstGeom>
          <a:pattFill prst="wdUpDiag">
            <a:fgClr>
              <a:schemeClr val="accent4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86" tIns="45689" rIns="91386" bIns="45689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579299"/>
            <a:ext cx="9156710" cy="4566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86" tIns="45689" rIns="91386" bIns="45689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55707" y="67994"/>
            <a:ext cx="8161241" cy="428757"/>
          </a:xfrm>
          <a:prstGeom prst="rect">
            <a:avLst/>
          </a:prstGeom>
        </p:spPr>
        <p:txBody>
          <a:bodyPr lIns="91386" tIns="45689" rIns="91386" bIns="45689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251572" y="74362"/>
            <a:ext cx="432123" cy="399122"/>
          </a:xfrm>
          <a:prstGeom prst="rect">
            <a:avLst/>
          </a:prstGeom>
        </p:spPr>
        <p:txBody>
          <a:bodyPr lIns="77885" tIns="38939" rIns="77885" bIns="38939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2800" dirty="0" smtClean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◈</a:t>
            </a:r>
            <a:endParaRPr kumimoji="0" lang="ko-KR" altLang="en-US" sz="280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8677971" y="4914418"/>
            <a:ext cx="432123" cy="230670"/>
          </a:xfrm>
          <a:prstGeom prst="rect">
            <a:avLst/>
          </a:prstGeom>
        </p:spPr>
        <p:txBody>
          <a:bodyPr lIns="91386" tIns="45689" rIns="91386" bIns="45689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51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9260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14937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9260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75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653" y="54925"/>
            <a:ext cx="8341979" cy="399122"/>
          </a:xfrm>
          <a:prstGeom prst="rect">
            <a:avLst/>
          </a:prstGeom>
        </p:spPr>
        <p:txBody>
          <a:bodyPr lIns="77892" tIns="38943" rIns="77892" bIns="3894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81" y="51486"/>
            <a:ext cx="432123" cy="399122"/>
          </a:xfrm>
          <a:prstGeom prst="rect">
            <a:avLst/>
          </a:prstGeom>
        </p:spPr>
        <p:txBody>
          <a:bodyPr lIns="77892" tIns="38943" rIns="77892" bIns="3894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 smtClean="0"/>
              <a:t>◈</a:t>
            </a:r>
            <a:endParaRPr kumimoji="0"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7970" y="4914418"/>
            <a:ext cx="432123" cy="230670"/>
          </a:xfrm>
          <a:prstGeom prst="rect">
            <a:avLst/>
          </a:prstGeom>
        </p:spPr>
        <p:txBody>
          <a:bodyPr lIns="91395" tIns="45694" rIns="91395" bIns="45694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275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653" y="54925"/>
            <a:ext cx="8341979" cy="399122"/>
          </a:xfrm>
          <a:prstGeom prst="rect">
            <a:avLst/>
          </a:prstGeom>
        </p:spPr>
        <p:txBody>
          <a:bodyPr lIns="77892" tIns="38943" rIns="77892" bIns="3894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81" y="51486"/>
            <a:ext cx="432123" cy="399122"/>
          </a:xfrm>
          <a:prstGeom prst="rect">
            <a:avLst/>
          </a:prstGeom>
        </p:spPr>
        <p:txBody>
          <a:bodyPr lIns="77892" tIns="38943" rIns="77892" bIns="3894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 smtClean="0"/>
              <a:t>◈</a:t>
            </a:r>
            <a:endParaRPr kumimoji="0"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7970" y="4914418"/>
            <a:ext cx="432123" cy="230670"/>
          </a:xfrm>
          <a:prstGeom prst="rect">
            <a:avLst/>
          </a:prstGeom>
        </p:spPr>
        <p:txBody>
          <a:bodyPr lIns="91395" tIns="45694" rIns="91395" bIns="45694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275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653" y="54925"/>
            <a:ext cx="8341979" cy="399122"/>
          </a:xfrm>
          <a:prstGeom prst="rect">
            <a:avLst/>
          </a:prstGeom>
        </p:spPr>
        <p:txBody>
          <a:bodyPr lIns="77892" tIns="38943" rIns="77892" bIns="3894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81" y="51486"/>
            <a:ext cx="432123" cy="399122"/>
          </a:xfrm>
          <a:prstGeom prst="rect">
            <a:avLst/>
          </a:prstGeom>
        </p:spPr>
        <p:txBody>
          <a:bodyPr lIns="77892" tIns="38943" rIns="77892" bIns="3894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 smtClean="0"/>
              <a:t>◈</a:t>
            </a:r>
            <a:endParaRPr kumimoji="0"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7970" y="4914418"/>
            <a:ext cx="432123" cy="230670"/>
          </a:xfrm>
          <a:prstGeom prst="rect">
            <a:avLst/>
          </a:prstGeom>
        </p:spPr>
        <p:txBody>
          <a:bodyPr lIns="91395" tIns="45694" rIns="91395" bIns="45694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275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723063" y="0"/>
            <a:ext cx="0" cy="5145088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교안_bg1.jpg"/>
          <p:cNvPicPr>
            <a:picLocks noChangeAspect="1"/>
          </p:cNvPicPr>
          <p:nvPr userDrawn="1"/>
        </p:nvPicPr>
        <p:blipFill>
          <a:blip r:embed="rId14" cstate="print">
            <a:grayscl/>
          </a:blip>
          <a:stretch>
            <a:fillRect/>
          </a:stretch>
        </p:blipFill>
        <p:spPr>
          <a:xfrm>
            <a:off x="9565" y="-6883"/>
            <a:ext cx="9136023" cy="51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291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91" r:id="rId2"/>
    <p:sldLayoutId id="2147486066" r:id="rId3"/>
    <p:sldLayoutId id="2147486115" r:id="rId4"/>
    <p:sldLayoutId id="2147486092" r:id="rId5"/>
    <p:sldLayoutId id="2147486118" r:id="rId6"/>
    <p:sldLayoutId id="2147486098" r:id="rId7"/>
    <p:sldLayoutId id="2147486099" r:id="rId8"/>
    <p:sldLayoutId id="2147486100" r:id="rId9"/>
    <p:sldLayoutId id="2147486101" r:id="rId10"/>
    <p:sldLayoutId id="2147486102" r:id="rId11"/>
    <p:sldLayoutId id="21474861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69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38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07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676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519" indent="-34251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19" indent="-28542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23" indent="-22834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20" indent="-22834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110" indent="-22834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802" indent="-228345" algn="l" defTabSz="9133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495" indent="-228345" algn="l" defTabSz="9133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184" indent="-228345" algn="l" defTabSz="9133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876" indent="-228345" algn="l" defTabSz="9133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3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90" algn="l" defTabSz="9133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86" algn="l" defTabSz="9133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76" algn="l" defTabSz="9133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765" algn="l" defTabSz="9133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460" algn="l" defTabSz="9133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148" algn="l" defTabSz="9133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839" algn="l" defTabSz="9133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534" algn="l" defTabSz="9133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9"/>
          <p:cNvSpPr>
            <a:spLocks noChangeArrowheads="1"/>
          </p:cNvSpPr>
          <p:nvPr userDrawn="1"/>
        </p:nvSpPr>
        <p:spPr bwMode="auto">
          <a:xfrm>
            <a:off x="25269" y="253661"/>
            <a:ext cx="7791638" cy="39035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19"/>
          <p:cNvSpPr>
            <a:spLocks noChangeArrowheads="1"/>
          </p:cNvSpPr>
          <p:nvPr userDrawn="1"/>
        </p:nvSpPr>
        <p:spPr bwMode="auto">
          <a:xfrm>
            <a:off x="25269" y="255065"/>
            <a:ext cx="1210685" cy="3974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30"/>
          <p:cNvGrpSpPr/>
          <p:nvPr userDrawn="1"/>
        </p:nvGrpSpPr>
        <p:grpSpPr>
          <a:xfrm>
            <a:off x="7816897" y="252946"/>
            <a:ext cx="1306169" cy="3976302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 userDrawn="1"/>
        </p:nvSpPr>
        <p:spPr bwMode="auto">
          <a:xfrm>
            <a:off x="219976" y="4157209"/>
            <a:ext cx="8903084" cy="9573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 userDrawn="1"/>
        </p:nvSpPr>
        <p:spPr bwMode="auto">
          <a:xfrm>
            <a:off x="-7621" y="377726"/>
            <a:ext cx="1048852" cy="230893"/>
          </a:xfrm>
          <a:prstGeom prst="rect">
            <a:avLst/>
          </a:prstGeom>
          <a:noFill/>
          <a:ln>
            <a:noFill/>
          </a:ln>
          <a:extLst/>
        </p:spPr>
        <p:txBody>
          <a:bodyPr lIns="91385" tIns="45689" rIns="91385" bIns="4568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준비하기</a:t>
            </a:r>
            <a:endParaRPr lang="en-US" altLang="ko-KR" sz="9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 userDrawn="1"/>
        </p:nvSpPr>
        <p:spPr bwMode="auto">
          <a:xfrm>
            <a:off x="-7621" y="1358800"/>
            <a:ext cx="1048852" cy="230893"/>
          </a:xfrm>
          <a:prstGeom prst="rect">
            <a:avLst/>
          </a:prstGeom>
          <a:noFill/>
          <a:ln>
            <a:noFill/>
          </a:ln>
          <a:extLst/>
        </p:spPr>
        <p:txBody>
          <a:bodyPr lIns="91385" tIns="45689" rIns="91385" bIns="4568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 userDrawn="1"/>
        </p:nvSpPr>
        <p:spPr bwMode="auto">
          <a:xfrm>
            <a:off x="-7621" y="2145184"/>
            <a:ext cx="1048852" cy="230893"/>
          </a:xfrm>
          <a:prstGeom prst="rect">
            <a:avLst/>
          </a:prstGeom>
          <a:noFill/>
          <a:ln>
            <a:noFill/>
          </a:ln>
          <a:extLst/>
        </p:spPr>
        <p:txBody>
          <a:bodyPr lIns="91385" tIns="45689" rIns="91385" bIns="4568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평가하기</a:t>
            </a:r>
            <a:endParaRPr lang="en-US" altLang="ko-KR" sz="9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 userDrawn="1"/>
        </p:nvSpPr>
        <p:spPr bwMode="auto">
          <a:xfrm>
            <a:off x="57240" y="630695"/>
            <a:ext cx="1177404" cy="523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85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ko-KR" altLang="en-US" sz="8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열기</a:t>
            </a:r>
            <a:endParaRPr lang="en-US" altLang="ko-KR" sz="800" b="0" baseline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 userDrawn="1"/>
        </p:nvSpPr>
        <p:spPr bwMode="auto">
          <a:xfrm>
            <a:off x="57240" y="2416844"/>
            <a:ext cx="1177404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85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적용하기</a:t>
            </a:r>
            <a:endParaRPr lang="en-US" altLang="ko-KR" sz="8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문제풀기</a:t>
            </a: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 userDrawn="1"/>
        </p:nvSpPr>
        <p:spPr bwMode="auto">
          <a:xfrm>
            <a:off x="27881" y="2854290"/>
            <a:ext cx="1033926" cy="217243"/>
          </a:xfrm>
          <a:prstGeom prst="rect">
            <a:avLst/>
          </a:prstGeom>
          <a:noFill/>
          <a:ln>
            <a:noFill/>
          </a:ln>
          <a:extLst/>
        </p:spPr>
        <p:txBody>
          <a:bodyPr lIns="77883" tIns="38938" rIns="77883" bIns="389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 userDrawn="1"/>
        </p:nvSpPr>
        <p:spPr bwMode="auto">
          <a:xfrm>
            <a:off x="57240" y="3113375"/>
            <a:ext cx="1177404" cy="3232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77883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핵심요약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학습맺음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19"/>
          <p:cNvSpPr>
            <a:spLocks noChangeArrowheads="1"/>
          </p:cNvSpPr>
          <p:nvPr userDrawn="1"/>
        </p:nvSpPr>
        <p:spPr bwMode="auto">
          <a:xfrm>
            <a:off x="25264" y="4157164"/>
            <a:ext cx="290700" cy="9580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385" tIns="45689" rIns="71958" bIns="45689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7970" y="4914418"/>
            <a:ext cx="432123" cy="230670"/>
          </a:xfrm>
          <a:prstGeom prst="rect">
            <a:avLst/>
          </a:prstGeom>
        </p:spPr>
        <p:txBody>
          <a:bodyPr lIns="91395" tIns="45694" rIns="91395" bIns="45694"/>
          <a:lstStyle>
            <a:lvl1pPr>
              <a:defRPr sz="900"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>
            <a:spLocks noChangeArrowheads="1"/>
          </p:cNvSpPr>
          <p:nvPr userDrawn="1"/>
        </p:nvSpPr>
        <p:spPr bwMode="auto">
          <a:xfrm>
            <a:off x="57240" y="1628448"/>
            <a:ext cx="117740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85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 algn="l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테이블 생성</a:t>
            </a:r>
            <a:endParaRPr kumimoji="1" lang="en-US" altLang="ko-KR" sz="800" b="0" kern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064" indent="-77064" algn="l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테이블 변경</a:t>
            </a:r>
            <a:endParaRPr kumimoji="1" lang="en-US" altLang="ko-KR" sz="800" b="0" kern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064" indent="-77064" algn="l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Rectangle 22"/>
          <p:cNvSpPr>
            <a:spLocks noChangeArrowheads="1"/>
          </p:cNvSpPr>
          <p:nvPr userDrawn="1"/>
        </p:nvSpPr>
        <p:spPr bwMode="auto">
          <a:xfrm>
            <a:off x="25261" y="19038"/>
            <a:ext cx="386489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/>
          <p:cNvSpPr>
            <a:spLocks noChangeArrowheads="1"/>
          </p:cNvSpPr>
          <p:nvPr userDrawn="1"/>
        </p:nvSpPr>
        <p:spPr bwMode="auto">
          <a:xfrm>
            <a:off x="5918320" y="19038"/>
            <a:ext cx="3204740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l"/>
            <a:endParaRPr lang="ko-KR" altLang="en-US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Rectangle 22"/>
          <p:cNvSpPr>
            <a:spLocks noChangeArrowheads="1"/>
          </p:cNvSpPr>
          <p:nvPr userDrawn="1"/>
        </p:nvSpPr>
        <p:spPr bwMode="auto">
          <a:xfrm>
            <a:off x="409499" y="19038"/>
            <a:ext cx="2434802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l" latinLnBrk="1"/>
            <a:endParaRPr lang="ko-KR" altLang="en-US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22"/>
          <p:cNvSpPr>
            <a:spLocks noChangeArrowheads="1"/>
          </p:cNvSpPr>
          <p:nvPr userDrawn="1"/>
        </p:nvSpPr>
        <p:spPr bwMode="auto">
          <a:xfrm>
            <a:off x="3226886" y="19038"/>
            <a:ext cx="2308849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latinLnBrk="1"/>
            <a:endParaRPr lang="ko-KR" altLang="en-US" sz="8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22"/>
          <p:cNvSpPr>
            <a:spLocks noChangeArrowheads="1"/>
          </p:cNvSpPr>
          <p:nvPr userDrawn="1"/>
        </p:nvSpPr>
        <p:spPr bwMode="auto">
          <a:xfrm>
            <a:off x="2844302" y="19038"/>
            <a:ext cx="382584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22"/>
          <p:cNvSpPr>
            <a:spLocks noChangeArrowheads="1"/>
          </p:cNvSpPr>
          <p:nvPr userDrawn="1"/>
        </p:nvSpPr>
        <p:spPr bwMode="auto">
          <a:xfrm>
            <a:off x="5535735" y="19038"/>
            <a:ext cx="382584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22"/>
          <p:cNvSpPr>
            <a:spLocks noChangeArrowheads="1"/>
          </p:cNvSpPr>
          <p:nvPr userDrawn="1"/>
        </p:nvSpPr>
        <p:spPr bwMode="auto">
          <a:xfrm>
            <a:off x="8628424" y="19038"/>
            <a:ext cx="494636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l"/>
            <a:endParaRPr lang="ko-KR" altLang="en-US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Rectangle 22"/>
          <p:cNvSpPr>
            <a:spLocks noChangeArrowheads="1"/>
          </p:cNvSpPr>
          <p:nvPr userDrawn="1"/>
        </p:nvSpPr>
        <p:spPr bwMode="auto">
          <a:xfrm>
            <a:off x="8173819" y="19038"/>
            <a:ext cx="454605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16"/>
          <p:cNvSpPr txBox="1">
            <a:spLocks noChangeArrowheads="1"/>
          </p:cNvSpPr>
          <p:nvPr userDrawn="1"/>
        </p:nvSpPr>
        <p:spPr bwMode="auto">
          <a:xfrm>
            <a:off x="421699" y="18279"/>
            <a:ext cx="2412419" cy="18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83" tIns="38938" rIns="77883" bIns="38938"/>
          <a:lstStyle/>
          <a:p>
            <a:pPr algn="l"/>
            <a:r>
              <a:rPr lang="en-US" altLang="ko-KR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43" name="TextBox 16"/>
          <p:cNvSpPr txBox="1">
            <a:spLocks noChangeArrowheads="1"/>
          </p:cNvSpPr>
          <p:nvPr userDrawn="1"/>
        </p:nvSpPr>
        <p:spPr bwMode="auto">
          <a:xfrm>
            <a:off x="3227268" y="18279"/>
            <a:ext cx="2304400" cy="18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83" tIns="38938" rIns="77883" bIns="38938"/>
          <a:lstStyle/>
          <a:p>
            <a:pPr algn="l"/>
            <a:r>
              <a:rPr lang="ko-KR" altLang="en-US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</a:p>
        </p:txBody>
      </p:sp>
      <p:sp>
        <p:nvSpPr>
          <p:cNvPr id="48" name="TextBox 47"/>
          <p:cNvSpPr txBox="1">
            <a:spLocks noChangeArrowheads="1"/>
          </p:cNvSpPr>
          <p:nvPr userDrawn="1"/>
        </p:nvSpPr>
        <p:spPr bwMode="auto">
          <a:xfrm>
            <a:off x="5925941" y="18279"/>
            <a:ext cx="3204556" cy="18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83" tIns="38938" rIns="77883" bIns="38938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4. </a:t>
            </a:r>
            <a:r>
              <a:rPr kumimoji="1" lang="ko-KR" altLang="en-US" sz="8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데이터 구조 생성과 변경</a:t>
            </a:r>
          </a:p>
        </p:txBody>
      </p:sp>
      <p:pic>
        <p:nvPicPr>
          <p:cNvPr id="56832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8291" y="3868688"/>
            <a:ext cx="6568605" cy="28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 userDrawn="1"/>
        </p:nvSpPr>
        <p:spPr bwMode="auto">
          <a:xfrm>
            <a:off x="8575899" y="8386"/>
            <a:ext cx="365715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04_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4" r:id="rId1"/>
    <p:sldLayoutId id="2147486095" r:id="rId2"/>
    <p:sldLayoutId id="2147486096" r:id="rId3"/>
    <p:sldLayoutId id="214748609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385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876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154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754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032" indent="-292032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753" indent="-24336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464" indent="-19469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849" indent="-19469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229" indent="-19469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1610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995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381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9766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385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769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154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540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924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305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5688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073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9"/>
          <p:cNvSpPr>
            <a:spLocks noChangeArrowheads="1"/>
          </p:cNvSpPr>
          <p:nvPr userDrawn="1"/>
        </p:nvSpPr>
        <p:spPr bwMode="auto">
          <a:xfrm>
            <a:off x="25269" y="253661"/>
            <a:ext cx="7791638" cy="39035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ctr">
              <a:defRPr/>
            </a:pPr>
            <a:endParaRPr kumimoji="0" lang="ko-KR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19"/>
          <p:cNvSpPr>
            <a:spLocks noChangeArrowheads="1"/>
          </p:cNvSpPr>
          <p:nvPr userDrawn="1"/>
        </p:nvSpPr>
        <p:spPr bwMode="auto">
          <a:xfrm>
            <a:off x="25269" y="255065"/>
            <a:ext cx="1210685" cy="3974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ctr">
              <a:defRPr/>
            </a:pPr>
            <a:endParaRPr kumimoji="0" lang="ko-KR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30"/>
          <p:cNvGrpSpPr/>
          <p:nvPr userDrawn="1"/>
        </p:nvGrpSpPr>
        <p:grpSpPr>
          <a:xfrm>
            <a:off x="7816897" y="252946"/>
            <a:ext cx="1306169" cy="3976302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  <a:endParaRPr kumimoji="0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</a:t>
              </a:r>
              <a:r>
                <a:rPr lang="ko-KR" altLang="en-US" sz="8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명</a:t>
              </a:r>
              <a:endParaRPr kumimoji="0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 userDrawn="1"/>
        </p:nvSpPr>
        <p:spPr bwMode="auto">
          <a:xfrm>
            <a:off x="219976" y="4157209"/>
            <a:ext cx="8903084" cy="9573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ctr">
              <a:defRPr/>
            </a:pPr>
            <a:endParaRPr kumimoji="0" lang="ko-KR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 userDrawn="1"/>
        </p:nvSpPr>
        <p:spPr bwMode="auto">
          <a:xfrm>
            <a:off x="-7621" y="377726"/>
            <a:ext cx="1048852" cy="230893"/>
          </a:xfrm>
          <a:prstGeom prst="rect">
            <a:avLst/>
          </a:prstGeom>
          <a:noFill/>
          <a:ln>
            <a:noFill/>
          </a:ln>
          <a:extLst/>
        </p:spPr>
        <p:txBody>
          <a:bodyPr lIns="91385" tIns="45689" rIns="91385" bIns="4568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준비하기</a:t>
            </a:r>
            <a:endParaRPr lang="en-US" altLang="ko-KR" sz="9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 userDrawn="1"/>
        </p:nvSpPr>
        <p:spPr bwMode="auto">
          <a:xfrm>
            <a:off x="-7621" y="1358800"/>
            <a:ext cx="1048852" cy="230893"/>
          </a:xfrm>
          <a:prstGeom prst="rect">
            <a:avLst/>
          </a:prstGeom>
          <a:noFill/>
          <a:ln>
            <a:noFill/>
          </a:ln>
          <a:extLst/>
        </p:spPr>
        <p:txBody>
          <a:bodyPr lIns="91385" tIns="45689" rIns="91385" bIns="4568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학습하기</a:t>
            </a:r>
            <a:endParaRPr lang="en-US" altLang="ko-KR" sz="9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 userDrawn="1"/>
        </p:nvSpPr>
        <p:spPr bwMode="auto">
          <a:xfrm>
            <a:off x="-7621" y="2145184"/>
            <a:ext cx="1048852" cy="230893"/>
          </a:xfrm>
          <a:prstGeom prst="rect">
            <a:avLst/>
          </a:prstGeom>
          <a:noFill/>
          <a:ln>
            <a:noFill/>
          </a:ln>
          <a:extLst/>
        </p:spPr>
        <p:txBody>
          <a:bodyPr lIns="91385" tIns="45689" rIns="91385" bIns="4568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평가하기</a:t>
            </a:r>
            <a:endParaRPr lang="en-US" altLang="ko-KR" sz="9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 userDrawn="1"/>
        </p:nvSpPr>
        <p:spPr bwMode="auto">
          <a:xfrm>
            <a:off x="57240" y="630695"/>
            <a:ext cx="1177404" cy="523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85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학습열기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 userDrawn="1"/>
        </p:nvSpPr>
        <p:spPr bwMode="auto">
          <a:xfrm>
            <a:off x="57240" y="2416844"/>
            <a:ext cx="1177404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85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 eaLnBrk="1" latinLnBrk="0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적용하기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 eaLnBrk="1" latinLnBrk="0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문제풀기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 userDrawn="1"/>
        </p:nvSpPr>
        <p:spPr bwMode="auto">
          <a:xfrm>
            <a:off x="27881" y="2926298"/>
            <a:ext cx="1033926" cy="217243"/>
          </a:xfrm>
          <a:prstGeom prst="rect">
            <a:avLst/>
          </a:prstGeom>
          <a:noFill/>
          <a:ln>
            <a:noFill/>
          </a:ln>
          <a:extLst/>
        </p:spPr>
        <p:txBody>
          <a:bodyPr lIns="77883" tIns="38938" rIns="77883" bIns="389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 userDrawn="1"/>
        </p:nvSpPr>
        <p:spPr bwMode="auto">
          <a:xfrm>
            <a:off x="57240" y="3185383"/>
            <a:ext cx="1177404" cy="3232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77883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 eaLnBrk="1" latinLnBrk="0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핵심요약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 eaLnBrk="1" latinLnBrk="0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학습맺음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19"/>
          <p:cNvSpPr>
            <a:spLocks noChangeArrowheads="1"/>
          </p:cNvSpPr>
          <p:nvPr userDrawn="1"/>
        </p:nvSpPr>
        <p:spPr bwMode="auto">
          <a:xfrm>
            <a:off x="25264" y="4157164"/>
            <a:ext cx="290700" cy="9580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385" tIns="45689" rIns="71958" bIns="45689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7970" y="4914418"/>
            <a:ext cx="432123" cy="230670"/>
          </a:xfrm>
          <a:prstGeom prst="rect">
            <a:avLst/>
          </a:prstGeom>
        </p:spPr>
        <p:txBody>
          <a:bodyPr lIns="91395" tIns="45694" rIns="91395" bIns="45694"/>
          <a:lstStyle>
            <a:lvl1pPr>
              <a:defRPr sz="900" b="1"/>
            </a:lvl1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 userDrawn="1"/>
        </p:nvSpPr>
        <p:spPr bwMode="auto">
          <a:xfrm>
            <a:off x="57240" y="1628448"/>
            <a:ext cx="117740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85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생성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변경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altLang="ko-KR" sz="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Rectangle 22"/>
          <p:cNvSpPr>
            <a:spLocks noChangeArrowheads="1"/>
          </p:cNvSpPr>
          <p:nvPr userDrawn="1"/>
        </p:nvSpPr>
        <p:spPr bwMode="auto">
          <a:xfrm>
            <a:off x="25261" y="19038"/>
            <a:ext cx="386489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/>
          <p:cNvSpPr>
            <a:spLocks noChangeArrowheads="1"/>
          </p:cNvSpPr>
          <p:nvPr userDrawn="1"/>
        </p:nvSpPr>
        <p:spPr bwMode="auto">
          <a:xfrm>
            <a:off x="5918320" y="19038"/>
            <a:ext cx="3204740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endParaRPr lang="ko-KR" altLang="en-US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Rectangle 22"/>
          <p:cNvSpPr>
            <a:spLocks noChangeArrowheads="1"/>
          </p:cNvSpPr>
          <p:nvPr userDrawn="1"/>
        </p:nvSpPr>
        <p:spPr bwMode="auto">
          <a:xfrm>
            <a:off x="409499" y="19038"/>
            <a:ext cx="2434802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endParaRPr lang="ko-KR" altLang="en-US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22"/>
          <p:cNvSpPr>
            <a:spLocks noChangeArrowheads="1"/>
          </p:cNvSpPr>
          <p:nvPr userDrawn="1"/>
        </p:nvSpPr>
        <p:spPr bwMode="auto">
          <a:xfrm>
            <a:off x="3226886" y="19038"/>
            <a:ext cx="2308849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endParaRPr lang="ko-KR" altLang="en-US" sz="800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22"/>
          <p:cNvSpPr>
            <a:spLocks noChangeArrowheads="1"/>
          </p:cNvSpPr>
          <p:nvPr userDrawn="1"/>
        </p:nvSpPr>
        <p:spPr bwMode="auto">
          <a:xfrm>
            <a:off x="2844302" y="19038"/>
            <a:ext cx="382584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22"/>
          <p:cNvSpPr>
            <a:spLocks noChangeArrowheads="1"/>
          </p:cNvSpPr>
          <p:nvPr userDrawn="1"/>
        </p:nvSpPr>
        <p:spPr bwMode="auto">
          <a:xfrm>
            <a:off x="5535735" y="19038"/>
            <a:ext cx="382584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22"/>
          <p:cNvSpPr>
            <a:spLocks noChangeArrowheads="1"/>
          </p:cNvSpPr>
          <p:nvPr userDrawn="1"/>
        </p:nvSpPr>
        <p:spPr bwMode="auto">
          <a:xfrm>
            <a:off x="8628424" y="19038"/>
            <a:ext cx="494636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endParaRPr lang="ko-KR" altLang="en-US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Rectangle 22"/>
          <p:cNvSpPr>
            <a:spLocks noChangeArrowheads="1"/>
          </p:cNvSpPr>
          <p:nvPr userDrawn="1"/>
        </p:nvSpPr>
        <p:spPr bwMode="auto">
          <a:xfrm>
            <a:off x="8173819" y="19038"/>
            <a:ext cx="454605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  <a:endParaRPr kumimoji="0"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16"/>
          <p:cNvSpPr txBox="1">
            <a:spLocks noChangeArrowheads="1"/>
          </p:cNvSpPr>
          <p:nvPr userDrawn="1"/>
        </p:nvSpPr>
        <p:spPr bwMode="auto">
          <a:xfrm>
            <a:off x="421699" y="18279"/>
            <a:ext cx="2412419" cy="18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83" tIns="38938" rIns="77883" bIns="38938"/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43" name="TextBox 16"/>
          <p:cNvSpPr txBox="1">
            <a:spLocks noChangeArrowheads="1"/>
          </p:cNvSpPr>
          <p:nvPr userDrawn="1"/>
        </p:nvSpPr>
        <p:spPr bwMode="auto">
          <a:xfrm>
            <a:off x="3227268" y="18279"/>
            <a:ext cx="2304400" cy="18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83" tIns="38938" rIns="77883" bIns="38938"/>
          <a:lstStyle/>
          <a:p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</a:p>
        </p:txBody>
      </p:sp>
      <p:sp>
        <p:nvSpPr>
          <p:cNvPr id="48" name="TextBox 47"/>
          <p:cNvSpPr txBox="1">
            <a:spLocks noChangeArrowheads="1"/>
          </p:cNvSpPr>
          <p:nvPr userDrawn="1"/>
        </p:nvSpPr>
        <p:spPr bwMode="auto">
          <a:xfrm>
            <a:off x="5925941" y="18279"/>
            <a:ext cx="3204556" cy="18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83" tIns="38938" rIns="77883" bIns="38938"/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구조 생성과 변경</a:t>
            </a:r>
          </a:p>
        </p:txBody>
      </p:sp>
      <p:pic>
        <p:nvPicPr>
          <p:cNvPr id="56832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8291" y="3868688"/>
            <a:ext cx="6568605" cy="28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 userDrawn="1"/>
        </p:nvSpPr>
        <p:spPr bwMode="auto">
          <a:xfrm>
            <a:off x="8575899" y="8386"/>
            <a:ext cx="365715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04_</a:t>
            </a:r>
            <a:endParaRPr lang="ko-KR" altLang="en-US" sz="8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14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20" r:id="rId1"/>
    <p:sldLayoutId id="2147486121" r:id="rId2"/>
    <p:sldLayoutId id="2147486122" r:id="rId3"/>
    <p:sldLayoutId id="2147486123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385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876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154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754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032" indent="-292032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753" indent="-24336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464" indent="-19469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849" indent="-19469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229" indent="-19469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1610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995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381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9766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385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769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154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540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924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305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5688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073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9"/>
          <p:cNvSpPr>
            <a:spLocks noChangeArrowheads="1"/>
          </p:cNvSpPr>
          <p:nvPr userDrawn="1"/>
        </p:nvSpPr>
        <p:spPr bwMode="auto">
          <a:xfrm>
            <a:off x="25269" y="253661"/>
            <a:ext cx="7791638" cy="39035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ctr">
              <a:defRPr/>
            </a:pPr>
            <a:endParaRPr kumimoji="0" lang="ko-KR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19"/>
          <p:cNvSpPr>
            <a:spLocks noChangeArrowheads="1"/>
          </p:cNvSpPr>
          <p:nvPr userDrawn="1"/>
        </p:nvSpPr>
        <p:spPr bwMode="auto">
          <a:xfrm>
            <a:off x="25269" y="255065"/>
            <a:ext cx="1210685" cy="3974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ctr">
              <a:defRPr/>
            </a:pPr>
            <a:endParaRPr kumimoji="0" lang="ko-KR" altLang="ko-KR" sz="9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30"/>
          <p:cNvGrpSpPr/>
          <p:nvPr userDrawn="1"/>
        </p:nvGrpSpPr>
        <p:grpSpPr>
          <a:xfrm>
            <a:off x="7816897" y="252946"/>
            <a:ext cx="1306169" cy="3976302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  <a:endParaRPr kumimoji="0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</a:t>
              </a:r>
              <a:r>
                <a:rPr lang="ko-KR" altLang="en-US" sz="8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명</a:t>
              </a:r>
              <a:endParaRPr kumimoji="0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 userDrawn="1"/>
        </p:nvSpPr>
        <p:spPr bwMode="auto">
          <a:xfrm>
            <a:off x="219976" y="4157209"/>
            <a:ext cx="8903084" cy="9573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pPr algn="ctr">
              <a:defRPr/>
            </a:pPr>
            <a:endParaRPr kumimoji="0" lang="ko-KR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 userDrawn="1"/>
        </p:nvSpPr>
        <p:spPr bwMode="auto">
          <a:xfrm>
            <a:off x="-7621" y="377726"/>
            <a:ext cx="1048852" cy="230893"/>
          </a:xfrm>
          <a:prstGeom prst="rect">
            <a:avLst/>
          </a:prstGeom>
          <a:noFill/>
          <a:ln>
            <a:noFill/>
          </a:ln>
          <a:extLst/>
        </p:spPr>
        <p:txBody>
          <a:bodyPr lIns="91385" tIns="45689" rIns="91385" bIns="4568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준비하기</a:t>
            </a:r>
            <a:endParaRPr lang="en-US" altLang="ko-KR" sz="9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 userDrawn="1"/>
        </p:nvSpPr>
        <p:spPr bwMode="auto">
          <a:xfrm>
            <a:off x="-7621" y="1358800"/>
            <a:ext cx="1048852" cy="230893"/>
          </a:xfrm>
          <a:prstGeom prst="rect">
            <a:avLst/>
          </a:prstGeom>
          <a:noFill/>
          <a:ln>
            <a:noFill/>
          </a:ln>
          <a:extLst/>
        </p:spPr>
        <p:txBody>
          <a:bodyPr lIns="91385" tIns="45689" rIns="91385" bIns="4568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학습하기</a:t>
            </a:r>
            <a:endParaRPr lang="en-US" altLang="ko-KR" sz="9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 userDrawn="1"/>
        </p:nvSpPr>
        <p:spPr bwMode="auto">
          <a:xfrm>
            <a:off x="-7621" y="2145184"/>
            <a:ext cx="1048852" cy="230893"/>
          </a:xfrm>
          <a:prstGeom prst="rect">
            <a:avLst/>
          </a:prstGeom>
          <a:noFill/>
          <a:ln>
            <a:noFill/>
          </a:ln>
          <a:extLst/>
        </p:spPr>
        <p:txBody>
          <a:bodyPr lIns="91385" tIns="45689" rIns="91385" bIns="4568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평가하기</a:t>
            </a:r>
            <a:endParaRPr lang="en-US" altLang="ko-KR" sz="9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 userDrawn="1"/>
        </p:nvSpPr>
        <p:spPr bwMode="auto">
          <a:xfrm>
            <a:off x="57240" y="630695"/>
            <a:ext cx="1177404" cy="523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85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학습열기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 userDrawn="1"/>
        </p:nvSpPr>
        <p:spPr bwMode="auto">
          <a:xfrm>
            <a:off x="57240" y="2416844"/>
            <a:ext cx="1177404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85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 eaLnBrk="1" latinLnBrk="0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적용하기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 eaLnBrk="1" latinLnBrk="0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문제풀기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 userDrawn="1"/>
        </p:nvSpPr>
        <p:spPr bwMode="auto">
          <a:xfrm>
            <a:off x="27881" y="2926298"/>
            <a:ext cx="1033926" cy="217243"/>
          </a:xfrm>
          <a:prstGeom prst="rect">
            <a:avLst/>
          </a:prstGeom>
          <a:noFill/>
          <a:ln>
            <a:noFill/>
          </a:ln>
          <a:extLst/>
        </p:spPr>
        <p:txBody>
          <a:bodyPr lIns="77883" tIns="38938" rIns="77883" bIns="3893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 userDrawn="1"/>
        </p:nvSpPr>
        <p:spPr bwMode="auto">
          <a:xfrm>
            <a:off x="57240" y="3185383"/>
            <a:ext cx="1177404" cy="3232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77883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 eaLnBrk="1" latinLnBrk="0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핵심요약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 eaLnBrk="1" latinLnBrk="0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학습맺음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19"/>
          <p:cNvSpPr>
            <a:spLocks noChangeArrowheads="1"/>
          </p:cNvSpPr>
          <p:nvPr userDrawn="1"/>
        </p:nvSpPr>
        <p:spPr bwMode="auto">
          <a:xfrm>
            <a:off x="25264" y="4157164"/>
            <a:ext cx="290700" cy="9580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385" tIns="45689" rIns="71958" bIns="45689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7970" y="4914418"/>
            <a:ext cx="432123" cy="230670"/>
          </a:xfrm>
          <a:prstGeom prst="rect">
            <a:avLst/>
          </a:prstGeom>
        </p:spPr>
        <p:txBody>
          <a:bodyPr lIns="91395" tIns="45694" rIns="91395" bIns="45694"/>
          <a:lstStyle>
            <a:lvl1pPr>
              <a:defRPr sz="900" b="1"/>
            </a:lvl1pPr>
          </a:lstStyle>
          <a:p>
            <a:fld id="{50FDCC27-B19A-4A8C-A2EB-1A8261DEBFC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 userDrawn="1"/>
        </p:nvSpPr>
        <p:spPr bwMode="auto">
          <a:xfrm>
            <a:off x="57240" y="1628448"/>
            <a:ext cx="117740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85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생성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변경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064" indent="-77064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altLang="ko-KR" sz="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Rectangle 22"/>
          <p:cNvSpPr>
            <a:spLocks noChangeArrowheads="1"/>
          </p:cNvSpPr>
          <p:nvPr userDrawn="1"/>
        </p:nvSpPr>
        <p:spPr bwMode="auto">
          <a:xfrm>
            <a:off x="25261" y="19038"/>
            <a:ext cx="386489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/>
          <p:cNvSpPr>
            <a:spLocks noChangeArrowheads="1"/>
          </p:cNvSpPr>
          <p:nvPr userDrawn="1"/>
        </p:nvSpPr>
        <p:spPr bwMode="auto">
          <a:xfrm>
            <a:off x="5918320" y="19038"/>
            <a:ext cx="3204740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endParaRPr lang="ko-KR" altLang="en-US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Rectangle 22"/>
          <p:cNvSpPr>
            <a:spLocks noChangeArrowheads="1"/>
          </p:cNvSpPr>
          <p:nvPr userDrawn="1"/>
        </p:nvSpPr>
        <p:spPr bwMode="auto">
          <a:xfrm>
            <a:off x="409499" y="19038"/>
            <a:ext cx="2434802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endParaRPr lang="ko-KR" altLang="en-US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22"/>
          <p:cNvSpPr>
            <a:spLocks noChangeArrowheads="1"/>
          </p:cNvSpPr>
          <p:nvPr userDrawn="1"/>
        </p:nvSpPr>
        <p:spPr bwMode="auto">
          <a:xfrm>
            <a:off x="3226886" y="19038"/>
            <a:ext cx="2308849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endParaRPr lang="ko-KR" altLang="en-US" sz="800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22"/>
          <p:cNvSpPr>
            <a:spLocks noChangeArrowheads="1"/>
          </p:cNvSpPr>
          <p:nvPr userDrawn="1"/>
        </p:nvSpPr>
        <p:spPr bwMode="auto">
          <a:xfrm>
            <a:off x="2844302" y="19038"/>
            <a:ext cx="382584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22"/>
          <p:cNvSpPr>
            <a:spLocks noChangeArrowheads="1"/>
          </p:cNvSpPr>
          <p:nvPr userDrawn="1"/>
        </p:nvSpPr>
        <p:spPr bwMode="auto">
          <a:xfrm>
            <a:off x="5535735" y="19038"/>
            <a:ext cx="382584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22"/>
          <p:cNvSpPr>
            <a:spLocks noChangeArrowheads="1"/>
          </p:cNvSpPr>
          <p:nvPr userDrawn="1"/>
        </p:nvSpPr>
        <p:spPr bwMode="auto">
          <a:xfrm>
            <a:off x="8628424" y="19038"/>
            <a:ext cx="494636" cy="204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85" tIns="45689" rIns="91385" bIns="45689" anchor="ctr"/>
          <a:lstStyle/>
          <a:p>
            <a:endParaRPr lang="ko-KR" altLang="en-US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Rectangle 22"/>
          <p:cNvSpPr>
            <a:spLocks noChangeArrowheads="1"/>
          </p:cNvSpPr>
          <p:nvPr userDrawn="1"/>
        </p:nvSpPr>
        <p:spPr bwMode="auto">
          <a:xfrm>
            <a:off x="8173819" y="19038"/>
            <a:ext cx="454605" cy="204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385" tIns="45689" rIns="91385" bIns="456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  <a:endParaRPr kumimoji="0"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16"/>
          <p:cNvSpPr txBox="1">
            <a:spLocks noChangeArrowheads="1"/>
          </p:cNvSpPr>
          <p:nvPr userDrawn="1"/>
        </p:nvSpPr>
        <p:spPr bwMode="auto">
          <a:xfrm>
            <a:off x="421699" y="18279"/>
            <a:ext cx="2412419" cy="18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83" tIns="38938" rIns="77883" bIns="38938"/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43" name="TextBox 16"/>
          <p:cNvSpPr txBox="1">
            <a:spLocks noChangeArrowheads="1"/>
          </p:cNvSpPr>
          <p:nvPr userDrawn="1"/>
        </p:nvSpPr>
        <p:spPr bwMode="auto">
          <a:xfrm>
            <a:off x="3227268" y="18279"/>
            <a:ext cx="2304400" cy="18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83" tIns="38938" rIns="77883" bIns="38938"/>
          <a:lstStyle/>
          <a:p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</a:p>
        </p:txBody>
      </p:sp>
      <p:sp>
        <p:nvSpPr>
          <p:cNvPr id="48" name="TextBox 47"/>
          <p:cNvSpPr txBox="1">
            <a:spLocks noChangeArrowheads="1"/>
          </p:cNvSpPr>
          <p:nvPr userDrawn="1"/>
        </p:nvSpPr>
        <p:spPr bwMode="auto">
          <a:xfrm>
            <a:off x="5925941" y="18279"/>
            <a:ext cx="3204556" cy="18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83" tIns="38938" rIns="77883" bIns="38938"/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구조 생성과 변경</a:t>
            </a:r>
          </a:p>
        </p:txBody>
      </p:sp>
      <p:pic>
        <p:nvPicPr>
          <p:cNvPr id="56832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8291" y="3868688"/>
            <a:ext cx="6568605" cy="28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 userDrawn="1"/>
        </p:nvSpPr>
        <p:spPr bwMode="auto">
          <a:xfrm>
            <a:off x="8575899" y="8386"/>
            <a:ext cx="365715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04_</a:t>
            </a:r>
            <a:endParaRPr lang="ko-KR" altLang="en-US" sz="8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71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25" r:id="rId1"/>
    <p:sldLayoutId id="2147486126" r:id="rId2"/>
    <p:sldLayoutId id="2147486127" r:id="rId3"/>
    <p:sldLayoutId id="2147486128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385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876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154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754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032" indent="-292032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753" indent="-24336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464" indent="-19469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849" indent="-19469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229" indent="-19469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1610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995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381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9766" indent="-194695" algn="l" defTabSz="77876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385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769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154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540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924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305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5688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073" algn="l" defTabSz="77876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5"/>
          <p:cNvSpPr>
            <a:spLocks noChangeArrowheads="1"/>
          </p:cNvSpPr>
          <p:nvPr/>
        </p:nvSpPr>
        <p:spPr bwMode="auto">
          <a:xfrm>
            <a:off x="3032172" y="1227019"/>
            <a:ext cx="3081259" cy="34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77930" tIns="38965" rIns="77930" bIns="38965">
            <a:spAutoFit/>
          </a:bodyPr>
          <a:lstStyle/>
          <a:p>
            <a:pPr algn="ctr" latinLnBrk="0"/>
            <a:r>
              <a:rPr lang="en-US" altLang="ko-KR" sz="17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7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17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구조 생성과 변경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384125" y="612748"/>
            <a:ext cx="6357572" cy="460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7930" tIns="38965" rIns="77930" bIns="38965" anchor="ctr"/>
          <a:lstStyle/>
          <a:p>
            <a:pPr algn="ctr"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SQL</a:t>
            </a:r>
            <a:r>
              <a:rPr lang="ko-KR" altLang="en-US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</a:p>
        </p:txBody>
      </p:sp>
      <p:sp>
        <p:nvSpPr>
          <p:cNvPr id="26628" name="Rectangle 24"/>
          <p:cNvSpPr>
            <a:spLocks noChangeArrowheads="1"/>
          </p:cNvSpPr>
          <p:nvPr/>
        </p:nvSpPr>
        <p:spPr bwMode="auto">
          <a:xfrm>
            <a:off x="185084" y="195645"/>
            <a:ext cx="8775421" cy="4753800"/>
          </a:xfrm>
          <a:prstGeom prst="rect">
            <a:avLst/>
          </a:prstGeom>
          <a:noFill/>
          <a:ln w="38100" cmpd="dbl" algn="ctr">
            <a:solidFill>
              <a:srgbClr val="5F5F5F"/>
            </a:solidFill>
            <a:miter lim="800000"/>
            <a:headEnd/>
            <a:tailEnd/>
          </a:ln>
          <a:extLst/>
        </p:spPr>
        <p:txBody>
          <a:bodyPr wrap="none" lIns="77930" tIns="38965" rIns="77930" bIns="38965" anchor="ctr"/>
          <a:lstStyle/>
          <a:p>
            <a:endParaRPr lang="ko-KR" altLang="en-US" sz="15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293272" y="382724"/>
            <a:ext cx="2448425" cy="230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7930" tIns="38965" rIns="77930" bIns="38965" anchor="ctr"/>
          <a:lstStyle/>
          <a:p>
            <a:pPr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평생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멀티미디어 강의형 양식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8094049"/>
              </p:ext>
            </p:extLst>
          </p:nvPr>
        </p:nvGraphicFramePr>
        <p:xfrm>
          <a:off x="1353279" y="1738784"/>
          <a:ext cx="6439034" cy="3886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0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7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73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31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4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내용전문가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민준기</a:t>
                      </a:r>
                    </a:p>
                  </a:txBody>
                  <a:tcPr marL="84436" marR="84436" marT="34307" marB="343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교수설계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한기대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김현아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36" marR="84436" marT="34307" marB="343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협력업체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위지런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36" marR="84436" marT="34307" marB="343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교수설계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협력업체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박현미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36" marR="84436" marT="34307" marB="343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4843026"/>
              </p:ext>
            </p:extLst>
          </p:nvPr>
        </p:nvGraphicFramePr>
        <p:xfrm>
          <a:off x="1353279" y="2203728"/>
          <a:ext cx="6439033" cy="11664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0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2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54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4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NCS 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정보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대분류코드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중분류코드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소분류코드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세분류코드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정보통신 </a:t>
                      </a:r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정보기술 </a:t>
                      </a:r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정보기술개발 </a:t>
                      </a:r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DB</a:t>
                      </a:r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엔지니어링</a:t>
                      </a: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능력단위 정보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2001020410_14v2</a:t>
                      </a: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SQL </a:t>
                      </a:r>
                      <a:r>
                        <a:rPr lang="ko-KR" altLang="en-US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활용</a:t>
                      </a: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440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능력단위 요소 정보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2001020410_14v2.1</a:t>
                      </a:r>
                      <a:endParaRPr lang="ko-KR" altLang="en-US" sz="800" kern="12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기본 </a:t>
                      </a:r>
                      <a:r>
                        <a:rPr lang="en-US" altLang="ko-KR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SQL</a:t>
                      </a:r>
                      <a:r>
                        <a:rPr lang="en-US" altLang="ko-KR" sz="800" kern="1200" baseline="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작성하기</a:t>
                      </a:r>
                      <a:endParaRPr lang="ko-KR" altLang="en-US" sz="800" kern="12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8137132"/>
              </p:ext>
            </p:extLst>
          </p:nvPr>
        </p:nvGraphicFramePr>
        <p:xfrm>
          <a:off x="1352891" y="3453541"/>
          <a:ext cx="6439810" cy="11660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0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1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7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916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4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특이사항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344">
                <a:tc>
                  <a:txBody>
                    <a:bodyPr/>
                    <a:lstStyle/>
                    <a:p>
                      <a:pPr marL="0" algn="ctr" defTabSz="779159" rtl="0" eaLnBrk="1" latinLnBrk="1" hangingPunct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SB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작성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36" marR="84436" marT="34307" marB="343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latinLnBrk="1" hangingPunct="1"/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박현미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36" marR="84436" marT="34307" marB="343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79159" rtl="0" eaLnBrk="1" latinLnBrk="1" hangingPunct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v.1.0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36" marR="84436" marT="34307" marB="343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79159" rtl="0" eaLnBrk="1" latinLnBrk="1" hangingPunct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2016/09/06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36" marR="84436" marT="34307" marB="343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79159" rtl="0" eaLnBrk="1" latinLnBrk="1" hangingPunct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SB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차 작성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36" marR="84436" marT="34307" marB="343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4344">
                <a:tc>
                  <a:txBody>
                    <a:bodyPr/>
                    <a:lstStyle/>
                    <a:p>
                      <a:pPr marL="0" algn="ctr" defTabSz="779159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55" marR="84455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79159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55" marR="84455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79159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55" marR="84455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79159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55" marR="84455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779159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55" marR="84455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34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434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434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전자칠판 영상 제시됨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367718" y="579302"/>
            <a:ext cx="6327759" cy="3244237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테이블 생성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58633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04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367719" y="941370"/>
            <a:ext cx="6327758" cy="112696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생성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6690" y="2284512"/>
            <a:ext cx="2016808" cy="1061777"/>
          </a:xfrm>
          <a:prstGeom prst="rect">
            <a:avLst/>
          </a:prstGeom>
        </p:spPr>
        <p:txBody>
          <a:bodyPr wrap="none" lIns="91395" tIns="45694" rIns="91395" bIns="45694">
            <a:spAutoFit/>
          </a:bodyPr>
          <a:lstStyle/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 생성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기본 속성 타입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생성과 </a:t>
            </a:r>
            <a:r>
              <a:rPr lang="ko-KR" altLang="en-US" sz="1400" b="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추가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48458" y="649340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en-US" altLang="ko-KR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영상을 </a:t>
            </a:r>
            <a:r>
              <a:rPr lang="ko-KR" altLang="en-US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통해 학습을 진행하세요</a:t>
            </a:r>
            <a:r>
              <a:rPr lang="en-US" altLang="ko-KR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000" b="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0</a:t>
            </a:r>
            <a:r>
              <a:rPr lang="en-US" altLang="ko-KR" dirty="0" smtClean="0"/>
              <a:t>4(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1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2145978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데이터베이스 생성</a:t>
            </a:r>
          </a:p>
        </p:txBody>
      </p:sp>
      <p:sp>
        <p:nvSpPr>
          <p:cNvPr id="132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6663012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5874" tIns="62937" rIns="125874" bIns="62937">
            <a:spAutoFit/>
          </a:bodyPr>
          <a:lstStyle/>
          <a:p>
            <a:pPr marL="180975" indent="-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그릇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올리기 전에 데이터베이스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밥상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만들어야 함</a:t>
            </a:r>
            <a:endParaRPr lang="en-US" altLang="ko-KR" sz="1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4" y="556320"/>
            <a:ext cx="2487744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데이터베이스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밥상</a:t>
            </a:r>
            <a:endParaRPr kumimoji="0" lang="ko-KR" altLang="en-US" sz="18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pic>
        <p:nvPicPr>
          <p:cNvPr id="180" name="그림 179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sp>
        <p:nvSpPr>
          <p:cNvPr id="181" name="TextBox 34"/>
          <p:cNvSpPr txBox="1">
            <a:spLocks noChangeArrowheads="1"/>
          </p:cNvSpPr>
          <p:nvPr/>
        </p:nvSpPr>
        <p:spPr bwMode="auto">
          <a:xfrm>
            <a:off x="598614" y="1539875"/>
            <a:ext cx="3758156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MS-SQL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에서 데이터베이스 만들기</a:t>
            </a:r>
          </a:p>
        </p:txBody>
      </p:sp>
      <p:pic>
        <p:nvPicPr>
          <p:cNvPr id="182" name="그림 18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1626180"/>
            <a:ext cx="309342" cy="231493"/>
          </a:xfrm>
          <a:prstGeom prst="rect">
            <a:avLst/>
          </a:prstGeom>
        </p:spPr>
      </p:pic>
      <p:sp>
        <p:nvSpPr>
          <p:cNvPr id="187" name="모서리가 둥근 직사각형 186"/>
          <p:cNvSpPr/>
          <p:nvPr/>
        </p:nvSpPr>
        <p:spPr>
          <a:xfrm>
            <a:off x="5099371" y="2135476"/>
            <a:ext cx="2708536" cy="87274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 algn="ctr">
            <a:solidFill>
              <a:srgbClr val="FAC19A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kern="0">
              <a:solidFill>
                <a:sysClr val="window" lastClr="FFFFFF"/>
              </a:solidFill>
              <a:latin typeface="Cambria"/>
              <a:ea typeface="맑은 고딕"/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5099371" y="2068488"/>
            <a:ext cx="2708536" cy="396740"/>
            <a:chOff x="2038348" y="3143427"/>
            <a:chExt cx="2276438" cy="39674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4098480" y="3143427"/>
              <a:ext cx="216306" cy="334707"/>
              <a:chOff x="4098480" y="3143427"/>
              <a:chExt cx="216306" cy="334707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4098480" y="3143427"/>
                <a:ext cx="216306" cy="223776"/>
                <a:chOff x="4212472" y="3143427"/>
                <a:chExt cx="216306" cy="223776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4212472" y="3143427"/>
                  <a:ext cx="216306" cy="11336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BC49E"/>
                    </a:gs>
                    <a:gs pos="100000">
                      <a:srgbClr val="FEECDF"/>
                    </a:gs>
                  </a:gsLst>
                  <a:lin ang="108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1800" b="0" kern="0" dirty="0">
                    <a:solidFill>
                      <a:sysClr val="window" lastClr="FFFFFF"/>
                    </a:solidFill>
                    <a:latin typeface="Cambria"/>
                    <a:ea typeface="맑은 고딕"/>
                  </a:endParaRPr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4212472" y="3253836"/>
                  <a:ext cx="216306" cy="11336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8A372"/>
                    </a:gs>
                    <a:gs pos="100000">
                      <a:srgbClr val="FAC19A"/>
                    </a:gs>
                  </a:gsLst>
                  <a:lin ang="108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1800" b="0" kern="0" dirty="0">
                    <a:solidFill>
                      <a:sysClr val="window" lastClr="FFFFFF"/>
                    </a:solidFill>
                    <a:latin typeface="Cambria"/>
                    <a:ea typeface="맑은 고딕"/>
                  </a:endParaRPr>
                </a:p>
              </p:txBody>
            </p:sp>
          </p:grpSp>
          <p:sp>
            <p:nvSpPr>
              <p:cNvPr id="202" name="직사각형 201"/>
              <p:cNvSpPr/>
              <p:nvPr/>
            </p:nvSpPr>
            <p:spPr>
              <a:xfrm>
                <a:off x="4098480" y="3364767"/>
                <a:ext cx="216306" cy="113367"/>
              </a:xfrm>
              <a:prstGeom prst="rect">
                <a:avLst/>
              </a:prstGeom>
              <a:gradFill flip="none" rotWithShape="1">
                <a:gsLst>
                  <a:gs pos="0">
                    <a:srgbClr val="F6844C"/>
                  </a:gs>
                  <a:gs pos="100000">
                    <a:srgbClr val="F8A170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kern="0" dirty="0">
                  <a:solidFill>
                    <a:sysClr val="window" lastClr="FFFFFF"/>
                  </a:solidFill>
                  <a:latin typeface="Cambria"/>
                  <a:ea typeface="맑은 고딕"/>
                </a:endParaRPr>
              </a:p>
            </p:txBody>
          </p:sp>
          <p:sp>
            <p:nvSpPr>
              <p:cNvPr id="203" name="이등변 삼각형 202"/>
              <p:cNvSpPr/>
              <p:nvPr/>
            </p:nvSpPr>
            <p:spPr>
              <a:xfrm rot="16200000" flipV="1">
                <a:off x="4116497" y="3129379"/>
                <a:ext cx="58063" cy="94097"/>
              </a:xfrm>
              <a:prstGeom prst="triangle">
                <a:avLst>
                  <a:gd name="adj" fmla="val 0"/>
                </a:avLst>
              </a:prstGeom>
              <a:solidFill>
                <a:srgbClr val="F7966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kern="0">
                  <a:solidFill>
                    <a:sysClr val="window" lastClr="FFFFFF"/>
                  </a:solidFill>
                  <a:latin typeface="Cambria"/>
                  <a:ea typeface="맑은 고딕"/>
                </a:endParaRPr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2038348" y="3143427"/>
              <a:ext cx="219036" cy="334707"/>
              <a:chOff x="2038348" y="3143427"/>
              <a:chExt cx="219036" cy="334707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2038348" y="3143427"/>
                <a:ext cx="219036" cy="223776"/>
                <a:chOff x="1102755" y="3143427"/>
                <a:chExt cx="219036" cy="223776"/>
              </a:xfrm>
            </p:grpSpPr>
            <p:sp>
              <p:nvSpPr>
                <p:cNvPr id="199" name="직사각형 198"/>
                <p:cNvSpPr/>
                <p:nvPr/>
              </p:nvSpPr>
              <p:spPr>
                <a:xfrm flipH="1">
                  <a:off x="1102755" y="3143427"/>
                  <a:ext cx="219036" cy="11336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BC49E"/>
                    </a:gs>
                    <a:gs pos="100000">
                      <a:srgbClr val="FEECDF"/>
                    </a:gs>
                  </a:gsLst>
                  <a:lin ang="108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1800" b="0" kern="0" dirty="0">
                    <a:solidFill>
                      <a:sysClr val="window" lastClr="FFFFFF"/>
                    </a:solidFill>
                    <a:latin typeface="Cambria"/>
                    <a:ea typeface="맑은 고딕"/>
                  </a:endParaRPr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flipH="1">
                  <a:off x="1102755" y="3253836"/>
                  <a:ext cx="219036" cy="11336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8A372"/>
                    </a:gs>
                    <a:gs pos="100000">
                      <a:srgbClr val="FAC19A"/>
                    </a:gs>
                  </a:gsLst>
                  <a:lin ang="108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ko-KR" altLang="en-US" sz="1800" b="0" kern="0" dirty="0">
                    <a:solidFill>
                      <a:sysClr val="window" lastClr="FFFFFF"/>
                    </a:solidFill>
                    <a:latin typeface="Cambria"/>
                    <a:ea typeface="맑은 고딕"/>
                  </a:endParaRPr>
                </a:p>
              </p:txBody>
            </p:sp>
          </p:grpSp>
          <p:sp>
            <p:nvSpPr>
              <p:cNvPr id="197" name="직사각형 196"/>
              <p:cNvSpPr/>
              <p:nvPr/>
            </p:nvSpPr>
            <p:spPr>
              <a:xfrm flipH="1">
                <a:off x="2038348" y="3364767"/>
                <a:ext cx="219036" cy="113367"/>
              </a:xfrm>
              <a:prstGeom prst="rect">
                <a:avLst/>
              </a:prstGeom>
              <a:gradFill flip="none" rotWithShape="1">
                <a:gsLst>
                  <a:gs pos="0">
                    <a:srgbClr val="F6844C"/>
                  </a:gs>
                  <a:gs pos="100000">
                    <a:srgbClr val="F8A170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kern="0" dirty="0">
                  <a:solidFill>
                    <a:sysClr val="window" lastClr="FFFFFF"/>
                  </a:solidFill>
                  <a:latin typeface="Cambria"/>
                  <a:ea typeface="맑은 고딕"/>
                </a:endParaRPr>
              </a:p>
            </p:txBody>
          </p:sp>
          <p:sp>
            <p:nvSpPr>
              <p:cNvPr id="198" name="이등변 삼각형 197"/>
              <p:cNvSpPr/>
              <p:nvPr/>
            </p:nvSpPr>
            <p:spPr>
              <a:xfrm rot="5400000" flipH="1" flipV="1">
                <a:off x="2180710" y="3128786"/>
                <a:ext cx="58063" cy="95285"/>
              </a:xfrm>
              <a:prstGeom prst="triangle">
                <a:avLst>
                  <a:gd name="adj" fmla="val 0"/>
                </a:avLst>
              </a:prstGeom>
              <a:solidFill>
                <a:srgbClr val="F7966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kern="0">
                  <a:solidFill>
                    <a:sysClr val="window" lastClr="FFFFFF"/>
                  </a:solidFill>
                  <a:latin typeface="Cambria"/>
                  <a:ea typeface="맑은 고딕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2162099" y="3205460"/>
              <a:ext cx="2030478" cy="334707"/>
              <a:chOff x="2162099" y="3205460"/>
              <a:chExt cx="2030478" cy="334707"/>
            </a:xfrm>
          </p:grpSpPr>
          <p:sp>
            <p:nvSpPr>
              <p:cNvPr id="193" name="직사각형 192"/>
              <p:cNvSpPr/>
              <p:nvPr/>
            </p:nvSpPr>
            <p:spPr>
              <a:xfrm>
                <a:off x="2162099" y="3205460"/>
                <a:ext cx="2030478" cy="113367"/>
              </a:xfrm>
              <a:prstGeom prst="rect">
                <a:avLst/>
              </a:prstGeom>
              <a:solidFill>
                <a:srgbClr val="C9600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kern="0" dirty="0">
                  <a:solidFill>
                    <a:sysClr val="window" lastClr="FFFFFF"/>
                  </a:solidFill>
                  <a:latin typeface="Cambria"/>
                  <a:ea typeface="맑은 고딕"/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2162099" y="3315869"/>
                <a:ext cx="2030478" cy="113367"/>
              </a:xfrm>
              <a:prstGeom prst="rect">
                <a:avLst/>
              </a:prstGeom>
              <a:solidFill>
                <a:srgbClr val="B0540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kern="0" dirty="0">
                  <a:solidFill>
                    <a:sysClr val="window" lastClr="FFFFFF"/>
                  </a:solidFill>
                  <a:latin typeface="Cambria"/>
                  <a:ea typeface="맑은 고딕"/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2162099" y="3426800"/>
                <a:ext cx="2030478" cy="113367"/>
              </a:xfrm>
              <a:prstGeom prst="rect">
                <a:avLst/>
              </a:prstGeom>
              <a:solidFill>
                <a:srgbClr val="F79646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kern="0" dirty="0">
                  <a:solidFill>
                    <a:sysClr val="window" lastClr="FFFFFF"/>
                  </a:solidFill>
                  <a:latin typeface="Cambria"/>
                  <a:ea typeface="맑은 고딕"/>
                </a:endParaRPr>
              </a:p>
            </p:txBody>
          </p:sp>
        </p:grpSp>
      </p:grpSp>
      <p:sp>
        <p:nvSpPr>
          <p:cNvPr id="189" name="직사각형 188"/>
          <p:cNvSpPr/>
          <p:nvPr/>
        </p:nvSpPr>
        <p:spPr>
          <a:xfrm>
            <a:off x="5533508" y="2115004"/>
            <a:ext cx="1840263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6" tIns="45713" rIns="91426" bIns="45713">
            <a:spAutoFit/>
          </a:bodyPr>
          <a:lstStyle/>
          <a:p>
            <a:pPr algn="ctr" defTabSz="944873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kern="0" dirty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SSMS</a:t>
            </a:r>
            <a:endParaRPr kumimoji="0" lang="ko-KR" altLang="en-US" sz="1800" kern="0" dirty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1696455" y="2135476"/>
            <a:ext cx="2708536" cy="87274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 algn="ctr">
            <a:solidFill>
              <a:srgbClr val="B2C9FF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맑은 고딕"/>
              <a:cs typeface="+mn-cs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1696455" y="2068488"/>
            <a:ext cx="2708536" cy="396740"/>
            <a:chOff x="2038348" y="3143427"/>
            <a:chExt cx="2276438" cy="396740"/>
          </a:xfrm>
        </p:grpSpPr>
        <p:grpSp>
          <p:nvGrpSpPr>
            <p:cNvPr id="206" name="그룹 205"/>
            <p:cNvGrpSpPr/>
            <p:nvPr/>
          </p:nvGrpSpPr>
          <p:grpSpPr>
            <a:xfrm>
              <a:off x="4098480" y="3143427"/>
              <a:ext cx="216306" cy="334707"/>
              <a:chOff x="4098480" y="3143427"/>
              <a:chExt cx="216306" cy="334707"/>
            </a:xfrm>
          </p:grpSpPr>
          <p:grpSp>
            <p:nvGrpSpPr>
              <p:cNvPr id="217" name="그룹 216"/>
              <p:cNvGrpSpPr/>
              <p:nvPr/>
            </p:nvGrpSpPr>
            <p:grpSpPr>
              <a:xfrm>
                <a:off x="4098480" y="3143427"/>
                <a:ext cx="216306" cy="223776"/>
                <a:chOff x="4212472" y="3143427"/>
                <a:chExt cx="216306" cy="223776"/>
              </a:xfrm>
            </p:grpSpPr>
            <p:sp>
              <p:nvSpPr>
                <p:cNvPr id="220" name="직사각형 219"/>
                <p:cNvSpPr/>
                <p:nvPr/>
              </p:nvSpPr>
              <p:spPr>
                <a:xfrm>
                  <a:off x="4212472" y="3143427"/>
                  <a:ext cx="216306" cy="11336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4CBFF"/>
                    </a:gs>
                    <a:gs pos="100000">
                      <a:srgbClr val="EAF5FF"/>
                    </a:gs>
                  </a:gsLst>
                  <a:lin ang="108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mbria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4212472" y="3253836"/>
                  <a:ext cx="216306" cy="11336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8EB1FF"/>
                    </a:gs>
                    <a:gs pos="100000">
                      <a:srgbClr val="B2C9FF"/>
                    </a:gs>
                  </a:gsLst>
                  <a:lin ang="108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mbria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218" name="직사각형 217"/>
              <p:cNvSpPr/>
              <p:nvPr/>
            </p:nvSpPr>
            <p:spPr>
              <a:xfrm>
                <a:off x="4098480" y="3364767"/>
                <a:ext cx="216306" cy="113367"/>
              </a:xfrm>
              <a:prstGeom prst="rect">
                <a:avLst/>
              </a:prstGeom>
              <a:gradFill flip="none" rotWithShape="1">
                <a:gsLst>
                  <a:gs pos="0">
                    <a:srgbClr val="6896FF"/>
                  </a:gs>
                  <a:gs pos="100000">
                    <a:srgbClr val="8CAFFF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"/>
                  <a:ea typeface="맑은 고딕"/>
                  <a:cs typeface="+mn-cs"/>
                </a:endParaRPr>
              </a:p>
            </p:txBody>
          </p:sp>
          <p:sp>
            <p:nvSpPr>
              <p:cNvPr id="219" name="이등변 삼각형 218"/>
              <p:cNvSpPr/>
              <p:nvPr/>
            </p:nvSpPr>
            <p:spPr>
              <a:xfrm rot="16200000" flipV="1">
                <a:off x="4116497" y="3129379"/>
                <a:ext cx="58063" cy="94097"/>
              </a:xfrm>
              <a:prstGeom prst="triangle">
                <a:avLst>
                  <a:gd name="adj" fmla="val 0"/>
                </a:avLst>
              </a:prstGeom>
              <a:solidFill>
                <a:srgbClr val="8EB1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>
              <a:off x="2038348" y="3143427"/>
              <a:ext cx="219036" cy="334707"/>
              <a:chOff x="2038348" y="3143427"/>
              <a:chExt cx="219036" cy="334707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2038348" y="3143427"/>
                <a:ext cx="219036" cy="223776"/>
                <a:chOff x="1102755" y="3143427"/>
                <a:chExt cx="219036" cy="223776"/>
              </a:xfrm>
            </p:grpSpPr>
            <p:sp>
              <p:nvSpPr>
                <p:cNvPr id="215" name="직사각형 214"/>
                <p:cNvSpPr/>
                <p:nvPr/>
              </p:nvSpPr>
              <p:spPr>
                <a:xfrm flipH="1">
                  <a:off x="1102755" y="3143427"/>
                  <a:ext cx="219036" cy="11336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4CBFF"/>
                    </a:gs>
                    <a:gs pos="100000">
                      <a:srgbClr val="EAF5FF"/>
                    </a:gs>
                  </a:gsLst>
                  <a:lin ang="108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mbria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 flipH="1">
                  <a:off x="1102755" y="3253836"/>
                  <a:ext cx="219036" cy="11336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8EB1FF"/>
                    </a:gs>
                    <a:gs pos="100000">
                      <a:srgbClr val="B2C9FF"/>
                    </a:gs>
                  </a:gsLst>
                  <a:lin ang="108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mbria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213" name="직사각형 212"/>
              <p:cNvSpPr/>
              <p:nvPr/>
            </p:nvSpPr>
            <p:spPr>
              <a:xfrm flipH="1">
                <a:off x="2038348" y="3364767"/>
                <a:ext cx="219036" cy="113367"/>
              </a:xfrm>
              <a:prstGeom prst="rect">
                <a:avLst/>
              </a:prstGeom>
              <a:gradFill flip="none" rotWithShape="1">
                <a:gsLst>
                  <a:gs pos="0">
                    <a:srgbClr val="6896FF"/>
                  </a:gs>
                  <a:gs pos="100000">
                    <a:srgbClr val="8CAFFF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"/>
                  <a:ea typeface="맑은 고딕"/>
                  <a:cs typeface="+mn-cs"/>
                </a:endParaRPr>
              </a:p>
            </p:txBody>
          </p:sp>
          <p:sp>
            <p:nvSpPr>
              <p:cNvPr id="214" name="이등변 삼각형 213"/>
              <p:cNvSpPr/>
              <p:nvPr/>
            </p:nvSpPr>
            <p:spPr>
              <a:xfrm rot="5400000" flipH="1" flipV="1">
                <a:off x="2180710" y="3128786"/>
                <a:ext cx="58063" cy="95285"/>
              </a:xfrm>
              <a:prstGeom prst="triangle">
                <a:avLst>
                  <a:gd name="adj" fmla="val 0"/>
                </a:avLst>
              </a:prstGeom>
              <a:solidFill>
                <a:srgbClr val="8EB1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2162099" y="3205460"/>
              <a:ext cx="2030478" cy="334707"/>
              <a:chOff x="2162099" y="3205460"/>
              <a:chExt cx="2030478" cy="334707"/>
            </a:xfrm>
          </p:grpSpPr>
          <p:sp>
            <p:nvSpPr>
              <p:cNvPr id="209" name="직사각형 208"/>
              <p:cNvSpPr/>
              <p:nvPr/>
            </p:nvSpPr>
            <p:spPr>
              <a:xfrm>
                <a:off x="2162099" y="3205460"/>
                <a:ext cx="2030478" cy="113367"/>
              </a:xfrm>
              <a:prstGeom prst="rect">
                <a:avLst/>
              </a:prstGeom>
              <a:solidFill>
                <a:srgbClr val="1F497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"/>
                  <a:ea typeface="맑은 고딕"/>
                  <a:cs typeface="+mn-cs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2162099" y="3315869"/>
                <a:ext cx="2030478" cy="113367"/>
              </a:xfrm>
              <a:prstGeom prst="rect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"/>
                  <a:ea typeface="맑은 고딕"/>
                  <a:cs typeface="+mn-cs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2162099" y="3426800"/>
                <a:ext cx="2030478" cy="113367"/>
              </a:xfrm>
              <a:prstGeom prst="rect">
                <a:avLst/>
              </a:prstGeom>
              <a:solidFill>
                <a:srgbClr val="1F497D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6" name="직사각형 185"/>
          <p:cNvSpPr/>
          <p:nvPr/>
        </p:nvSpPr>
        <p:spPr>
          <a:xfrm>
            <a:off x="2130592" y="2115004"/>
            <a:ext cx="1840263" cy="3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6" tIns="45713" rIns="91426" bIns="45713">
            <a:spAutoFit/>
          </a:bodyPr>
          <a:lstStyle/>
          <a:p>
            <a:pPr algn="ctr" defTabSz="944873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kern="0" dirty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T-SQL</a:t>
            </a:r>
            <a:endParaRPr kumimoji="0" lang="ko-KR" altLang="en-US" sz="1800" kern="0" dirty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22" name="TextBox 37"/>
          <p:cNvSpPr txBox="1">
            <a:spLocks noChangeArrowheads="1"/>
          </p:cNvSpPr>
          <p:nvPr/>
        </p:nvSpPr>
        <p:spPr bwMode="auto">
          <a:xfrm>
            <a:off x="1843696" y="2554977"/>
            <a:ext cx="1116943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5874" tIns="62937" rIns="125874" bIns="62937">
            <a:spAutoFit/>
          </a:bodyPr>
          <a:lstStyle/>
          <a:p>
            <a:pPr marL="180975" indent="-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1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3" name="TextBox 37"/>
          <p:cNvSpPr txBox="1">
            <a:spLocks noChangeArrowheads="1"/>
          </p:cNvSpPr>
          <p:nvPr/>
        </p:nvSpPr>
        <p:spPr bwMode="auto">
          <a:xfrm>
            <a:off x="5247431" y="2554977"/>
            <a:ext cx="1159904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5874" tIns="62937" rIns="125874" bIns="62937">
            <a:spAutoFit/>
          </a:bodyPr>
          <a:lstStyle/>
          <a:p>
            <a:pPr marL="180975" indent="-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endParaRPr lang="en-US" altLang="ko-KR" sz="1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5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2145978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데이터베이스 생성</a:t>
            </a:r>
          </a:p>
        </p:txBody>
      </p:sp>
      <p:sp>
        <p:nvSpPr>
          <p:cNvPr id="132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5295651" cy="15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5874" tIns="62937" rIns="125874" bIns="62937">
            <a:spAutoFit/>
          </a:bodyPr>
          <a:lstStyle/>
          <a:p>
            <a:pPr marL="180975" indent="-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test01</a:t>
            </a:r>
          </a:p>
          <a:p>
            <a:pPr marL="180975" indent="-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생성하려면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en-US" altLang="ko-KR" sz="1800" b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사용해야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en-US" altLang="ko-KR" sz="1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defTabSz="1219241" fontAlgn="auto" latinLnBrk="0">
              <a:spcBef>
                <a:spcPts val="0"/>
              </a:spcBef>
              <a:spcAft>
                <a:spcPts val="814"/>
              </a:spcAft>
              <a:defRPr/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 master</a:t>
            </a:r>
          </a:p>
          <a:p>
            <a:pPr marL="180975" defTabSz="1219241" fontAlgn="auto" latinLnBrk="0">
              <a:spcBef>
                <a:spcPts val="0"/>
              </a:spcBef>
              <a:spcAft>
                <a:spcPts val="814"/>
              </a:spcAft>
              <a:defRPr/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DATABASE test01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4631063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T-SQL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을 이용하여 데이터베이스 만들기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pic>
        <p:nvPicPr>
          <p:cNvPr id="180" name="그림 179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1044402" y="1865103"/>
            <a:ext cx="86605" cy="83327"/>
          </a:xfrm>
          <a:prstGeom prst="ellipse">
            <a:avLst/>
          </a:prstGeom>
          <a:solidFill>
            <a:srgbClr val="736DC1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맑은 고딕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044402" y="2241103"/>
            <a:ext cx="86605" cy="83327"/>
          </a:xfrm>
          <a:prstGeom prst="ellipse">
            <a:avLst/>
          </a:prstGeom>
          <a:solidFill>
            <a:srgbClr val="736DC1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맑은 고딕"/>
              <a:cs typeface="+mn-cs"/>
            </a:endParaRPr>
          </a:p>
        </p:txBody>
      </p:sp>
      <p:pic>
        <p:nvPicPr>
          <p:cNvPr id="55" name="그림 54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470436"/>
            <a:ext cx="144341" cy="138878"/>
          </a:xfrm>
          <a:prstGeom prst="rect">
            <a:avLst/>
          </a:prstGeom>
        </p:spPr>
      </p:pic>
      <p:sp>
        <p:nvSpPr>
          <p:cNvPr id="56" name="대각선 방향의 모서리가 잘린 사각형 55"/>
          <p:cNvSpPr/>
          <p:nvPr/>
        </p:nvSpPr>
        <p:spPr>
          <a:xfrm>
            <a:off x="4267051" y="1800587"/>
            <a:ext cx="4545909" cy="3134289"/>
          </a:xfrm>
          <a:prstGeom prst="snip2DiagRect">
            <a:avLst>
              <a:gd name="adj1" fmla="val 16436"/>
              <a:gd name="adj2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498247" marR="0" lvl="0" indent="-249124" algn="ctr" defTabSz="1498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050" name="Picture 2" descr="C:\Users\hmpark\Desktop\SQL활용_4,5,6회차 이미지보정\04\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6158" y="2140496"/>
            <a:ext cx="3911867" cy="24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 descr="shadow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518262">
            <a:off x="8284203" y="4077310"/>
            <a:ext cx="496122" cy="1213617"/>
          </a:xfrm>
          <a:prstGeom prst="rect">
            <a:avLst/>
          </a:prstGeom>
        </p:spPr>
      </p:pic>
      <p:pic>
        <p:nvPicPr>
          <p:cNvPr id="18" name="그림 17" descr="shadow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518262">
            <a:off x="4304302" y="1455138"/>
            <a:ext cx="496122" cy="12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80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04442" y="1909969"/>
            <a:ext cx="6696744" cy="3245338"/>
            <a:chOff x="2298753" y="2457288"/>
            <a:chExt cx="3632956" cy="2110497"/>
          </a:xfrm>
        </p:grpSpPr>
        <p:sp>
          <p:nvSpPr>
            <p:cNvPr id="56" name="대각선 방향의 모서리가 잘린 사각형 55"/>
            <p:cNvSpPr/>
            <p:nvPr/>
          </p:nvSpPr>
          <p:spPr>
            <a:xfrm>
              <a:off x="2340546" y="2698200"/>
              <a:ext cx="3499051" cy="1669880"/>
            </a:xfrm>
            <a:prstGeom prst="snip2DiagRect">
              <a:avLst>
                <a:gd name="adj1" fmla="val 16436"/>
                <a:gd name="adj2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498247" marR="0" lvl="0" indent="-249124" algn="ctr" defTabSz="14984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57" name="그림 56" descr="shadow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6412">
              <a:off x="2298753" y="2457288"/>
              <a:ext cx="381872" cy="729413"/>
            </a:xfrm>
            <a:prstGeom prst="rect">
              <a:avLst/>
            </a:prstGeom>
          </p:spPr>
        </p:pic>
        <p:pic>
          <p:nvPicPr>
            <p:cNvPr id="58" name="그림 57" descr="shadow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1872317">
              <a:off x="5549837" y="3838372"/>
              <a:ext cx="381872" cy="729413"/>
            </a:xfrm>
            <a:prstGeom prst="rect">
              <a:avLst/>
            </a:prstGeom>
          </p:spPr>
        </p:pic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8390" y="2716535"/>
            <a:ext cx="4838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396330" y="68936"/>
            <a:ext cx="2145978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데이터베이스 생성</a:t>
            </a:r>
          </a:p>
        </p:txBody>
      </p:sp>
      <p:sp>
        <p:nvSpPr>
          <p:cNvPr id="132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6605304" cy="116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5874" tIns="62937" rIns="125874" bIns="62937">
            <a:spAutoFit/>
          </a:bodyPr>
          <a:lstStyle/>
          <a:p>
            <a:pPr marL="180975" indent="-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test02</a:t>
            </a:r>
          </a:p>
          <a:p>
            <a:pPr marL="180975" indent="-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논리적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　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물리적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  <a:p>
            <a:pPr marL="180975" defTabSz="1219241" fontAlgn="auto" latinLnBrk="0">
              <a:spcBef>
                <a:spcPts val="0"/>
              </a:spcBef>
              <a:spcAft>
                <a:spcPts val="814"/>
              </a:spcAft>
              <a:defRPr/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8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mdf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(for data), . </a:t>
            </a:r>
            <a:r>
              <a:rPr lang="en-US" altLang="ko-KR" sz="18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ldf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(for log),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8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ndf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for large DB –optional)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4631063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ko-KR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SSMS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를 이용하는 방법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GUI 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이용</a:t>
            </a: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)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pic>
        <p:nvPicPr>
          <p:cNvPr id="180" name="그림 179" descr="blit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1044402" y="1865103"/>
            <a:ext cx="86605" cy="83327"/>
          </a:xfrm>
          <a:prstGeom prst="ellipse">
            <a:avLst/>
          </a:prstGeom>
          <a:solidFill>
            <a:srgbClr val="736DC1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맑은 고딕"/>
              <a:cs typeface="+mn-cs"/>
            </a:endParaRPr>
          </a:p>
        </p:txBody>
      </p:sp>
      <p:pic>
        <p:nvPicPr>
          <p:cNvPr id="17" name="그림 16" descr="blit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370" y="1470436"/>
            <a:ext cx="144341" cy="13887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 bwMode="auto">
          <a:xfrm>
            <a:off x="2086422" y="1456607"/>
            <a:ext cx="244602" cy="242316"/>
          </a:xfrm>
          <a:prstGeom prst="rightArrow">
            <a:avLst/>
          </a:prstGeom>
          <a:gradFill flip="none" rotWithShape="1">
            <a:gsLst>
              <a:gs pos="50000">
                <a:schemeClr val="accent5"/>
              </a:gs>
              <a:gs pos="49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noFill/>
          </a:ln>
          <a:effectLst>
            <a:outerShdw dist="38100" dir="2154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07" tIns="37204" rIns="74407" bIns="37204" rtlCol="0" anchor="ctr"/>
          <a:lstStyle/>
          <a:p>
            <a:pPr defTabSz="744077" fontAlgn="auto">
              <a:spcBef>
                <a:spcPts val="488"/>
              </a:spcBef>
              <a:spcAft>
                <a:spcPts val="0"/>
              </a:spcAft>
            </a:pPr>
            <a:endParaRPr kumimoji="0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99878" y="2870101"/>
            <a:ext cx="3096344" cy="2373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1579598" y="3905963"/>
            <a:ext cx="6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</a:p>
          <a:p>
            <a:pPr eaLnBrk="1" hangingPunct="1"/>
            <a:r>
              <a:rPr lang="en-US" altLang="ko-KR" sz="16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endParaRPr lang="ko-KR" altLang="en-US" sz="16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4932834" y="2378006"/>
            <a:ext cx="1408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논리적 이름</a:t>
            </a:r>
          </a:p>
        </p:txBody>
      </p:sp>
      <p:sp>
        <p:nvSpPr>
          <p:cNvPr id="27" name="TextBox 17"/>
          <p:cNvSpPr txBox="1">
            <a:spLocks noChangeArrowheads="1"/>
          </p:cNvSpPr>
          <p:nvPr/>
        </p:nvSpPr>
        <p:spPr bwMode="auto">
          <a:xfrm>
            <a:off x="4755347" y="3590181"/>
            <a:ext cx="14327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defRPr sz="1600" b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 sz="1000">
                <a:latin typeface="굴림" panose="020B0600000101010101" pitchFamily="50" charset="-127"/>
              </a:defRPr>
            </a:lvl2pPr>
            <a:lvl3pPr marL="1143000" indent="-228600" eaLnBrk="0" hangingPunct="0">
              <a:defRPr sz="1000">
                <a:latin typeface="굴림" panose="020B0600000101010101" pitchFamily="50" charset="-127"/>
              </a:defRPr>
            </a:lvl3pPr>
            <a:lvl4pPr marL="1600200" indent="-228600" eaLnBrk="0" hangingPunct="0">
              <a:defRPr sz="1000">
                <a:latin typeface="굴림" panose="020B0600000101010101" pitchFamily="50" charset="-127"/>
              </a:defRPr>
            </a:lvl4pPr>
            <a:lvl5pPr marL="2057400" indent="-228600" eaLnBrk="0" hangingPunct="0">
              <a:defRPr sz="1000"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latin typeface="굴림" panose="020B0600000101010101" pitchFamily="50" charset="-127"/>
              </a:defRPr>
            </a:lvl9pPr>
          </a:lstStyle>
          <a:p>
            <a:r>
              <a:rPr lang="ko-KR" altLang="en-US" dirty="0"/>
              <a:t>초기</a:t>
            </a:r>
            <a:r>
              <a:rPr lang="en-US" altLang="ko-KR" dirty="0"/>
              <a:t> DB </a:t>
            </a:r>
            <a:r>
              <a:rPr lang="ko-KR" altLang="en-US" dirty="0"/>
              <a:t>크기</a:t>
            </a:r>
          </a:p>
        </p:txBody>
      </p:sp>
      <p:sp>
        <p:nvSpPr>
          <p:cNvPr id="28" name="TextBox 18"/>
          <p:cNvSpPr txBox="1">
            <a:spLocks noChangeArrowheads="1"/>
          </p:cNvSpPr>
          <p:nvPr/>
        </p:nvSpPr>
        <p:spPr bwMode="auto">
          <a:xfrm>
            <a:off x="6047735" y="3590181"/>
            <a:ext cx="10044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defRPr sz="1600" b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 sz="1000">
                <a:latin typeface="굴림" panose="020B0600000101010101" pitchFamily="50" charset="-127"/>
              </a:defRPr>
            </a:lvl2pPr>
            <a:lvl3pPr marL="1143000" indent="-228600" eaLnBrk="0" hangingPunct="0">
              <a:defRPr sz="1000">
                <a:latin typeface="굴림" panose="020B0600000101010101" pitchFamily="50" charset="-127"/>
              </a:defRPr>
            </a:lvl3pPr>
            <a:lvl4pPr marL="1600200" indent="-228600" eaLnBrk="0" hangingPunct="0">
              <a:defRPr sz="1000">
                <a:latin typeface="굴림" panose="020B0600000101010101" pitchFamily="50" charset="-127"/>
              </a:defRPr>
            </a:lvl4pPr>
            <a:lvl5pPr marL="2057400" indent="-228600" eaLnBrk="0" hangingPunct="0">
              <a:defRPr sz="1000">
                <a:latin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latin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latin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latin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latin typeface="굴림" panose="020B0600000101010101" pitchFamily="50" charset="-127"/>
              </a:defRPr>
            </a:lvl9pPr>
          </a:lstStyle>
          <a:p>
            <a:r>
              <a:rPr lang="ko-KR" altLang="en-US" dirty="0"/>
              <a:t>증가 크기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174118" y="4083937"/>
            <a:ext cx="282897" cy="114413"/>
          </a:xfrm>
          <a:prstGeom prst="straightConnector1">
            <a:avLst/>
          </a:prstGeom>
          <a:ln w="28575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152115" y="4391019"/>
            <a:ext cx="310035" cy="0"/>
          </a:xfrm>
          <a:prstGeom prst="straightConnector1">
            <a:avLst/>
          </a:prstGeom>
          <a:ln w="28575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88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1977662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기본 데이터 타입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DB(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밥상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)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를 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만들었으면 테이블</a:t>
            </a: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밥그릇</a:t>
            </a: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)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을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만들어야 함</a:t>
            </a:r>
            <a:endParaRPr kumimoji="0" lang="ko-KR" altLang="en-US" sz="18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900386" y="1592378"/>
            <a:ext cx="3958747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5874" tIns="62937" rIns="125874" bIns="62937">
            <a:spAutoFit/>
          </a:bodyPr>
          <a:lstStyle/>
          <a:p>
            <a:pPr marL="180975" indent="-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MS-SQL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기본 속성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endParaRPr lang="en-US" altLang="ko-KR" sz="1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721652"/>
            <a:ext cx="144341" cy="138878"/>
          </a:xfrm>
          <a:prstGeom prst="rect">
            <a:avLst/>
          </a:prstGeom>
        </p:spPr>
      </p:pic>
      <p:pic>
        <p:nvPicPr>
          <p:cNvPr id="30" name="그림 29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1231395"/>
            <a:ext cx="309342" cy="231493"/>
          </a:xfrm>
          <a:prstGeom prst="rect">
            <a:avLst/>
          </a:prstGeom>
        </p:spPr>
      </p:pic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598604" y="1161905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어떤 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모양의 테이블을 만들까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?</a:t>
            </a:r>
            <a:endParaRPr kumimoji="0" lang="ko-KR" altLang="en-US" sz="18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1977662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기본 데이터 타입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숫자 타입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6345618" cy="382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bit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1bit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tinyint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0~255 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smallint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-2^15~2^15-1 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-2^31~2^31-1 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-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2^63~ 2^63-1 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decimal[(p[,s])[, numeric([p[,s</a:t>
            </a:r>
            <a:r>
              <a:rPr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])]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decimal(5,2)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　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123.45</a:t>
            </a:r>
            <a:endParaRPr lang="en-US" altLang="ko-KR" sz="1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float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4byte float 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 byte float 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1755/1/1~9999/12/31 (4byte) 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smalldatatime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1990/01/01~2079/6/6 (8byte) 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9" name="그림 8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 bwMode="auto">
          <a:xfrm>
            <a:off x="6022479" y="2961159"/>
            <a:ext cx="244602" cy="242316"/>
          </a:xfrm>
          <a:prstGeom prst="rightArrow">
            <a:avLst/>
          </a:prstGeom>
          <a:gradFill flip="none" rotWithShape="1">
            <a:gsLst>
              <a:gs pos="0">
                <a:srgbClr val="F6844C"/>
              </a:gs>
              <a:gs pos="100000">
                <a:srgbClr val="F8A372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kern="0" dirty="0">
              <a:solidFill>
                <a:sysClr val="window" lastClr="FFFFFF"/>
              </a:solidFill>
              <a:latin typeface="Cambria"/>
              <a:ea typeface="맑은 고딕"/>
            </a:endParaRPr>
          </a:p>
        </p:txBody>
      </p:sp>
      <p:pic>
        <p:nvPicPr>
          <p:cNvPr id="11" name="그림 10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495213"/>
            <a:ext cx="144341" cy="138878"/>
          </a:xfrm>
          <a:prstGeom prst="rect">
            <a:avLst/>
          </a:prstGeom>
        </p:spPr>
      </p:pic>
      <p:pic>
        <p:nvPicPr>
          <p:cNvPr id="12" name="그림 11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872427"/>
            <a:ext cx="144341" cy="138878"/>
          </a:xfrm>
          <a:prstGeom prst="rect">
            <a:avLst/>
          </a:prstGeom>
        </p:spPr>
      </p:pic>
      <p:pic>
        <p:nvPicPr>
          <p:cNvPr id="13" name="그림 12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2249641"/>
            <a:ext cx="144341" cy="138878"/>
          </a:xfrm>
          <a:prstGeom prst="rect">
            <a:avLst/>
          </a:prstGeom>
        </p:spPr>
      </p:pic>
      <p:pic>
        <p:nvPicPr>
          <p:cNvPr id="14" name="그림 13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2626855"/>
            <a:ext cx="144341" cy="138878"/>
          </a:xfrm>
          <a:prstGeom prst="rect">
            <a:avLst/>
          </a:prstGeom>
        </p:spPr>
      </p:pic>
      <p:pic>
        <p:nvPicPr>
          <p:cNvPr id="15" name="그림 14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3004069"/>
            <a:ext cx="144341" cy="138878"/>
          </a:xfrm>
          <a:prstGeom prst="rect">
            <a:avLst/>
          </a:prstGeom>
        </p:spPr>
      </p:pic>
      <p:pic>
        <p:nvPicPr>
          <p:cNvPr id="16" name="그림 15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3381283"/>
            <a:ext cx="144341" cy="138878"/>
          </a:xfrm>
          <a:prstGeom prst="rect">
            <a:avLst/>
          </a:prstGeom>
        </p:spPr>
      </p:pic>
      <p:pic>
        <p:nvPicPr>
          <p:cNvPr id="17" name="그림 16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3758497"/>
            <a:ext cx="144341" cy="138878"/>
          </a:xfrm>
          <a:prstGeom prst="rect">
            <a:avLst/>
          </a:prstGeom>
        </p:spPr>
      </p:pic>
      <p:pic>
        <p:nvPicPr>
          <p:cNvPr id="18" name="그림 17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4135711"/>
            <a:ext cx="144341" cy="138878"/>
          </a:xfrm>
          <a:prstGeom prst="rect">
            <a:avLst/>
          </a:prstGeom>
        </p:spPr>
      </p:pic>
      <p:pic>
        <p:nvPicPr>
          <p:cNvPr id="19" name="그림 18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4512926"/>
            <a:ext cx="144341" cy="1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40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1977662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기본 데이터 타입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문자 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타입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7848327" cy="181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char[(n)]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고정길이 문자열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[(n)]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가변 길이 문자열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nchar</a:t>
            </a: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[(n)]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for </a:t>
            </a:r>
            <a:r>
              <a:rPr lang="en-US" altLang="ko-KR" sz="18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unicode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(2byte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    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2n bytes</a:t>
            </a:r>
            <a:b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유니코드를 위한 고정문자열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nvarchar</a:t>
            </a: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[(n)]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for </a:t>
            </a:r>
            <a:r>
              <a:rPr lang="en-US" altLang="ko-KR" sz="18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unicode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유니코드를 위한 가변길이문자열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9" name="그림 8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 bwMode="auto">
          <a:xfrm>
            <a:off x="4318670" y="1820708"/>
            <a:ext cx="244602" cy="242316"/>
          </a:xfrm>
          <a:prstGeom prst="rightArrow">
            <a:avLst/>
          </a:prstGeom>
          <a:gradFill flip="none" rotWithShape="1">
            <a:gsLst>
              <a:gs pos="0">
                <a:srgbClr val="F6844C"/>
              </a:gs>
              <a:gs pos="100000">
                <a:srgbClr val="F8A372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4407" tIns="37204" rIns="74407" bIns="37204" rtlCol="0" anchor="ctr"/>
          <a:lstStyle/>
          <a:p>
            <a:pPr defTabSz="744077" fontAlgn="auto">
              <a:spcBef>
                <a:spcPts val="488"/>
              </a:spcBef>
              <a:spcAft>
                <a:spcPts val="0"/>
              </a:spcAft>
            </a:pPr>
            <a:endParaRPr kumimoji="0"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1" name="그림 10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495213"/>
            <a:ext cx="144341" cy="138878"/>
          </a:xfrm>
          <a:prstGeom prst="rect">
            <a:avLst/>
          </a:prstGeom>
        </p:spPr>
      </p:pic>
      <p:pic>
        <p:nvPicPr>
          <p:cNvPr id="12" name="그림 11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872427"/>
            <a:ext cx="144341" cy="138878"/>
          </a:xfrm>
          <a:prstGeom prst="rect">
            <a:avLst/>
          </a:prstGeom>
        </p:spPr>
      </p:pic>
      <p:pic>
        <p:nvPicPr>
          <p:cNvPr id="14" name="그림 13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2553494"/>
            <a:ext cx="144341" cy="13887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 bwMode="auto">
          <a:xfrm>
            <a:off x="4873882" y="1820708"/>
            <a:ext cx="244602" cy="242316"/>
          </a:xfrm>
          <a:prstGeom prst="rightArrow">
            <a:avLst/>
          </a:prstGeom>
          <a:gradFill flip="none" rotWithShape="1">
            <a:gsLst>
              <a:gs pos="0">
                <a:srgbClr val="F6844C"/>
              </a:gs>
              <a:gs pos="100000">
                <a:srgbClr val="F8A372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4407" tIns="37204" rIns="74407" bIns="37204" rtlCol="0" anchor="ctr"/>
          <a:lstStyle/>
          <a:p>
            <a:pPr defTabSz="744077" fontAlgn="auto">
              <a:spcBef>
                <a:spcPts val="488"/>
              </a:spcBef>
              <a:spcAft>
                <a:spcPts val="0"/>
              </a:spcAft>
            </a:pPr>
            <a:endParaRPr kumimoji="0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2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1977662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기본 데이터 타입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IDENTITY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7848327" cy="116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 증가 속성 타입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IDENTITY(10, 2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10, 2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씩 증가</a:t>
            </a:r>
          </a:p>
          <a:p>
            <a:pPr marL="180975" defTabSz="1219241" fontAlgn="auto" latinLnBrk="0">
              <a:spcBef>
                <a:spcPts val="0"/>
              </a:spcBef>
              <a:spcAft>
                <a:spcPts val="814"/>
              </a:spcAft>
              <a:defRPr/>
            </a:pP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10, 12, 14, ... </a:t>
            </a:r>
          </a:p>
        </p:txBody>
      </p:sp>
      <p:pic>
        <p:nvPicPr>
          <p:cNvPr id="9" name="그림 8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 bwMode="auto">
          <a:xfrm>
            <a:off x="2770124" y="1449209"/>
            <a:ext cx="244602" cy="242316"/>
          </a:xfrm>
          <a:prstGeom prst="rightArrow">
            <a:avLst/>
          </a:prstGeom>
          <a:gradFill flip="none" rotWithShape="1">
            <a:gsLst>
              <a:gs pos="0">
                <a:srgbClr val="F6844C"/>
              </a:gs>
              <a:gs pos="100000">
                <a:srgbClr val="F8A372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4407" tIns="37204" rIns="74407" bIns="37204" rtlCol="0" anchor="ctr"/>
          <a:lstStyle/>
          <a:p>
            <a:pPr defTabSz="744077" fontAlgn="auto">
              <a:spcBef>
                <a:spcPts val="488"/>
              </a:spcBef>
              <a:spcAft>
                <a:spcPts val="0"/>
              </a:spcAft>
            </a:pPr>
            <a:endParaRPr kumimoji="0"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1" name="그림 10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495213"/>
            <a:ext cx="144341" cy="138878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1044402" y="1893678"/>
            <a:ext cx="86605" cy="83327"/>
          </a:xfrm>
          <a:prstGeom prst="ellipse">
            <a:avLst/>
          </a:prstGeom>
          <a:solidFill>
            <a:srgbClr val="736DC1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8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2771149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테이블 생성과 </a:t>
            </a:r>
            <a:r>
              <a:rPr kumimoji="0" lang="ko-KR" altLang="en-US" sz="2000" b="0" dirty="0" err="1">
                <a:latin typeface="나눔고딕 Bold" panose="020D0304000000000000" pitchFamily="50" charset="-127"/>
                <a:ea typeface="나눔고딕 Bold" panose="020D0304000000000000" pitchFamily="50" charset="-127"/>
              </a:rPr>
              <a:t>튜플</a:t>
            </a: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 추가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테이블의 생성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684362" y="998947"/>
            <a:ext cx="3456384" cy="326794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</a:t>
            </a:r>
            <a:r>
              <a:rPr lang="ko-KR" altLang="en-US" sz="16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endParaRPr lang="en-US" altLang="ko-KR" sz="16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ko-KR" altLang="en-US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속성타입 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],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ko-KR" altLang="en-US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속성타입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…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4249953" y="998947"/>
            <a:ext cx="4138720" cy="3267949"/>
          </a:xfrm>
          <a:prstGeom prst="snip2DiagRect">
            <a:avLst>
              <a:gd name="adj1" fmla="val 16436"/>
              <a:gd name="adj2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498247" marR="0" lvl="0" indent="-249124" algn="ctr" defTabSz="1498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7" name="그림 16" descr="shad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6412">
            <a:off x="4249229" y="758429"/>
            <a:ext cx="537399" cy="1026485"/>
          </a:xfrm>
          <a:prstGeom prst="rect">
            <a:avLst/>
          </a:prstGeom>
        </p:spPr>
      </p:pic>
      <p:pic>
        <p:nvPicPr>
          <p:cNvPr id="18" name="그림 17" descr="shad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872317">
            <a:off x="7831264" y="3536695"/>
            <a:ext cx="537399" cy="10264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5377" y="3458925"/>
            <a:ext cx="343466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test01 DB</a:t>
            </a: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테이블을 만들 </a:t>
            </a:r>
            <a:r>
              <a:rPr lang="ko-KR" altLang="en-US" sz="16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것이므로 </a:t>
            </a:r>
            <a:r>
              <a:rPr lang="en-US" altLang="ko-KR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 test01 </a:t>
            </a: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기입</a:t>
            </a:r>
          </a:p>
        </p:txBody>
      </p:sp>
      <p:sp>
        <p:nvSpPr>
          <p:cNvPr id="15" name="L 도형 14"/>
          <p:cNvSpPr/>
          <p:nvPr/>
        </p:nvSpPr>
        <p:spPr>
          <a:xfrm rot="13500000">
            <a:off x="4575824" y="3587449"/>
            <a:ext cx="83327" cy="86605"/>
          </a:xfrm>
          <a:prstGeom prst="corner">
            <a:avLst/>
          </a:prstGeom>
          <a:solidFill>
            <a:srgbClr val="FAB382"/>
          </a:solidFill>
          <a:ln w="19050" cap="flat" cmpd="sng" algn="ctr">
            <a:solidFill>
              <a:srgbClr val="F6844C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" lastClr="FFFFFF"/>
              </a:solidFill>
              <a:latin typeface="Cambria"/>
              <a:ea typeface="맑은 고딕"/>
            </a:endParaRPr>
          </a:p>
        </p:txBody>
      </p:sp>
      <p:pic>
        <p:nvPicPr>
          <p:cNvPr id="20" name="Picture 3" descr="C:\Users\hmpark\Desktop\SQL활용_4,5,6회차 이미지보정\04\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2967" y="1377871"/>
            <a:ext cx="3564600" cy="195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888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[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학습내용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]</a:t>
            </a: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음성강의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이동에 따라 각각의 음성 제시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영상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12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, 14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영상 합쳐서 제시됨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기입하지 않습니다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.)</a:t>
            </a:r>
            <a:endParaRPr lang="ko-KR" altLang="en-US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663480" y="1262434"/>
            <a:ext cx="2978667" cy="2318221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교수님 영상</a:t>
            </a:r>
            <a:endParaRPr lang="en-US" altLang="ko-KR" sz="1200" dirty="0" smtClean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 생성</a:t>
            </a:r>
            <a:endParaRPr lang="ko-KR" altLang="en-US" sz="1000" dirty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58633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02526" y="579302"/>
            <a:ext cx="2424694" cy="296380"/>
            <a:chOff x="526794" y="639209"/>
            <a:chExt cx="5384142" cy="592759"/>
          </a:xfrm>
        </p:grpSpPr>
        <p:sp>
          <p:nvSpPr>
            <p:cNvPr id="41" name="TextBox 34"/>
            <p:cNvSpPr txBox="1">
              <a:spLocks noChangeArrowheads="1"/>
            </p:cNvSpPr>
            <p:nvPr/>
          </p:nvSpPr>
          <p:spPr bwMode="auto">
            <a:xfrm>
              <a:off x="715598" y="639209"/>
              <a:ext cx="5195338" cy="59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5874" tIns="62937" rIns="125874" bIns="62937">
              <a:spAutoFit/>
            </a:bodyPr>
            <a:lstStyle/>
            <a:p>
              <a:pPr>
                <a:buClr>
                  <a:srgbClr val="4472C4"/>
                </a:buClr>
                <a:buSzPct val="100000"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테이블 생성과 </a:t>
              </a:r>
              <a:r>
                <a:rPr lang="ko-KR" altLang="en-US" sz="1100" dirty="0" err="1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튜플</a:t>
              </a:r>
              <a:r>
                <a:rPr lang="ko-KR" altLang="en-US" sz="1100" dirty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추가</a:t>
              </a:r>
            </a:p>
          </p:txBody>
        </p:sp>
        <p:pic>
          <p:nvPicPr>
            <p:cNvPr id="42" name="그림 41" descr="blit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794" y="757951"/>
              <a:ext cx="385762" cy="300037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 bwMode="auto">
          <a:xfrm>
            <a:off x="1640296" y="1261311"/>
            <a:ext cx="2860490" cy="231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660764" y="996819"/>
            <a:ext cx="29786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/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실습 영상을 통해 학습을 진행하세요</a:t>
            </a:r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648358" y="1291731"/>
            <a:ext cx="2777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33350" indent="-133350">
              <a:buFont typeface="Wingdings" panose="05000000000000000000" pitchFamily="2" charset="2"/>
              <a:buChar char="§"/>
            </a:pPr>
            <a:r>
              <a:rPr lang="en-US" altLang="ko-KR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CREATE TABLE </a:t>
            </a:r>
            <a:r>
              <a:rPr lang="ko-KR" altLang="en-US" sz="90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테이블명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959947" y="1553268"/>
            <a:ext cx="2233754" cy="845833"/>
          </a:xfrm>
          <a:prstGeom prst="rect">
            <a:avLst/>
          </a:prstGeom>
          <a:solidFill>
            <a:schemeClr val="bg1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0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133389" y="3610769"/>
            <a:ext cx="2618890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학습을 완료한 후 다음페이지로 이동하세요</a:t>
            </a:r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  <a:endParaRPr lang="ko-KR" altLang="en-US" sz="800" dirty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8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1223" y="1522563"/>
            <a:ext cx="220247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속성타입 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제약조건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],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속성타입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  …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05/21</a:t>
            </a:r>
            <a:endParaRPr lang="ko-KR" altLang="en-US" sz="11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0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02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9409557"/>
              </p:ext>
            </p:extLst>
          </p:nvPr>
        </p:nvGraphicFramePr>
        <p:xfrm>
          <a:off x="0" y="33478"/>
          <a:ext cx="9145588" cy="391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5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18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스토리보드 설계 검토 체크리스트</a:t>
                      </a:r>
                      <a:endParaRPr lang="ko-KR" alt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7146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8807344"/>
              </p:ext>
            </p:extLst>
          </p:nvPr>
        </p:nvGraphicFramePr>
        <p:xfrm>
          <a:off x="186369" y="475315"/>
          <a:ext cx="4321230" cy="4609936"/>
        </p:xfrm>
        <a:graphic>
          <a:graphicData uri="http://schemas.openxmlformats.org/drawingml/2006/table">
            <a:tbl>
              <a:tblPr/>
              <a:tblGrid>
                <a:gridCol w="576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4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구분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세부 체크 항목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체크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432"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공통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내용 연결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회차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레슨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페이지별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내용은 연결 어구 없이 독립적으로 구성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번호 사용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회차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레슨에 번호 표시 금지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3.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학습단계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준비하기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-&gt;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학습하기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-&gt;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적용하기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-&gt;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정리하기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4.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다양한 상호작용 구성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단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 의미 없는 곳에 기계적 반복 클릭 금지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5.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내용 구조화 구성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6.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단계명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단계명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(ex.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준비하기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표기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X,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객체명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(ex.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학습목표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표기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O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7.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학습시간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회차당 재생시간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25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분 이상 준수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8.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학습목표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반드시 행동용어로 서술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이해할 수 있다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알 수 있다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X)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9.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평가문제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학습목표에 언급된 것은 모두 평가문제로 구성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10.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의견교환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의견교환 활동 삭제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11.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캐릭터 및 컨셉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캐릭터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애니메이션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X,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특수 컨셉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X(ex.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보상 등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12.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저작권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이미지 저작권 확보 불가 시 반드시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재가공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출처는 매뉴얼 준수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defTabSz="779159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13.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용어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동일 용어의 표기 및 띄어쓰기 통일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전문용어 외 한글 표기</a:t>
                      </a:r>
                      <a:endParaRPr lang="ko-KR" altLang="en-US" sz="7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14.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내레이션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전문용어 및 기호 등의 발음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독음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표기 확인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0432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준비하기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동기유발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단순학습내용 제시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X, 3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가지 이상 전략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페이지 주제 짚기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사전퀴즈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 실패감을 느끼지 않는 쉬운 문제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3.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학습내용 및 학습목표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학습내용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학습목표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아래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번호 사용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X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4.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학습내용 및 학습목표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학습내용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-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학습목표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-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평가하기가 연결되도록 구성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0432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학습하기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간지 내레이션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레슨명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O, Start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및 다운로드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X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2.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오탈자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필수 검토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6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3.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내레이션 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상단 </a:t>
                      </a:r>
                      <a:r>
                        <a:rPr lang="ko-KR" altLang="en-US" sz="700" kern="0" spc="-6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소수제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전환 시 주제 내레이션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'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수업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→ 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으로 용어 통일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0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140" dirty="0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 </a:t>
                      </a:r>
                      <a:r>
                        <a:rPr lang="ko-KR" altLang="en-US" sz="700" kern="0" spc="-140" dirty="0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</a:t>
                      </a:r>
                      <a:r>
                        <a:rPr lang="en-US" altLang="ko-KR" sz="700" kern="0" spc="-140" dirty="0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</a:t>
                      </a:r>
                      <a:r>
                        <a:rPr lang="ko-KR" altLang="en-US" sz="700" kern="0" spc="-140" dirty="0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내레이션 설명이 텍스트로 잘 나오게 제시</a:t>
                      </a:r>
                      <a:r>
                        <a:rPr lang="en-US" altLang="ko-KR" sz="700" kern="0" spc="-140" dirty="0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kern="0" spc="-140" dirty="0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내용 분량 및 크기는 </a:t>
                      </a:r>
                      <a:r>
                        <a:rPr lang="ko-KR" altLang="en-US" sz="700" kern="0" spc="-140" dirty="0" err="1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모바일</a:t>
                      </a:r>
                      <a:r>
                        <a:rPr lang="ko-KR" altLang="en-US" sz="700" kern="0" spc="-140" dirty="0" smtClean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변환 고려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6331721"/>
              </p:ext>
            </p:extLst>
          </p:nvPr>
        </p:nvGraphicFramePr>
        <p:xfrm>
          <a:off x="4716835" y="475322"/>
          <a:ext cx="4249210" cy="4402503"/>
        </p:xfrm>
        <a:graphic>
          <a:graphicData uri="http://schemas.openxmlformats.org/drawingml/2006/table">
            <a:tbl>
              <a:tblPr/>
              <a:tblGrid>
                <a:gridCol w="504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2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구분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세부 체크 항목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체크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219" marR="21219" marT="5867" marB="5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474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학습하기</a:t>
                      </a:r>
                      <a:endParaRPr lang="en-US" altLang="ko-KR" sz="700" kern="0" spc="0" dirty="0" smtClean="0">
                        <a:solidFill>
                          <a:srgbClr val="000000"/>
                        </a:solidFill>
                        <a:effectLst/>
                        <a:ea typeface="굴림체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(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계속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5. </a:t>
                      </a:r>
                      <a:r>
                        <a:rPr lang="ko-KR" altLang="en-US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그림 </a:t>
                      </a:r>
                      <a:r>
                        <a:rPr lang="en-US" altLang="ko-KR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: </a:t>
                      </a:r>
                      <a:r>
                        <a:rPr lang="ko-KR" altLang="en-US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설명</a:t>
                      </a:r>
                      <a:r>
                        <a:rPr lang="en-US" altLang="ko-KR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/</a:t>
                      </a:r>
                      <a:r>
                        <a:rPr lang="ko-KR" altLang="en-US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제목 제시</a:t>
                      </a:r>
                      <a:r>
                        <a:rPr lang="en-US" altLang="ko-KR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, </a:t>
                      </a:r>
                      <a:r>
                        <a:rPr lang="ko-KR" altLang="en-US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움직임이 있는 경우 표현</a:t>
                      </a:r>
                      <a:r>
                        <a:rPr lang="en-US" altLang="ko-KR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, </a:t>
                      </a:r>
                      <a:r>
                        <a:rPr lang="ko-KR" altLang="en-US" sz="700" kern="0" spc="-6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응용프로그램 활용과정은 깨지지 않게</a:t>
                      </a:r>
                      <a:endParaRPr lang="ko-KR" altLang="en-US" sz="700" kern="0" spc="-6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/>
                        <a:cs typeface="+mn-cs"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6.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박스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가급적 텍스트를 두르는 박스 지양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블릿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아이콘을 이용하여 제시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6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7.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내용 설명 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이해하기 쉽도록 제공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어려운 용어는 내레이션 및 마우스 오버 제공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8.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동영상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비율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(16:9),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실습영상은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'Play'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버튼과 내레이션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9.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캠타시아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확대 및 강조 효과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키워드 중심의 자막 제시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10.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튜토리얼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캠타시아와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동일한 경우 핵심 내용만 제시함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2474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적용하기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평가하기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1.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채점 시 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학습자 체크와 정답 함께 표시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학습자 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체크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정답 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동그라미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/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빨간색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2.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정답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/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해설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: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정답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/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해설이 짝으로 제시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,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서술형 해설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길 경우 </a:t>
                      </a:r>
                      <a:r>
                        <a:rPr lang="ko-KR" altLang="en-US" sz="7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팝업레이어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(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스크롤 지양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/>
                        <a:cs typeface="+mn-cs"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3.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문제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학습목표를 기준으로 출제 및 점검 필수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4.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문제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'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잘못된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과 같은 부정 표현은 밑줄 표시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2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5. </a:t>
                      </a:r>
                      <a:r>
                        <a:rPr lang="ko-KR" altLang="en-US" sz="700" kern="0" spc="-2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드래그 </a:t>
                      </a:r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-2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보기 항목이 많으면 맞힌 정답은 그대로 제시</a:t>
                      </a:r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-2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오답만 다시 선택 유도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2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6. </a:t>
                      </a:r>
                      <a:r>
                        <a:rPr lang="ko-KR" altLang="en-US" sz="700" kern="0" spc="-2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따라하기</a:t>
                      </a:r>
                      <a:r>
                        <a:rPr lang="ko-KR" altLang="en-US" sz="700" kern="0" spc="-2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</a:t>
                      </a:r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-2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단순 </a:t>
                      </a:r>
                      <a:r>
                        <a:rPr lang="ko-KR" altLang="en-US" sz="700" kern="0" spc="-2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따라하기</a:t>
                      </a:r>
                      <a:r>
                        <a:rPr lang="ko-KR" altLang="en-US" sz="700" kern="0" spc="-2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활동 지양</a:t>
                      </a:r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-2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진행 중인 미션의 내용을 자막화함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6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7.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결과보기 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-6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틀린문제가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있을 때 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틀린 문제 다시 풀기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', 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다 맞았을 때 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</a:t>
                      </a:r>
                      <a:r>
                        <a:rPr lang="ko-KR" altLang="en-US" sz="700" kern="0" spc="-6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다시 풀기</a:t>
                      </a:r>
                      <a:r>
                        <a:rPr lang="en-US" altLang="ko-KR" sz="700" kern="0" spc="-6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2474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정리하기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1. QR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코드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제거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강의노트 다운로드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3.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프린트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과정명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회차명 위치 통일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(XML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연동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4.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내용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레슨별로 화면 구분할 필요 없음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내용이 적을 경우 합함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2474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기타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1.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러닝맵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'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과정정보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'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로 명칭 수정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러닝맵과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NCS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정보 포함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참고문헌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없을 경우 사용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X,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출처 표기 방법 준수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84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3.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페이지 이동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: '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다음 버튼을 클릭하세요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.' </a:t>
                      </a: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말풍선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필수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4828" marR="24828" marT="6865" marB="68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69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전자칠판 영상 제시됨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367718" y="579302"/>
            <a:ext cx="6327759" cy="3244237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테이블 생성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58633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06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367719" y="941370"/>
            <a:ext cx="6327758" cy="112696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생성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6690" y="2284512"/>
            <a:ext cx="2016808" cy="1061777"/>
          </a:xfrm>
          <a:prstGeom prst="rect">
            <a:avLst/>
          </a:prstGeom>
        </p:spPr>
        <p:txBody>
          <a:bodyPr wrap="none" lIns="91395" tIns="45694" rIns="91395" bIns="45694">
            <a:spAutoFit/>
          </a:bodyPr>
          <a:lstStyle/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 생성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기본 속성 타입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생성과 </a:t>
            </a:r>
            <a:r>
              <a:rPr lang="ko-KR" altLang="en-US" sz="1400" b="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추가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48458" y="649340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en-US" altLang="ko-KR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영상을 </a:t>
            </a:r>
            <a:r>
              <a:rPr lang="ko-KR" altLang="en-US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통해 학습을 진행하세요</a:t>
            </a:r>
            <a:r>
              <a:rPr lang="en-US" altLang="ko-KR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000" b="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636690" y="3004725"/>
            <a:ext cx="2016224" cy="359907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0</a:t>
            </a:r>
            <a:r>
              <a:rPr lang="en-US" altLang="ko-KR" dirty="0" smtClean="0"/>
              <a:t>6(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41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2771149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테이블 생성과 </a:t>
            </a:r>
            <a:r>
              <a:rPr kumimoji="0" lang="ko-KR" altLang="en-US" sz="2000" b="0" dirty="0" err="1">
                <a:latin typeface="나눔고딕 Bold" panose="020D0304000000000000" pitchFamily="50" charset="-127"/>
                <a:ea typeface="나눔고딕 Bold" panose="020D0304000000000000" pitchFamily="50" charset="-127"/>
              </a:rPr>
              <a:t>튜플</a:t>
            </a: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 추가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ko-KR" altLang="en-US" sz="180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튜플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추가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16" name="대각선 방향의 모서리가 잘린 사각형 15"/>
          <p:cNvSpPr/>
          <p:nvPr/>
        </p:nvSpPr>
        <p:spPr>
          <a:xfrm>
            <a:off x="684362" y="2584056"/>
            <a:ext cx="7704856" cy="1888286"/>
          </a:xfrm>
          <a:prstGeom prst="snip2DiagRect">
            <a:avLst>
              <a:gd name="adj1" fmla="val 16436"/>
              <a:gd name="adj2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498247" marR="0" lvl="0" indent="-249124" algn="ctr" defTabSz="1498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7" name="그림 16" descr="shad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6412">
            <a:off x="4563568" y="1123734"/>
            <a:ext cx="537399" cy="1026485"/>
          </a:xfrm>
          <a:prstGeom prst="rect">
            <a:avLst/>
          </a:prstGeom>
        </p:spPr>
      </p:pic>
      <p:pic>
        <p:nvPicPr>
          <p:cNvPr id="18" name="그림 17" descr="shad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391142">
            <a:off x="677252" y="2522544"/>
            <a:ext cx="423108" cy="556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98217" y="4008821"/>
            <a:ext cx="530077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속성은 자동 증가 타입임으로 값을 지정할 수 없음</a:t>
            </a:r>
            <a:endParaRPr lang="en-US" altLang="ko-KR" sz="16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84362" y="1060376"/>
            <a:ext cx="7704856" cy="103570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INSERT INTO </a:t>
            </a:r>
            <a:r>
              <a:rPr lang="ko-KR" altLang="en-US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테이블명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... )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VALUES (</a:t>
            </a:r>
            <a:r>
              <a:rPr lang="ko-KR" altLang="en-US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속성값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속성값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,…)</a:t>
            </a:r>
          </a:p>
        </p:txBody>
      </p:sp>
      <p:sp>
        <p:nvSpPr>
          <p:cNvPr id="14" name="TextBox 37"/>
          <p:cNvSpPr txBox="1">
            <a:spLocks noChangeArrowheads="1"/>
          </p:cNvSpPr>
          <p:nvPr/>
        </p:nvSpPr>
        <p:spPr bwMode="auto">
          <a:xfrm>
            <a:off x="684362" y="2096077"/>
            <a:ext cx="2166268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5874" tIns="62937" rIns="125874" bIns="62937">
            <a:spAutoFit/>
          </a:bodyPr>
          <a:lstStyle/>
          <a:p>
            <a:pPr marL="180975" defTabSz="1219241" fontAlgn="auto" latinLnBrk="0">
              <a:spcBef>
                <a:spcPts val="0"/>
              </a:spcBef>
              <a:spcAft>
                <a:spcPts val="814"/>
              </a:spcAft>
              <a:defRPr/>
            </a:pP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INTO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생략 가능</a:t>
            </a:r>
          </a:p>
        </p:txBody>
      </p:sp>
      <p:sp>
        <p:nvSpPr>
          <p:cNvPr id="15" name="타원 14"/>
          <p:cNvSpPr/>
          <p:nvPr/>
        </p:nvSpPr>
        <p:spPr>
          <a:xfrm>
            <a:off x="828378" y="2256465"/>
            <a:ext cx="86605" cy="83327"/>
          </a:xfrm>
          <a:prstGeom prst="ellipse">
            <a:avLst/>
          </a:prstGeom>
          <a:solidFill>
            <a:srgbClr val="736DC1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맑은 고딕"/>
              <a:cs typeface="+mn-cs"/>
            </a:endParaRPr>
          </a:p>
        </p:txBody>
      </p:sp>
      <p:pic>
        <p:nvPicPr>
          <p:cNvPr id="22" name="그림 21" descr="shad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391142">
            <a:off x="8001619" y="4069375"/>
            <a:ext cx="423108" cy="556000"/>
          </a:xfrm>
          <a:prstGeom prst="rect">
            <a:avLst/>
          </a:prstGeom>
        </p:spPr>
      </p:pic>
      <p:sp>
        <p:nvSpPr>
          <p:cNvPr id="21" name="L 도형 20"/>
          <p:cNvSpPr/>
          <p:nvPr/>
        </p:nvSpPr>
        <p:spPr>
          <a:xfrm rot="13500000">
            <a:off x="1807282" y="4124359"/>
            <a:ext cx="83327" cy="86605"/>
          </a:xfrm>
          <a:prstGeom prst="corner">
            <a:avLst/>
          </a:prstGeom>
          <a:solidFill>
            <a:srgbClr val="FAB382"/>
          </a:solidFill>
          <a:ln w="19050" cap="flat" cmpd="sng" algn="ctr">
            <a:solidFill>
              <a:srgbClr val="F6844C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" lastClr="FFFFFF"/>
              </a:solidFill>
              <a:latin typeface="Cambria"/>
              <a:ea typeface="맑은 고딕"/>
            </a:endParaRPr>
          </a:p>
        </p:txBody>
      </p:sp>
      <p:pic>
        <p:nvPicPr>
          <p:cNvPr id="4098" name="Picture 2" descr="C:\Users\hmpark\Desktop\SQL활용_4,5,6회차 이미지보정\04\18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54" b="39194"/>
          <a:stretch/>
        </p:blipFill>
        <p:spPr bwMode="auto">
          <a:xfrm>
            <a:off x="1666875" y="2822782"/>
            <a:ext cx="5487302" cy="11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843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[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학습내용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]</a:t>
            </a: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음성강의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이동에 따라 각각의 음성 제시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영상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12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, 14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영상 합쳐서 제시됨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기입하지 않습니다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.)</a:t>
            </a:r>
            <a:endParaRPr lang="ko-KR" altLang="en-US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663480" y="1262434"/>
            <a:ext cx="2978667" cy="2318221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교수님 영상</a:t>
            </a:r>
            <a:endParaRPr lang="en-US" altLang="ko-KR" sz="1200" dirty="0" smtClean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 생성</a:t>
            </a:r>
            <a:endParaRPr lang="ko-KR" altLang="en-US" sz="1000" dirty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58633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02526" y="579302"/>
            <a:ext cx="2424694" cy="296380"/>
            <a:chOff x="526794" y="639209"/>
            <a:chExt cx="5384142" cy="592759"/>
          </a:xfrm>
        </p:grpSpPr>
        <p:sp>
          <p:nvSpPr>
            <p:cNvPr id="41" name="TextBox 34"/>
            <p:cNvSpPr txBox="1">
              <a:spLocks noChangeArrowheads="1"/>
            </p:cNvSpPr>
            <p:nvPr/>
          </p:nvSpPr>
          <p:spPr bwMode="auto">
            <a:xfrm>
              <a:off x="715598" y="639209"/>
              <a:ext cx="5195338" cy="59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5874" tIns="62937" rIns="125874" bIns="62937">
              <a:spAutoFit/>
            </a:bodyPr>
            <a:lstStyle/>
            <a:p>
              <a:pPr>
                <a:buClr>
                  <a:srgbClr val="4472C4"/>
                </a:buClr>
                <a:buSzPct val="100000"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테이블 생성과 </a:t>
              </a:r>
              <a:r>
                <a:rPr lang="ko-KR" altLang="en-US" sz="1100" dirty="0" err="1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튜플</a:t>
              </a:r>
              <a:r>
                <a:rPr lang="ko-KR" altLang="en-US" sz="1100" dirty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추가</a:t>
              </a:r>
            </a:p>
          </p:txBody>
        </p:sp>
        <p:pic>
          <p:nvPicPr>
            <p:cNvPr id="42" name="그림 41" descr="blit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794" y="757951"/>
              <a:ext cx="385762" cy="300037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 bwMode="auto">
          <a:xfrm>
            <a:off x="1640296" y="1262435"/>
            <a:ext cx="2860490" cy="2318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644801" y="835060"/>
            <a:ext cx="29786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/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실습 영상을 통해 학습을 진행하세요</a:t>
            </a:r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648358" y="1623529"/>
            <a:ext cx="2777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33350" indent="-133350">
              <a:buFont typeface="Wingdings" panose="05000000000000000000" pitchFamily="2" charset="2"/>
              <a:buChar char="§"/>
            </a:pPr>
            <a:r>
              <a:rPr lang="ko-KR" altLang="en-US" sz="90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튜플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추가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1959947" y="1885066"/>
            <a:ext cx="2233754" cy="845833"/>
          </a:xfrm>
          <a:prstGeom prst="rect">
            <a:avLst/>
          </a:prstGeom>
          <a:solidFill>
            <a:schemeClr val="bg1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0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133389" y="3610769"/>
            <a:ext cx="2618890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학습을 완료한 후 다음페이지로 이동하세요</a:t>
            </a:r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  <a:endParaRPr lang="ko-KR" altLang="en-US" sz="800" dirty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07</a:t>
            </a:r>
            <a:endParaRPr lang="ko-KR" altLang="en-US" sz="8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1223" y="1854361"/>
            <a:ext cx="2202478" cy="546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INSERT INTO 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테이블명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... )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VALUES (</a:t>
            </a: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속성값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속성값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,…)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875914" y="2773701"/>
            <a:ext cx="2512097" cy="5909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INTO</a:t>
            </a:r>
            <a:r>
              <a:rPr lang="ko-KR" altLang="en-US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는 생략 </a:t>
            </a:r>
            <a:r>
              <a:rPr lang="ko-KR" altLang="en-US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가능</a:t>
            </a:r>
            <a:endParaRPr lang="en-US" altLang="ko-KR" sz="900" b="0" dirty="0" smtClean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id </a:t>
            </a:r>
            <a:r>
              <a:rPr lang="ko-KR" altLang="en-US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속성은 자동 증가 타입임으로 값을 지정할 수 </a:t>
            </a:r>
            <a:r>
              <a:rPr lang="ko-KR" altLang="en-US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없음</a:t>
            </a:r>
            <a:endParaRPr lang="en-US" altLang="ko-KR" sz="9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07/21</a:t>
            </a:r>
            <a:endParaRPr lang="ko-KR" altLang="en-US" sz="11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0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0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전자칠판 영상 제시됨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367718" y="579302"/>
            <a:ext cx="6327759" cy="3244237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테이블 생성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58633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08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367719" y="941370"/>
            <a:ext cx="6327758" cy="112696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생성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6690" y="2284512"/>
            <a:ext cx="2016808" cy="1061777"/>
          </a:xfrm>
          <a:prstGeom prst="rect">
            <a:avLst/>
          </a:prstGeom>
        </p:spPr>
        <p:txBody>
          <a:bodyPr wrap="none" lIns="91395" tIns="45694" rIns="91395" bIns="45694">
            <a:spAutoFit/>
          </a:bodyPr>
          <a:lstStyle/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 생성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기본 속성 타입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생성과 </a:t>
            </a:r>
            <a:r>
              <a:rPr lang="ko-KR" altLang="en-US" sz="1400" b="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추가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48458" y="649340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en-US" altLang="ko-KR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영상을 </a:t>
            </a:r>
            <a:r>
              <a:rPr lang="ko-KR" altLang="en-US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통해 학습을 진행하세요</a:t>
            </a:r>
            <a:r>
              <a:rPr lang="en-US" altLang="ko-KR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000" b="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636690" y="3004725"/>
            <a:ext cx="2016224" cy="359907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0</a:t>
            </a:r>
            <a:r>
              <a:rPr lang="en-US" altLang="ko-KR" dirty="0" smtClean="0"/>
              <a:t>8(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50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2771149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테이블 생성과 </a:t>
            </a:r>
            <a:r>
              <a:rPr kumimoji="0" lang="ko-KR" altLang="en-US" sz="2000" b="0" dirty="0" err="1">
                <a:latin typeface="나눔고딕 Bold" panose="020D0304000000000000" pitchFamily="50" charset="-127"/>
                <a:ea typeface="나눔고딕 Bold" panose="020D0304000000000000" pitchFamily="50" charset="-127"/>
              </a:rPr>
              <a:t>튜플</a:t>
            </a: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 추가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추가된 </a:t>
            </a:r>
            <a:r>
              <a:rPr kumimoji="0" lang="ko-KR" altLang="en-US" sz="180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튜플의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검색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684362" y="988368"/>
            <a:ext cx="3456384" cy="326794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,…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FROM </a:t>
            </a:r>
            <a:r>
              <a:rPr lang="ko-KR" altLang="en-US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테이블명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 WHERE </a:t>
            </a:r>
            <a:r>
              <a:rPr lang="ko-KR" altLang="en-US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조건 </a:t>
            </a: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4249953" y="988368"/>
            <a:ext cx="4138720" cy="3267949"/>
          </a:xfrm>
          <a:prstGeom prst="snip2DiagRect">
            <a:avLst>
              <a:gd name="adj1" fmla="val 16436"/>
              <a:gd name="adj2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498247" marR="0" lvl="0" indent="-249124" algn="ctr" defTabSz="1498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7" name="그림 16" descr="shad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6412">
            <a:off x="4286951" y="726322"/>
            <a:ext cx="537399" cy="1026485"/>
          </a:xfrm>
          <a:prstGeom prst="rect">
            <a:avLst/>
          </a:prstGeom>
        </p:spPr>
      </p:pic>
      <p:pic>
        <p:nvPicPr>
          <p:cNvPr id="18" name="그림 17" descr="shad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872317">
            <a:off x="7868986" y="3504588"/>
            <a:ext cx="537399" cy="1026485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015"/>
          <a:stretch/>
        </p:blipFill>
        <p:spPr bwMode="auto">
          <a:xfrm>
            <a:off x="4493454" y="1420416"/>
            <a:ext cx="36077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73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[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학습내용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]</a:t>
            </a: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음성강의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이동에 따라 각각의 음성 제시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영상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12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, 14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영상 합쳐서 제시됨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기입하지 않습니다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.)</a:t>
            </a:r>
            <a:endParaRPr lang="ko-KR" altLang="en-US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663480" y="1262434"/>
            <a:ext cx="2978667" cy="2318221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교수님 영상</a:t>
            </a:r>
            <a:endParaRPr lang="en-US" altLang="ko-KR" sz="1200" dirty="0" smtClean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 생성</a:t>
            </a:r>
            <a:endParaRPr lang="ko-KR" altLang="en-US" sz="1000" dirty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58633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02526" y="579302"/>
            <a:ext cx="2424694" cy="296380"/>
            <a:chOff x="526794" y="639209"/>
            <a:chExt cx="5384142" cy="592759"/>
          </a:xfrm>
        </p:grpSpPr>
        <p:sp>
          <p:nvSpPr>
            <p:cNvPr id="41" name="TextBox 34"/>
            <p:cNvSpPr txBox="1">
              <a:spLocks noChangeArrowheads="1"/>
            </p:cNvSpPr>
            <p:nvPr/>
          </p:nvSpPr>
          <p:spPr bwMode="auto">
            <a:xfrm>
              <a:off x="715598" y="639209"/>
              <a:ext cx="5195338" cy="59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5874" tIns="62937" rIns="125874" bIns="62937">
              <a:spAutoFit/>
            </a:bodyPr>
            <a:lstStyle/>
            <a:p>
              <a:pPr>
                <a:buClr>
                  <a:srgbClr val="4472C4"/>
                </a:buClr>
                <a:buSzPct val="100000"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테이블 생성과 </a:t>
              </a:r>
              <a:r>
                <a:rPr lang="ko-KR" altLang="en-US" sz="1100" dirty="0" err="1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튜플</a:t>
              </a:r>
              <a:r>
                <a:rPr lang="ko-KR" altLang="en-US" sz="1100" dirty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추가</a:t>
              </a:r>
            </a:p>
          </p:txBody>
        </p:sp>
        <p:pic>
          <p:nvPicPr>
            <p:cNvPr id="42" name="그림 41" descr="blit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794" y="757951"/>
              <a:ext cx="385762" cy="300037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 bwMode="auto">
          <a:xfrm>
            <a:off x="1640296" y="1262435"/>
            <a:ext cx="2860490" cy="2318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644801" y="988368"/>
            <a:ext cx="29786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/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실습 영상을 통해 학습을 진행하세요</a:t>
            </a:r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648358" y="1623529"/>
            <a:ext cx="2777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33350" indent="-133350">
              <a:buFont typeface="Wingdings" panose="05000000000000000000" pitchFamily="2" charset="2"/>
              <a:buChar char="§"/>
            </a:pPr>
            <a:r>
              <a:rPr lang="ko-KR" altLang="en-US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추가된 </a:t>
            </a:r>
            <a:r>
              <a:rPr lang="ko-KR" altLang="en-US" sz="90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튜플의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검색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1959947" y="1885066"/>
            <a:ext cx="2233754" cy="845833"/>
          </a:xfrm>
          <a:prstGeom prst="rect">
            <a:avLst/>
          </a:prstGeom>
          <a:solidFill>
            <a:schemeClr val="bg1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0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133389" y="3610769"/>
            <a:ext cx="2618890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학습을 완료한 후 다음페이지로 이동하세요</a:t>
            </a:r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  <a:endParaRPr lang="ko-KR" altLang="en-US" sz="800" dirty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09</a:t>
            </a:r>
            <a:endParaRPr lang="ko-KR" altLang="en-US" sz="8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1223" y="1854361"/>
            <a:ext cx="2202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,…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     FROM 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테이블명</a:t>
            </a:r>
            <a:endParaRPr lang="ko-KR" altLang="en-US" sz="9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 WHERE </a:t>
            </a: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조건 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09/21</a:t>
            </a:r>
            <a:endParaRPr lang="ko-KR" altLang="en-US" sz="11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653369" y="988368"/>
            <a:ext cx="29786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내용을 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확인해보세요</a:t>
            </a:r>
            <a:r>
              <a:rPr lang="en-US" altLang="ko-KR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0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92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전자칠판 영상 제시됨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367718" y="579302"/>
            <a:ext cx="6327759" cy="3244237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테이블 생성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58633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367719" y="941370"/>
            <a:ext cx="6327758" cy="112696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생성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6690" y="2284512"/>
            <a:ext cx="2016808" cy="1061777"/>
          </a:xfrm>
          <a:prstGeom prst="rect">
            <a:avLst/>
          </a:prstGeom>
        </p:spPr>
        <p:txBody>
          <a:bodyPr wrap="none" lIns="91395" tIns="45694" rIns="91395" bIns="45694">
            <a:spAutoFit/>
          </a:bodyPr>
          <a:lstStyle/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 생성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기본 속성 타입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생성과 </a:t>
            </a:r>
            <a:r>
              <a:rPr lang="ko-KR" altLang="en-US" sz="1400" b="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추가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48458" y="649340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en-US" altLang="ko-KR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영상을 </a:t>
            </a:r>
            <a:r>
              <a:rPr lang="ko-KR" altLang="en-US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통해 학습을 진행하세요</a:t>
            </a:r>
            <a:r>
              <a:rPr lang="en-US" altLang="ko-KR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000" b="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636690" y="3004725"/>
            <a:ext cx="2016224" cy="359907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0(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39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2771149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테이블 생성과 </a:t>
            </a:r>
            <a:r>
              <a:rPr kumimoji="0" lang="ko-KR" altLang="en-US" sz="2000" b="0" dirty="0" err="1">
                <a:latin typeface="나눔고딕 Bold" panose="020D0304000000000000" pitchFamily="50" charset="-127"/>
                <a:ea typeface="나눔고딕 Bold" panose="020D0304000000000000" pitchFamily="50" charset="-127"/>
              </a:rPr>
              <a:t>튜플</a:t>
            </a: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 추가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테이블의 생성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7848327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SSMS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테이블 만들기</a:t>
            </a:r>
          </a:p>
        </p:txBody>
      </p:sp>
      <p:pic>
        <p:nvPicPr>
          <p:cNvPr id="9" name="그림 8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sp>
        <p:nvSpPr>
          <p:cNvPr id="7" name="대각선 방향의 모서리가 잘린 사각형 6"/>
          <p:cNvSpPr/>
          <p:nvPr/>
        </p:nvSpPr>
        <p:spPr>
          <a:xfrm>
            <a:off x="540346" y="1424250"/>
            <a:ext cx="8063947" cy="3452550"/>
          </a:xfrm>
          <a:prstGeom prst="snip2DiagRect">
            <a:avLst>
              <a:gd name="adj1" fmla="val 10315"/>
              <a:gd name="adj2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498247" marR="0" lvl="0" indent="-249124" algn="ctr" defTabSz="1498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9" name="그림 18" descr="shadow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95184">
            <a:off x="436816" y="1303137"/>
            <a:ext cx="537399" cy="60935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1099636" y="1554907"/>
            <a:ext cx="312340" cy="2880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 anchor="ctr" anchorCtr="1"/>
          <a:lstStyle/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343815" y="1554907"/>
            <a:ext cx="312340" cy="2880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 anchor="ctr" anchorCtr="1"/>
          <a:lstStyle/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1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 cstate="print"/>
          <a:srcRect l="1586"/>
          <a:stretch/>
        </p:blipFill>
        <p:spPr>
          <a:xfrm>
            <a:off x="4514765" y="2082677"/>
            <a:ext cx="3669268" cy="2736304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0124" y="2094509"/>
            <a:ext cx="2397828" cy="273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1847962" y="3364632"/>
            <a:ext cx="805259" cy="21410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36000" tIns="0" rIns="36000" bIns="0" rtlCol="0" anchor="ctr" anchorCtr="1"/>
          <a:lstStyle/>
          <a:p>
            <a:pPr algn="ctr"/>
            <a:endParaRPr lang="ko-KR" altLang="en-US" sz="1800" b="0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105326" y="2968874"/>
            <a:ext cx="1325488" cy="3047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36000" tIns="0" rIns="36000" bIns="0" rtlCol="0" anchor="ctr" anchorCtr="1"/>
          <a:lstStyle/>
          <a:p>
            <a:pPr algn="ctr"/>
            <a:endParaRPr lang="ko-KR" altLang="en-US" sz="1800" b="0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7"/>
          <p:cNvSpPr txBox="1">
            <a:spLocks noChangeArrowheads="1"/>
          </p:cNvSpPr>
          <p:nvPr/>
        </p:nvSpPr>
        <p:spPr bwMode="auto">
          <a:xfrm>
            <a:off x="1346870" y="1487347"/>
            <a:ext cx="2526354" cy="61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ko-KR" altLang="en-US" sz="16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6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744038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오른쪽 버튼 선택</a:t>
            </a:r>
            <a:r>
              <a:rPr lang="en-US" altLang="ko-KR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4579955" y="1523641"/>
            <a:ext cx="2526354" cy="37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이름과 타입 선택 </a:t>
            </a:r>
          </a:p>
        </p:txBody>
      </p:sp>
      <p:pic>
        <p:nvPicPr>
          <p:cNvPr id="36" name="그림 35" descr="shadow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95184">
            <a:off x="8230152" y="4283624"/>
            <a:ext cx="537399" cy="6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96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2771149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테이블 생성과 </a:t>
            </a:r>
            <a:r>
              <a:rPr kumimoji="0" lang="ko-KR" altLang="en-US" sz="2000" b="0" dirty="0" err="1">
                <a:latin typeface="나눔고딕 Bold" panose="020D0304000000000000" pitchFamily="50" charset="-127"/>
                <a:ea typeface="나눔고딕 Bold" panose="020D0304000000000000" pitchFamily="50" charset="-127"/>
              </a:rPr>
              <a:t>튜플</a:t>
            </a:r>
            <a:r>
              <a:rPr kumimoji="0" lang="ko-KR" altLang="en-US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 추가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테이블의 생성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7848327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SSMS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테이블 만들기</a:t>
            </a:r>
          </a:p>
        </p:txBody>
      </p:sp>
      <p:pic>
        <p:nvPicPr>
          <p:cNvPr id="9" name="그림 8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sp>
        <p:nvSpPr>
          <p:cNvPr id="7" name="대각선 방향의 모서리가 잘린 사각형 6"/>
          <p:cNvSpPr/>
          <p:nvPr/>
        </p:nvSpPr>
        <p:spPr>
          <a:xfrm>
            <a:off x="540346" y="1424250"/>
            <a:ext cx="8063947" cy="3452550"/>
          </a:xfrm>
          <a:prstGeom prst="snip2DiagRect">
            <a:avLst>
              <a:gd name="adj1" fmla="val 10315"/>
              <a:gd name="adj2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498247" marR="0" lvl="0" indent="-249124" algn="ctr" defTabSz="1498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9" name="그림 18" descr="shadow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95184">
            <a:off x="436816" y="1303137"/>
            <a:ext cx="537399" cy="60935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8494" y="1852464"/>
            <a:ext cx="6084620" cy="287846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4131221" y="4103762"/>
            <a:ext cx="3168352" cy="216024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36000" tIns="0" rIns="36000" bIns="0" rtlCol="0" anchor="ctr" anchorCtr="1"/>
          <a:lstStyle/>
          <a:p>
            <a:pPr algn="ctr"/>
            <a:endParaRPr lang="ko-KR" altLang="en-US" sz="1800" b="0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97739" y="1564432"/>
            <a:ext cx="312340" cy="2880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 anchor="ctr" anchorCtr="1"/>
          <a:lstStyle/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1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37"/>
          <p:cNvSpPr txBox="1">
            <a:spLocks noChangeArrowheads="1"/>
          </p:cNvSpPr>
          <p:nvPr/>
        </p:nvSpPr>
        <p:spPr bwMode="auto">
          <a:xfrm>
            <a:off x="1244973" y="1496872"/>
            <a:ext cx="2526354" cy="37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이름 입력</a:t>
            </a:r>
          </a:p>
        </p:txBody>
      </p:sp>
    </p:spTree>
    <p:extLst>
      <p:ext uri="{BB962C8B-B14F-4D97-AF65-F5344CB8AC3E}">
        <p14:creationId xmlns:p14="http://schemas.microsoft.com/office/powerpoint/2010/main" xmlns="" val="26425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[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학습내용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]</a:t>
            </a: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음성강의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이동에 따라 각각의 음성 제시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영상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12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, 14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영상 합쳐서 제시됨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기입하지 않습니다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.)</a:t>
            </a:r>
            <a:endParaRPr lang="ko-KR" altLang="en-US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663480" y="1262434"/>
            <a:ext cx="2978667" cy="2318221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교수님 영상</a:t>
            </a:r>
            <a:endParaRPr lang="en-US" altLang="ko-KR" sz="1200" dirty="0" smtClean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 생성</a:t>
            </a:r>
            <a:endParaRPr lang="ko-KR" altLang="en-US" sz="1000" dirty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58633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02526" y="579302"/>
            <a:ext cx="2424694" cy="296380"/>
            <a:chOff x="526794" y="639209"/>
            <a:chExt cx="5384142" cy="592759"/>
          </a:xfrm>
        </p:grpSpPr>
        <p:sp>
          <p:nvSpPr>
            <p:cNvPr id="41" name="TextBox 34"/>
            <p:cNvSpPr txBox="1">
              <a:spLocks noChangeArrowheads="1"/>
            </p:cNvSpPr>
            <p:nvPr/>
          </p:nvSpPr>
          <p:spPr bwMode="auto">
            <a:xfrm>
              <a:off x="715598" y="639209"/>
              <a:ext cx="5195338" cy="59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5874" tIns="62937" rIns="125874" bIns="62937">
              <a:spAutoFit/>
            </a:bodyPr>
            <a:lstStyle/>
            <a:p>
              <a:pPr>
                <a:buClr>
                  <a:srgbClr val="4472C4"/>
                </a:buClr>
                <a:buSzPct val="100000"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테이블 생성과 </a:t>
              </a:r>
              <a:r>
                <a:rPr lang="ko-KR" altLang="en-US" sz="1100" dirty="0" err="1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튜플</a:t>
              </a:r>
              <a:r>
                <a:rPr lang="ko-KR" altLang="en-US" sz="1100" dirty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 추가</a:t>
              </a:r>
            </a:p>
          </p:txBody>
        </p:sp>
        <p:pic>
          <p:nvPicPr>
            <p:cNvPr id="42" name="그림 41" descr="blit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794" y="757951"/>
              <a:ext cx="385762" cy="300037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 bwMode="auto">
          <a:xfrm>
            <a:off x="1640296" y="1262435"/>
            <a:ext cx="2860490" cy="2318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644801" y="973560"/>
            <a:ext cx="29786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/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실습 영상을 통해 학습을 진행하세요</a:t>
            </a:r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648358" y="1348408"/>
            <a:ext cx="2777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33350" indent="-133350">
              <a:buFont typeface="Wingdings" panose="05000000000000000000" pitchFamily="2" charset="2"/>
              <a:buChar char="§"/>
            </a:pPr>
            <a:r>
              <a:rPr lang="en-US" altLang="ko-KR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SSMS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를 이용한 테이블 만들기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133389" y="3610769"/>
            <a:ext cx="2618890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학습을 완료한 후 다음페이지로 이동하세요</a:t>
            </a:r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  <a:endParaRPr lang="ko-KR" altLang="en-US" sz="800" dirty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endParaRPr lang="ko-KR" altLang="en-US" sz="8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875914" y="1534835"/>
            <a:ext cx="2512097" cy="5909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 선택</a:t>
            </a:r>
            <a:r>
              <a:rPr lang="en-US" altLang="ko-KR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마우스 오른쪽 버튼 선택</a:t>
            </a:r>
            <a:r>
              <a:rPr lang="en-US" altLang="ko-KR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속성 이름과 타입 선택 </a:t>
            </a:r>
            <a:endParaRPr lang="en-US" altLang="ko-KR" sz="900" b="0" dirty="0" smtClean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 이름 입력</a:t>
            </a:r>
            <a:endParaRPr lang="ko-KR" altLang="en-US" sz="9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11/21</a:t>
            </a:r>
            <a:endParaRPr lang="ko-KR" altLang="en-US" sz="11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27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646" y="55258"/>
            <a:ext cx="8341979" cy="399068"/>
          </a:xfrm>
        </p:spPr>
        <p:txBody>
          <a:bodyPr/>
          <a:lstStyle/>
          <a:p>
            <a:r>
              <a:rPr lang="ko-KR" altLang="en-US" dirty="0" smtClean="0"/>
              <a:t>학습 목차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7064551"/>
              </p:ext>
            </p:extLst>
          </p:nvPr>
        </p:nvGraphicFramePr>
        <p:xfrm>
          <a:off x="228700" y="1075358"/>
          <a:ext cx="8676881" cy="3729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37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567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7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회차명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능력단위 요소</a:t>
                      </a: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수행준거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581"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개념</a:t>
                      </a: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01.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데이터베이스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5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02.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관계형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데이터 모델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03.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SQL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개념과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T-SQL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생성된 테이블의 목록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테이블의 구조와 제약조건을 파악하기 위해 데이터사전을 조회하는 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800" b="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</a:t>
                      </a:r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데이터 구조 생성과 변경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테이블의 구조와 제약조건을 생성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삭제하고 수정하는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DDL(Data Definition Language)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2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테이블의 구조와 제약조건을 생성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삭제하고 수정하는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DDL(Data Definition Language)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2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06.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데이터 검색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 개의 테이블에 대해 데이터를 삽입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삭제하고 행을 조회하는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DML(Data Manipulation Language)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238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07.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데이터 삽입과 변경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 개의 테이블에 대해 데이터를 삽입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삭제하고 행을 조회하는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DML(Data Manipulation Language)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생성된 테이블의 목록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테이블의 구조와 제약조건을 파악하기 위해 데이터사전을 조회하는 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2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08.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트랜잭션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업무단위인 트랜잭션의 완료와 취소를 위한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DCL(Data Control Language)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32893" y="533106"/>
          <a:ext cx="8699299" cy="454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0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9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9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7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NCS 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정보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 – 01 – 02 – 04</a:t>
                      </a:r>
                      <a:endParaRPr lang="ko-KR" altLang="en-US" sz="8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정보통신 </a:t>
                      </a:r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정보기술 </a:t>
                      </a:r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정보기술개발 </a:t>
                      </a:r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DB</a:t>
                      </a:r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엔지니어링</a:t>
                      </a: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능력단위 정보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2001020410_14v2</a:t>
                      </a:r>
                      <a:endParaRPr lang="ko-KR" altLang="en-US" sz="800" kern="12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SQL </a:t>
                      </a:r>
                      <a:r>
                        <a:rPr lang="ko-KR" altLang="en-US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활용</a:t>
                      </a: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40138" y="96340"/>
            <a:ext cx="6246684" cy="323211"/>
          </a:xfrm>
          <a:prstGeom prst="rect">
            <a:avLst/>
          </a:prstGeom>
        </p:spPr>
        <p:txBody>
          <a:bodyPr wrap="none" lIns="91446" tIns="45723" rIns="91446" bIns="45723">
            <a:spAutoFit/>
          </a:bodyPr>
          <a:lstStyle/>
          <a:p>
            <a:pPr marL="171484" indent="-171484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목차를 작성해 주세요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(NCS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비적용 과정일 경우에는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NCS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능력단위 정보를 기입하지 않아도 됩니다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xmlns="" val="16129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 bwMode="auto">
          <a:xfrm>
            <a:off x="1980061" y="2572549"/>
            <a:ext cx="5257497" cy="288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259851" y="1018090"/>
            <a:ext cx="6553866" cy="702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897" tIns="38946" rIns="77897" bIns="38946" rtlCol="0" anchor="t">
            <a:no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깜짝 퀴즈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61" indent="-53961"/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기회는 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제공</a:t>
            </a:r>
          </a:p>
          <a:p>
            <a:pPr marL="53961" indent="-53961"/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O,X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후 정 오답을 왼쪽상단 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O,X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에도 명확하게 표기 </a:t>
            </a:r>
          </a:p>
          <a:p>
            <a:pPr marL="53961" indent="-53961"/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효과음도 함께 제시</a:t>
            </a:r>
          </a:p>
          <a:p>
            <a:pPr marL="53961" indent="-53961"/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 체크하지 않고 정답확인을 클릭했을 경우 </a:t>
            </a:r>
          </a:p>
          <a:p>
            <a:pPr marL="53961" indent="-53961"/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정답을 선택해 주세요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알럿창 제시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479713" y="699758"/>
            <a:ext cx="927167" cy="811380"/>
            <a:chOff x="1706880" y="632460"/>
            <a:chExt cx="1036320" cy="906780"/>
          </a:xfrm>
          <a:solidFill>
            <a:schemeClr val="tx1"/>
          </a:solidFill>
        </p:grpSpPr>
        <p:sp>
          <p:nvSpPr>
            <p:cNvPr id="14" name="타원 13"/>
            <p:cNvSpPr/>
            <p:nvPr/>
          </p:nvSpPr>
          <p:spPr bwMode="auto">
            <a:xfrm>
              <a:off x="1706880" y="632460"/>
              <a:ext cx="906780" cy="906780"/>
            </a:xfrm>
            <a:prstGeom prst="ellipse">
              <a:avLst/>
            </a:prstGeom>
            <a:grpFill/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324100" y="1127760"/>
              <a:ext cx="419100" cy="243840"/>
            </a:xfrm>
            <a:custGeom>
              <a:avLst/>
              <a:gdLst>
                <a:gd name="connsiteX0" fmla="*/ 190500 w 419100"/>
                <a:gd name="connsiteY0" fmla="*/ 0 h 243840"/>
                <a:gd name="connsiteX1" fmla="*/ 190500 w 419100"/>
                <a:gd name="connsiteY1" fmla="*/ 0 h 243840"/>
                <a:gd name="connsiteX2" fmla="*/ 419100 w 419100"/>
                <a:gd name="connsiteY2" fmla="*/ 243840 h 243840"/>
                <a:gd name="connsiteX3" fmla="*/ 0 w 419100"/>
                <a:gd name="connsiteY3" fmla="*/ 2057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243840">
                  <a:moveTo>
                    <a:pt x="190500" y="0"/>
                  </a:moveTo>
                  <a:lnTo>
                    <a:pt x="190500" y="0"/>
                  </a:lnTo>
                  <a:lnTo>
                    <a:pt x="419100" y="243840"/>
                  </a:lnTo>
                  <a:lnTo>
                    <a:pt x="0" y="205740"/>
                  </a:lnTo>
                </a:path>
              </a:pathLst>
            </a:custGeom>
            <a:grpFill/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 bwMode="auto">
          <a:xfrm>
            <a:off x="1475918" y="943159"/>
            <a:ext cx="845250" cy="307872"/>
          </a:xfrm>
          <a:prstGeom prst="rect">
            <a:avLst/>
          </a:prstGeom>
          <a:noFill/>
          <a:ln>
            <a:noFill/>
          </a:ln>
        </p:spPr>
        <p:txBody>
          <a:bodyPr wrap="none" lIns="91413" tIns="45704" rIns="91413" bIns="45704" rtlCol="0" anchor="t">
            <a:spAutoFit/>
          </a:bodyPr>
          <a:lstStyle/>
          <a:p>
            <a:r>
              <a:rPr lang="ko-KR" altLang="en-US" sz="14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깜짝퀴즈</a:t>
            </a:r>
            <a:endParaRPr lang="ko-KR" alt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12178" y="1177448"/>
            <a:ext cx="5405942" cy="246189"/>
          </a:xfrm>
          <a:prstGeom prst="rect">
            <a:avLst/>
          </a:prstGeom>
        </p:spPr>
        <p:txBody>
          <a:bodyPr wrap="square" lIns="91413" tIns="45704" rIns="91413" bIns="45704">
            <a:spAutoFit/>
          </a:bodyPr>
          <a:lstStyle/>
          <a:p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MS-SQL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기본 타입 중 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float</a:t>
            </a: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000" b="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datetime</a:t>
            </a: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000" b="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smalldatatime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날짜속성 타입 이다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2179" y="771794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다음 설명이 맞으면 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O, 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틀리면 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X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선택하세요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b="0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도넛 26"/>
          <p:cNvSpPr/>
          <p:nvPr/>
        </p:nvSpPr>
        <p:spPr bwMode="auto">
          <a:xfrm>
            <a:off x="3708633" y="1845614"/>
            <a:ext cx="556221" cy="556296"/>
          </a:xfrm>
          <a:prstGeom prst="don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곱셈 기호 27"/>
          <p:cNvSpPr/>
          <p:nvPr/>
        </p:nvSpPr>
        <p:spPr bwMode="auto">
          <a:xfrm>
            <a:off x="4801070" y="1735485"/>
            <a:ext cx="686289" cy="77655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980061" y="2572544"/>
            <a:ext cx="5257497" cy="894556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48696" y="2862852"/>
            <a:ext cx="4572795" cy="438549"/>
          </a:xfrm>
          <a:prstGeom prst="rect">
            <a:avLst/>
          </a:prstGeom>
        </p:spPr>
        <p:txBody>
          <a:bodyPr wrap="square" lIns="91413" tIns="45704" rIns="91413" bIns="45704">
            <a:spAutoFit/>
          </a:bodyPr>
          <a:lstStyle/>
          <a:p>
            <a:pPr marL="254000" defTabSz="1497962" latinLnBrk="0">
              <a:spcAft>
                <a:spcPts val="300"/>
              </a:spcAft>
              <a:buClr>
                <a:srgbClr val="56B8D6"/>
              </a:buClr>
              <a:buSzPct val="100000"/>
              <a:tabLst>
                <a:tab pos="708025" algn="l"/>
              </a:tabLst>
              <a:defRPr/>
            </a:pP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Float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는 실수속성 타입 입니다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54000" defTabSz="1497962" latinLnBrk="0">
              <a:spcAft>
                <a:spcPts val="300"/>
              </a:spcAft>
              <a:buClr>
                <a:srgbClr val="56B8D6"/>
              </a:buClr>
              <a:buSzPct val="100000"/>
              <a:tabLst>
                <a:tab pos="708025" algn="l"/>
              </a:tabLst>
              <a:defRPr/>
            </a:pP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날짜속성 타입은 </a:t>
            </a:r>
            <a:r>
              <a:rPr lang="en-US" altLang="ko-KR" sz="1000" b="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datetime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000" b="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smalldatatime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48697" y="2605950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X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61197" y="2611888"/>
            <a:ext cx="415535" cy="230851"/>
          </a:xfrm>
          <a:prstGeom prst="rect">
            <a:avLst/>
          </a:prstGeom>
        </p:spPr>
        <p:txBody>
          <a:bodyPr wrap="none" lIns="91413" tIns="45704" rIns="91413" bIns="45704">
            <a:spAutoFit/>
          </a:bodyPr>
          <a:lstStyle/>
          <a:p>
            <a:r>
              <a:rPr lang="ko-KR" altLang="en-US" sz="900" b="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정답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061197" y="2860665"/>
            <a:ext cx="402711" cy="230851"/>
          </a:xfrm>
          <a:prstGeom prst="rect">
            <a:avLst/>
          </a:prstGeom>
        </p:spPr>
        <p:txBody>
          <a:bodyPr wrap="none" lIns="91413" tIns="45704" rIns="91413" bIns="45704">
            <a:spAutoFit/>
          </a:bodyPr>
          <a:lstStyle/>
          <a:p>
            <a:r>
              <a:rPr lang="ko-KR" altLang="en-US" sz="900" b="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해설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50746" y="158633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테이블 생성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12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12/21</a:t>
            </a:r>
            <a:endParaRPr lang="ko-KR" altLang="en-US" sz="11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417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2" rIns="77925" bIns="38962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전자칠판 영상 제시됨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2" rIns="77925" bIns="38962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367718" y="579301"/>
            <a:ext cx="6327759" cy="3244237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9" tIns="45724" rIns="91449" bIns="45724" rtlCol="0" anchor="ctr"/>
          <a:lstStyle/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1236987" y="263289"/>
            <a:ext cx="1319583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테이블 변경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79969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13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67719" y="941370"/>
            <a:ext cx="6327758" cy="112696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636690" y="2284512"/>
            <a:ext cx="2654354" cy="700909"/>
          </a:xfrm>
          <a:prstGeom prst="rect">
            <a:avLst/>
          </a:prstGeom>
        </p:spPr>
        <p:txBody>
          <a:bodyPr wrap="none" lIns="91395" tIns="45694" rIns="91395" bIns="45694">
            <a:spAutoFit/>
          </a:bodyPr>
          <a:lstStyle/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en-US" altLang="ko-KR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ADD, ALTER, DROP column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en-US" altLang="ko-KR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Drop table</a:t>
            </a: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TRUNCATE table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48458" y="649340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en-US" altLang="ko-KR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영상을 </a:t>
            </a:r>
            <a:r>
              <a:rPr lang="ko-KR" altLang="en-US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통해 학습을 진행하세요</a:t>
            </a:r>
            <a:r>
              <a:rPr lang="en-US" altLang="ko-KR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000" b="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13/21</a:t>
            </a:r>
            <a:endParaRPr lang="ko-KR" altLang="en-US" sz="11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3(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66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3406323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en-US" altLang="ko-KR" sz="2000" b="0" dirty="0">
                <a:solidFill>
                  <a:prstClr val="black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ADD, ALTER, DROP column</a:t>
            </a:r>
          </a:p>
        </p:txBody>
      </p:sp>
      <p:sp>
        <p:nvSpPr>
          <p:cNvPr id="132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3479128" cy="116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</a:t>
            </a:r>
            <a:r>
              <a:rPr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추가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ALTER </a:t>
            </a:r>
            <a:r>
              <a:rPr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변경</a:t>
            </a: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 </a:t>
            </a:r>
            <a:r>
              <a:rPr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sz="1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3980593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테이블의 구조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변경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ALTER TABLE)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pic>
        <p:nvPicPr>
          <p:cNvPr id="175" name="그림 174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pic>
        <p:nvPicPr>
          <p:cNvPr id="103" name="그림 102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499519"/>
            <a:ext cx="144341" cy="138878"/>
          </a:xfrm>
          <a:prstGeom prst="rect">
            <a:avLst/>
          </a:prstGeom>
        </p:spPr>
      </p:pic>
      <p:pic>
        <p:nvPicPr>
          <p:cNvPr id="104" name="그림 103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881039"/>
            <a:ext cx="144341" cy="138878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 bwMode="auto">
          <a:xfrm>
            <a:off x="1044402" y="2164261"/>
            <a:ext cx="7056783" cy="156041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ALTER TABLE </a:t>
            </a:r>
            <a:r>
              <a:rPr lang="ko-KR" altLang="en-US" sz="16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테이블명</a:t>
            </a:r>
            <a:r>
              <a:rPr lang="en-US" altLang="ko-KR" sz="16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{ADD|ALTER|DROP} [COLUMN] </a:t>
            </a:r>
            <a:r>
              <a:rPr lang="ko-KR" altLang="en-US" sz="16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속성명</a:t>
            </a:r>
            <a:r>
              <a:rPr lang="ko-KR" altLang="en-US" sz="16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타입</a:t>
            </a:r>
            <a:r>
              <a:rPr lang="en-US" altLang="ko-KR" sz="16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21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3406323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en-US" altLang="ko-KR" sz="2000" b="0" dirty="0">
                <a:solidFill>
                  <a:prstClr val="black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ADD, ALTER, DROP column</a:t>
            </a:r>
          </a:p>
        </p:txBody>
      </p:sp>
      <p:sp>
        <p:nvSpPr>
          <p:cNvPr id="132" name="TextBox 37"/>
          <p:cNvSpPr txBox="1">
            <a:spLocks noChangeArrowheads="1"/>
          </p:cNvSpPr>
          <p:nvPr/>
        </p:nvSpPr>
        <p:spPr bwMode="auto">
          <a:xfrm>
            <a:off x="900386" y="988725"/>
            <a:ext cx="7848327" cy="313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주의 사항 </a:t>
            </a:r>
            <a:endParaRPr lang="en-US" altLang="ko-KR" sz="1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ALTER column</a:t>
            </a:r>
            <a:r>
              <a:rPr lang="ko-KR" altLang="en-US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속성값의 범위를 증가 시키는 경우에는 문제가 없지만 범위를 감소시킬 경우에는 현재 테이블이 저장된 속성값들에 따라서 허용이 </a:t>
            </a:r>
            <a:r>
              <a:rPr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안될 </a:t>
            </a:r>
            <a:r>
              <a:rPr lang="ko-KR" altLang="en-US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수도 </a:t>
            </a:r>
            <a:r>
              <a:rPr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있음</a:t>
            </a:r>
            <a:endParaRPr lang="en-US" altLang="ko-KR" sz="1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5300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속성값으로 “</a:t>
            </a:r>
            <a:r>
              <a:rPr lang="ko-KR" altLang="en-US" sz="18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김이름씨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“</a:t>
            </a:r>
            <a:r>
              <a:rPr lang="ko-KR" altLang="en-US" sz="18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박이름씨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이름이이뻐요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등이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저장되어 있을 때</a:t>
            </a:r>
          </a:p>
          <a:p>
            <a:pPr marL="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ko-KR" altLang="en-US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타입은 </a:t>
            </a:r>
            <a:r>
              <a:rPr lang="en-US" altLang="ko-KR" sz="1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r>
              <a:rPr lang="ko-KR" altLang="en-US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변경하려고 하면 </a:t>
            </a:r>
            <a:r>
              <a:rPr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안됨</a:t>
            </a:r>
            <a:endParaRPr lang="en-US" altLang="ko-KR" sz="1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1950" defTabSz="1219241" fontAlgn="auto" latinLnBrk="0">
              <a:spcBef>
                <a:spcPts val="0"/>
              </a:spcBef>
              <a:spcAft>
                <a:spcPts val="814"/>
              </a:spcAft>
              <a:defRPr/>
            </a:pP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6byte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이상임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한글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자는 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2byte)</a:t>
            </a:r>
          </a:p>
          <a:p>
            <a:pPr marL="180975"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(50</a:t>
            </a:r>
            <a:r>
              <a:rPr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으로는 변경 </a:t>
            </a:r>
            <a:r>
              <a:rPr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가능함</a:t>
            </a:r>
            <a:endParaRPr lang="en-US" altLang="ko-KR" sz="1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3980593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테이블의 구조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변경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ALTER TABLE)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pic>
        <p:nvPicPr>
          <p:cNvPr id="175" name="그림 174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044402" y="1508153"/>
            <a:ext cx="86605" cy="83327"/>
          </a:xfrm>
          <a:prstGeom prst="ellipse">
            <a:avLst/>
          </a:prstGeom>
          <a:solidFill>
            <a:srgbClr val="736DC1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" lastClr="FFFFFF"/>
              </a:solidFill>
              <a:latin typeface="Cambria"/>
              <a:ea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44402" y="3086125"/>
            <a:ext cx="86605" cy="83327"/>
          </a:xfrm>
          <a:prstGeom prst="ellipse">
            <a:avLst/>
          </a:prstGeom>
          <a:solidFill>
            <a:srgbClr val="736DC1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" lastClr="FFFFFF"/>
              </a:solidFill>
              <a:latin typeface="Cambria"/>
              <a:ea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44402" y="3849638"/>
            <a:ext cx="86605" cy="83327"/>
          </a:xfrm>
          <a:prstGeom prst="ellipse">
            <a:avLst/>
          </a:prstGeom>
          <a:solidFill>
            <a:srgbClr val="736DC1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" lastClr="FFFFFF"/>
              </a:solidFill>
              <a:latin typeface="Cambria"/>
              <a:ea typeface="맑은 고딕"/>
            </a:endParaRPr>
          </a:p>
        </p:txBody>
      </p:sp>
      <p:sp>
        <p:nvSpPr>
          <p:cNvPr id="14" name="육각형 13"/>
          <p:cNvSpPr/>
          <p:nvPr/>
        </p:nvSpPr>
        <p:spPr>
          <a:xfrm>
            <a:off x="1187450" y="2348842"/>
            <a:ext cx="288930" cy="249077"/>
          </a:xfrm>
          <a:prstGeom prst="hexagon">
            <a:avLst/>
          </a:prstGeom>
          <a:gradFill flip="none" rotWithShape="1">
            <a:gsLst>
              <a:gs pos="50000">
                <a:schemeClr val="accent5"/>
              </a:gs>
              <a:gs pos="49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noFill/>
          </a:ln>
          <a:effectLst>
            <a:outerShdw dist="38100" dir="2154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07" tIns="37204" rIns="74407" bIns="37204" rtlCol="0" anchor="ctr"/>
          <a:lstStyle/>
          <a:p>
            <a:pPr algn="ctr" defTabSz="744077" fontAlgn="auto">
              <a:spcBef>
                <a:spcPts val="488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예</a:t>
            </a:r>
          </a:p>
        </p:txBody>
      </p:sp>
      <p:sp>
        <p:nvSpPr>
          <p:cNvPr id="15" name="L 도형 14"/>
          <p:cNvSpPr/>
          <p:nvPr/>
        </p:nvSpPr>
        <p:spPr>
          <a:xfrm rot="13500000">
            <a:off x="1230690" y="3467748"/>
            <a:ext cx="83327" cy="86605"/>
          </a:xfrm>
          <a:prstGeom prst="corner">
            <a:avLst/>
          </a:prstGeom>
          <a:solidFill>
            <a:srgbClr val="FAB382"/>
          </a:solidFill>
          <a:ln w="19050" cap="flat" cmpd="sng" algn="ctr">
            <a:solidFill>
              <a:srgbClr val="F6844C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" lastClr="FFFFFF"/>
              </a:solidFill>
              <a:latin typeface="Cambri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9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3406323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en-US" altLang="ko-KR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ADD, ALTER, DROP column</a:t>
            </a:r>
          </a:p>
        </p:txBody>
      </p:sp>
      <p:sp>
        <p:nvSpPr>
          <p:cNvPr id="132" name="TextBox 37"/>
          <p:cNvSpPr txBox="1">
            <a:spLocks noChangeArrowheads="1"/>
          </p:cNvSpPr>
          <p:nvPr/>
        </p:nvSpPr>
        <p:spPr bwMode="auto">
          <a:xfrm>
            <a:off x="900387" y="988725"/>
            <a:ext cx="3678820" cy="6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형으로 </a:t>
            </a:r>
            <a:r>
              <a:rPr lang="en-US" altLang="ko-KR" sz="18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pdate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속성을 </a:t>
            </a:r>
            <a:r>
              <a:rPr lang="en-US" altLang="ko-KR" sz="18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memberTEST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추가함</a:t>
            </a:r>
            <a:endParaRPr lang="en-US" altLang="ko-KR" sz="1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3980593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ADD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column : 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속성 추가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pic>
        <p:nvPicPr>
          <p:cNvPr id="175" name="그림 174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1117999"/>
            <a:ext cx="144341" cy="138878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292303" y="412304"/>
            <a:ext cx="4586502" cy="2192887"/>
            <a:chOff x="2270564" y="2517687"/>
            <a:chExt cx="3649630" cy="2047972"/>
          </a:xfrm>
        </p:grpSpPr>
        <p:sp>
          <p:nvSpPr>
            <p:cNvPr id="16" name="대각선 방향의 모서리가 잘린 사각형 15"/>
            <p:cNvSpPr/>
            <p:nvPr/>
          </p:nvSpPr>
          <p:spPr>
            <a:xfrm>
              <a:off x="2340546" y="2698200"/>
              <a:ext cx="3499051" cy="1669880"/>
            </a:xfrm>
            <a:prstGeom prst="snip2DiagRect">
              <a:avLst>
                <a:gd name="adj1" fmla="val 16436"/>
                <a:gd name="adj2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498247" marR="0" lvl="0" indent="-249124" algn="ctr" defTabSz="14984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7" name="그림 16" descr="shadow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50949">
              <a:off x="2270564" y="2517687"/>
              <a:ext cx="381872" cy="630994"/>
            </a:xfrm>
            <a:prstGeom prst="rect">
              <a:avLst/>
            </a:prstGeom>
          </p:spPr>
        </p:pic>
        <p:pic>
          <p:nvPicPr>
            <p:cNvPr id="18" name="그림 17" descr="shadow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1597455">
              <a:off x="5538322" y="3924325"/>
              <a:ext cx="381872" cy="641334"/>
            </a:xfrm>
            <a:prstGeom prst="rect">
              <a:avLst/>
            </a:prstGeom>
          </p:spPr>
        </p:pic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83526" y="1022624"/>
            <a:ext cx="3733649" cy="95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7"/>
          <p:cNvSpPr txBox="1">
            <a:spLocks noChangeArrowheads="1"/>
          </p:cNvSpPr>
          <p:nvPr/>
        </p:nvSpPr>
        <p:spPr bwMode="auto">
          <a:xfrm>
            <a:off x="938487" y="3273930"/>
            <a:ext cx="3441764" cy="6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타입을 </a:t>
            </a:r>
            <a:r>
              <a:rPr lang="en-US" altLang="ko-KR" sz="18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(30)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변경함</a:t>
            </a:r>
            <a:endParaRPr lang="ko-KR" altLang="en-US" sz="1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636713" y="2841526"/>
            <a:ext cx="3980593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ALTER column : 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속성 타입 변경</a:t>
            </a:r>
          </a:p>
        </p:txBody>
      </p:sp>
      <p:pic>
        <p:nvPicPr>
          <p:cNvPr id="15" name="그림 14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430" y="2927831"/>
            <a:ext cx="309342" cy="231493"/>
          </a:xfrm>
          <a:prstGeom prst="rect">
            <a:avLst/>
          </a:prstGeom>
        </p:spPr>
      </p:pic>
      <p:pic>
        <p:nvPicPr>
          <p:cNvPr id="20" name="그림 19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470" y="3403205"/>
            <a:ext cx="144341" cy="13887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290095" y="2716560"/>
            <a:ext cx="4586502" cy="2192887"/>
            <a:chOff x="2270564" y="2517687"/>
            <a:chExt cx="3649630" cy="2047972"/>
          </a:xfrm>
        </p:grpSpPr>
        <p:sp>
          <p:nvSpPr>
            <p:cNvPr id="22" name="대각선 방향의 모서리가 잘린 사각형 21"/>
            <p:cNvSpPr/>
            <p:nvPr/>
          </p:nvSpPr>
          <p:spPr>
            <a:xfrm>
              <a:off x="2340546" y="2698200"/>
              <a:ext cx="3499051" cy="1669880"/>
            </a:xfrm>
            <a:prstGeom prst="snip2DiagRect">
              <a:avLst>
                <a:gd name="adj1" fmla="val 16436"/>
                <a:gd name="adj2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498247" marR="0" lvl="0" indent="-249124" algn="ctr" defTabSz="14984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23" name="그림 22" descr="shadow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50949">
              <a:off x="2270564" y="2517687"/>
              <a:ext cx="381872" cy="630994"/>
            </a:xfrm>
            <a:prstGeom prst="rect">
              <a:avLst/>
            </a:prstGeom>
          </p:spPr>
        </p:pic>
        <p:pic>
          <p:nvPicPr>
            <p:cNvPr id="24" name="그림 23" descr="shadow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1597455">
              <a:off x="5538322" y="3924325"/>
              <a:ext cx="381872" cy="641334"/>
            </a:xfrm>
            <a:prstGeom prst="rect">
              <a:avLst/>
            </a:prstGeom>
          </p:spPr>
        </p:pic>
      </p:grp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579206" y="3417553"/>
            <a:ext cx="4057441" cy="6711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13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2" rIns="77925" bIns="38962" rtlCol="0" anchor="t">
            <a:no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961753" y="3910042"/>
            <a:ext cx="354646" cy="261691"/>
          </a:xfrm>
          <a:prstGeom prst="rect">
            <a:avLst/>
          </a:prstGeom>
          <a:noFill/>
          <a:ln>
            <a:noFill/>
          </a:ln>
        </p:spPr>
        <p:txBody>
          <a:bodyPr wrap="none" lIns="91449" tIns="45724" rIns="91449" bIns="4572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11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1236987" y="263289"/>
            <a:ext cx="1319583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테이블 변경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79969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8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[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학습내용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]</a:t>
            </a: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음성강의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이동에 따라 각각의 음성 제시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영상 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– 12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</a:t>
            </a:r>
            <a:r>
              <a:rPr lang="en-US" altLang="ko-KR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, 14</a:t>
            </a:r>
            <a:r>
              <a:rPr lang="ko-KR" altLang="en-US" sz="8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페이지 영상 합쳐서 제시됨</a:t>
            </a:r>
            <a:endParaRPr lang="en-US" altLang="ko-KR" sz="8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663480" y="1262434"/>
            <a:ext cx="2978667" cy="2318221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교수님 영상</a:t>
            </a:r>
            <a:endParaRPr lang="en-US" altLang="ko-KR" sz="1200" dirty="0" smtClean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502526" y="579302"/>
            <a:ext cx="2424694" cy="296380"/>
            <a:chOff x="526794" y="639209"/>
            <a:chExt cx="5384142" cy="592759"/>
          </a:xfrm>
        </p:grpSpPr>
        <p:sp>
          <p:nvSpPr>
            <p:cNvPr id="26" name="TextBox 34"/>
            <p:cNvSpPr txBox="1">
              <a:spLocks noChangeArrowheads="1"/>
            </p:cNvSpPr>
            <p:nvPr/>
          </p:nvSpPr>
          <p:spPr bwMode="auto">
            <a:xfrm>
              <a:off x="715598" y="639209"/>
              <a:ext cx="5195338" cy="59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5874" tIns="62937" rIns="125874" bIns="62937">
              <a:spAutoFit/>
            </a:bodyPr>
            <a:lstStyle/>
            <a:p>
              <a:pPr>
                <a:buClr>
                  <a:srgbClr val="4472C4"/>
                </a:buClr>
                <a:buSzPct val="100000"/>
                <a:defRPr/>
              </a:pPr>
              <a:r>
                <a:rPr lang="en-US" altLang="ko-KR" sz="1100" dirty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ADD, ALTER, DROP column</a:t>
              </a:r>
            </a:p>
          </p:txBody>
        </p:sp>
        <p:pic>
          <p:nvPicPr>
            <p:cNvPr id="27" name="그림 26" descr="blit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794" y="757951"/>
              <a:ext cx="385762" cy="300037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 bwMode="auto">
          <a:xfrm>
            <a:off x="1648358" y="1262434"/>
            <a:ext cx="2860490" cy="2318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663479" y="980776"/>
            <a:ext cx="29786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/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실습 영상을 통해 학습을 진행하세요</a:t>
            </a:r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648358" y="1348408"/>
            <a:ext cx="2777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33350" indent="-133350">
              <a:buFont typeface="Wingdings" panose="05000000000000000000" pitchFamily="2" charset="2"/>
              <a:buChar char="§"/>
            </a:pPr>
            <a:r>
              <a:rPr lang="en-US" altLang="ko-KR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ADD column : 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속성 추가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133389" y="3610769"/>
            <a:ext cx="2618890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학습을 완료한 후 다음페이지로 이동하세요</a:t>
            </a:r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  <a:endParaRPr lang="ko-KR" altLang="en-US" sz="800" dirty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875914" y="1534835"/>
            <a:ext cx="2512097" cy="4151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900" b="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datetime</a:t>
            </a:r>
            <a:r>
              <a:rPr lang="ko-KR" altLang="en-US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형으로 </a:t>
            </a:r>
            <a:r>
              <a:rPr lang="en-US" altLang="ko-KR" sz="900" b="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pdate</a:t>
            </a:r>
            <a:r>
              <a:rPr lang="en-US" altLang="ko-KR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ko-KR" altLang="en-US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속성을 </a:t>
            </a:r>
            <a:r>
              <a:rPr lang="en-US" altLang="ko-KR" sz="900" b="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memberTEST</a:t>
            </a:r>
            <a:r>
              <a:rPr lang="en-US" altLang="ko-KR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ko-KR" altLang="en-US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테이블에 추가함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14/21</a:t>
            </a:r>
            <a:endParaRPr lang="ko-KR" altLang="en-US" sz="11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648358" y="1961385"/>
            <a:ext cx="2777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33350" indent="-133350">
              <a:buFont typeface="Wingdings" panose="05000000000000000000" pitchFamily="2" charset="2"/>
              <a:buChar char="§"/>
            </a:pPr>
            <a:r>
              <a:rPr lang="en-US" altLang="ko-KR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A</a:t>
            </a:r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lter </a:t>
            </a:r>
            <a:r>
              <a:rPr lang="en-US" altLang="ko-KR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column : 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속성 </a:t>
            </a:r>
            <a:r>
              <a:rPr lang="ko-KR" altLang="en-US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타입 변경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875915" y="2147812"/>
            <a:ext cx="2264831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name </a:t>
            </a:r>
            <a:r>
              <a:rPr lang="ko-KR" altLang="en-US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속성의 타입을 </a:t>
            </a:r>
            <a:r>
              <a:rPr lang="en-US" altLang="ko-KR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varchar(30)</a:t>
            </a:r>
            <a:r>
              <a:rPr lang="ko-KR" altLang="en-US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으로 변경함</a:t>
            </a:r>
          </a:p>
        </p:txBody>
      </p:sp>
      <p:sp>
        <p:nvSpPr>
          <p:cNvPr id="20" name="제목 19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59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2" rIns="77925" bIns="38962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전자칠판 영상 제시됨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2" rIns="77925" bIns="38962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367718" y="579301"/>
            <a:ext cx="6327759" cy="3244237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9" tIns="45724" rIns="91449" bIns="45724" rtlCol="0" anchor="ctr"/>
          <a:lstStyle/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1236987" y="263289"/>
            <a:ext cx="1319583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테이블 변경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0746" y="179969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15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67719" y="941370"/>
            <a:ext cx="6327758" cy="112696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테이블 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636690" y="2284512"/>
            <a:ext cx="2654354" cy="700909"/>
          </a:xfrm>
          <a:prstGeom prst="rect">
            <a:avLst/>
          </a:prstGeom>
        </p:spPr>
        <p:txBody>
          <a:bodyPr wrap="none" lIns="91395" tIns="45694" rIns="91395" bIns="45694">
            <a:spAutoFit/>
          </a:bodyPr>
          <a:lstStyle/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en-US" altLang="ko-KR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ADD, ALTER, DROP column</a:t>
            </a:r>
          </a:p>
          <a:p>
            <a:pPr indent="-248999" defTabSz="1497663">
              <a:lnSpc>
                <a:spcPct val="150000"/>
              </a:lnSpc>
              <a:buSzPct val="100000"/>
              <a:defRPr/>
            </a:pPr>
            <a:r>
              <a:rPr lang="en-US" altLang="ko-KR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Drop table</a:t>
            </a:r>
            <a:r>
              <a:rPr lang="ko-KR" altLang="en-US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4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TRUNCATE table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48458" y="649340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en-US" altLang="ko-KR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영상을 </a:t>
            </a:r>
            <a:r>
              <a:rPr lang="ko-KR" altLang="en-US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통해 학습을 진행하세요</a:t>
            </a:r>
            <a:r>
              <a:rPr lang="en-US" altLang="ko-KR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000" b="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15/21</a:t>
            </a:r>
            <a:endParaRPr lang="ko-KR" altLang="en-US" sz="11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636690" y="2356520"/>
            <a:ext cx="2484562" cy="359907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5(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69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3406323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en-US" altLang="ko-KR" sz="2000" b="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ADD, ALTER, DROP column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5990405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marL="202710" indent="-202710" defTabSz="1219241" fontAlgn="auto">
              <a:spcBef>
                <a:spcPts val="0"/>
              </a:spcBef>
              <a:spcAft>
                <a:spcPts val="814"/>
              </a:spcAft>
              <a:buSzPct val="100000"/>
              <a:defRPr/>
            </a:pPr>
            <a:r>
              <a:rPr kumimoji="0" lang="en-US" altLang="ko-KR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SSMS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에서 테이블의 구조를 보는 방법</a:t>
            </a: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7" name="대각선 방향의 모서리가 잘린 사각형 6"/>
          <p:cNvSpPr/>
          <p:nvPr/>
        </p:nvSpPr>
        <p:spPr>
          <a:xfrm>
            <a:off x="540346" y="1064524"/>
            <a:ext cx="8063947" cy="3812276"/>
          </a:xfrm>
          <a:prstGeom prst="snip2DiagRect">
            <a:avLst>
              <a:gd name="adj1" fmla="val 10315"/>
              <a:gd name="adj2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498247" marR="0" lvl="0" indent="-249124" algn="ctr" defTabSz="1498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997739" y="1204706"/>
            <a:ext cx="312340" cy="2880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 anchor="ctr" anchorCtr="1"/>
          <a:lstStyle/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327028" y="1204706"/>
            <a:ext cx="312340" cy="2880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 anchor="ctr" anchorCtr="1"/>
          <a:lstStyle/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1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" name="그림 18" descr="shad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95184">
            <a:off x="474916" y="952936"/>
            <a:ext cx="537399" cy="609354"/>
          </a:xfrm>
          <a:prstGeom prst="rect">
            <a:avLst/>
          </a:prstGeom>
        </p:spPr>
      </p:pic>
      <p:pic>
        <p:nvPicPr>
          <p:cNvPr id="20" name="그림 19" descr="shadow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95184">
            <a:off x="8116801" y="4365157"/>
            <a:ext cx="537399" cy="609354"/>
          </a:xfrm>
          <a:prstGeom prst="rect">
            <a:avLst/>
          </a:prstGeom>
        </p:spPr>
      </p:pic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1244973" y="1137146"/>
            <a:ext cx="2526354" cy="61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ko-KR" altLang="en-US" sz="16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6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744038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오른쪽 버튼 클릭</a:t>
            </a:r>
            <a:r>
              <a:rPr lang="en-US" altLang="ko-KR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</p:txBody>
      </p: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4563168" y="1173440"/>
            <a:ext cx="2526354" cy="37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선택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3909" y="1786600"/>
            <a:ext cx="2949724" cy="257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746065" y="3292938"/>
            <a:ext cx="1530585" cy="3600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36000" tIns="0" rIns="36000" bIns="0" rtlCol="0" anchor="ctr" anchorCtr="1"/>
          <a:lstStyle/>
          <a:p>
            <a:pPr algn="ctr"/>
            <a:endParaRPr lang="ko-KR" altLang="en-US" sz="1800" b="0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7028" y="1806637"/>
            <a:ext cx="4206206" cy="15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0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396330" y="68936"/>
            <a:ext cx="3680116" cy="382897"/>
          </a:xfrm>
          <a:prstGeom prst="rect">
            <a:avLst/>
          </a:prstGeom>
          <a:noFill/>
          <a:effectLst/>
        </p:spPr>
        <p:txBody>
          <a:bodyPr wrap="none" lIns="74393" tIns="37197" rIns="74393" bIns="37197" rtlCol="0">
            <a:spAutoFit/>
          </a:bodyPr>
          <a:lstStyle/>
          <a:p>
            <a:pPr defTabSz="744038" fontAlgn="auto" latinLnBrk="0">
              <a:spcBef>
                <a:spcPts val="488"/>
              </a:spcBef>
              <a:spcAft>
                <a:spcPts val="0"/>
              </a:spcAft>
            </a:pPr>
            <a:r>
              <a:rPr kumimoji="0" lang="en-US" altLang="ko-KR" sz="200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Drop table</a:t>
            </a:r>
            <a:r>
              <a:rPr kumimoji="0" lang="ko-KR" altLang="en-US" sz="200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과 </a:t>
            </a:r>
            <a:r>
              <a:rPr kumimoji="0" lang="en-US" altLang="ko-KR" sz="2000" dirty="0">
                <a:latin typeface="나눔고딕 Bold" panose="020D0304000000000000" pitchFamily="50" charset="-127"/>
                <a:ea typeface="나눔고딕 Bold" panose="020D0304000000000000" pitchFamily="50" charset="-127"/>
              </a:rPr>
              <a:t>TRUNCATE table</a:t>
            </a:r>
          </a:p>
        </p:txBody>
      </p:sp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598613" y="556320"/>
            <a:ext cx="3980593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테이블을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지우기</a:t>
            </a:r>
            <a:endParaRPr kumimoji="0" lang="ko-KR" altLang="en-US" sz="18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pic>
        <p:nvPicPr>
          <p:cNvPr id="172" name="그림 171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642625"/>
            <a:ext cx="309342" cy="2314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755650" y="989791"/>
            <a:ext cx="7417544" cy="64664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DROP TABLE </a:t>
            </a:r>
            <a:r>
              <a:rPr lang="en-US" altLang="ko-KR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table_name</a:t>
            </a:r>
            <a:endParaRPr lang="en-US" altLang="ko-KR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598613" y="1943900"/>
            <a:ext cx="5918397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테이블의 모든 내용을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지우기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단 테이블은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남기기</a:t>
            </a:r>
            <a:endParaRPr kumimoji="0" lang="ko-KR" altLang="en-US" sz="18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pic>
        <p:nvPicPr>
          <p:cNvPr id="9" name="그림 8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2030205"/>
            <a:ext cx="309342" cy="23149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755650" y="2377371"/>
            <a:ext cx="7417544" cy="64664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TRUNCATE TABLE </a:t>
            </a:r>
            <a:r>
              <a:rPr lang="en-US" altLang="ko-KR" sz="16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table_name</a:t>
            </a:r>
            <a:endParaRPr lang="en-US" altLang="ko-KR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37"/>
          <p:cNvSpPr txBox="1">
            <a:spLocks noChangeArrowheads="1"/>
          </p:cNvSpPr>
          <p:nvPr/>
        </p:nvSpPr>
        <p:spPr bwMode="auto">
          <a:xfrm>
            <a:off x="900386" y="3816108"/>
            <a:ext cx="7848327" cy="106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5874" tIns="62937" rIns="125874" bIns="62937">
            <a:spAutoFit/>
          </a:bodyPr>
          <a:lstStyle/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CREATE, ADD, ALTER, DROP, TRUNCATE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등은 모두 데이터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정의어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DDL</a:t>
            </a:r>
            <a:r>
              <a:rPr lang="en-US" altLang="ko-KR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endParaRPr lang="en-US" altLang="ko-KR" sz="1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744038" fontAlgn="auto" latinLnBrk="0">
              <a:spcBef>
                <a:spcPts val="0"/>
              </a:spcBef>
              <a:spcAft>
                <a:spcPts val="814"/>
              </a:spcAft>
            </a:pP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명령문이 </a:t>
            </a:r>
            <a:r>
              <a:rPr lang="ko-KR" altLang="en-US" sz="1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수행되고 나면 회복이 </a:t>
            </a:r>
            <a:r>
              <a:rPr lang="ko-KR" altLang="en-US" sz="1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불가능함</a:t>
            </a:r>
            <a:endParaRPr lang="en-US" altLang="ko-KR" sz="1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34"/>
          <p:cNvSpPr txBox="1">
            <a:spLocks noChangeArrowheads="1"/>
          </p:cNvSpPr>
          <p:nvPr/>
        </p:nvSpPr>
        <p:spPr bwMode="auto">
          <a:xfrm>
            <a:off x="598614" y="3383703"/>
            <a:ext cx="1586394" cy="40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5874" tIns="62937" rIns="125874" bIns="62937">
            <a:spAutoFit/>
          </a:bodyPr>
          <a:lstStyle/>
          <a:p>
            <a:pPr defTabSz="121924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주의 사항 </a:t>
            </a:r>
          </a:p>
        </p:txBody>
      </p:sp>
      <p:pic>
        <p:nvPicPr>
          <p:cNvPr id="13" name="그림 12" descr="bli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330" y="3470008"/>
            <a:ext cx="309342" cy="231493"/>
          </a:xfrm>
          <a:prstGeom prst="rect">
            <a:avLst/>
          </a:prstGeom>
        </p:spPr>
      </p:pic>
      <p:pic>
        <p:nvPicPr>
          <p:cNvPr id="14" name="그림 13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3945382"/>
            <a:ext cx="144341" cy="138878"/>
          </a:xfrm>
          <a:prstGeom prst="rect">
            <a:avLst/>
          </a:prstGeom>
        </p:spPr>
      </p:pic>
      <p:pic>
        <p:nvPicPr>
          <p:cNvPr id="15" name="그림 14" descr="bli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70" y="4608196"/>
            <a:ext cx="144341" cy="1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01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간지 페이지 </a:t>
            </a:r>
            <a:endParaRPr lang="en-US" altLang="ko-KR" sz="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16</a:t>
            </a:r>
            <a:endParaRPr lang="ko-KR" altLang="en-US" sz="8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17/21</a:t>
            </a:r>
            <a:endParaRPr lang="ko-KR" altLang="en-US" sz="110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663480" y="1262434"/>
            <a:ext cx="2978667" cy="2318221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교수님 영상</a:t>
            </a:r>
            <a:endParaRPr lang="en-US" altLang="ko-KR" sz="1200" dirty="0" smtClean="0">
              <a:solidFill>
                <a:prstClr val="white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502526" y="579302"/>
            <a:ext cx="2424694" cy="296380"/>
            <a:chOff x="526794" y="639209"/>
            <a:chExt cx="5384142" cy="592759"/>
          </a:xfrm>
        </p:grpSpPr>
        <p:sp>
          <p:nvSpPr>
            <p:cNvPr id="10" name="TextBox 34"/>
            <p:cNvSpPr txBox="1">
              <a:spLocks noChangeArrowheads="1"/>
            </p:cNvSpPr>
            <p:nvPr/>
          </p:nvSpPr>
          <p:spPr bwMode="auto">
            <a:xfrm>
              <a:off x="715598" y="639209"/>
              <a:ext cx="5195338" cy="59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5874" tIns="62937" rIns="125874" bIns="62937">
              <a:spAutoFit/>
            </a:bodyPr>
            <a:lstStyle/>
            <a:p>
              <a:pPr>
                <a:buClr>
                  <a:srgbClr val="4472C4"/>
                </a:buClr>
                <a:buSzPct val="100000"/>
                <a:defRPr/>
              </a:pPr>
              <a:r>
                <a:rPr lang="ko-KR" altLang="en-US" sz="1100" dirty="0" smtClean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실습하기</a:t>
              </a:r>
              <a:endParaRPr lang="ko-KR" altLang="en-US" sz="11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  <p:pic>
          <p:nvPicPr>
            <p:cNvPr id="11" name="그림 10" descr="blit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794" y="757951"/>
              <a:ext cx="385762" cy="300037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 bwMode="auto">
          <a:xfrm>
            <a:off x="1640296" y="1262258"/>
            <a:ext cx="2860490" cy="2498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644801" y="973560"/>
            <a:ext cx="29786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/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실습 영상을 통해 학습을 진행하세요</a:t>
            </a:r>
            <a:r>
              <a:rPr lang="en-US" altLang="ko-KR" sz="9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133389" y="3610769"/>
            <a:ext cx="2618890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학습을 완료한 후 다음페이지로 이동하세요</a:t>
            </a:r>
            <a:r>
              <a:rPr lang="en-US" altLang="ko-KR" sz="800" dirty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  <a:endParaRPr lang="ko-KR" altLang="en-US" sz="800" dirty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1236987" y="263289"/>
            <a:ext cx="1319583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테이블 </a:t>
            </a:r>
            <a:r>
              <a:rPr lang="ko-KR" altLang="en-US" sz="1000" dirty="0" smtClean="0">
                <a:solidFill>
                  <a:prstClr val="white"/>
                </a:solidFill>
              </a:rPr>
              <a:t>변경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0746" y="179969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845116" y="1246932"/>
            <a:ext cx="26908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/>
            <a:r>
              <a:rPr lang="en-US" altLang="ko-KR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Database </a:t>
            </a:r>
            <a:r>
              <a:rPr lang="ko-KR" altLang="en-US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만들기 </a:t>
            </a:r>
            <a:endParaRPr lang="en-US" altLang="ko-KR" sz="9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702091" y="1262258"/>
            <a:ext cx="180000" cy="230832"/>
          </a:xfrm>
          <a:prstGeom prst="rect">
            <a:avLst/>
          </a:prstGeom>
          <a:solidFill>
            <a:schemeClr val="accent5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 smtClean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52751" y="1940986"/>
            <a:ext cx="26908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/>
            <a:r>
              <a:rPr lang="en-US" altLang="ko-KR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Table </a:t>
            </a:r>
            <a:r>
              <a:rPr lang="ko-KR" altLang="en-US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만들기</a:t>
            </a:r>
            <a:endParaRPr lang="en-US" altLang="ko-KR" sz="9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709726" y="1953565"/>
            <a:ext cx="180000" cy="230832"/>
          </a:xfrm>
          <a:prstGeom prst="rect">
            <a:avLst/>
          </a:prstGeom>
          <a:solidFill>
            <a:schemeClr val="accent5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endParaRPr lang="ko-KR" altLang="en-US" sz="1100" dirty="0" smtClean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861377" y="2572544"/>
            <a:ext cx="26908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/>
            <a:r>
              <a:rPr lang="ko-KR" altLang="en-US" sz="9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데이터 </a:t>
            </a:r>
            <a:r>
              <a:rPr lang="ko-KR" altLang="en-US" sz="9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생성하기</a:t>
            </a:r>
            <a:endParaRPr lang="ko-KR" altLang="en-US" sz="9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718352" y="2585123"/>
            <a:ext cx="180000" cy="230832"/>
          </a:xfrm>
          <a:prstGeom prst="rect">
            <a:avLst/>
          </a:prstGeom>
          <a:solidFill>
            <a:schemeClr val="accent5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3</a:t>
            </a:r>
            <a:endParaRPr lang="ko-KR" altLang="en-US" sz="1100" dirty="0" smtClean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959947" y="1523129"/>
            <a:ext cx="2233754" cy="276565"/>
          </a:xfrm>
          <a:prstGeom prst="rect">
            <a:avLst/>
          </a:prstGeom>
          <a:solidFill>
            <a:schemeClr val="bg1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0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91223" y="1540049"/>
            <a:ext cx="22024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9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이름 </a:t>
            </a:r>
            <a:r>
              <a:rPr lang="en-US" altLang="ko-KR" sz="9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practice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1980506" y="2151963"/>
            <a:ext cx="2233754" cy="276565"/>
          </a:xfrm>
          <a:prstGeom prst="rect">
            <a:avLst/>
          </a:prstGeom>
          <a:solidFill>
            <a:schemeClr val="bg1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0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11782" y="2168883"/>
            <a:ext cx="22024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reservearmy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(id </a:t>
            </a:r>
            <a:r>
              <a:rPr lang="en-US" altLang="ko-KR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name varchar(10))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1980506" y="2860576"/>
            <a:ext cx="2233754" cy="803855"/>
          </a:xfrm>
          <a:prstGeom prst="rect">
            <a:avLst/>
          </a:prstGeom>
          <a:solidFill>
            <a:schemeClr val="bg1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0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11782" y="2877496"/>
            <a:ext cx="220247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reservearmy</a:t>
            </a:r>
            <a:endParaRPr lang="en-US" altLang="ko-KR" sz="9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(100, ‘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김이름</a:t>
            </a: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(101, ‘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곽이름</a:t>
            </a: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(102, ‘</a:t>
            </a:r>
            <a:r>
              <a:rPr lang="ko-KR" altLang="en-US" sz="9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윤이름</a:t>
            </a:r>
            <a:r>
              <a:rPr lang="ko-KR" altLang="en-US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en-US" altLang="ko-KR" sz="9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1666134" y="1012725"/>
            <a:ext cx="29786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내용을 확인해보세요</a:t>
            </a:r>
            <a:r>
              <a:rPr lang="en-US" altLang="ko-KR" sz="9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93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646" y="55258"/>
            <a:ext cx="8341979" cy="399068"/>
          </a:xfrm>
        </p:spPr>
        <p:txBody>
          <a:bodyPr/>
          <a:lstStyle/>
          <a:p>
            <a:r>
              <a:rPr lang="ko-KR" altLang="en-US" dirty="0" smtClean="0"/>
              <a:t>학습 목차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1152319"/>
              </p:ext>
            </p:extLst>
          </p:nvPr>
        </p:nvGraphicFramePr>
        <p:xfrm>
          <a:off x="228700" y="1075358"/>
          <a:ext cx="8676881" cy="390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37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567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모듈명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회차명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능력단위 요소</a:t>
                      </a: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수행준거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고급</a:t>
                      </a:r>
                      <a:r>
                        <a:rPr lang="en-US" altLang="ko-KR" sz="800" b="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</a:t>
                      </a:r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09.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조인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질의문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고급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조인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서브쿼리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집합연산자를 사용하여 두 개 이상의 테이블로부터 데이터를 조회하는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DML(Data Manipulation Language)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0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중첩질의문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고급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조인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서브쿼리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집합연산자를 사용하여 두 개 이상의 테이블로부터 데이터를 조회하는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DML(Data Manipulation Language)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0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11.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집합연산자와 집단 연산자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고급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2.4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윈도우함수와 그룹함수를 사용하여 순위와 소계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중계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총합계를 산출하는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DML(Data Manipulation Language)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08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12.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순위계산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고급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2.4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윈도우함수와 그룹함수를 사용하여 순위와 소계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중계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총합계를 산출하는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DML(Data Manipulation Language)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08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13.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인덱스와뷰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고급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테이블 조회 시간을 단축하기 사용하는 인덱스의 개념을 이해하고 인덱스를 생성하는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DDL(Data Definition Language)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먼저 생성된 테이블들을 이용하여 새로운 테이블과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뷰를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생성하는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DDL(Data Definition Language)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08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14.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 관리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고급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</a:t>
                      </a: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사용자의 그룹을 정의하고 사용자를 생성 또는 변경할 수 있고 사용자의 권한 부여와 회수를 위한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DCL(Data Control Language)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절차형</a:t>
                      </a:r>
                      <a:r>
                        <a:rPr lang="ko-KR" altLang="en-US" sz="800" b="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</a:t>
                      </a:r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프로시져와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사용자정의함수</a:t>
                      </a: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절차형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반복적으로 사용하는 특정 기능을 수행하기 위해 여러 개의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SQL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명령문을 포함하는 프로시저를 작성하고 프로시저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호출문을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876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일련의 연산처리 결과가 단일 값으로 반환되는 사용자 정의함수를 작성하고 사용자 정의함수를 호출하는 쿼리를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08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트리거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 marT="34290" marB="3429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절차형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작성하기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하나의 이벤트가 발생하면 관련성이 있는 몇 개의 테이블 간에 연속적으로 데이터 삽입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수정을 할 수 있는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트리거를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작성할 수 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399" marR="84399" marT="34319" marB="343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32893" y="533106"/>
          <a:ext cx="8699299" cy="4549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0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9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9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7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NCS 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정보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 – 01 – 02 – 04</a:t>
                      </a:r>
                      <a:endParaRPr lang="ko-KR" altLang="en-US" sz="8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정보통신 </a:t>
                      </a:r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정보기술 </a:t>
                      </a:r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정보기술개발 </a:t>
                      </a:r>
                      <a:r>
                        <a:rPr lang="en-US" altLang="ko-KR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DB</a:t>
                      </a:r>
                      <a:r>
                        <a:rPr lang="ko-KR" altLang="en-US" sz="8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엔지니어링</a:t>
                      </a: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능력단위 정보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421" marR="84421" marT="34296" marB="3429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2001020410_14v2</a:t>
                      </a:r>
                      <a:endParaRPr lang="ko-KR" altLang="en-US" sz="800" kern="1200" dirty="0" smtClean="0">
                        <a:solidFill>
                          <a:srgbClr val="180DF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SQL </a:t>
                      </a:r>
                      <a:r>
                        <a:rPr lang="ko-KR" altLang="en-US" sz="800" kern="1200" dirty="0" smtClean="0">
                          <a:solidFill>
                            <a:srgbClr val="180DF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활용</a:t>
                      </a:r>
                    </a:p>
                  </a:txBody>
                  <a:tcPr marL="84414" marR="84414" marT="34325" marB="343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40138" y="96340"/>
            <a:ext cx="6246684" cy="323211"/>
          </a:xfrm>
          <a:prstGeom prst="rect">
            <a:avLst/>
          </a:prstGeom>
        </p:spPr>
        <p:txBody>
          <a:bodyPr wrap="none" lIns="91446" tIns="45723" rIns="91446" bIns="45723">
            <a:spAutoFit/>
          </a:bodyPr>
          <a:lstStyle/>
          <a:p>
            <a:pPr marL="171484" indent="-171484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목차를 작성해 주세요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(NCS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비적용 과정일 경우에는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NCS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능력단위 정보를 기입하지 않아도 됩니다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xmlns="" val="28790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 bwMode="auto">
          <a:xfrm>
            <a:off x="1980061" y="2572549"/>
            <a:ext cx="5257497" cy="288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259851" y="1018090"/>
            <a:ext cx="6553866" cy="702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897" tIns="38946" rIns="77897" bIns="38946" rtlCol="0" anchor="t">
            <a:noAutofit/>
          </a:bodyPr>
          <a:lstStyle/>
          <a:p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깜짝 퀴즈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61" indent="-53961"/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기회는 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제공</a:t>
            </a:r>
          </a:p>
          <a:p>
            <a:pPr marL="53961" indent="-53961"/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O,X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후 정 오답을 왼쪽상단 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O,X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에도 명확하게 표기 </a:t>
            </a:r>
          </a:p>
          <a:p>
            <a:pPr marL="53961" indent="-53961"/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효과음도 함께 제시</a:t>
            </a:r>
          </a:p>
          <a:p>
            <a:pPr marL="53961" indent="-53961"/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 체크하지 않고 정답확인을 클릭했을 경우 </a:t>
            </a:r>
          </a:p>
          <a:p>
            <a:pPr marL="53961" indent="-53961"/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정답을 선택해 주세요</a:t>
            </a:r>
            <a:r>
              <a:rPr lang="en-US" altLang="ko-KR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ko-KR" altLang="en-US" sz="800" b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알럿창 제시</a:t>
            </a:r>
            <a:endParaRPr lang="en-US" altLang="ko-KR" sz="800" b="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961869" y="3910046"/>
            <a:ext cx="354530" cy="261578"/>
          </a:xfrm>
          <a:prstGeom prst="rect">
            <a:avLst/>
          </a:prstGeom>
          <a:noFill/>
          <a:ln>
            <a:noFill/>
          </a:ln>
        </p:spPr>
        <p:txBody>
          <a:bodyPr wrap="none" lIns="91413" tIns="45704" rIns="91413" bIns="45704" rtlCol="0" anchor="t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11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1479713" y="699758"/>
            <a:ext cx="927167" cy="811380"/>
            <a:chOff x="1706880" y="632460"/>
            <a:chExt cx="1036320" cy="906780"/>
          </a:xfrm>
          <a:solidFill>
            <a:schemeClr val="tx1"/>
          </a:solidFill>
        </p:grpSpPr>
        <p:sp>
          <p:nvSpPr>
            <p:cNvPr id="14" name="타원 13"/>
            <p:cNvSpPr/>
            <p:nvPr/>
          </p:nvSpPr>
          <p:spPr bwMode="auto">
            <a:xfrm>
              <a:off x="1706880" y="632460"/>
              <a:ext cx="906780" cy="906780"/>
            </a:xfrm>
            <a:prstGeom prst="ellipse">
              <a:avLst/>
            </a:prstGeom>
            <a:grpFill/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324100" y="1127760"/>
              <a:ext cx="419100" cy="243840"/>
            </a:xfrm>
            <a:custGeom>
              <a:avLst/>
              <a:gdLst>
                <a:gd name="connsiteX0" fmla="*/ 190500 w 419100"/>
                <a:gd name="connsiteY0" fmla="*/ 0 h 243840"/>
                <a:gd name="connsiteX1" fmla="*/ 190500 w 419100"/>
                <a:gd name="connsiteY1" fmla="*/ 0 h 243840"/>
                <a:gd name="connsiteX2" fmla="*/ 419100 w 419100"/>
                <a:gd name="connsiteY2" fmla="*/ 243840 h 243840"/>
                <a:gd name="connsiteX3" fmla="*/ 0 w 419100"/>
                <a:gd name="connsiteY3" fmla="*/ 2057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243840">
                  <a:moveTo>
                    <a:pt x="190500" y="0"/>
                  </a:moveTo>
                  <a:lnTo>
                    <a:pt x="190500" y="0"/>
                  </a:lnTo>
                  <a:lnTo>
                    <a:pt x="419100" y="243840"/>
                  </a:lnTo>
                  <a:lnTo>
                    <a:pt x="0" y="205740"/>
                  </a:lnTo>
                </a:path>
              </a:pathLst>
            </a:custGeom>
            <a:grpFill/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 bwMode="auto">
          <a:xfrm>
            <a:off x="1475918" y="943159"/>
            <a:ext cx="845250" cy="307872"/>
          </a:xfrm>
          <a:prstGeom prst="rect">
            <a:avLst/>
          </a:prstGeom>
          <a:noFill/>
          <a:ln>
            <a:noFill/>
          </a:ln>
        </p:spPr>
        <p:txBody>
          <a:bodyPr wrap="none" lIns="91413" tIns="45704" rIns="91413" bIns="45704" rtlCol="0" anchor="t">
            <a:spAutoFit/>
          </a:bodyPr>
          <a:lstStyle/>
          <a:p>
            <a:r>
              <a:rPr lang="ko-KR" altLang="en-US" sz="14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깜짝퀴즈</a:t>
            </a:r>
            <a:endParaRPr lang="ko-KR" alt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12178" y="1160303"/>
            <a:ext cx="5405942" cy="246189"/>
          </a:xfrm>
          <a:prstGeom prst="rect">
            <a:avLst/>
          </a:prstGeom>
        </p:spPr>
        <p:txBody>
          <a:bodyPr wrap="square" lIns="91413" tIns="45704" rIns="91413" bIns="45704">
            <a:spAutoFit/>
          </a:bodyPr>
          <a:lstStyle/>
          <a:p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MODIFY 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문을 이용하여 테이블의 구조를 변경할 수 있다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2179" y="771794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다음 설명이 맞으면 </a:t>
            </a:r>
            <a:r>
              <a:rPr lang="en-US" altLang="ko-KR" sz="1000" b="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O, </a:t>
            </a:r>
            <a:r>
              <a:rPr lang="ko-KR" altLang="en-US" sz="1000" b="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틀리면 </a:t>
            </a:r>
            <a:r>
              <a:rPr lang="en-US" altLang="ko-KR" sz="1000" b="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X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선택하세요</a:t>
            </a:r>
            <a:r>
              <a:rPr lang="en-US" altLang="ko-KR" sz="1000" b="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b="0" dirty="0" err="1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도넛 26"/>
          <p:cNvSpPr/>
          <p:nvPr/>
        </p:nvSpPr>
        <p:spPr bwMode="auto">
          <a:xfrm>
            <a:off x="3708633" y="1845614"/>
            <a:ext cx="556221" cy="556296"/>
          </a:xfrm>
          <a:prstGeom prst="don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곱셈 기호 27"/>
          <p:cNvSpPr/>
          <p:nvPr/>
        </p:nvSpPr>
        <p:spPr bwMode="auto">
          <a:xfrm>
            <a:off x="4801070" y="1735485"/>
            <a:ext cx="686289" cy="77655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980061" y="2572543"/>
            <a:ext cx="5257497" cy="1267937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3" tIns="45704" rIns="91413" bIns="45704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48697" y="2605950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X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61197" y="2611888"/>
            <a:ext cx="415535" cy="230851"/>
          </a:xfrm>
          <a:prstGeom prst="rect">
            <a:avLst/>
          </a:prstGeom>
        </p:spPr>
        <p:txBody>
          <a:bodyPr wrap="none" lIns="91413" tIns="45704" rIns="91413" bIns="45704">
            <a:spAutoFit/>
          </a:bodyPr>
          <a:lstStyle/>
          <a:p>
            <a:r>
              <a:rPr lang="ko-KR" altLang="en-US" sz="900" b="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정답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061197" y="2860665"/>
            <a:ext cx="402711" cy="230851"/>
          </a:xfrm>
          <a:prstGeom prst="rect">
            <a:avLst/>
          </a:prstGeom>
        </p:spPr>
        <p:txBody>
          <a:bodyPr wrap="none" lIns="91413" tIns="45704" rIns="91413" bIns="45704">
            <a:spAutoFit/>
          </a:bodyPr>
          <a:lstStyle/>
          <a:p>
            <a:r>
              <a:rPr lang="ko-KR" altLang="en-US" sz="900" b="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해설</a:t>
            </a:r>
          </a:p>
        </p:txBody>
      </p:sp>
      <p:sp>
        <p:nvSpPr>
          <p:cNvPr id="25" name="자유형 24"/>
          <p:cNvSpPr/>
          <p:nvPr/>
        </p:nvSpPr>
        <p:spPr bwMode="auto">
          <a:xfrm>
            <a:off x="1236987" y="263289"/>
            <a:ext cx="1148073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테이블 변경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50746" y="1799694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17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48696" y="2862852"/>
            <a:ext cx="4572795" cy="246189"/>
          </a:xfrm>
          <a:prstGeom prst="rect">
            <a:avLst/>
          </a:prstGeom>
        </p:spPr>
        <p:txBody>
          <a:bodyPr wrap="square" lIns="91413" tIns="45704" rIns="91413" bIns="45704">
            <a:spAutoFit/>
          </a:bodyPr>
          <a:lstStyle/>
          <a:p>
            <a:pPr marL="254000" defTabSz="1497962" latinLnBrk="0">
              <a:spcAft>
                <a:spcPts val="300"/>
              </a:spcAft>
              <a:buClr>
                <a:srgbClr val="56B8D6"/>
              </a:buClr>
              <a:buSzPct val="100000"/>
              <a:tabLst>
                <a:tab pos="708025" algn="l"/>
              </a:tabLst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ALTER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문을 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이용해야 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테이블의 구조를 변경할 수 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있습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니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4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04" tIns="38950" rIns="77904" bIns="38950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적용하기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66" indent="-53966"/>
            <a:r>
              <a:rPr lang="ko-KR" altLang="en-US" sz="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빈칸채우기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활동</a:t>
            </a:r>
          </a:p>
          <a:p>
            <a:pPr marL="53966" indent="-53966"/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기회 </a:t>
            </a: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제공 </a:t>
            </a: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정답은 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그대로 고정 틀린 부분은 다시 빈칸 </a:t>
            </a: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빈칸 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모두 채워야 정답확인 버튼 제시 </a:t>
            </a: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기회 </a:t>
            </a: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모두 소진 시 혹은 정답일 시 정답확인 버튼을 정답 확인 버튼으로 전환</a:t>
            </a: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정답은 하단 제시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961851" y="3910041"/>
            <a:ext cx="354548" cy="261588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pPr algn="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자유형 28"/>
          <p:cNvSpPr/>
          <p:nvPr/>
        </p:nvSpPr>
        <p:spPr bwMode="auto">
          <a:xfrm>
            <a:off x="1236991" y="263289"/>
            <a:ext cx="1607315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적용하기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50746" y="2369632"/>
            <a:ext cx="1152200" cy="197311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904" tIns="38950" rIns="77904" bIns="38950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18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376593" y="587704"/>
            <a:ext cx="4590259" cy="200117"/>
          </a:xfrm>
          <a:prstGeom prst="rect">
            <a:avLst/>
          </a:prstGeom>
          <a:noFill/>
          <a:ln>
            <a:noFill/>
          </a:ln>
        </p:spPr>
        <p:txBody>
          <a:bodyPr wrap="square" lIns="91458" tIns="45729" rIns="91458" bIns="45729" rtlCol="0" anchor="ctr">
            <a:spAutoFit/>
          </a:bodyPr>
          <a:lstStyle/>
          <a:p>
            <a:pPr algn="l" eaLnBrk="1" hangingPunct="1"/>
            <a:r>
              <a:rPr lang="en-US" altLang="ko-KR" sz="700">
                <a:latin typeface="+mn-ea"/>
                <a:ea typeface="+mn-ea"/>
              </a:rPr>
              <a:t>&gt;&gt; </a:t>
            </a:r>
            <a:r>
              <a:rPr lang="ko-KR" altLang="en-US" sz="700">
                <a:latin typeface="+mn-ea"/>
                <a:ea typeface="+mn-ea"/>
              </a:rPr>
              <a:t>지금까지 학습한 내용을 적용해봅시다</a:t>
            </a:r>
            <a:r>
              <a:rPr lang="en-US" altLang="ko-KR" sz="700">
                <a:latin typeface="+mn-ea"/>
                <a:ea typeface="+mn-ea"/>
              </a:rPr>
              <a:t>.</a:t>
            </a:r>
            <a:endParaRPr lang="ko-KR" altLang="en-US" sz="70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562397" y="804562"/>
            <a:ext cx="6050138" cy="3278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71994" tIns="36509" rIns="36509" bIns="36509" numCol="1" rtlCol="0" anchor="t" anchorCtr="0" compatLnSpc="1">
            <a:prstTxWarp prst="textNoShape">
              <a:avLst/>
            </a:prstTxWarp>
          </a:bodyPr>
          <a:lstStyle/>
          <a:p>
            <a:pPr defTabSz="914219" eaLnBrk="0" hangingPunct="0"/>
            <a:endParaRPr kumimoji="0" lang="ko-KR" altLang="en-US" sz="10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547587" y="763499"/>
            <a:ext cx="611051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latinLnBrk="0"/>
            <a:r>
              <a:rPr lang="ko-KR" altLang="en-US" sz="10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다음은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DEPARTMENT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테이블에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age (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int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)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속성을 추가하는 </a:t>
            </a:r>
            <a:r>
              <a:rPr lang="ko-KR" altLang="en-US" sz="1000" b="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질의문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입니다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단어를 입력하여 </a:t>
            </a:r>
            <a:r>
              <a:rPr lang="ko-KR" altLang="en-US" sz="1000" b="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질의문을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완성해보세요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입력 완료 버튼을 선택한 후 음성강의를 확인해 보세요</a:t>
            </a:r>
            <a:r>
              <a:rPr lang="en-US" altLang="ko-KR" sz="1000" b="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.</a:t>
            </a:r>
            <a:endParaRPr lang="ko-KR" altLang="en-US" sz="1000" b="0" dirty="0">
              <a:solidFill>
                <a:prstClr val="black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3" name="AutoShape 68"/>
          <p:cNvSpPr>
            <a:spLocks noChangeArrowheads="1"/>
          </p:cNvSpPr>
          <p:nvPr/>
        </p:nvSpPr>
        <p:spPr bwMode="auto">
          <a:xfrm>
            <a:off x="1782046" y="1348898"/>
            <a:ext cx="1591797" cy="221195"/>
          </a:xfrm>
          <a:prstGeom prst="roundRect">
            <a:avLst>
              <a:gd name="adj" fmla="val 16667"/>
            </a:avLst>
          </a:prstGeom>
          <a:solidFill>
            <a:srgbClr val="EDF6F9"/>
          </a:solidFill>
          <a:ln>
            <a:solidFill>
              <a:schemeClr val="accent5"/>
            </a:solidFill>
            <a:prstDash val="dash"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txBody>
          <a:bodyPr wrap="square" lIns="90000" tIns="18000" rIns="90000" bIns="18000" anchor="ctr">
            <a:no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AutoShape 68"/>
          <p:cNvSpPr>
            <a:spLocks noChangeArrowheads="1"/>
          </p:cNvSpPr>
          <p:nvPr/>
        </p:nvSpPr>
        <p:spPr bwMode="auto">
          <a:xfrm>
            <a:off x="1782046" y="1681776"/>
            <a:ext cx="1591797" cy="221195"/>
          </a:xfrm>
          <a:prstGeom prst="roundRect">
            <a:avLst>
              <a:gd name="adj" fmla="val 16667"/>
            </a:avLst>
          </a:prstGeom>
          <a:solidFill>
            <a:srgbClr val="EDF6F9"/>
          </a:solidFill>
          <a:ln>
            <a:solidFill>
              <a:schemeClr val="accent5"/>
            </a:solidFill>
            <a:prstDash val="dash"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txBody>
          <a:bodyPr wrap="square" lIns="90000" tIns="18000" rIns="90000" bIns="18000" anchor="ctr">
            <a:no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86443" y="1333364"/>
            <a:ext cx="1685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TABLE DEPARTMENT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391773" y="1671856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age </a:t>
            </a:r>
            <a:r>
              <a:rPr lang="en-US" altLang="ko-KR" sz="1200" b="0" dirty="0" err="1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endParaRPr lang="en-US" altLang="ko-KR" sz="1200" b="0" dirty="0">
              <a:solidFill>
                <a:sysClr val="windowText" lastClr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167027" y="1792373"/>
            <a:ext cx="1148754" cy="216024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입력완료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547587" y="2212504"/>
            <a:ext cx="6110514" cy="15841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47587" y="2212504"/>
            <a:ext cx="1225007" cy="255783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r>
              <a:rPr lang="ko-KR" altLang="en-US" sz="1100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정답 및 해설</a:t>
            </a:r>
          </a:p>
        </p:txBody>
      </p:sp>
      <p:sp>
        <p:nvSpPr>
          <p:cNvPr id="30" name="AutoShape 68"/>
          <p:cNvSpPr>
            <a:spLocks noChangeArrowheads="1"/>
          </p:cNvSpPr>
          <p:nvPr/>
        </p:nvSpPr>
        <p:spPr bwMode="auto">
          <a:xfrm>
            <a:off x="1782045" y="2566943"/>
            <a:ext cx="1591797" cy="221195"/>
          </a:xfrm>
          <a:prstGeom prst="roundRect">
            <a:avLst>
              <a:gd name="adj" fmla="val 16667"/>
            </a:avLst>
          </a:prstGeom>
          <a:solidFill>
            <a:srgbClr val="EDF6F9"/>
          </a:solidFill>
          <a:ln>
            <a:solidFill>
              <a:schemeClr val="accent5"/>
            </a:solidFill>
            <a:prstDash val="dash"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txBody>
          <a:bodyPr wrap="square" lIns="90000" tIns="18000" rIns="90000" bIns="18000" anchor="ctr">
            <a:no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ALTER</a:t>
            </a:r>
          </a:p>
        </p:txBody>
      </p:sp>
      <p:sp>
        <p:nvSpPr>
          <p:cNvPr id="32" name="AutoShape 68"/>
          <p:cNvSpPr>
            <a:spLocks noChangeArrowheads="1"/>
          </p:cNvSpPr>
          <p:nvPr/>
        </p:nvSpPr>
        <p:spPr bwMode="auto">
          <a:xfrm>
            <a:off x="1782045" y="2899821"/>
            <a:ext cx="1591797" cy="221195"/>
          </a:xfrm>
          <a:prstGeom prst="roundRect">
            <a:avLst>
              <a:gd name="adj" fmla="val 16667"/>
            </a:avLst>
          </a:prstGeom>
          <a:solidFill>
            <a:srgbClr val="EDF6F9"/>
          </a:solidFill>
          <a:ln>
            <a:solidFill>
              <a:schemeClr val="accent5"/>
            </a:solidFill>
            <a:prstDash val="dash"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txBody>
          <a:bodyPr wrap="square" lIns="90000" tIns="18000" rIns="90000" bIns="18000" anchor="ctr">
            <a:no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386442" y="2551409"/>
            <a:ext cx="1685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TABLE DEPARTMENT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91772" y="2889901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age </a:t>
            </a:r>
            <a:r>
              <a:rPr lang="en-US" altLang="ko-KR" sz="1200" b="0" dirty="0" err="1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endParaRPr lang="en-US" altLang="ko-KR" sz="1200" b="0" dirty="0">
              <a:solidFill>
                <a:sysClr val="windowText" lastClr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181050" y="3375420"/>
            <a:ext cx="5084268" cy="245612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lang="ko-KR" altLang="en-US" sz="1000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음성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제어바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지원도구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)</a:t>
            </a:r>
            <a:endParaRPr lang="ko-KR" altLang="en-US" sz="1000" dirty="0" smtClean="0">
              <a:solidFill>
                <a:schemeClr val="bg1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03973" y="3110016"/>
            <a:ext cx="216134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900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음성강의를 확인해보세요</a:t>
            </a:r>
            <a:r>
              <a:rPr lang="en-US" altLang="ko-KR" sz="900" dirty="0"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dirty="0"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323584" y="4164831"/>
            <a:ext cx="8799140" cy="9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883" tIns="38938" rIns="77883" bIns="38938"/>
          <a:lstStyle/>
          <a:p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ADD column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는</a:t>
            </a:r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속성을 추가하는 </a:t>
            </a:r>
            <a:r>
              <a:rPr lang="ko-KR" altLang="en-US" sz="800" b="0" dirty="0" err="1" smtClean="0">
                <a:latin typeface="나눔고딕" pitchFamily="50" charset="-127"/>
                <a:ea typeface="나눔고딕" pitchFamily="50" charset="-127"/>
              </a:rPr>
              <a:t>질의문이며</a:t>
            </a:r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, ALTER column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는</a:t>
            </a:r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속성 타입을 변경하는 </a:t>
            </a:r>
            <a:r>
              <a:rPr lang="ko-KR" altLang="en-US" sz="800" b="0" dirty="0" err="1" smtClean="0">
                <a:latin typeface="나눔고딕" pitchFamily="50" charset="-127"/>
                <a:ea typeface="나눔고딕" pitchFamily="50" charset="-127"/>
              </a:rPr>
              <a:t>질의문입니다</a:t>
            </a:r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그러므로 </a:t>
            </a:r>
            <a:r>
              <a:rPr lang="en-US" altLang="ko-KR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TABLE DEPARTMENT </a:t>
            </a:r>
            <a:r>
              <a:rPr lang="ko-KR" altLang="en-US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앞에는 </a:t>
            </a:r>
            <a:r>
              <a:rPr lang="en-US" altLang="ko-KR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ALTER</a:t>
            </a:r>
            <a:r>
              <a:rPr lang="ko-KR" altLang="en-US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age </a:t>
            </a:r>
            <a:r>
              <a:rPr lang="ko-KR" altLang="en-US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앞에는 </a:t>
            </a:r>
            <a:r>
              <a:rPr lang="en-US" altLang="ko-KR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add</a:t>
            </a:r>
            <a:r>
              <a:rPr lang="ko-KR" altLang="en-US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를 입력하여 </a:t>
            </a:r>
            <a:r>
              <a:rPr lang="ko-KR" altLang="en-US" sz="800" b="0" dirty="0" err="1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질의문을</a:t>
            </a:r>
            <a:r>
              <a:rPr lang="ko-KR" altLang="en-US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 완성할 수 있습니다</a:t>
            </a:r>
            <a:r>
              <a:rPr lang="en-US" altLang="ko-KR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800" b="0" dirty="0">
              <a:solidFill>
                <a:sysClr val="windowText" lastClr="00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b="0" dirty="0" smtClean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57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1249897" y="760750"/>
            <a:ext cx="6563820" cy="2232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04" tIns="38950" rIns="77904" bIns="38950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깜짝 퀴즈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기회는 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제공</a:t>
            </a: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O,X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후 정 오답을 왼쪽상단 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O,X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에도 명확하게 표기 </a:t>
            </a: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효과음도 함께 제시</a:t>
            </a: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 체크하지 않고 정답확인을 클릭했을 경우 </a:t>
            </a:r>
          </a:p>
          <a:p>
            <a:pPr marL="53966" indent="-53966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정답을 선택해 주세요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알럿창 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961851" y="3910041"/>
            <a:ext cx="354548" cy="261588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pPr algn="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827732" y="1004146"/>
            <a:ext cx="2073363" cy="2216675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pPr algn="l"/>
            <a:r>
              <a:rPr lang="ko-KR" altLang="en-US" sz="13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</a:t>
            </a:r>
            <a:endParaRPr lang="ko-KR" altLang="en-US" sz="13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자유형 28"/>
          <p:cNvSpPr/>
          <p:nvPr/>
        </p:nvSpPr>
        <p:spPr bwMode="auto">
          <a:xfrm>
            <a:off x="1236991" y="263289"/>
            <a:ext cx="1607315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문제풀기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2554" y="1192927"/>
            <a:ext cx="5148433" cy="415476"/>
          </a:xfrm>
          <a:prstGeom prst="rect">
            <a:avLst/>
          </a:prstGeom>
        </p:spPr>
        <p:txBody>
          <a:bodyPr wrap="square" lIns="91422" tIns="45709" rIns="91422" bIns="4570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dirty="0" smtClean="0">
                <a:latin typeface="나눔고딕" pitchFamily="50" charset="-127"/>
                <a:ea typeface="나눔고딕" pitchFamily="50" charset="-127"/>
              </a:rPr>
              <a:t>문제는 </a:t>
            </a:r>
            <a:r>
              <a:rPr lang="ko-KR" altLang="en-US" sz="1400" b="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총 </a:t>
            </a:r>
            <a:r>
              <a:rPr lang="en-US" altLang="ko-KR" sz="1400" b="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b="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문제</a:t>
            </a:r>
            <a:r>
              <a:rPr lang="ko-KR" altLang="en-US" sz="1400" b="0" dirty="0" smtClean="0">
                <a:latin typeface="나눔고딕" pitchFamily="50" charset="-127"/>
                <a:ea typeface="나눔고딕" pitchFamily="50" charset="-127"/>
              </a:rPr>
              <a:t>이고 각각 </a:t>
            </a:r>
            <a:r>
              <a:rPr lang="en-US" altLang="ko-KR" sz="1400" b="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번의 기회</a:t>
            </a:r>
            <a:r>
              <a:rPr lang="ko-KR" altLang="en-US" sz="1400" b="0" dirty="0" smtClean="0">
                <a:latin typeface="나눔고딕" pitchFamily="50" charset="-127"/>
                <a:ea typeface="나눔고딕" pitchFamily="50" charset="-127"/>
              </a:rPr>
              <a:t>를 제공합니다</a:t>
            </a:r>
            <a:r>
              <a:rPr lang="en-US" altLang="ko-KR" sz="1400" b="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4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3852589" y="2201355"/>
            <a:ext cx="1584451" cy="360151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START</a:t>
            </a:r>
            <a:endParaRPr lang="ko-KR" altLang="en-US" sz="16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0746" y="2591257"/>
            <a:ext cx="1152200" cy="197311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904" tIns="38950" rIns="77904" bIns="38950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19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1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04" tIns="38950" rIns="77904" bIns="38950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문제풀기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 algn="l" eaLnBrk="1" hangingPunct="1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문제화면 참고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오답 시 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다시 한번 생각해보세요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.’ </a:t>
            </a:r>
            <a:r>
              <a:rPr lang="ko-KR" altLang="en-US" sz="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알럿창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 오답 시 오답 효과음과 피드백 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66" indent="-53966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 시 정답 효과음과 피드백 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66" indent="-53966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버튼은 문제 풀지 않은 경우 비활성화 됨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961851" y="3910041"/>
            <a:ext cx="354548" cy="261588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pPr algn="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자유형 28"/>
          <p:cNvSpPr/>
          <p:nvPr/>
        </p:nvSpPr>
        <p:spPr bwMode="auto">
          <a:xfrm>
            <a:off x="1236991" y="263289"/>
            <a:ext cx="1607315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문제풀기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44318" y="958806"/>
            <a:ext cx="5845182" cy="25927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09" rIns="91422" bIns="45709" rtlCol="0" anchor="ctr"/>
          <a:lstStyle/>
          <a:p>
            <a:pPr algn="ctr"/>
            <a:endParaRPr lang="ko-KR" altLang="en-US"/>
          </a:p>
        </p:txBody>
      </p:sp>
      <p:sp>
        <p:nvSpPr>
          <p:cNvPr id="16" name="타원형 설명선 15"/>
          <p:cNvSpPr/>
          <p:nvPr/>
        </p:nvSpPr>
        <p:spPr>
          <a:xfrm>
            <a:off x="1574884" y="799321"/>
            <a:ext cx="476695" cy="328317"/>
          </a:xfrm>
          <a:prstGeom prst="wedgeEllipseCallout">
            <a:avLst>
              <a:gd name="adj1" fmla="val 42466"/>
              <a:gd name="adj2" fmla="val 582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09" rIns="0" bIns="45709"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Q1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6781071" y="3236061"/>
            <a:ext cx="615770" cy="2142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09" rIns="0" bIns="45709" rtlCol="0" anchor="ctr"/>
          <a:lstStyle/>
          <a:p>
            <a:pPr algn="ctr"/>
            <a:r>
              <a:rPr lang="ko-KR" altLang="en-US" sz="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63946" y="1121075"/>
            <a:ext cx="5319571" cy="230810"/>
          </a:xfrm>
          <a:prstGeom prst="rect">
            <a:avLst/>
          </a:prstGeom>
        </p:spPr>
        <p:txBody>
          <a:bodyPr wrap="square" lIns="91422" tIns="45709" rIns="91422" bIns="45709">
            <a:spAutoFit/>
          </a:bodyPr>
          <a:lstStyle/>
          <a:p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MS-SQL</a:t>
            </a:r>
            <a:r>
              <a:rPr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9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숫자형</a:t>
            </a:r>
            <a:r>
              <a:rPr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타입으로 </a:t>
            </a:r>
            <a:r>
              <a:rPr lang="ko-KR" altLang="en-US" sz="9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자동증분이</a:t>
            </a:r>
            <a:r>
              <a:rPr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되는 것은</a:t>
            </a:r>
            <a:r>
              <a:rPr lang="en-US" altLang="ko-KR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9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126971" y="733394"/>
            <a:ext cx="337810" cy="2060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tIns="45709" rIns="35991" bIns="45709" rtlCol="0" anchor="ctr"/>
          <a:lstStyle/>
          <a:p>
            <a:pPr lvl="0" algn="ctr"/>
            <a:r>
              <a:rPr lang="en-US" altLang="ko-KR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Q3</a:t>
            </a:r>
            <a:endParaRPr lang="ko-KR" altLang="en-US" sz="80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768563" y="733394"/>
            <a:ext cx="337810" cy="2060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tIns="45709" rIns="35991" bIns="45709" rtlCol="0" anchor="ctr"/>
          <a:lstStyle/>
          <a:p>
            <a:pPr lvl="0" algn="ctr"/>
            <a:r>
              <a:rPr lang="en-US" altLang="ko-KR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Q2</a:t>
            </a:r>
            <a:endParaRPr lang="ko-KR" altLang="en-US" sz="800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6410150" y="733394"/>
            <a:ext cx="337810" cy="2060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tIns="45709" rIns="35991" bIns="45709" rtlCol="0" anchor="ctr"/>
          <a:lstStyle/>
          <a:p>
            <a:pPr algn="ctr"/>
            <a:r>
              <a:rPr lang="en-US" altLang="ko-KR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Q1</a:t>
            </a:r>
            <a:endParaRPr lang="ko-KR" altLang="en-US" sz="800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2640" y="1412796"/>
            <a:ext cx="4572794" cy="903302"/>
          </a:xfrm>
          <a:prstGeom prst="rect">
            <a:avLst/>
          </a:prstGeom>
        </p:spPr>
        <p:txBody>
          <a:bodyPr lIns="91422" tIns="45709" rIns="91422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sz="9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endParaRPr lang="en-US" altLang="ko-KR" sz="9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identity</a:t>
            </a:r>
          </a:p>
          <a:p>
            <a:pPr>
              <a:lnSpc>
                <a:spcPct val="150000"/>
              </a:lnSpc>
            </a:pP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char</a:t>
            </a:r>
          </a:p>
          <a:p>
            <a:pPr>
              <a:lnSpc>
                <a:spcPct val="150000"/>
              </a:lnSpc>
            </a:pP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④ small </a:t>
            </a:r>
            <a:r>
              <a:rPr lang="en-US" altLang="ko-KR" sz="9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endParaRPr lang="en-US" altLang="ko-KR" sz="9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19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0746" y="2591257"/>
            <a:ext cx="1152200" cy="197311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904" tIns="38950" rIns="77904" bIns="38950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6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04" tIns="38950" rIns="77904" bIns="38950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문제풀기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 algn="l" eaLnBrk="1" hangingPunct="1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 화면 참고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버튼 사라지고 관련학습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다음문제 버튼 제시됨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관련학습 버튼 클릭 시 </a:t>
            </a:r>
            <a:r>
              <a:rPr lang="ko-KR" altLang="en-US" sz="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알럿창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다음문제 버튼 클릭 시 다음 문항으로 이동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961851" y="3910041"/>
            <a:ext cx="354548" cy="261588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pPr algn="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자유형 28"/>
          <p:cNvSpPr/>
          <p:nvPr/>
        </p:nvSpPr>
        <p:spPr bwMode="auto">
          <a:xfrm>
            <a:off x="1236991" y="263289"/>
            <a:ext cx="1607315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문제풀기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44318" y="958806"/>
            <a:ext cx="5845182" cy="25927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09" rIns="91422" bIns="45709" rtlCol="0" anchor="ctr"/>
          <a:lstStyle/>
          <a:p>
            <a:pPr algn="ctr"/>
            <a:endParaRPr lang="ko-KR" altLang="en-US"/>
          </a:p>
        </p:txBody>
      </p:sp>
      <p:sp>
        <p:nvSpPr>
          <p:cNvPr id="16" name="타원형 설명선 15"/>
          <p:cNvSpPr/>
          <p:nvPr/>
        </p:nvSpPr>
        <p:spPr>
          <a:xfrm>
            <a:off x="1574884" y="799321"/>
            <a:ext cx="476695" cy="328317"/>
          </a:xfrm>
          <a:prstGeom prst="wedgeEllipseCallout">
            <a:avLst>
              <a:gd name="adj1" fmla="val 42466"/>
              <a:gd name="adj2" fmla="val 582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09" rIns="0" bIns="45709"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Q1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1454" y="2347696"/>
            <a:ext cx="5822691" cy="967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12" tIns="107982" rIns="91412" bIns="45704">
            <a:noAutofit/>
          </a:bodyPr>
          <a:lstStyle/>
          <a:p>
            <a:pPr marL="576146" indent="-279344">
              <a:spcBef>
                <a:spcPts val="700"/>
              </a:spcBef>
            </a:pPr>
            <a:r>
              <a:rPr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endParaRPr lang="en-US" altLang="ko-KR" sz="9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6146" indent="-279344">
              <a:spcBef>
                <a:spcPts val="700"/>
              </a:spcBef>
            </a:pPr>
            <a:r>
              <a:rPr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해설</a:t>
            </a:r>
            <a:r>
              <a:rPr lang="en-US" altLang="ko-KR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 증가 속성 타입은 </a:t>
            </a: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identity </a:t>
            </a:r>
            <a:r>
              <a:rPr lang="ko-KR" altLang="en-US" sz="9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타입입니다</a:t>
            </a: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76146" indent="-279344">
              <a:spcBef>
                <a:spcPts val="700"/>
              </a:spcBef>
            </a:pPr>
            <a:endParaRPr lang="en-US" altLang="ko-KR" sz="9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6781071" y="3236061"/>
            <a:ext cx="615770" cy="2142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09" rIns="0" bIns="45709" rtlCol="0" anchor="ctr"/>
          <a:lstStyle/>
          <a:p>
            <a:pPr algn="ctr"/>
            <a:r>
              <a:rPr lang="ko-KR" altLang="en-US" sz="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다음 문제</a:t>
            </a: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063174" y="3236061"/>
            <a:ext cx="615770" cy="2142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09" rIns="0" bIns="45709" rtlCol="0" anchor="ctr"/>
          <a:lstStyle/>
          <a:p>
            <a:pPr algn="ctr"/>
            <a:r>
              <a:rPr lang="ko-KR" altLang="en-US" sz="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관련 학습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63946" y="1121075"/>
            <a:ext cx="5319571" cy="230810"/>
          </a:xfrm>
          <a:prstGeom prst="rect">
            <a:avLst/>
          </a:prstGeom>
        </p:spPr>
        <p:txBody>
          <a:bodyPr wrap="square" lIns="91422" tIns="45709" rIns="91422" bIns="45709">
            <a:spAutoFit/>
          </a:bodyPr>
          <a:lstStyle/>
          <a:p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MS-SQL</a:t>
            </a:r>
            <a:r>
              <a:rPr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9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숫자형</a:t>
            </a:r>
            <a:r>
              <a:rPr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타입으로 </a:t>
            </a:r>
            <a:r>
              <a:rPr lang="ko-KR" altLang="en-US" sz="9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자동증분이</a:t>
            </a:r>
            <a:r>
              <a:rPr lang="ko-KR" altLang="en-US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되는 것은</a:t>
            </a: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02640" y="1412796"/>
            <a:ext cx="4572794" cy="903302"/>
          </a:xfrm>
          <a:prstGeom prst="rect">
            <a:avLst/>
          </a:prstGeom>
        </p:spPr>
        <p:txBody>
          <a:bodyPr lIns="91422" tIns="45709" rIns="91422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sz="9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endParaRPr lang="en-US" altLang="ko-KR" sz="9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identity</a:t>
            </a:r>
          </a:p>
          <a:p>
            <a:pPr>
              <a:lnSpc>
                <a:spcPct val="150000"/>
              </a:lnSpc>
            </a:pP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char</a:t>
            </a:r>
          </a:p>
          <a:p>
            <a:pPr>
              <a:lnSpc>
                <a:spcPct val="150000"/>
              </a:lnSpc>
            </a:pPr>
            <a:r>
              <a:rPr lang="en-US" altLang="ko-KR" sz="9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④ small </a:t>
            </a:r>
            <a:r>
              <a:rPr lang="en-US" altLang="ko-KR" sz="9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endParaRPr lang="en-US" altLang="ko-KR" sz="9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7126971" y="733394"/>
            <a:ext cx="337810" cy="2060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tIns="45709" rIns="35991" bIns="45709" rtlCol="0" anchor="ctr"/>
          <a:lstStyle/>
          <a:p>
            <a:pPr lvl="0" algn="ctr"/>
            <a:r>
              <a:rPr lang="en-US" altLang="ko-KR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Q3</a:t>
            </a:r>
            <a:endParaRPr lang="ko-KR" altLang="en-US" sz="80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768563" y="733394"/>
            <a:ext cx="337810" cy="2060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tIns="45709" rIns="35991" bIns="45709" rtlCol="0" anchor="ctr"/>
          <a:lstStyle/>
          <a:p>
            <a:pPr lvl="0" algn="ctr"/>
            <a:r>
              <a:rPr lang="en-US" altLang="ko-KR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Q2</a:t>
            </a:r>
            <a:endParaRPr lang="ko-KR" altLang="en-US" sz="800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410150" y="733394"/>
            <a:ext cx="337810" cy="2060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tIns="45709" rIns="35991" bIns="45709" rtlCol="0" anchor="ctr"/>
          <a:lstStyle/>
          <a:p>
            <a:pPr algn="ctr"/>
            <a:r>
              <a:rPr lang="en-US" altLang="ko-KR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Q1</a:t>
            </a:r>
            <a:endParaRPr lang="ko-KR" altLang="en-US" sz="800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19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0746" y="2591257"/>
            <a:ext cx="1152200" cy="197311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904" tIns="38950" rIns="77904" bIns="38950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7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5352" y="195546"/>
            <a:ext cx="4099410" cy="936121"/>
          </a:xfrm>
          <a:prstGeom prst="rect">
            <a:avLst/>
          </a:prstGeom>
        </p:spPr>
        <p:txBody>
          <a:bodyPr wrap="square" lIns="91412" tIns="45704" rIns="91412" bIns="45704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모든 내용은 지우는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DDL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선택하시오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자체는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남겨진다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5353" y="2240259"/>
            <a:ext cx="4371408" cy="784798"/>
          </a:xfrm>
          <a:prstGeom prst="rect">
            <a:avLst/>
          </a:prstGeom>
        </p:spPr>
        <p:txBody>
          <a:bodyPr wrap="square" lIns="91412" tIns="45704" rIns="91412" bIns="45704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endParaRPr lang="en-US" altLang="ko-KR" sz="10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12738" indent="-312738">
              <a:lnSpc>
                <a:spcPct val="150000"/>
              </a:lnSpc>
            </a:pP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해설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내용을 지우는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DDL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문은 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TRUNCATE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DELETE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DML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문입니다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87866" y="195546"/>
            <a:ext cx="9063517" cy="3543934"/>
            <a:chOff x="-4133377" y="195546"/>
            <a:chExt cx="9063517" cy="3543934"/>
          </a:xfrm>
        </p:grpSpPr>
        <p:sp>
          <p:nvSpPr>
            <p:cNvPr id="13" name="직사각형 12"/>
            <p:cNvSpPr/>
            <p:nvPr/>
          </p:nvSpPr>
          <p:spPr>
            <a:xfrm>
              <a:off x="185352" y="195546"/>
              <a:ext cx="4744788" cy="1474730"/>
            </a:xfrm>
            <a:prstGeom prst="rect">
              <a:avLst/>
            </a:prstGeom>
          </p:spPr>
          <p:txBody>
            <a:bodyPr wrap="square" lIns="91412" tIns="45704" rIns="91412" bIns="45704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 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</a:p>
            <a:p>
              <a:pPr>
                <a:spcBef>
                  <a:spcPts val="1000"/>
                </a:spcBef>
              </a:pPr>
              <a:r>
                <a:rPr lang="ko-KR" altLang="en-US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다음 괄호 안에 들어 갈 수 없는 것을 고르시오</a:t>
              </a:r>
              <a:r>
                <a:rPr lang="en-US" altLang="ko-KR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180975">
                <a:spcBef>
                  <a:spcPts val="1000"/>
                </a:spcBef>
              </a:pPr>
              <a:r>
                <a:rPr lang="en-US" altLang="ko-KR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ALTER TABLE </a:t>
              </a:r>
              <a:r>
                <a:rPr lang="ko-KR" altLang="en-US" sz="1000" b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테이블명</a:t>
              </a:r>
              <a:r>
                <a:rPr lang="ko-KR" altLang="en-US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{</a:t>
              </a:r>
            </a:p>
            <a:p>
              <a:pPr marL="180975">
                <a:spcBef>
                  <a:spcPts val="1000"/>
                </a:spcBef>
              </a:pPr>
              <a:r>
                <a:rPr lang="en-US" altLang="ko-KR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 </a:t>
              </a:r>
              <a:r>
                <a:rPr lang="en-US" altLang="ko-KR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 COLUMN </a:t>
              </a:r>
              <a:r>
                <a:rPr lang="ko-KR" altLang="en-US" sz="1000" b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속성명</a:t>
              </a:r>
              <a:r>
                <a:rPr lang="ko-KR" altLang="en-US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타입</a:t>
              </a:r>
              <a:r>
                <a:rPr lang="en-US" altLang="ko-KR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]}</a:t>
              </a:r>
            </a:p>
            <a:p>
              <a:pPr>
                <a:spcBef>
                  <a:spcPts val="1000"/>
                </a:spcBef>
              </a:pPr>
              <a:endPara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9543" y="2954682"/>
              <a:ext cx="4371408" cy="784798"/>
            </a:xfrm>
            <a:prstGeom prst="rect">
              <a:avLst/>
            </a:prstGeom>
          </p:spPr>
          <p:txBody>
            <a:bodyPr wrap="square" lIns="91412" tIns="45704" rIns="91412" bIns="45704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정답</a:t>
              </a:r>
              <a:r>
                <a:rPr lang="en-US" altLang="ko-KR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ko-KR" altLang="en-US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②</a:t>
              </a:r>
              <a:endPara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12738" indent="-312738">
                <a:lnSpc>
                  <a:spcPct val="150000"/>
                </a:lnSpc>
              </a:pPr>
              <a:r>
                <a:rPr lang="ko-KR" altLang="en-US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해설</a:t>
              </a:r>
              <a:r>
                <a:rPr lang="en-US" altLang="ko-KR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 ALTER</a:t>
              </a:r>
              <a:r>
                <a:rPr lang="ko-KR" altLang="en-US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문에서 속성의 </a:t>
              </a:r>
              <a:r>
                <a:rPr lang="ko-KR" altLang="en-US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 </a:t>
              </a:r>
              <a:r>
                <a:rPr lang="en-US" altLang="ko-KR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 </a:t>
              </a:r>
              <a:r>
                <a:rPr lang="en-US" altLang="ko-KR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변경은 </a:t>
              </a:r>
              <a:r>
                <a:rPr lang="en-US" altLang="ko-KR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ADD, DROP, </a:t>
              </a:r>
              <a:r>
                <a:rPr lang="en-US" altLang="ko-KR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ALTER COLUMN</a:t>
              </a:r>
              <a:r>
                <a:rPr lang="ko-KR" altLang="en-US" sz="10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</a:t>
              </a:r>
              <a:r>
                <a:rPr lang="ko-KR" altLang="en-US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사용합니다</a:t>
              </a:r>
              <a:r>
                <a:rPr lang="en-US" altLang="ko-KR" sz="1000" b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-4133377" y="977779"/>
              <a:ext cx="4465259" cy="300948"/>
            </a:xfrm>
            <a:prstGeom prst="rect">
              <a:avLst/>
            </a:prstGeom>
          </p:spPr>
          <p:txBody>
            <a:bodyPr wrap="square" lIns="91412" tIns="45704" rIns="91412" bIns="45704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87866" y="1204392"/>
            <a:ext cx="4465259" cy="988700"/>
          </a:xfrm>
          <a:prstGeom prst="rect">
            <a:avLst/>
          </a:prstGeom>
        </p:spPr>
        <p:txBody>
          <a:bodyPr wrap="square" lIns="91412" tIns="45704" rIns="91412" bIns="45704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DELETE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TRUNCATE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REMOVE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④ DROP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4653125" y="833345"/>
            <a:ext cx="2509675" cy="5763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794" y="1492424"/>
            <a:ext cx="4465259" cy="988700"/>
          </a:xfrm>
          <a:prstGeom prst="rect">
            <a:avLst/>
          </a:prstGeom>
        </p:spPr>
        <p:txBody>
          <a:bodyPr wrap="square" lIns="91412" tIns="45704" rIns="91412" bIns="45704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ADD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SET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DROP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④ ALTER</a:t>
            </a:r>
          </a:p>
        </p:txBody>
      </p:sp>
    </p:spTree>
    <p:extLst>
      <p:ext uri="{BB962C8B-B14F-4D97-AF65-F5344CB8AC3E}">
        <p14:creationId xmlns:p14="http://schemas.microsoft.com/office/powerpoint/2010/main" xmlns="" val="19174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04" tIns="38950" rIns="77904" bIns="38950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문제풀기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 algn="l" eaLnBrk="1" hangingPunct="1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관련학습 클릭 시 </a:t>
            </a:r>
            <a:r>
              <a:rPr lang="ko-KR" altLang="en-US" sz="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알럿창으로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961851" y="3910041"/>
            <a:ext cx="354548" cy="261588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pPr algn="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259851" y="267577"/>
            <a:ext cx="6521520" cy="363506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자유형 54"/>
          <p:cNvSpPr/>
          <p:nvPr/>
        </p:nvSpPr>
        <p:spPr bwMode="auto">
          <a:xfrm>
            <a:off x="1236991" y="263289"/>
            <a:ext cx="1607315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문제풀기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475917" y="1059909"/>
            <a:ext cx="5915208" cy="437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문제 중 </a:t>
            </a:r>
            <a:r>
              <a:rPr lang="en-US" altLang="ko-K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문제를 맞히셨습니다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2892159" y="3364876"/>
            <a:ext cx="1451470" cy="297646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100" b="0" dirty="0" smtClean="0">
                <a:solidFill>
                  <a:prstClr val="black"/>
                </a:solidFill>
              </a:rPr>
              <a:t>틀린 문제 다시 풀기</a:t>
            </a:r>
            <a:endParaRPr lang="ko-KR" altLang="en-US" sz="1100" b="0" dirty="0">
              <a:solidFill>
                <a:prstClr val="black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7629571"/>
              </p:ext>
            </p:extLst>
          </p:nvPr>
        </p:nvGraphicFramePr>
        <p:xfrm>
          <a:off x="3080971" y="1708181"/>
          <a:ext cx="2741988" cy="147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39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36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3200" b="1" i="0" u="none" strike="noStrike" kern="1200" cap="none" spc="0" normalizeH="0" baseline="0" noProof="0" dirty="0" smtClean="0">
                          <a:ln>
                            <a:solidFill>
                              <a:srgbClr val="4BACC6">
                                <a:lumMod val="50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Q1</a:t>
                      </a:r>
                      <a:endParaRPr kumimoji="1" lang="ko-KR" altLang="en-US" sz="3200" b="1" i="0" u="none" strike="noStrike" kern="1200" cap="none" spc="0" normalizeH="0" baseline="0" noProof="0" dirty="0" smtClean="0">
                        <a:ln>
                          <a:solidFill>
                            <a:srgbClr val="4BACC6">
                              <a:lumMod val="5000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56" marR="91456" marT="45734" marB="457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3200" b="1" i="0" u="none" strike="noStrike" kern="1200" cap="none" spc="0" normalizeH="0" baseline="0" noProof="0" dirty="0" smtClean="0">
                          <a:ln>
                            <a:solidFill>
                              <a:srgbClr val="4BACC6">
                                <a:lumMod val="50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Q2</a:t>
                      </a:r>
                      <a:endParaRPr kumimoji="1" lang="ko-KR" altLang="en-US" sz="3200" b="1" i="0" u="none" strike="noStrike" kern="1200" cap="none" spc="0" normalizeH="0" baseline="0" noProof="0" dirty="0" smtClean="0">
                        <a:ln>
                          <a:solidFill>
                            <a:srgbClr val="4BACC6">
                              <a:lumMod val="5000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56" marR="91456" marT="45734" marB="457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3200" b="1" i="0" u="none" strike="noStrike" kern="1200" cap="none" spc="0" normalizeH="0" baseline="0" noProof="0" dirty="0" smtClean="0">
                          <a:ln>
                            <a:solidFill>
                              <a:srgbClr val="4BACC6">
                                <a:lumMod val="50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Q3</a:t>
                      </a:r>
                      <a:endParaRPr kumimoji="1" lang="ko-KR" altLang="en-US" sz="3200" b="1" i="0" u="none" strike="noStrike" kern="1200" cap="none" spc="0" normalizeH="0" baseline="0" noProof="0" dirty="0" smtClean="0">
                        <a:ln>
                          <a:solidFill>
                            <a:srgbClr val="4BACC6">
                              <a:lumMod val="5000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56" marR="91456" marT="45734" marB="4573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56" marR="91456" marT="45734" marB="457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56" marR="91456" marT="45734" marB="457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56" marR="91456" marT="45734" marB="457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 bwMode="auto">
          <a:xfrm>
            <a:off x="4670821" y="3361236"/>
            <a:ext cx="1451470" cy="297646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100" b="0" dirty="0" smtClean="0">
                <a:solidFill>
                  <a:prstClr val="black"/>
                </a:solidFill>
              </a:rPr>
              <a:t>정답 및 해설 보기</a:t>
            </a:r>
            <a:endParaRPr lang="ko-KR" altLang="en-US" sz="1100" b="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19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0746" y="2591257"/>
            <a:ext cx="1152200" cy="197311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904" tIns="38950" rIns="77904" bIns="38950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 bwMode="auto">
          <a:xfrm>
            <a:off x="1403892" y="920382"/>
            <a:ext cx="6118354" cy="2763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04" tIns="38950" rIns="77904" bIns="38950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문제풀기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 algn="l" eaLnBrk="1" hangingPunct="1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관련학습 클릭 시 </a:t>
            </a:r>
            <a:r>
              <a:rPr lang="ko-KR" altLang="en-US" sz="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알럿창으로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961855" y="3910041"/>
            <a:ext cx="354548" cy="261588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pPr algn="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09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자유형 54"/>
          <p:cNvSpPr/>
          <p:nvPr/>
        </p:nvSpPr>
        <p:spPr bwMode="auto">
          <a:xfrm>
            <a:off x="1236991" y="263289"/>
            <a:ext cx="1607315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핵심요약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94088" y="950175"/>
            <a:ext cx="821022" cy="246199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r>
              <a:rPr lang="ko-KR" altLang="en-US" sz="1000" b="0" dirty="0">
                <a:latin typeface="나눔고딕" pitchFamily="50" charset="-127"/>
                <a:ea typeface="나눔고딕" pitchFamily="50" charset="-127"/>
              </a:rPr>
              <a:t>테이블 생성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475912" y="627735"/>
            <a:ext cx="4572794" cy="246297"/>
          </a:xfrm>
          <a:prstGeom prst="rect">
            <a:avLst/>
          </a:prstGeom>
        </p:spPr>
        <p:txBody>
          <a:bodyPr lIns="91395" tIns="45694" rIns="91395" bIns="45694">
            <a:spAutoFit/>
          </a:bodyPr>
          <a:lstStyle/>
          <a:p>
            <a:pPr algn="l"/>
            <a:r>
              <a:rPr lang="ko-KR" altLang="en-US" sz="1000" b="0" dirty="0" smtClean="0">
                <a:latin typeface="나눔고딕" pitchFamily="50" charset="-127"/>
                <a:ea typeface="나눔고딕" pitchFamily="50" charset="-127"/>
              </a:rPr>
              <a:t>이번</a:t>
            </a:r>
            <a:r>
              <a:rPr lang="en-US" altLang="ko-KR" sz="1000" b="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0" dirty="0" err="1" smtClean="0">
                <a:latin typeface="나눔고딕" pitchFamily="50" charset="-127"/>
                <a:ea typeface="나눔고딕" pitchFamily="50" charset="-127"/>
              </a:rPr>
              <a:t>회차에</a:t>
            </a:r>
            <a:r>
              <a:rPr lang="ko-KR" altLang="en-US" sz="1000" b="0" dirty="0" smtClean="0">
                <a:latin typeface="나눔고딕" pitchFamily="50" charset="-127"/>
                <a:ea typeface="나눔고딕" pitchFamily="50" charset="-127"/>
              </a:rPr>
              <a:t> 학습한 내용을 정리해보겠습니다</a:t>
            </a:r>
            <a:r>
              <a:rPr lang="en-US" altLang="ko-KR" sz="1000" b="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b="0" dirty="0" err="1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620466" y="1244887"/>
            <a:ext cx="5892854" cy="246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3" tIns="45705" rIns="91413" bIns="45705">
            <a:spAutoFit/>
          </a:bodyPr>
          <a:lstStyle/>
          <a:p>
            <a:pPr marL="104775" indent="-104775" defTabSz="1497962" latinLnBrk="0">
              <a:spcAft>
                <a:spcPts val="300"/>
              </a:spcAft>
              <a:buClr>
                <a:srgbClr val="56B8D6"/>
              </a:buClr>
              <a:buSzPct val="100000"/>
              <a:buFont typeface="Wingdings" panose="05000000000000000000" pitchFamily="2" charset="2"/>
              <a:buChar char="§"/>
              <a:tabLst>
                <a:tab pos="708025" algn="l"/>
              </a:tabLst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T-SQL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사용하는 </a:t>
            </a:r>
            <a:r>
              <a:rPr lang="ko-KR" altLang="en-US" sz="1000" b="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방법</a:t>
            </a:r>
            <a:endParaRPr lang="ko-KR" altLang="en-US" sz="10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746" y="3095313"/>
            <a:ext cx="1152200" cy="197311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904" tIns="38950" rIns="77904" bIns="38950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20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853105" y="1269630"/>
            <a:ext cx="5892854" cy="246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3" tIns="45705" rIns="91413" bIns="45705">
            <a:spAutoFit/>
          </a:bodyPr>
          <a:lstStyle/>
          <a:p>
            <a:pPr marL="104775" indent="-104775" defTabSz="1497962" latinLnBrk="0">
              <a:spcAft>
                <a:spcPts val="300"/>
              </a:spcAft>
              <a:buClr>
                <a:srgbClr val="56B8D6"/>
              </a:buClr>
              <a:buSzPct val="100000"/>
              <a:buFont typeface="Wingdings" panose="05000000000000000000" pitchFamily="2" charset="2"/>
              <a:buChar char="§"/>
              <a:tabLst>
                <a:tab pos="708025" algn="l"/>
              </a:tabLst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drop 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테이블과 </a:t>
            </a: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truncate 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테이블</a:t>
            </a:r>
          </a:p>
        </p:txBody>
      </p:sp>
      <p:cxnSp>
        <p:nvCxnSpPr>
          <p:cNvPr id="3" name="직선 연결선 2"/>
          <p:cNvCxnSpPr>
            <a:stCxn id="69" idx="2"/>
          </p:cNvCxnSpPr>
          <p:nvPr/>
        </p:nvCxnSpPr>
        <p:spPr>
          <a:xfrm>
            <a:off x="4463069" y="1196709"/>
            <a:ext cx="0" cy="2470280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 bwMode="auto">
          <a:xfrm>
            <a:off x="1776507" y="1966494"/>
            <a:ext cx="2117550" cy="3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692474" y="1491078"/>
            <a:ext cx="24243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DB 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이름</a:t>
            </a: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: test01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사용자 </a:t>
            </a: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DB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를 생성하려면</a:t>
            </a: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, master DB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를 사용해야 함</a:t>
            </a:r>
            <a:endParaRPr lang="en-US" altLang="ko-KR" sz="900" b="0" dirty="0"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300" b="0" dirty="0"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 latinLnBrk="0"/>
            <a:r>
              <a:rPr lang="en-US" altLang="ko-KR" sz="900" b="0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    USE </a:t>
            </a: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master</a:t>
            </a:r>
          </a:p>
          <a:p>
            <a:pPr latinLnBrk="0"/>
            <a:r>
              <a:rPr lang="en-US" altLang="ko-KR" sz="900" b="0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    CREATE </a:t>
            </a: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DATABASE test01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5160883" y="1828081"/>
            <a:ext cx="2117550" cy="3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0" dirty="0" smtClean="0">
              <a:solidFill>
                <a:sysClr val="windowText" lastClr="000000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076850" y="1492424"/>
            <a:ext cx="2424331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DB 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이름</a:t>
            </a: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: </a:t>
            </a:r>
            <a:r>
              <a:rPr lang="en-US" altLang="ko-KR" sz="900" b="0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test02</a:t>
            </a:r>
            <a:endParaRPr lang="en-US" altLang="ko-KR" sz="900" b="0" dirty="0"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논리적 </a:t>
            </a:r>
            <a:r>
              <a:rPr lang="en-US" altLang="ko-KR" sz="900" b="0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DB → </a:t>
            </a:r>
            <a:r>
              <a:rPr lang="ko-KR" altLang="en-US" sz="900" b="0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물리적 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파일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300" b="0" dirty="0"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r>
              <a:rPr lang="en-US" altLang="ko-KR" sz="900" b="0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    </a:t>
            </a:r>
            <a:r>
              <a:rPr lang="da-DK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.mdf (for data), . ldf (for log), </a:t>
            </a:r>
          </a:p>
          <a:p>
            <a:r>
              <a:rPr lang="da-DK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    .ndf( for large DB –optional</a:t>
            </a:r>
            <a:endParaRPr lang="en-US" altLang="ko-KR" sz="900" b="0" dirty="0"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5" name="갈매기형 수장 24"/>
          <p:cNvSpPr/>
          <p:nvPr/>
        </p:nvSpPr>
        <p:spPr bwMode="auto">
          <a:xfrm flipH="1">
            <a:off x="1283287" y="1968897"/>
            <a:ext cx="337179" cy="675655"/>
          </a:xfrm>
          <a:prstGeom prst="chevron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 bwMode="auto">
          <a:xfrm>
            <a:off x="7576703" y="1984247"/>
            <a:ext cx="266567" cy="675655"/>
          </a:xfrm>
          <a:prstGeom prst="chevron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3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 bwMode="auto">
          <a:xfrm>
            <a:off x="1403892" y="920382"/>
            <a:ext cx="6118354" cy="2763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04" tIns="38950" rIns="77904" bIns="38950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문제풀기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 algn="l" eaLnBrk="1" hangingPunct="1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hangingPunct="1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관련학습 클릭 시 </a:t>
            </a:r>
            <a:r>
              <a:rPr lang="ko-KR" altLang="en-US" sz="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알럿창으로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961855" y="3910041"/>
            <a:ext cx="354548" cy="261588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pPr algn="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09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자유형 54"/>
          <p:cNvSpPr/>
          <p:nvPr/>
        </p:nvSpPr>
        <p:spPr bwMode="auto">
          <a:xfrm>
            <a:off x="1236991" y="263289"/>
            <a:ext cx="1607315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2" tIns="45709" rIns="91422" bIns="45709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핵심요약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94088" y="950175"/>
            <a:ext cx="821022" cy="246199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r>
              <a:rPr lang="ko-KR" altLang="en-US" sz="1000" b="0" dirty="0">
                <a:latin typeface="나눔고딕" pitchFamily="50" charset="-127"/>
                <a:ea typeface="나눔고딕" pitchFamily="50" charset="-127"/>
              </a:rPr>
              <a:t>테이블 변경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475912" y="627735"/>
            <a:ext cx="4572794" cy="246297"/>
          </a:xfrm>
          <a:prstGeom prst="rect">
            <a:avLst/>
          </a:prstGeom>
        </p:spPr>
        <p:txBody>
          <a:bodyPr lIns="91395" tIns="45694" rIns="91395" bIns="45694">
            <a:spAutoFit/>
          </a:bodyPr>
          <a:lstStyle/>
          <a:p>
            <a:pPr algn="l"/>
            <a:r>
              <a:rPr lang="ko-KR" altLang="en-US" sz="1000" b="0" dirty="0" smtClean="0">
                <a:latin typeface="나눔고딕" pitchFamily="50" charset="-127"/>
                <a:ea typeface="나눔고딕" pitchFamily="50" charset="-127"/>
              </a:rPr>
              <a:t>이번</a:t>
            </a:r>
            <a:r>
              <a:rPr lang="en-US" altLang="ko-KR" sz="1000" b="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0" dirty="0" err="1" smtClean="0">
                <a:latin typeface="나눔고딕" pitchFamily="50" charset="-127"/>
                <a:ea typeface="나눔고딕" pitchFamily="50" charset="-127"/>
              </a:rPr>
              <a:t>회차에</a:t>
            </a:r>
            <a:r>
              <a:rPr lang="ko-KR" altLang="en-US" sz="1000" b="0" dirty="0" smtClean="0">
                <a:latin typeface="나눔고딕" pitchFamily="50" charset="-127"/>
                <a:ea typeface="나눔고딕" pitchFamily="50" charset="-127"/>
              </a:rPr>
              <a:t> 학습한 내용을 정리해보겠습니다</a:t>
            </a:r>
            <a:r>
              <a:rPr lang="en-US" altLang="ko-KR" sz="1000" b="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b="0" dirty="0" err="1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620466" y="1244887"/>
            <a:ext cx="5892854" cy="246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3" tIns="45705" rIns="91413" bIns="45705">
            <a:spAutoFit/>
          </a:bodyPr>
          <a:lstStyle/>
          <a:p>
            <a:pPr marL="104775" indent="-104775" defTabSz="1497962" latinLnBrk="0">
              <a:spcAft>
                <a:spcPts val="300"/>
              </a:spcAft>
              <a:buClr>
                <a:srgbClr val="56B8D6"/>
              </a:buClr>
              <a:buSzPct val="100000"/>
              <a:buFont typeface="Wingdings" panose="05000000000000000000" pitchFamily="2" charset="2"/>
              <a:buChar char="§"/>
              <a:tabLst>
                <a:tab pos="708025" algn="l"/>
              </a:tabLst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add, alter, drop </a:t>
            </a:r>
            <a:r>
              <a:rPr lang="ko-KR" altLang="en-US" sz="1000" b="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컬럼</a:t>
            </a:r>
            <a:endParaRPr lang="ko-KR" altLang="en-US" sz="1000" b="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20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853105" y="1269630"/>
            <a:ext cx="5892854" cy="246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3" tIns="45705" rIns="91413" bIns="45705">
            <a:spAutoFit/>
          </a:bodyPr>
          <a:lstStyle/>
          <a:p>
            <a:pPr marL="104775" indent="-104775" defTabSz="1497962" latinLnBrk="0">
              <a:spcAft>
                <a:spcPts val="300"/>
              </a:spcAft>
              <a:buClr>
                <a:srgbClr val="56B8D6"/>
              </a:buClr>
              <a:buSzPct val="100000"/>
              <a:buFont typeface="Wingdings" panose="05000000000000000000" pitchFamily="2" charset="2"/>
              <a:buChar char="§"/>
              <a:tabLst>
                <a:tab pos="708025" algn="l"/>
              </a:tabLst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drop 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테이블과 </a:t>
            </a:r>
            <a:r>
              <a:rPr lang="en-US" altLang="ko-KR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truncate </a:t>
            </a:r>
            <a:r>
              <a:rPr lang="ko-KR" altLang="en-US" sz="1000" b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테이블</a:t>
            </a:r>
          </a:p>
        </p:txBody>
      </p:sp>
      <p:cxnSp>
        <p:nvCxnSpPr>
          <p:cNvPr id="3" name="직선 연결선 2"/>
          <p:cNvCxnSpPr>
            <a:stCxn id="69" idx="2"/>
          </p:cNvCxnSpPr>
          <p:nvPr/>
        </p:nvCxnSpPr>
        <p:spPr>
          <a:xfrm>
            <a:off x="4463069" y="1196709"/>
            <a:ext cx="0" cy="2470280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갈매기형 수장 3"/>
          <p:cNvSpPr/>
          <p:nvPr/>
        </p:nvSpPr>
        <p:spPr bwMode="auto">
          <a:xfrm>
            <a:off x="7576703" y="1984247"/>
            <a:ext cx="266567" cy="675655"/>
          </a:xfrm>
          <a:prstGeom prst="chevron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 bwMode="auto">
          <a:xfrm flipH="1">
            <a:off x="1283287" y="1968897"/>
            <a:ext cx="337179" cy="675655"/>
          </a:xfrm>
          <a:prstGeom prst="chevron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062822" y="1512071"/>
            <a:ext cx="258627" cy="288000"/>
            <a:chOff x="1018440" y="4762068"/>
            <a:chExt cx="385109" cy="398763"/>
          </a:xfrm>
        </p:grpSpPr>
        <p:sp>
          <p:nvSpPr>
            <p:cNvPr id="39" name="눈물 방울 38"/>
            <p:cNvSpPr/>
            <p:nvPr/>
          </p:nvSpPr>
          <p:spPr>
            <a:xfrm rot="5400000">
              <a:off x="1027246" y="4754993"/>
              <a:ext cx="307817" cy="325429"/>
            </a:xfrm>
            <a:prstGeom prst="teardrop">
              <a:avLst/>
            </a:prstGeom>
            <a:gradFill flip="none" rotWithShape="1">
              <a:gsLst>
                <a:gs pos="51000">
                  <a:srgbClr val="9A6B44"/>
                </a:gs>
                <a:gs pos="49000">
                  <a:srgbClr val="AD784D"/>
                </a:gs>
              </a:gsLst>
              <a:lin ang="0" scaled="0"/>
              <a:tileRect/>
            </a:gradFill>
            <a:ln w="38100">
              <a:noFill/>
            </a:ln>
            <a:effectLst>
              <a:outerShdw dist="25400" dir="27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52189" y="4762068"/>
              <a:ext cx="351360" cy="39876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254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고딕 Bold" panose="020D0304000000000000" pitchFamily="50" charset="-127"/>
                  <a:ea typeface="나눔고딕 Bold" panose="020D0304000000000000" pitchFamily="50" charset="-127"/>
                  <a:cs typeface="Arial" pitchFamily="34" charset="0"/>
                </a:rPr>
                <a:t>1</a:t>
              </a:r>
              <a:endParaRPr lang="ko-KR" altLang="en-US" sz="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dist="254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Bold" panose="020D0304000000000000" pitchFamily="50" charset="-127"/>
                <a:ea typeface="나눔고딕 Bold" panose="020D0304000000000000" pitchFamily="50" charset="-127"/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5292874" y="1502513"/>
            <a:ext cx="277727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ko-KR" altLang="en-US" sz="8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테이블을 지우기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334448" y="1744631"/>
            <a:ext cx="1981334" cy="2308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latin typeface="나눔고딕" pitchFamily="50" charset="-127"/>
                <a:ea typeface="나눔고딕" pitchFamily="50" charset="-127"/>
              </a:rPr>
              <a:t>DROP TABLE </a:t>
            </a:r>
            <a:r>
              <a:rPr lang="en-US" altLang="ko-KR" sz="900" b="0" dirty="0" err="1">
                <a:latin typeface="나눔고딕" pitchFamily="50" charset="-127"/>
                <a:ea typeface="나눔고딕" pitchFamily="50" charset="-127"/>
              </a:rPr>
              <a:t>table_name</a:t>
            </a:r>
            <a:endParaRPr lang="en-US" altLang="ko-KR" sz="900" b="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059841" y="2081092"/>
            <a:ext cx="268245" cy="223566"/>
            <a:chOff x="1018440" y="4762068"/>
            <a:chExt cx="399430" cy="309548"/>
          </a:xfrm>
        </p:grpSpPr>
        <p:sp>
          <p:nvSpPr>
            <p:cNvPr id="45" name="눈물 방울 44"/>
            <p:cNvSpPr/>
            <p:nvPr/>
          </p:nvSpPr>
          <p:spPr>
            <a:xfrm rot="5400000">
              <a:off x="1027246" y="4754993"/>
              <a:ext cx="307817" cy="325429"/>
            </a:xfrm>
            <a:prstGeom prst="teardrop">
              <a:avLst/>
            </a:prstGeom>
            <a:gradFill flip="none" rotWithShape="1">
              <a:gsLst>
                <a:gs pos="51000">
                  <a:srgbClr val="9A6B44"/>
                </a:gs>
                <a:gs pos="49000">
                  <a:srgbClr val="AD784D"/>
                </a:gs>
              </a:gsLst>
              <a:lin ang="0" scaled="0"/>
              <a:tileRect/>
            </a:gradFill>
            <a:ln w="38100">
              <a:noFill/>
            </a:ln>
            <a:effectLst>
              <a:outerShdw dist="25400" dir="27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52189" y="4762068"/>
              <a:ext cx="365681" cy="298302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254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고딕 Bold" panose="020D0304000000000000" pitchFamily="50" charset="-127"/>
                  <a:ea typeface="나눔고딕 Bold" panose="020D0304000000000000" pitchFamily="50" charset="-127"/>
                  <a:cs typeface="Arial" pitchFamily="34" charset="0"/>
                </a:rPr>
                <a:t>2</a:t>
              </a:r>
              <a:endParaRPr lang="ko-KR" altLang="en-US" sz="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dist="254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Bold" panose="020D0304000000000000" pitchFamily="50" charset="-127"/>
                <a:ea typeface="나눔고딕 Bold" panose="020D0304000000000000" pitchFamily="50" charset="-127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 bwMode="auto">
          <a:xfrm>
            <a:off x="5289892" y="2071533"/>
            <a:ext cx="277727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ko-KR" altLang="en-US" sz="8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테이블의 모든 내용을 지우기</a:t>
            </a:r>
            <a:r>
              <a:rPr lang="en-US" altLang="ko-KR" sz="8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, </a:t>
            </a:r>
            <a:r>
              <a:rPr lang="ko-KR" altLang="en-US" sz="8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단 테이블은 남기기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31466" y="2313651"/>
            <a:ext cx="1981334" cy="2308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latinLnBrk="0">
              <a:spcBef>
                <a:spcPts val="0"/>
              </a:spcBef>
              <a:spcAft>
                <a:spcPts val="300"/>
              </a:spcAft>
            </a:pPr>
            <a:r>
              <a:rPr lang="en-US" altLang="ko-KR" sz="900" b="0" dirty="0">
                <a:latin typeface="나눔고딕" pitchFamily="50" charset="-127"/>
                <a:ea typeface="나눔고딕" pitchFamily="50" charset="-127"/>
              </a:rPr>
              <a:t>TRUNCATE TABLE </a:t>
            </a:r>
            <a:r>
              <a:rPr lang="en-US" altLang="ko-KR" sz="900" b="0" dirty="0" err="1">
                <a:latin typeface="나눔고딕" pitchFamily="50" charset="-127"/>
                <a:ea typeface="나눔고딕" pitchFamily="50" charset="-127"/>
              </a:rPr>
              <a:t>table_name</a:t>
            </a:r>
            <a:endParaRPr lang="en-US" altLang="ko-KR" sz="9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789621" y="1487125"/>
            <a:ext cx="2777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33350" indent="-133350">
              <a:buFont typeface="Wingdings" panose="05000000000000000000" pitchFamily="2" charset="2"/>
              <a:buChar char="§"/>
            </a:pP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ADD column : 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속성 추가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17177" y="1673552"/>
            <a:ext cx="2512097" cy="4151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900" b="0" dirty="0" err="1">
                <a:latin typeface="나눔고딕" panose="020D0304000000000000" pitchFamily="50" charset="-127"/>
                <a:ea typeface="나눔고딕" panose="020D0304000000000000" pitchFamily="50" charset="-127"/>
              </a:rPr>
              <a:t>datetime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형으로 </a:t>
            </a:r>
            <a:r>
              <a:rPr lang="en-US" altLang="ko-KR" sz="900" b="0" dirty="0" err="1">
                <a:latin typeface="나눔고딕" panose="020D0304000000000000" pitchFamily="50" charset="-127"/>
                <a:ea typeface="나눔고딕" panose="020D0304000000000000" pitchFamily="50" charset="-127"/>
              </a:rPr>
              <a:t>pdate</a:t>
            </a: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속성을 </a:t>
            </a:r>
            <a:r>
              <a:rPr lang="en-US" altLang="ko-KR" sz="900" b="0" dirty="0" err="1">
                <a:latin typeface="나눔고딕" panose="020D0304000000000000" pitchFamily="50" charset="-127"/>
                <a:ea typeface="나눔고딕" panose="020D0304000000000000" pitchFamily="50" charset="-127"/>
              </a:rPr>
              <a:t>memberTEST</a:t>
            </a: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테이블에 추가함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1752002" y="2103437"/>
            <a:ext cx="2777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33350" indent="-133350">
              <a:buFont typeface="Wingdings" panose="05000000000000000000" pitchFamily="2" charset="2"/>
              <a:buChar char="§"/>
            </a:pP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alter column : 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속성 추가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1979559" y="2289864"/>
            <a:ext cx="2264831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name 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속성의 타입을 </a:t>
            </a: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varchar(30)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으로 변경함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89621" y="2701804"/>
            <a:ext cx="2777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33350" indent="-133350">
              <a:buFont typeface="Wingdings" panose="05000000000000000000" pitchFamily="2" charset="2"/>
              <a:buChar char="§"/>
            </a:pPr>
            <a:r>
              <a:rPr lang="en-US" altLang="ko-KR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DROP column : </a:t>
            </a:r>
            <a:r>
              <a:rPr lang="ko-KR" altLang="en-US" sz="900" b="0" dirty="0">
                <a:latin typeface="나눔고딕" panose="020D0304000000000000" pitchFamily="50" charset="-127"/>
                <a:ea typeface="나눔고딕" panose="020D0304000000000000" pitchFamily="50" charset="-127"/>
              </a:rPr>
              <a:t>속성 제거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50746" y="3095313"/>
            <a:ext cx="1152200" cy="197311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904" tIns="38950" rIns="77904" bIns="38950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36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1257524" y="266783"/>
            <a:ext cx="6539283" cy="21723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71982" tIns="36503" rIns="36503" bIns="36503" numCol="1" rtlCol="0" anchor="t" anchorCtr="0" compatLnSpc="1">
            <a:prstTxWarp prst="textNoShape">
              <a:avLst/>
            </a:prstTxWarp>
          </a:bodyPr>
          <a:lstStyle/>
          <a:p>
            <a:pPr defTabSz="914115" eaLnBrk="0" hangingPunct="0"/>
            <a:endParaRPr kumimoji="0"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9855" y="1039775"/>
            <a:ext cx="6558105" cy="523188"/>
          </a:xfrm>
          <a:prstGeom prst="rect">
            <a:avLst/>
          </a:prstGeom>
        </p:spPr>
        <p:txBody>
          <a:bodyPr wrap="square" lIns="91412" tIns="45704" rIns="91412" bIns="45704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이번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회차에는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구조 생성과 변경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학습하였습니다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852593" y="1575161"/>
            <a:ext cx="1241261" cy="277085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수고하셨습니다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961851" y="3910041"/>
            <a:ext cx="354548" cy="261588"/>
          </a:xfrm>
          <a:prstGeom prst="rect">
            <a:avLst/>
          </a:prstGeom>
          <a:noFill/>
          <a:ln>
            <a:noFill/>
          </a:ln>
        </p:spPr>
        <p:txBody>
          <a:bodyPr wrap="none" lIns="91422" tIns="45709" rIns="91422" bIns="45709" rtlCol="0" anchor="t">
            <a:spAutoFit/>
          </a:bodyPr>
          <a:lstStyle/>
          <a:p>
            <a:pPr algn="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0746" y="3292624"/>
            <a:ext cx="1152200" cy="197311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904" tIns="38950" rIns="77904" bIns="38950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21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마치셨습니다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2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93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3026492"/>
              </p:ext>
            </p:extLst>
          </p:nvPr>
        </p:nvGraphicFramePr>
        <p:xfrm>
          <a:off x="228647" y="448540"/>
          <a:ext cx="8612095" cy="1937556"/>
        </p:xfrm>
        <a:graphic>
          <a:graphicData uri="http://schemas.openxmlformats.org/drawingml/2006/table">
            <a:tbl>
              <a:tblPr/>
              <a:tblGrid>
                <a:gridCol w="14480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64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오버 이벤트</a:t>
                      </a: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마우스 클릭 및 오버 시 색깔이 반전할 것</a:t>
                      </a: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5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구현 효과</a:t>
                      </a: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화면에는 로딩 페이지를 만드셔야 합니다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로딩 페이지는 과정 특성에 맞게 구현해주세요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페이지의 오른쪽에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하단에 학습을 마치셨으면 다음버튼을 선택해주세요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문구가 </a:t>
                      </a:r>
                      <a:r>
                        <a:rPr kumimoji="1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제시됩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맞게 만들어주세요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 상의 ①②③ 등의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원번호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-  •  →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문장 기호 등은 모두 디자인된 이미지 오브젝트로 넣어 주세요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스토리보드에 있는 그대로 텍스트 기호로 넣으면 안됨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</a:t>
                      </a: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내용 중 중요한 내용은 </a:t>
                      </a: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파란색 볼드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 해주세요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눈에 잘 띄는 색깔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영문자의 첫 문자는 대문자로 통일합니다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목차 구조</a:t>
                      </a: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 학습 메뉴는  해당 오브젝트의 학습이 이루어질 때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활성화되는 표시를 해 주어야 합니다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팝업</a:t>
                      </a: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0900">
                        <a:spcBef>
                          <a:spcPct val="50000"/>
                        </a:spcBef>
                      </a:pPr>
                      <a:r>
                        <a:rPr lang="ko-KR" altLang="en-US" sz="7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팝업은 사용하지 않음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추가자료는</a:t>
                      </a:r>
                      <a:r>
                        <a:rPr lang="en-US" altLang="ko-KR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pdf </a:t>
                      </a:r>
                      <a:r>
                        <a:rPr lang="ko-KR" altLang="en-US" sz="7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다운로드 형태로 제공</a:t>
                      </a:r>
                      <a:endParaRPr lang="ko-KR" altLang="en-US" sz="7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6" marR="91456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396956" y="141525"/>
            <a:ext cx="1511091" cy="253682"/>
          </a:xfrm>
          <a:prstGeom prst="rect">
            <a:avLst/>
          </a:prstGeom>
          <a:solidFill>
            <a:srgbClr val="33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6868" tIns="39972" rIns="76868" bIns="399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white"/>
                </a:solidFill>
                <a:latin typeface="Tahoma" pitchFamily="34" charset="0"/>
                <a:ea typeface="맑은 고딕" pitchFamily="50" charset="-127"/>
              </a:rPr>
              <a:t>공통 적용 사항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540346" y="2451047"/>
            <a:ext cx="7859545" cy="265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76868" tIns="39972" rIns="76868" bIns="39972"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en-US" altLang="ko-KR" sz="1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다음의 공통 적용 사항은 별도로 명시되지 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않더라도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지켜주세요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547274" y="2739079"/>
            <a:ext cx="7859545" cy="265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76868" tIns="39972" rIns="76868" bIns="39972"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en-US" altLang="ko-KR" sz="12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자세한 사항은 개발매뉴얼을 참고하여 작성하여 주세요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7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교실 수업 활동</a:t>
            </a:r>
            <a:endParaRPr lang="ko-KR" altLang="en-US" dirty="0"/>
          </a:p>
        </p:txBody>
      </p:sp>
      <p:sp>
        <p:nvSpPr>
          <p:cNvPr id="5" name="Text Box 117"/>
          <p:cNvSpPr txBox="1">
            <a:spLocks noChangeArrowheads="1"/>
          </p:cNvSpPr>
          <p:nvPr/>
        </p:nvSpPr>
        <p:spPr bwMode="auto">
          <a:xfrm>
            <a:off x="540346" y="556320"/>
            <a:ext cx="74212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ts val="100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ts val="100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ts val="100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ts val="100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807" indent="-285807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400" b="0" dirty="0">
                <a:cs typeface="Arial" panose="020B0604020202020204" pitchFamily="34" charset="0"/>
              </a:rPr>
              <a:t>다양한 형태의 테이블을 </a:t>
            </a:r>
            <a:r>
              <a:rPr lang="ko-KR" altLang="en-US" sz="1400" b="0" dirty="0" smtClean="0">
                <a:cs typeface="Arial" panose="020B0604020202020204" pitchFamily="34" charset="0"/>
              </a:rPr>
              <a:t>생성하고 </a:t>
            </a:r>
            <a:r>
              <a:rPr lang="ko-KR" altLang="en-US" sz="1400" b="0" dirty="0" err="1">
                <a:cs typeface="Arial" panose="020B0604020202020204" pitchFamily="34" charset="0"/>
              </a:rPr>
              <a:t>튜플을</a:t>
            </a:r>
            <a:r>
              <a:rPr lang="ko-KR" altLang="en-US" sz="1400" b="0" dirty="0">
                <a:cs typeface="Arial" panose="020B0604020202020204" pitchFamily="34" charset="0"/>
              </a:rPr>
              <a:t> 삽입해 봅니다</a:t>
            </a:r>
            <a:r>
              <a:rPr lang="en-US" altLang="ko-KR" sz="1400" b="0" dirty="0">
                <a:cs typeface="Arial" panose="020B0604020202020204" pitchFamily="34" charset="0"/>
              </a:rPr>
              <a:t>.</a:t>
            </a:r>
          </a:p>
          <a:p>
            <a:pPr marL="285807" indent="-285807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400" b="0" dirty="0">
                <a:cs typeface="Arial" panose="020B0604020202020204" pitchFamily="34" charset="0"/>
              </a:rPr>
              <a:t>생성된 테이블의 구조를 변경시켜보고 변경이 </a:t>
            </a:r>
            <a:r>
              <a:rPr lang="ko-KR" altLang="en-US" sz="1400" b="0" dirty="0" smtClean="0">
                <a:cs typeface="Arial" panose="020B0604020202020204" pitchFamily="34" charset="0"/>
              </a:rPr>
              <a:t>안 되는 </a:t>
            </a:r>
            <a:r>
              <a:rPr lang="ko-KR" altLang="en-US" sz="1400" b="0" dirty="0">
                <a:cs typeface="Arial" panose="020B0604020202020204" pitchFamily="34" charset="0"/>
              </a:rPr>
              <a:t>상황에 대하여 의견을 나눠봅니다</a:t>
            </a:r>
            <a:r>
              <a:rPr lang="en-US" altLang="ko-KR" sz="1400" b="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500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메타데이터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2186730"/>
              </p:ext>
            </p:extLst>
          </p:nvPr>
        </p:nvGraphicFramePr>
        <p:xfrm>
          <a:off x="363796" y="1072118"/>
          <a:ext cx="8498419" cy="92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30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0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30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30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주요학습내용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검색 키워드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검색 키워드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검색 키워드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검색 키워드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검색 키워드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데이터 구조 생성과 변경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 생성과 테이블 변경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MS-SQL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DCL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SSMS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72751" y="491902"/>
            <a:ext cx="7431509" cy="554084"/>
          </a:xfrm>
          <a:prstGeom prst="rect">
            <a:avLst/>
          </a:prstGeom>
        </p:spPr>
        <p:txBody>
          <a:bodyPr wrap="none" lIns="91446" tIns="45723" rIns="91446" bIns="45723">
            <a:spAutoFit/>
          </a:bodyPr>
          <a:lstStyle/>
          <a:p>
            <a:pPr marL="171484" indent="-171484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주요학습내용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또는 레슨의 주요학습내용을 자세히 기입해 주세요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84" indent="-171484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키워드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학습자가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검색창에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어떤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검색어를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입력하면 본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또는 본 레슨이 검색될 수 있을지 검색 키워드를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기입해 주세요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788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23584" y="4164831"/>
            <a:ext cx="8799140" cy="9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883" tIns="38938" rIns="77883" bIns="38938"/>
          <a:lstStyle/>
          <a:p>
            <a:r>
              <a:rPr lang="en-US" altLang="ko-KR" sz="800" b="0" dirty="0"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활용 </a:t>
            </a:r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800" b="0" dirty="0">
                <a:latin typeface="나눔고딕" pitchFamily="50" charset="-127"/>
                <a:ea typeface="나눔고딕" pitchFamily="50" charset="-127"/>
              </a:rPr>
              <a:t>데이터 구조 생성과 변경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0746" y="599455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1399" y="2356461"/>
            <a:ext cx="2768596" cy="400047"/>
          </a:xfrm>
          <a:prstGeom prst="rect">
            <a:avLst/>
          </a:prstGeom>
        </p:spPr>
        <p:txBody>
          <a:bodyPr wrap="none" lIns="91385" tIns="45689" rIns="91385" bIns="45689">
            <a:spAutoFit/>
          </a:bodyPr>
          <a:lstStyle/>
          <a:p>
            <a:pPr algn="ctr" latinLnBrk="0"/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 생성과 변경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883" tIns="38938" rIns="77883" bIns="38938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2951" y="1434417"/>
            <a:ext cx="1965492" cy="646268"/>
          </a:xfrm>
          <a:prstGeom prst="rect">
            <a:avLst/>
          </a:prstGeom>
        </p:spPr>
        <p:txBody>
          <a:bodyPr wrap="none" lIns="91385" tIns="45689" rIns="91385" bIns="45689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SQL</a:t>
            </a:r>
            <a:r>
              <a:rPr lang="ko-KR" altLang="en-US" sz="3600" dirty="0">
                <a:latin typeface="+mj-ea"/>
                <a:ea typeface="+mj-ea"/>
              </a:rPr>
              <a:t>활용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977808" y="3910041"/>
            <a:ext cx="338591" cy="261628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01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228978" y="3530769"/>
            <a:ext cx="1538770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799532" y="412304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883" tIns="38938" rIns="77883" bIns="38938" rtlCol="0" anchor="t">
            <a:noAutofit/>
          </a:bodyPr>
          <a:lstStyle/>
          <a:p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하단 텍스트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고정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0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19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다음페이지의 영상 제시됨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799532" y="3156408"/>
            <a:ext cx="1346056" cy="1016046"/>
          </a:xfrm>
          <a:prstGeom prst="rect">
            <a:avLst/>
          </a:prstGeom>
          <a:noFill/>
          <a:ln>
            <a:noFill/>
          </a:ln>
        </p:spPr>
        <p:txBody>
          <a:bodyPr wrap="square" lIns="77918" tIns="38958" rIns="77918" bIns="38958" rtlCol="0" anchor="t">
            <a:noAutofit/>
          </a:bodyPr>
          <a:lstStyle/>
          <a:p>
            <a:pPr algn="l" eaLnBrk="1" hangingPunct="1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기입하지 않습니다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367718" y="579302"/>
            <a:ext cx="6327759" cy="3244237"/>
          </a:xfrm>
          <a:prstGeom prst="roundRect">
            <a:avLst>
              <a:gd name="adj" fmla="val 2212"/>
            </a:avLst>
          </a:prstGeom>
          <a:solidFill>
            <a:schemeClr val="tx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236987" y="263289"/>
            <a:ext cx="1463599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19" rIns="91440" bIns="45719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테이블 생성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5782" y="795191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367719" y="941370"/>
            <a:ext cx="6327758" cy="112696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학습열기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8458" y="649340"/>
            <a:ext cx="4572794" cy="246297"/>
          </a:xfrm>
          <a:prstGeom prst="rect">
            <a:avLst/>
          </a:prstGeom>
        </p:spPr>
        <p:txBody>
          <a:bodyPr lIns="91413" tIns="45704" rIns="91413" bIns="45704">
            <a:spAutoFit/>
          </a:bodyPr>
          <a:lstStyle/>
          <a:p>
            <a:r>
              <a:rPr lang="en-US" altLang="ko-KR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b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영상을 </a:t>
            </a:r>
            <a:r>
              <a:rPr lang="ko-KR" altLang="en-US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통해 학습을 진행하세요</a:t>
            </a:r>
            <a:r>
              <a:rPr lang="en-US" altLang="ko-KR" sz="1000" b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000" b="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31133" y="3890991"/>
            <a:ext cx="556472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0</a:t>
            </a:r>
            <a:r>
              <a:rPr lang="en-US" altLang="ko-KR" dirty="0" smtClean="0"/>
              <a:t>2(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47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1318" y="1474910"/>
            <a:ext cx="2378538" cy="13608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50746" y="787033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961753" y="3910048"/>
            <a:ext cx="354646" cy="2616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자유형 27"/>
          <p:cNvSpPr/>
          <p:nvPr/>
        </p:nvSpPr>
        <p:spPr bwMode="auto">
          <a:xfrm>
            <a:off x="1236987" y="263289"/>
            <a:ext cx="1278050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학습열기</a:t>
            </a:r>
          </a:p>
        </p:txBody>
      </p: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323584" y="4164831"/>
            <a:ext cx="8799140" cy="9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883" tIns="38938" rIns="77883" bIns="38938"/>
          <a:lstStyle/>
          <a:p>
            <a:r>
              <a:rPr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#1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그릇을 상에 올리기 전에 </a:t>
            </a:r>
            <a:r>
              <a:rPr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#2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밥상부터 펼쳐야 겠죠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마찬가지로 </a:t>
            </a:r>
            <a:r>
              <a:rPr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#3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올리기 전에 데이터베이스부터 만들어야 합니다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밥상을 펼쳤다면 밥그릇을 올릴 차례입니다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#4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데이터베이스에는 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모양의 테이블을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만들 수 있을까요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데이터베이스에 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생성된 테이블의 구조를 변경할 수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있을까요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#5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 테이블을 생성하고 구조를 변경하는 </a:t>
            </a: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DDL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대해 학습해 보도록 하겠습니다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883" tIns="38938" rIns="77883" bIns="38938" rtlCol="0" anchor="t">
            <a:no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학습열기</a:t>
            </a: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tid046t000281</a:t>
            </a:r>
          </a:p>
          <a:p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내레이션에 맞춰 내용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#1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그릇과 빨간 테두리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밥상이 없음을 나타냄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#2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밥상 나타남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#3 #4 =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기호와 텍스트 나타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649845" y="1698153"/>
            <a:ext cx="2146618" cy="9144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5836" y="700336"/>
            <a:ext cx="1457325" cy="12477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auto">
          <a:xfrm>
            <a:off x="2366581" y="880194"/>
            <a:ext cx="296912" cy="215462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744736" y="1779952"/>
            <a:ext cx="296912" cy="215462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499551" y="1564490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#2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948028" y="192898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800" b="1" dirty="0" smtClean="0">
                <a:latin typeface="+mn-ea"/>
                <a:ea typeface="+mn-ea"/>
              </a:rPr>
              <a:t>데이터베이스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9" name="등호 8"/>
          <p:cNvSpPr/>
          <p:nvPr/>
        </p:nvSpPr>
        <p:spPr bwMode="auto">
          <a:xfrm>
            <a:off x="5523062" y="1885054"/>
            <a:ext cx="457200" cy="457200"/>
          </a:xfrm>
          <a:prstGeom prst="mathEqual">
            <a:avLst/>
          </a:prstGeom>
          <a:solidFill>
            <a:srgbClr val="FFC000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16924" y="1714504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#3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085443" y="109936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1800" b="1" dirty="0" smtClean="0">
                <a:latin typeface="+mn-ea"/>
                <a:ea typeface="+mn-ea"/>
              </a:rPr>
              <a:t>테이블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6" name="등호 25"/>
          <p:cNvSpPr/>
          <p:nvPr/>
        </p:nvSpPr>
        <p:spPr bwMode="auto">
          <a:xfrm>
            <a:off x="3660477" y="1055433"/>
            <a:ext cx="457200" cy="457200"/>
          </a:xfrm>
          <a:prstGeom prst="mathEqual">
            <a:avLst/>
          </a:prstGeom>
          <a:solidFill>
            <a:srgbClr val="FFC000"/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154339" y="884883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#4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74048" y="2442336"/>
            <a:ext cx="6525484" cy="1066312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테이블을 생성하고 구조를 변경하는 </a:t>
            </a:r>
            <a:r>
              <a:rPr lang="en-US" altLang="ko-KR" dirty="0">
                <a:solidFill>
                  <a:srgbClr val="0070C0"/>
                </a:solidFill>
              </a:rPr>
              <a:t>DDL</a:t>
            </a:r>
            <a:r>
              <a:rPr lang="ko-KR" altLang="en-US" dirty="0">
                <a:solidFill>
                  <a:srgbClr val="0070C0"/>
                </a:solidFill>
              </a:rPr>
              <a:t>문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274048" y="2190624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#5</a:t>
            </a:r>
            <a:endParaRPr lang="ko-KR" altLang="en-US" sz="80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86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50746" y="987833"/>
            <a:ext cx="1152200" cy="200892"/>
          </a:xfrm>
          <a:prstGeom prst="rect">
            <a:avLst/>
          </a:pr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7883" tIns="38938" rIns="77883" bIns="38938" rtlCol="0" anchor="ctr"/>
          <a:lstStyle/>
          <a:p>
            <a:pPr algn="l"/>
            <a:endParaRPr lang="ko-KR" altLang="en-US" dirty="0" smtClean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323584" y="4164831"/>
            <a:ext cx="8799140" cy="9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883" tIns="38938" rIns="77883" bIns="38938"/>
          <a:lstStyle/>
          <a:p>
            <a:r>
              <a:rPr lang="en-US" altLang="ko-KR" sz="800" b="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#1 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이번 학습을 통해 여러분은</a:t>
            </a:r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0" dirty="0">
                <a:latin typeface="나눔고딕" pitchFamily="50" charset="-127"/>
                <a:ea typeface="나눔고딕" pitchFamily="50" charset="-127"/>
              </a:rPr>
              <a:t>데이터베이스에 테이블을 생성하고 데이터를 저장할 수 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있으며</a:t>
            </a:r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테이블의 </a:t>
            </a:r>
            <a:r>
              <a:rPr lang="ko-KR" altLang="en-US" sz="800" b="0" dirty="0">
                <a:latin typeface="나눔고딕" pitchFamily="50" charset="-127"/>
                <a:ea typeface="나눔고딕" pitchFamily="50" charset="-127"/>
              </a:rPr>
              <a:t>구조를 변경할 수 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있습니다</a:t>
            </a:r>
            <a:r>
              <a:rPr lang="en-US" altLang="ko-KR" sz="800" b="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학습내용을 살펴보셨다면</a:t>
            </a:r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0" dirty="0" smtClean="0">
                <a:latin typeface="나눔고딕" pitchFamily="50" charset="-127"/>
                <a:ea typeface="나눔고딕" pitchFamily="50" charset="-127"/>
              </a:rPr>
              <a:t>본격적인 학습을 시작해 보도록 하겠습니다</a:t>
            </a:r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800" b="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799532" y="411637"/>
            <a:ext cx="1346056" cy="2593088"/>
          </a:xfrm>
          <a:prstGeom prst="rect">
            <a:avLst/>
          </a:prstGeom>
          <a:noFill/>
          <a:ln>
            <a:noFill/>
          </a:ln>
        </p:spPr>
        <p:txBody>
          <a:bodyPr wrap="square" lIns="77883" tIns="38938" rIns="77883" bIns="38938" rtlCol="0" anchor="t">
            <a:noAutofit/>
          </a:bodyPr>
          <a:lstStyle/>
          <a:p>
            <a:pPr algn="l"/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  <a:r>
              <a:rPr lang="en-US" altLang="ko-KR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내레이션에 맞춰 내용 제시</a:t>
            </a:r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800" b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내레이션 끝난 후 다음버튼 클릭 유도 </a:t>
            </a:r>
            <a:r>
              <a:rPr lang="ko-KR" altLang="en-US" sz="800" b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제시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자유형 26"/>
          <p:cNvSpPr/>
          <p:nvPr/>
        </p:nvSpPr>
        <p:spPr bwMode="auto">
          <a:xfrm>
            <a:off x="1236987" y="263289"/>
            <a:ext cx="1278050" cy="213426"/>
          </a:xfrm>
          <a:custGeom>
            <a:avLst/>
            <a:gdLst>
              <a:gd name="connsiteX0" fmla="*/ 0 w 1661160"/>
              <a:gd name="connsiteY0" fmla="*/ 0 h 213360"/>
              <a:gd name="connsiteX1" fmla="*/ 1661160 w 1661160"/>
              <a:gd name="connsiteY1" fmla="*/ 0 h 213360"/>
              <a:gd name="connsiteX2" fmla="*/ 1562100 w 1661160"/>
              <a:gd name="connsiteY2" fmla="*/ 213360 h 213360"/>
              <a:gd name="connsiteX3" fmla="*/ 0 w 1661160"/>
              <a:gd name="connsiteY3" fmla="*/ 213360 h 213360"/>
              <a:gd name="connsiteX4" fmla="*/ 0 w 1661160"/>
              <a:gd name="connsiteY4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213360">
                <a:moveTo>
                  <a:pt x="0" y="0"/>
                </a:moveTo>
                <a:lnTo>
                  <a:pt x="1661160" y="0"/>
                </a:lnTo>
                <a:lnTo>
                  <a:pt x="156210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학습목표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18108" y="1035528"/>
            <a:ext cx="3618782" cy="528287"/>
          </a:xfrm>
          <a:prstGeom prst="rect">
            <a:avLst/>
          </a:prstGeom>
        </p:spPr>
        <p:txBody>
          <a:bodyPr wrap="square" lIns="91385" tIns="45689" rIns="91385" bIns="45689">
            <a:spAutoFit/>
          </a:bodyPr>
          <a:lstStyle/>
          <a:p>
            <a:pPr marL="171365" indent="-171365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1000" b="0" dirty="0">
                <a:latin typeface="+mn-ea"/>
                <a:ea typeface="+mn-ea"/>
              </a:rPr>
              <a:t>테이블 </a:t>
            </a:r>
            <a:r>
              <a:rPr lang="ko-KR" altLang="en-US" sz="1000" b="0" dirty="0" smtClean="0">
                <a:latin typeface="+mn-ea"/>
                <a:ea typeface="+mn-ea"/>
              </a:rPr>
              <a:t>생성</a:t>
            </a:r>
            <a:endParaRPr lang="en-US" altLang="ko-KR" sz="1000" b="0" dirty="0" smtClean="0">
              <a:latin typeface="+mn-ea"/>
              <a:ea typeface="+mn-ea"/>
            </a:endParaRPr>
          </a:p>
          <a:p>
            <a:pPr marL="171365" indent="-171365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1000" b="0" dirty="0">
                <a:latin typeface="+mn-ea"/>
                <a:ea typeface="+mn-ea"/>
              </a:rPr>
              <a:t>테이블 변경</a:t>
            </a:r>
            <a:endParaRPr lang="en-US" altLang="ko-KR" sz="1000" b="0" dirty="0"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763994" y="704077"/>
            <a:ext cx="2592738" cy="271378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학습내용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764482" y="1723448"/>
            <a:ext cx="2592738" cy="2713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395" tIns="45694" rIns="91395" bIns="45694" rtlCol="0" anchor="ctr"/>
          <a:lstStyle/>
          <a:p>
            <a:pPr algn="l"/>
            <a:r>
              <a:rPr lang="ko-KR" altLang="en-US" sz="1300" dirty="0" smtClean="0">
                <a:solidFill>
                  <a:schemeClr val="bg1"/>
                </a:solidFill>
              </a:rPr>
              <a:t>학습목표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836490" y="2083488"/>
            <a:ext cx="5184576" cy="528287"/>
          </a:xfrm>
          <a:prstGeom prst="rect">
            <a:avLst/>
          </a:prstGeom>
        </p:spPr>
        <p:txBody>
          <a:bodyPr wrap="square" lIns="91385" tIns="45689" rIns="91385" bIns="45689">
            <a:spAutoFit/>
          </a:bodyPr>
          <a:lstStyle/>
          <a:p>
            <a:pPr marL="171365" indent="-171365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1000" b="0" dirty="0">
                <a:latin typeface="+mn-ea"/>
                <a:ea typeface="+mn-ea"/>
              </a:rPr>
              <a:t>데이터베이스에 테이블을 생성하고 데이터를 저장할 수 있다</a:t>
            </a:r>
            <a:r>
              <a:rPr lang="en-US" altLang="ko-KR" sz="1000" b="0" dirty="0">
                <a:latin typeface="+mn-ea"/>
                <a:ea typeface="+mn-ea"/>
              </a:rPr>
              <a:t>.</a:t>
            </a:r>
          </a:p>
          <a:p>
            <a:pPr marL="171365" indent="-171365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1000" b="0" dirty="0" smtClean="0">
                <a:latin typeface="+mn-ea"/>
                <a:ea typeface="+mn-ea"/>
              </a:rPr>
              <a:t>테이블의 </a:t>
            </a:r>
            <a:r>
              <a:rPr lang="ko-KR" altLang="en-US" sz="1000" b="0" dirty="0">
                <a:latin typeface="+mn-ea"/>
                <a:ea typeface="+mn-ea"/>
              </a:rPr>
              <a:t>구조를 변경할 수 있다</a:t>
            </a:r>
            <a:r>
              <a:rPr lang="en-US" altLang="ko-KR" sz="1000" b="0" dirty="0">
                <a:latin typeface="+mn-ea"/>
                <a:ea typeface="+mn-ea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749258" y="8386"/>
            <a:ext cx="309609" cy="215391"/>
          </a:xfrm>
          <a:prstGeom prst="rect">
            <a:avLst/>
          </a:prstGeom>
          <a:noFill/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l"/>
            <a:r>
              <a:rPr lang="en-US" altLang="ko-KR" sz="800" b="0" dirty="0" smtClean="0">
                <a:latin typeface="나눔고딕" pitchFamily="50" charset="-127"/>
                <a:ea typeface="나눔고딕" pitchFamily="50" charset="-127"/>
              </a:rPr>
              <a:t>03</a:t>
            </a:r>
            <a:endParaRPr lang="ko-KR" altLang="en-US" sz="8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292874" y="3530769"/>
            <a:ext cx="2474874" cy="267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r"/>
            <a:r>
              <a:rPr lang="en-US" altLang="ko-KR" sz="800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학습을 완료한 후 다음페이지로 이동하세요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959947" y="3077838"/>
            <a:ext cx="5627658" cy="245612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r>
              <a:rPr lang="ko-KR" altLang="en-US" sz="1000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음성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제어바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지원도구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)</a:t>
            </a:r>
            <a:endParaRPr lang="ko-KR" altLang="en-US" sz="1000" dirty="0" smtClean="0">
              <a:solidFill>
                <a:schemeClr val="bg1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629171" y="2820763"/>
            <a:ext cx="195843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900" b="1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* </a:t>
            </a:r>
            <a:r>
              <a:rPr lang="ko-KR" altLang="en-US" sz="900" b="1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음성강의를 확인해보세요</a:t>
            </a:r>
            <a:r>
              <a:rPr lang="en-US" altLang="ko-KR" sz="900" b="1" dirty="0" smtClean="0">
                <a:latin typeface="나눔고딕" panose="020D0304000000000000" pitchFamily="50" charset="-127"/>
                <a:ea typeface="나눔고딕" panose="020D0304000000000000" pitchFamily="50" charset="-127"/>
              </a:rPr>
              <a:t>. </a:t>
            </a:r>
            <a:endParaRPr lang="ko-KR" altLang="en-US" sz="900" b="1" dirty="0"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10294" y="3890991"/>
            <a:ext cx="577311" cy="26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395" tIns="45694" rIns="91395" bIns="45694" rtlCol="0" anchor="t"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03/21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4294967295"/>
          </p:nvPr>
        </p:nvSpPr>
        <p:spPr>
          <a:xfrm>
            <a:off x="457200" y="206375"/>
            <a:ext cx="8231188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0000"/>
          </a:solidFill>
          <a:round/>
          <a:headEnd/>
          <a:tailEnd/>
        </a:ln>
      </a:spPr>
      <a:bodyPr wrap="none" lIns="36000" tIns="0" rIns="36000" bIns="0" rtlCol="0" anchor="ctr" anchorCtr="1"/>
      <a:lstStyle>
        <a:defPPr algn="ctr">
          <a:defRPr sz="1800" b="0" dirty="0" smtClean="0">
            <a:solidFill>
              <a:prstClr val="black"/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28575">
          <a:solidFill>
            <a:schemeClr val="accent2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19173</TotalTime>
  <Words>3914</Words>
  <Application>Microsoft Office PowerPoint</Application>
  <PresentationFormat>사용자 지정</PresentationFormat>
  <Paragraphs>878</Paragraphs>
  <Slides>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51</vt:i4>
      </vt:variant>
    </vt:vector>
  </HeadingPairs>
  <TitlesOfParts>
    <vt:vector size="67" baseType="lpstr">
      <vt:lpstr>굴림</vt:lpstr>
      <vt:lpstr>Arial</vt:lpstr>
      <vt:lpstr>나눔고딕</vt:lpstr>
      <vt:lpstr>맑은 고딕</vt:lpstr>
      <vt:lpstr>Cambria</vt:lpstr>
      <vt:lpstr>굴림체</vt:lpstr>
      <vt:lpstr>Tahoma</vt:lpstr>
      <vt:lpstr>Calibri</vt:lpstr>
      <vt:lpstr>Wingdings</vt:lpstr>
      <vt:lpstr>나눔고딕 Bold</vt:lpstr>
      <vt:lpstr>Times New Roman</vt:lpstr>
      <vt:lpstr>돋움</vt:lpstr>
      <vt:lpstr>5_Office 테마</vt:lpstr>
      <vt:lpstr>2_디자인 사용자 지정</vt:lpstr>
      <vt:lpstr>3_디자인 사용자 지정</vt:lpstr>
      <vt:lpstr>4_디자인 사용자 지정</vt:lpstr>
      <vt:lpstr>슬라이드 1</vt:lpstr>
      <vt:lpstr>슬라이드 2</vt:lpstr>
      <vt:lpstr>학습 목차</vt:lpstr>
      <vt:lpstr>학습 목차</vt:lpstr>
      <vt:lpstr>슬라이드 5</vt:lpstr>
      <vt:lpstr>01</vt:lpstr>
      <vt:lpstr>02(동영상)</vt:lpstr>
      <vt:lpstr>-</vt:lpstr>
      <vt:lpstr>03</vt:lpstr>
      <vt:lpstr>04(동영상)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05</vt:lpstr>
      <vt:lpstr>06(동영상)</vt:lpstr>
      <vt:lpstr>슬라이드 21</vt:lpstr>
      <vt:lpstr>07</vt:lpstr>
      <vt:lpstr>08(동영상)</vt:lpstr>
      <vt:lpstr>슬라이드 24</vt:lpstr>
      <vt:lpstr>09</vt:lpstr>
      <vt:lpstr>10(동영상)</vt:lpstr>
      <vt:lpstr>슬라이드 27</vt:lpstr>
      <vt:lpstr>슬라이드 28</vt:lpstr>
      <vt:lpstr>11</vt:lpstr>
      <vt:lpstr>12</vt:lpstr>
      <vt:lpstr>13(동영상)</vt:lpstr>
      <vt:lpstr>슬라이드 32</vt:lpstr>
      <vt:lpstr>슬라이드 33</vt:lpstr>
      <vt:lpstr>슬라이드 34</vt:lpstr>
      <vt:lpstr>14</vt:lpstr>
      <vt:lpstr>15(동영상)</vt:lpstr>
      <vt:lpstr>슬라이드 37</vt:lpstr>
      <vt:lpstr>슬라이드 38</vt:lpstr>
      <vt:lpstr>16</vt:lpstr>
      <vt:lpstr>17</vt:lpstr>
      <vt:lpstr>18</vt:lpstr>
      <vt:lpstr>19</vt:lpstr>
      <vt:lpstr>슬라이드 43</vt:lpstr>
      <vt:lpstr>슬라이드 44</vt:lpstr>
      <vt:lpstr>슬라이드 45</vt:lpstr>
      <vt:lpstr>슬라이드 46</vt:lpstr>
      <vt:lpstr>20</vt:lpstr>
      <vt:lpstr>슬라이드 48</vt:lpstr>
      <vt:lpstr>21</vt:lpstr>
      <vt:lpstr>교실 수업 활동</vt:lpstr>
      <vt:lpstr>04회차 메타데이터</vt:lpstr>
    </vt:vector>
  </TitlesOfParts>
  <Company>samil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hkryu100633</dc:creator>
  <cp:lastModifiedBy>Admin</cp:lastModifiedBy>
  <cp:revision>1846</cp:revision>
  <dcterms:created xsi:type="dcterms:W3CDTF">2002-09-03T06:51:17Z</dcterms:created>
  <dcterms:modified xsi:type="dcterms:W3CDTF">2016-09-29T10:10:12Z</dcterms:modified>
</cp:coreProperties>
</file>