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63" r:id="rId3"/>
    <p:sldId id="279" r:id="rId4"/>
    <p:sldId id="280" r:id="rId5"/>
    <p:sldId id="281" r:id="rId6"/>
    <p:sldId id="276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7" pos="3727" userDrawn="1">
          <p15:clr>
            <a:srgbClr val="A4A3A4"/>
          </p15:clr>
        </p15:guide>
        <p15:guide id="8" pos="3953" userDrawn="1">
          <p15:clr>
            <a:srgbClr val="A4A3A4"/>
          </p15:clr>
        </p15:guide>
        <p15:guide id="9" orient="horz" pos="550" userDrawn="1">
          <p15:clr>
            <a:srgbClr val="A4A3A4"/>
          </p15:clr>
        </p15:guide>
        <p15:guide id="10" pos="7469" userDrawn="1">
          <p15:clr>
            <a:srgbClr val="A4A3A4"/>
          </p15:clr>
        </p15:guide>
        <p15:guide id="11" orient="horz" pos="2659" userDrawn="1">
          <p15:clr>
            <a:srgbClr val="A4A3A4"/>
          </p15:clr>
        </p15:guide>
        <p15:guide id="12" orient="horz" pos="3181" userDrawn="1">
          <p15:clr>
            <a:srgbClr val="A4A3A4"/>
          </p15:clr>
        </p15:guide>
        <p15:guide id="13" orient="horz" pos="4315" userDrawn="1">
          <p15:clr>
            <a:srgbClr val="A4A3A4"/>
          </p15:clr>
        </p15:guide>
        <p15:guide id="14" orient="horz" pos="1684" userDrawn="1">
          <p15:clr>
            <a:srgbClr val="A4A3A4"/>
          </p15:clr>
        </p15:guide>
        <p15:guide id="15" orient="horz" pos="1480" userDrawn="1">
          <p15:clr>
            <a:srgbClr val="A4A3A4"/>
          </p15:clr>
        </p15:guide>
        <p15:guide id="16" orient="horz" pos="1139" userDrawn="1">
          <p15:clr>
            <a:srgbClr val="A4A3A4"/>
          </p15:clr>
        </p15:guide>
        <p15:guide id="17" orient="horz" pos="3566" userDrawn="1">
          <p15:clr>
            <a:srgbClr val="A4A3A4"/>
          </p15:clr>
        </p15:guide>
        <p15:guide id="18" pos="7265" userDrawn="1">
          <p15:clr>
            <a:srgbClr val="A4A3A4"/>
          </p15:clr>
        </p15:guide>
        <p15:guide id="19" pos="4158" userDrawn="1">
          <p15:clr>
            <a:srgbClr val="A4A3A4"/>
          </p15:clr>
        </p15:guide>
        <p15:guide id="20" pos="415" userDrawn="1">
          <p15:clr>
            <a:srgbClr val="A4A3A4"/>
          </p15:clr>
        </p15:guide>
        <p15:guide id="21" orient="horz" pos="2319" userDrawn="1">
          <p15:clr>
            <a:srgbClr val="A4A3A4"/>
          </p15:clr>
        </p15:guide>
        <p15:guide id="22" orient="horz" pos="2523" userDrawn="1">
          <p15:clr>
            <a:srgbClr val="A4A3A4"/>
          </p15:clr>
        </p15:guide>
        <p15:guide id="23" orient="horz" pos="4178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56" autoAdjust="0"/>
  </p:normalViewPr>
  <p:slideViewPr>
    <p:cSldViewPr snapToGrid="0" showGuides="1">
      <p:cViewPr varScale="1">
        <p:scale>
          <a:sx n="142" d="100"/>
          <a:sy n="142" d="100"/>
        </p:scale>
        <p:origin x="150" y="168"/>
      </p:cViewPr>
      <p:guideLst>
        <p:guide pos="211"/>
        <p:guide pos="3840"/>
        <p:guide orient="horz" pos="4110"/>
        <p:guide orient="horz" pos="346"/>
        <p:guide pos="3727"/>
        <p:guide pos="3953"/>
        <p:guide orient="horz" pos="550"/>
        <p:guide pos="7469"/>
        <p:guide orient="horz" pos="2659"/>
        <p:guide orient="horz" pos="3181"/>
        <p:guide orient="horz" pos="4315"/>
        <p:guide orient="horz" pos="1684"/>
        <p:guide orient="horz" pos="1480"/>
        <p:guide orient="horz" pos="1139"/>
        <p:guide orient="horz" pos="3566"/>
        <p:guide pos="7265"/>
        <p:guide pos="4158"/>
        <p:guide pos="415"/>
        <p:guide orient="horz" pos="2319"/>
        <p:guide orient="horz" pos="2523"/>
        <p:guide orient="horz" pos="4178"/>
        <p:guide pos="7106"/>
        <p:guide orient="horz" pos="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9271-A64D-4DD9-91E3-5F43DD144446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F511-BE90-4B4E-8E3D-AB1F20B8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90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4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0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4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0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9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9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4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858-B301-4F10-8921-95ED4E4314A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095935"/>
            <a:ext cx="11010902" cy="50810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전체 화면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971555" lvl="1" indent="-514350">
              <a:buFont typeface="+mj-lt"/>
              <a:buAutoNum type="arabicParenR"/>
            </a:pPr>
            <a:r>
              <a:rPr lang="ko-KR" altLang="en-US" dirty="0" smtClean="0"/>
              <a:t>송신 </a:t>
            </a:r>
            <a:r>
              <a:rPr lang="ko-KR" altLang="en-US" dirty="0" err="1" smtClean="0"/>
              <a:t>그리드</a:t>
            </a:r>
            <a:endParaRPr lang="en-US" altLang="ko-KR" dirty="0" smtClean="0"/>
          </a:p>
          <a:p>
            <a:pPr marL="971555" lvl="1" indent="-514350">
              <a:buFont typeface="+mj-ea"/>
              <a:buAutoNum type="arabicParenR"/>
            </a:pPr>
            <a:r>
              <a:rPr lang="ko-KR" altLang="en-US" dirty="0" smtClean="0"/>
              <a:t>상단 부 버튼</a:t>
            </a:r>
            <a:endParaRPr lang="en-US" altLang="ko-KR" dirty="0" smtClean="0"/>
          </a:p>
          <a:p>
            <a:pPr marL="971555" lvl="1" indent="-514350">
              <a:buFont typeface="+mj-ea"/>
              <a:buAutoNum type="arabicParenR"/>
            </a:pPr>
            <a:r>
              <a:rPr lang="ko-KR" altLang="en-US" dirty="0" smtClean="0"/>
              <a:t>검색 조건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전송 대상의 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당일 송신 확인의 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70377"/>
            <a:ext cx="5580852" cy="2337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전송 대상 </a:t>
            </a:r>
            <a:r>
              <a:rPr lang="ko-KR" altLang="en-US" sz="2000" b="1" dirty="0" err="1" smtClean="0">
                <a:latin typeface="+mj-lt"/>
              </a:rPr>
              <a:t>그리드의</a:t>
            </a:r>
            <a:r>
              <a:rPr lang="ko-KR" altLang="en-US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팝업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메뉴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7824" y="697543"/>
            <a:ext cx="11529214" cy="727864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0829" y="724913"/>
            <a:ext cx="115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 대상 </a:t>
            </a:r>
            <a:r>
              <a:rPr lang="ko-KR" altLang="en-US" dirty="0" err="1" smtClean="0"/>
              <a:t>그리드의</a:t>
            </a:r>
            <a:r>
              <a:rPr lang="ko-KR" altLang="en-US" dirty="0" smtClean="0"/>
              <a:t> 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메뉴는 마우스 오른쪽 클릭으로 발생한다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전송 대상 </a:t>
            </a:r>
            <a:r>
              <a:rPr lang="ko-KR" altLang="en-US" dirty="0" err="1" smtClean="0"/>
              <a:t>그리드의</a:t>
            </a:r>
            <a:r>
              <a:rPr lang="ko-KR" altLang="en-US" dirty="0" smtClean="0"/>
              <a:t> 오른쪽 클릭으로 선택한 대상이 기준이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7200" y="1552805"/>
            <a:ext cx="5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FAX / E-MAIL </a:t>
            </a:r>
            <a:r>
              <a:rPr lang="ko-KR" altLang="en-US" b="1" dirty="0" smtClean="0"/>
              <a:t>공통 메뉴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451" y="2508447"/>
            <a:ext cx="1295400" cy="1685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3" y="2501723"/>
            <a:ext cx="161925" cy="2190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761928" y="2534771"/>
            <a:ext cx="594919" cy="342900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85282" y="2535341"/>
            <a:ext cx="2400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33" name="직사각형 32"/>
          <p:cNvSpPr/>
          <p:nvPr/>
        </p:nvSpPr>
        <p:spPr>
          <a:xfrm>
            <a:off x="3763702" y="2954524"/>
            <a:ext cx="594919" cy="342900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87056" y="2948370"/>
            <a:ext cx="2400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37" name="직사각형 36"/>
          <p:cNvSpPr/>
          <p:nvPr/>
        </p:nvSpPr>
        <p:spPr>
          <a:xfrm>
            <a:off x="3761928" y="3387153"/>
            <a:ext cx="594919" cy="51921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85282" y="3470346"/>
            <a:ext cx="2400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3761928" y="3992321"/>
            <a:ext cx="931096" cy="15609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694563" y="3891379"/>
            <a:ext cx="2400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44" name="직사각형 43"/>
          <p:cNvSpPr/>
          <p:nvPr/>
        </p:nvSpPr>
        <p:spPr>
          <a:xfrm>
            <a:off x="6275388" y="1970377"/>
            <a:ext cx="5581650" cy="2393194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275388" y="2090561"/>
            <a:ext cx="5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전송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607965" y="2412991"/>
            <a:ext cx="5256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en-US" altLang="ko-KR" sz="1500" dirty="0" smtClean="0">
                <a:solidFill>
                  <a:schemeClr val="accent4"/>
                </a:solidFill>
              </a:rPr>
              <a:t>(FAX) </a:t>
            </a:r>
            <a:r>
              <a:rPr lang="ko-KR" altLang="en-US" sz="1500" dirty="0" smtClean="0"/>
              <a:t>묶음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첫 번째 </a:t>
            </a:r>
            <a:r>
              <a:rPr lang="ko-KR" altLang="en-US" sz="1500" dirty="0" err="1" smtClean="0"/>
              <a:t>컬럼에</a:t>
            </a:r>
            <a:r>
              <a:rPr lang="ko-KR" altLang="en-US" sz="1500" dirty="0" smtClean="0"/>
              <a:t> 체크</a:t>
            </a:r>
            <a:r>
              <a:rPr lang="en-US" altLang="ko-KR" sz="1500" dirty="0" smtClean="0"/>
              <a:t>(‘&gt;’)</a:t>
            </a:r>
            <a:r>
              <a:rPr lang="ko-KR" altLang="en-US" sz="1500" dirty="0" smtClean="0"/>
              <a:t> 되어 있는 모든 전송 대상을 발송한다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en-US" altLang="ko-KR" sz="1500" dirty="0" smtClean="0">
                <a:solidFill>
                  <a:schemeClr val="accent5"/>
                </a:solidFill>
              </a:rPr>
              <a:t>(E-mail)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묶음</a:t>
            </a:r>
            <a:r>
              <a:rPr lang="en-US" altLang="ko-KR" sz="1500" dirty="0" smtClean="0"/>
              <a:t>: </a:t>
            </a:r>
            <a:r>
              <a:rPr lang="ko-KR" altLang="en-US" sz="1500" dirty="0"/>
              <a:t>첫 번째 </a:t>
            </a:r>
            <a:r>
              <a:rPr lang="ko-KR" altLang="en-US" sz="1500" dirty="0" err="1"/>
              <a:t>컬럼에</a:t>
            </a:r>
            <a:r>
              <a:rPr lang="ko-KR" altLang="en-US" sz="1500" dirty="0"/>
              <a:t> 체크</a:t>
            </a:r>
            <a:r>
              <a:rPr lang="en-US" altLang="ko-KR" sz="1500" dirty="0"/>
              <a:t>(‘&gt;’)</a:t>
            </a:r>
            <a:r>
              <a:rPr lang="ko-KR" altLang="en-US" sz="1500" dirty="0"/>
              <a:t> 되어 </a:t>
            </a:r>
            <a:r>
              <a:rPr lang="ko-KR" altLang="en-US" sz="1500" dirty="0" smtClean="0"/>
              <a:t>있는 전송 대상 중 오른쪽 클릭으로 선택한 계좌의 </a:t>
            </a:r>
            <a:r>
              <a:rPr lang="ko-KR" altLang="en-US" sz="1500" dirty="0" err="1" smtClean="0"/>
              <a:t>종합계좌</a:t>
            </a:r>
            <a:r>
              <a:rPr lang="ko-KR" altLang="en-US" sz="1500" dirty="0" smtClean="0"/>
              <a:t> 단위만 묶어서 발송한다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개별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오른쪽 클릭으로 선택한 전송 대상만 발송한다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33376" y="4593725"/>
            <a:ext cx="5590376" cy="19309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33375" y="4970255"/>
            <a:ext cx="55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b="1" dirty="0" smtClean="0"/>
              <a:t>P.S </a:t>
            </a:r>
            <a:r>
              <a:rPr lang="ko-KR" altLang="en-US" b="1" dirty="0" smtClean="0"/>
              <a:t>입력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66337" y="5406375"/>
            <a:ext cx="5256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보고서에 사용자가 임의로 사용할 수 있는 문구를 작성할 수 있다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P.S</a:t>
            </a:r>
            <a:r>
              <a:rPr lang="ko-KR" altLang="en-US" sz="1500" dirty="0" smtClean="0"/>
              <a:t>는 </a:t>
            </a:r>
            <a:r>
              <a:rPr lang="ko-KR" altLang="en-US" sz="1500" dirty="0" smtClean="0"/>
              <a:t>총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개까지 지원한다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6282528" y="4593725"/>
            <a:ext cx="5590376" cy="19309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282527" y="5474506"/>
            <a:ext cx="55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b="1" dirty="0" smtClean="0"/>
              <a:t>수신처 조회 화면</a:t>
            </a:r>
            <a:endParaRPr lang="en-US" altLang="ko-KR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616691" y="5917062"/>
            <a:ext cx="5256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선택한 </a:t>
            </a:r>
            <a:r>
              <a:rPr lang="en-US" altLang="ko-KR" sz="1500" dirty="0" smtClean="0"/>
              <a:t>FAX / E-mail</a:t>
            </a:r>
            <a:r>
              <a:rPr lang="ko-KR" altLang="en-US" sz="1500" dirty="0" smtClean="0"/>
              <a:t>의 수신처 조회 화면으로 이동한다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277805" y="4794991"/>
            <a:ext cx="55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b="1" dirty="0" smtClean="0"/>
              <a:t>보고서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미리보기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인쇄 </a:t>
            </a:r>
            <a:r>
              <a:rPr lang="en-US" altLang="ko-KR" b="1" dirty="0" smtClean="0"/>
              <a:t>/ Export(</a:t>
            </a:r>
            <a:r>
              <a:rPr lang="ko-KR" altLang="en-US" b="1" dirty="0" smtClean="0"/>
              <a:t>파일 저장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954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전송 대상 </a:t>
            </a:r>
            <a:r>
              <a:rPr lang="ko-KR" altLang="en-US" sz="2000" b="1" dirty="0" err="1" smtClean="0">
                <a:latin typeface="+mj-lt"/>
              </a:rPr>
              <a:t>그리드의</a:t>
            </a:r>
            <a:r>
              <a:rPr lang="ko-KR" altLang="en-US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팝업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메뉴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4963" y="890494"/>
            <a:ext cx="547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E-MAIL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– ① </a:t>
            </a:r>
            <a:r>
              <a:rPr lang="ko-KR" altLang="en-US" b="1" dirty="0" smtClean="0"/>
              <a:t>메시지 보기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묶음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13618"/>
            <a:ext cx="5568043" cy="3294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78" y="2476380"/>
            <a:ext cx="156458" cy="2116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537" y="1421196"/>
            <a:ext cx="4034790" cy="3120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직사각형 46"/>
          <p:cNvSpPr/>
          <p:nvPr/>
        </p:nvSpPr>
        <p:spPr>
          <a:xfrm>
            <a:off x="4320811" y="2890816"/>
            <a:ext cx="1432112" cy="196636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3" idx="1"/>
          </p:cNvCxnSpPr>
          <p:nvPr/>
        </p:nvCxnSpPr>
        <p:spPr>
          <a:xfrm>
            <a:off x="5752923" y="2978524"/>
            <a:ext cx="1479614" cy="2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4962" y="4919163"/>
            <a:ext cx="11522075" cy="160546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33375" y="5089612"/>
            <a:ext cx="115157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>
                <a:solidFill>
                  <a:srgbClr val="FF0000"/>
                </a:solidFill>
              </a:rPr>
              <a:t>선택한 대상과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종합계좌</a:t>
            </a:r>
            <a:r>
              <a:rPr lang="ko-KR" altLang="en-US" sz="1500" dirty="0" smtClean="0">
                <a:solidFill>
                  <a:srgbClr val="FF0000"/>
                </a:solidFill>
              </a:rPr>
              <a:t> 단위</a:t>
            </a:r>
            <a:r>
              <a:rPr lang="en-US" altLang="ko-KR" sz="1500" dirty="0" smtClean="0">
                <a:solidFill>
                  <a:srgbClr val="FF0000"/>
                </a:solidFill>
              </a:rPr>
              <a:t>(8</a:t>
            </a:r>
            <a:r>
              <a:rPr lang="ko-KR" altLang="en-US" sz="1500" dirty="0" smtClean="0">
                <a:solidFill>
                  <a:srgbClr val="FF0000"/>
                </a:solidFill>
              </a:rPr>
              <a:t>단위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>
                <a:solidFill>
                  <a:srgbClr val="FF0000"/>
                </a:solidFill>
              </a:rPr>
              <a:t>가 같은 대상 중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컬럼이</a:t>
            </a:r>
            <a:r>
              <a:rPr lang="ko-KR" altLang="en-US" sz="1500" dirty="0" smtClean="0">
                <a:solidFill>
                  <a:srgbClr val="FF0000"/>
                </a:solidFill>
              </a:rPr>
              <a:t> 체크</a:t>
            </a:r>
            <a:r>
              <a:rPr lang="en-US" altLang="ko-KR" sz="1500" dirty="0" smtClean="0">
                <a:solidFill>
                  <a:srgbClr val="FF0000"/>
                </a:solidFill>
              </a:rPr>
              <a:t>(‘&gt;‘) </a:t>
            </a:r>
            <a:r>
              <a:rPr lang="ko-KR" altLang="en-US" sz="1500" dirty="0" smtClean="0">
                <a:solidFill>
                  <a:srgbClr val="FF0000"/>
                </a:solidFill>
              </a:rPr>
              <a:t>되어 있는 </a:t>
            </a:r>
            <a:r>
              <a:rPr lang="en-US" altLang="ko-KR" sz="1500" dirty="0" smtClean="0">
                <a:solidFill>
                  <a:srgbClr val="FF0000"/>
                </a:solidFill>
              </a:rPr>
              <a:t>E-mail </a:t>
            </a:r>
            <a:r>
              <a:rPr lang="ko-KR" altLang="en-US" sz="1500" dirty="0" smtClean="0">
                <a:solidFill>
                  <a:srgbClr val="FF0000"/>
                </a:solidFill>
              </a:rPr>
              <a:t>전송 대상만 묶는다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발생한 화면 안에서 </a:t>
            </a:r>
            <a:r>
              <a:rPr lang="ko-KR" altLang="en-US" sz="1500" b="1" dirty="0" smtClean="0"/>
              <a:t>발신인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제목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첨부파일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본문 </a:t>
            </a:r>
            <a:r>
              <a:rPr lang="ko-KR" altLang="en-US" sz="1500" dirty="0" smtClean="0"/>
              <a:t>모두 편집 가능하다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이 기능으로 편집한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은 저장되지 않으며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편집한 화면에서 바로 전송함을 기본으로 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1173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전송 대상 </a:t>
            </a:r>
            <a:r>
              <a:rPr lang="ko-KR" altLang="en-US" sz="2000" b="1" dirty="0" err="1" smtClean="0">
                <a:latin typeface="+mj-lt"/>
              </a:rPr>
              <a:t>그리드의</a:t>
            </a:r>
            <a:r>
              <a:rPr lang="ko-KR" altLang="en-US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팝업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메뉴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4963" y="890494"/>
            <a:ext cx="547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E-MAIL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– ② </a:t>
            </a:r>
            <a:r>
              <a:rPr lang="ko-KR" altLang="en-US" b="1" dirty="0" smtClean="0"/>
              <a:t>메시지 보기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개별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13618"/>
            <a:ext cx="5568043" cy="3294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78" y="2476380"/>
            <a:ext cx="156458" cy="21167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4320811" y="3052185"/>
            <a:ext cx="1432112" cy="196636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878" y="1434646"/>
            <a:ext cx="4034790" cy="3120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334962" y="4919163"/>
            <a:ext cx="11522075" cy="160546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endCxn id="2" idx="1"/>
          </p:cNvCxnSpPr>
          <p:nvPr/>
        </p:nvCxnSpPr>
        <p:spPr>
          <a:xfrm flipV="1">
            <a:off x="5752923" y="2994841"/>
            <a:ext cx="1475955" cy="1517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3376" y="5089612"/>
            <a:ext cx="10453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선택한 대상에 대해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을 편집할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발생한 화면 안에서 </a:t>
            </a:r>
            <a:r>
              <a:rPr lang="ko-KR" altLang="en-US" sz="1500" b="1" dirty="0" smtClean="0"/>
              <a:t>발신인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제목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첨부파일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본문 </a:t>
            </a:r>
            <a:r>
              <a:rPr lang="ko-KR" altLang="en-US" sz="1500" dirty="0" smtClean="0"/>
              <a:t>모두 편집 가능하다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이 기능으로 편집한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은 저장되지 않으며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편집한 화면에서 바로 전송함을 기본으로 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2498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06" y="2154258"/>
            <a:ext cx="4562475" cy="2076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4. </a:t>
            </a:r>
            <a:r>
              <a:rPr lang="ko-KR" altLang="en-US" sz="2000" b="1" dirty="0" smtClean="0">
                <a:latin typeface="+mj-lt"/>
              </a:rPr>
              <a:t>당일 송신 확인의 팝업 메뉴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7824" y="697543"/>
            <a:ext cx="11529214" cy="727864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0829" y="724913"/>
            <a:ext cx="115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당일송신확인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그리드의</a:t>
            </a:r>
            <a:r>
              <a:rPr lang="ko-KR" altLang="en-US" dirty="0" smtClean="0"/>
              <a:t> 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메뉴는 마우스 오른쪽 클릭으로 발생한다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err="1"/>
              <a:t>당일송신확인</a:t>
            </a:r>
            <a:r>
              <a:rPr lang="ko-KR" altLang="en-US" dirty="0"/>
              <a:t> </a:t>
            </a:r>
            <a:r>
              <a:rPr lang="ko-KR" altLang="en-US" dirty="0" err="1" smtClean="0"/>
              <a:t>그리드의</a:t>
            </a:r>
            <a:r>
              <a:rPr lang="ko-KR" altLang="en-US" dirty="0" smtClean="0"/>
              <a:t> 오른쪽 클릭으로 선택한 대상이 기준이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7200" y="1552805"/>
            <a:ext cx="545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FAX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855" y="2722160"/>
            <a:ext cx="156458" cy="21167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75388" y="1552805"/>
            <a:ext cx="55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E-mail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332961" y="4593725"/>
            <a:ext cx="5590376" cy="19309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588" y="2147339"/>
            <a:ext cx="4552950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382" y="3427373"/>
            <a:ext cx="156458" cy="21167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6275804" y="4593725"/>
            <a:ext cx="5590376" cy="19309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42199" y="4871896"/>
            <a:ext cx="558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보고서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내역보기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인쇄 </a:t>
            </a:r>
            <a:r>
              <a:rPr lang="en-US" altLang="ko-KR" b="1" dirty="0" smtClean="0"/>
              <a:t>/ Export(</a:t>
            </a:r>
            <a:r>
              <a:rPr lang="ko-KR" altLang="en-US" b="1" dirty="0" smtClean="0"/>
              <a:t>파일 저장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취소</a:t>
            </a:r>
            <a:endParaRPr lang="en-US" altLang="ko-KR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19315" y="5799372"/>
            <a:ext cx="5256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보고서 전송 상태가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진행중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일 경우에만 가능하다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Process: </a:t>
            </a:r>
            <a:r>
              <a:rPr lang="en-US" altLang="ko-KR" sz="1500" dirty="0">
                <a:solidFill>
                  <a:schemeClr val="accent4"/>
                </a:solidFill>
              </a:rPr>
              <a:t>Sending.. </a:t>
            </a:r>
            <a:r>
              <a:rPr lang="en-US" altLang="ko-KR" sz="1500" dirty="0"/>
              <a:t>/ </a:t>
            </a:r>
            <a:r>
              <a:rPr lang="en-US" altLang="ko-KR" sz="1500" dirty="0">
                <a:solidFill>
                  <a:srgbClr val="7030A0"/>
                </a:solidFill>
              </a:rPr>
              <a:t>Waiting.. </a:t>
            </a:r>
            <a:r>
              <a:rPr lang="en-US" altLang="ko-KR" sz="1500" dirty="0"/>
              <a:t>/ </a:t>
            </a:r>
            <a:r>
              <a:rPr lang="en-US" altLang="ko-KR" sz="1500" dirty="0">
                <a:solidFill>
                  <a:schemeClr val="accent6"/>
                </a:solidFill>
              </a:rPr>
              <a:t>RETRY</a:t>
            </a:r>
            <a:endParaRPr lang="en-US" altLang="ko-KR" sz="15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275388" y="4871894"/>
            <a:ext cx="558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보고서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내역보기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인쇄 </a:t>
            </a:r>
            <a:r>
              <a:rPr lang="en-US" altLang="ko-KR" b="1" dirty="0" smtClean="0"/>
              <a:t>/ Export(</a:t>
            </a:r>
            <a:r>
              <a:rPr lang="ko-KR" altLang="en-US" b="1" dirty="0" smtClean="0"/>
              <a:t>파일 저장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메시지 보기</a:t>
            </a:r>
            <a:endParaRPr lang="en-US" altLang="ko-KR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552209" y="5764956"/>
            <a:ext cx="5256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전송한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의 메시지를 확인할 수 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9187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5" y="149165"/>
            <a:ext cx="115157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/>
              <a:t>송신 </a:t>
            </a:r>
            <a:r>
              <a:rPr lang="en-US" altLang="ko-KR" sz="2000" b="1" dirty="0" smtClean="0"/>
              <a:t>Manager </a:t>
            </a:r>
            <a:r>
              <a:rPr lang="ko-KR" altLang="en-US" sz="2000" b="1" dirty="0" smtClean="0"/>
              <a:t>화면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860256"/>
            <a:ext cx="8281035" cy="568071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56020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</a:t>
            </a:r>
            <a:endParaRPr lang="en-US" altLang="ko-KR" sz="2000" b="1" dirty="0" smtClean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814999"/>
            <a:ext cx="5587202" cy="38327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75388" y="1807695"/>
            <a:ext cx="5581650" cy="384007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453" y="2338388"/>
            <a:ext cx="5556394" cy="31816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776" y="3918020"/>
            <a:ext cx="556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①</a:t>
            </a:r>
            <a:endParaRPr lang="ko-KR" altLang="en-US" sz="4000" b="1" dirty="0"/>
          </a:p>
        </p:txBody>
      </p:sp>
      <p:sp>
        <p:nvSpPr>
          <p:cNvPr id="15" name="직사각형 14"/>
          <p:cNvSpPr/>
          <p:nvPr/>
        </p:nvSpPr>
        <p:spPr>
          <a:xfrm>
            <a:off x="3595688" y="1905000"/>
            <a:ext cx="2305194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75388" y="2066368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송신 화면은 크게 </a:t>
            </a:r>
            <a:r>
              <a:rPr lang="en-US" altLang="ko-KR" b="1" dirty="0"/>
              <a:t>3</a:t>
            </a:r>
            <a:r>
              <a:rPr lang="ko-KR" altLang="en-US" b="1" dirty="0" smtClean="0"/>
              <a:t>가지 부분으로 나눌 수 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7175" y="2708192"/>
            <a:ext cx="531569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송신 </a:t>
            </a:r>
            <a:r>
              <a:rPr lang="ko-KR" altLang="en-US" sz="1500" b="1" dirty="0" err="1" smtClean="0"/>
              <a:t>그리드</a:t>
            </a:r>
            <a:endParaRPr lang="en-US" altLang="ko-KR" sz="1500" b="1" dirty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전송 대상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- </a:t>
            </a:r>
            <a:r>
              <a:rPr lang="ko-KR" altLang="en-US" sz="1500" dirty="0" smtClean="0"/>
              <a:t>당일 송신 확인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smtClean="0"/>
              <a:t>상단 부 버튼</a:t>
            </a:r>
            <a:endParaRPr lang="en-US" altLang="ko-KR" sz="1500" b="1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수신처 </a:t>
            </a:r>
            <a:r>
              <a:rPr lang="en-US" altLang="ko-KR" sz="1500" dirty="0" smtClean="0"/>
              <a:t>Import / </a:t>
            </a:r>
            <a:r>
              <a:rPr lang="ko-KR" altLang="en-US" sz="1500" dirty="0" smtClean="0"/>
              <a:t>매매 </a:t>
            </a:r>
            <a:r>
              <a:rPr lang="en-US" altLang="ko-KR" sz="1500" dirty="0" smtClean="0"/>
              <a:t>Import / </a:t>
            </a:r>
            <a:r>
              <a:rPr lang="ko-KR" altLang="en-US" sz="1500" dirty="0" smtClean="0"/>
              <a:t>갱신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전송 </a:t>
            </a:r>
            <a:endParaRPr lang="en-US" altLang="ko-KR" sz="1500" dirty="0"/>
          </a:p>
          <a:p>
            <a:r>
              <a:rPr lang="en-US" altLang="ko-KR" sz="1500" dirty="0" smtClean="0"/>
              <a:t>   / </a:t>
            </a:r>
            <a:r>
              <a:rPr lang="ko-KR" altLang="en-US" sz="1500" dirty="0" smtClean="0"/>
              <a:t>인쇄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종료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dirty="0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500" b="1" dirty="0" smtClean="0"/>
              <a:t>검색 조건 </a:t>
            </a:r>
            <a:endParaRPr lang="en-US" altLang="ko-KR" sz="1500" b="1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일자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사번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생성시간 </a:t>
            </a:r>
            <a:r>
              <a:rPr lang="en-US" altLang="ko-KR" sz="1500" dirty="0" smtClean="0"/>
              <a:t>/ </a:t>
            </a:r>
            <a:r>
              <a:rPr lang="ko-KR" altLang="en-US" sz="1500" dirty="0" err="1" smtClean="0"/>
              <a:t>계좌번호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</a:t>
            </a:r>
            <a:r>
              <a:rPr lang="ko-KR" altLang="en-US" sz="1500" dirty="0" err="1" smtClean="0"/>
              <a:t>전송구분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/ </a:t>
            </a:r>
            <a:r>
              <a:rPr lang="ko-KR" altLang="en-US" sz="1500" dirty="0" err="1" smtClean="0"/>
              <a:t>진행상황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79834" y="1578113"/>
            <a:ext cx="5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②</a:t>
            </a:r>
            <a:endParaRPr lang="ko-KR" altLang="en-US" sz="4000" b="1" dirty="0"/>
          </a:p>
        </p:txBody>
      </p:sp>
      <p:sp>
        <p:nvSpPr>
          <p:cNvPr id="19" name="직사각형 18"/>
          <p:cNvSpPr/>
          <p:nvPr/>
        </p:nvSpPr>
        <p:spPr>
          <a:xfrm>
            <a:off x="452438" y="2065337"/>
            <a:ext cx="3390900" cy="249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25836" y="3826765"/>
            <a:ext cx="2312752" cy="1356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79834" y="2586663"/>
            <a:ext cx="5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③</a:t>
            </a:r>
            <a:endParaRPr lang="ko-KR" altLang="en-US" sz="4000" b="1" dirty="0"/>
          </a:p>
        </p:txBody>
      </p:sp>
      <p:cxnSp>
        <p:nvCxnSpPr>
          <p:cNvPr id="4" name="꺾인 연결선 3"/>
          <p:cNvCxnSpPr>
            <a:stCxn id="19" idx="3"/>
            <a:endCxn id="21" idx="1"/>
          </p:cNvCxnSpPr>
          <p:nvPr/>
        </p:nvCxnSpPr>
        <p:spPr>
          <a:xfrm>
            <a:off x="3843338" y="2189956"/>
            <a:ext cx="636496" cy="750650"/>
          </a:xfrm>
          <a:prstGeom prst="bentConnector3">
            <a:avLst>
              <a:gd name="adj1" fmla="val 57482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21" idx="1"/>
          </p:cNvCxnSpPr>
          <p:nvPr/>
        </p:nvCxnSpPr>
        <p:spPr>
          <a:xfrm flipV="1">
            <a:off x="3938588" y="2940606"/>
            <a:ext cx="541246" cy="95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1)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ko-KR" altLang="en-US" sz="2000" b="1" dirty="0" err="1" smtClean="0">
                <a:latin typeface="+mj-lt"/>
              </a:rPr>
              <a:t>그리드</a:t>
            </a:r>
            <a:endParaRPr lang="en-US" altLang="ko-KR" sz="2000" b="1" dirty="0" smtClean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23695"/>
            <a:ext cx="11522075" cy="23474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전송대상</a:t>
            </a:r>
            <a:endParaRPr lang="en-US" altLang="ko-KR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33376" y="401852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04272" y="4079038"/>
            <a:ext cx="5445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사번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작업한 사용자의 </a:t>
            </a:r>
            <a:r>
              <a:rPr lang="ko-KR" altLang="en-US" sz="1500" dirty="0" smtClean="0"/>
              <a:t>사번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생성시간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매매 데이터를 생성한 </a:t>
            </a:r>
            <a:r>
              <a:rPr lang="ko-KR" altLang="en-US" sz="1500" dirty="0" smtClean="0"/>
              <a:t>시간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계좌번호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매매 데이터를 생성했을 때</a:t>
            </a:r>
            <a:r>
              <a:rPr lang="en-US" altLang="ko-KR" sz="1500" dirty="0"/>
              <a:t>, </a:t>
            </a:r>
            <a:r>
              <a:rPr lang="ko-KR" altLang="en-US" sz="1500" dirty="0"/>
              <a:t>기준이 되는 계좌 </a:t>
            </a:r>
            <a:r>
              <a:rPr lang="en-US" altLang="ko-KR" sz="1500" dirty="0"/>
              <a:t>(8</a:t>
            </a:r>
            <a:r>
              <a:rPr lang="ko-KR" altLang="en-US" sz="1500" dirty="0"/>
              <a:t>단위 </a:t>
            </a:r>
            <a:r>
              <a:rPr lang="en-US" altLang="ko-KR" sz="1500" dirty="0"/>
              <a:t>or 10</a:t>
            </a:r>
            <a:r>
              <a:rPr lang="ko-KR" altLang="en-US" sz="1500" dirty="0"/>
              <a:t>단위 </a:t>
            </a:r>
            <a:r>
              <a:rPr lang="en-US" altLang="ko-KR" sz="1500" dirty="0"/>
              <a:t>or 14</a:t>
            </a:r>
            <a:r>
              <a:rPr lang="ko-KR" altLang="en-US" sz="1500" dirty="0"/>
              <a:t>단위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전송구분</a:t>
            </a:r>
            <a:r>
              <a:rPr lang="en-US" altLang="ko-KR" sz="1500" b="1" dirty="0"/>
              <a:t>: </a:t>
            </a:r>
            <a:r>
              <a:rPr lang="en-US" altLang="ko-KR" sz="1500" dirty="0"/>
              <a:t>FAX / E-mail / </a:t>
            </a:r>
            <a:r>
              <a:rPr lang="ko-KR" altLang="en-US" sz="1500" dirty="0">
                <a:solidFill>
                  <a:srgbClr val="FF0000"/>
                </a:solidFill>
              </a:rPr>
              <a:t>미등록</a:t>
            </a:r>
            <a:r>
              <a:rPr lang="ko-KR" altLang="en-US" sz="1500" dirty="0"/>
              <a:t> 으로 표시되며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      WINK</a:t>
            </a:r>
            <a:r>
              <a:rPr lang="ko-KR" altLang="en-US" sz="1500" dirty="0"/>
              <a:t>에서 </a:t>
            </a:r>
            <a:r>
              <a:rPr lang="ko-KR" altLang="en-US" sz="1500" dirty="0" err="1"/>
              <a:t>종합계좌</a:t>
            </a:r>
            <a:r>
              <a:rPr lang="ko-KR" altLang="en-US" sz="1500" dirty="0"/>
              <a:t> 단위</a:t>
            </a:r>
            <a:r>
              <a:rPr lang="en-US" altLang="ko-KR" sz="1500" dirty="0"/>
              <a:t>(8</a:t>
            </a:r>
            <a:r>
              <a:rPr lang="ko-KR" altLang="en-US" sz="1500" dirty="0"/>
              <a:t>단위</a:t>
            </a:r>
            <a:r>
              <a:rPr lang="en-US" altLang="ko-KR" sz="1500" dirty="0"/>
              <a:t>) </a:t>
            </a:r>
            <a:r>
              <a:rPr lang="ko-KR" altLang="en-US" sz="1500" dirty="0"/>
              <a:t>담당자의 연락처 유무에 따라 </a:t>
            </a:r>
            <a:r>
              <a:rPr lang="ko-KR" altLang="en-US" sz="1500" dirty="0" err="1"/>
              <a:t>전송구분이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나타남</a:t>
            </a:r>
            <a:endParaRPr lang="en-US" altLang="ko-KR" sz="15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275388" y="400526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350908" y="4080342"/>
            <a:ext cx="54393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smtClean="0"/>
              <a:t>수신처명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</a:t>
            </a:r>
            <a:r>
              <a:rPr lang="en-US" altLang="ko-KR" sz="1500" b="1" dirty="0" smtClean="0"/>
              <a:t>: </a:t>
            </a:r>
            <a:r>
              <a:rPr lang="en-US" altLang="ko-KR" sz="1500" dirty="0" smtClean="0"/>
              <a:t>WINK </a:t>
            </a:r>
            <a:r>
              <a:rPr lang="ko-KR" altLang="en-US" sz="1500" dirty="0" err="1" smtClean="0"/>
              <a:t>종합계좌</a:t>
            </a:r>
            <a:r>
              <a:rPr lang="ko-KR" altLang="en-US" sz="1500" dirty="0" smtClean="0"/>
              <a:t> 단위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로 가져온 수신처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보고서서식</a:t>
            </a:r>
            <a:r>
              <a:rPr lang="en-US" altLang="ko-KR" sz="1500" b="1" dirty="0" smtClean="0"/>
              <a:t>: </a:t>
            </a:r>
            <a:r>
              <a:rPr lang="en-US" altLang="ko-KR" sz="1500" dirty="0" smtClean="0"/>
              <a:t>42</a:t>
            </a:r>
            <a:r>
              <a:rPr lang="ko-KR" altLang="en-US" sz="1500" dirty="0" smtClean="0"/>
              <a:t>개의 보고서 </a:t>
            </a:r>
            <a:r>
              <a:rPr lang="ko-KR" altLang="en-US" sz="1500" dirty="0" err="1" smtClean="0"/>
              <a:t>서식명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서버전송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전송을 요청한 </a:t>
            </a:r>
            <a:r>
              <a:rPr lang="ko-KR" altLang="en-US" sz="1500" dirty="0" smtClean="0"/>
              <a:t>시간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전송제외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사용자가 전송 제외를 요청한   대상</a:t>
            </a:r>
            <a:endParaRPr lang="en-US" altLang="ko-KR" sz="1500" b="1" dirty="0" smtClean="0"/>
          </a:p>
        </p:txBody>
      </p:sp>
      <p:sp>
        <p:nvSpPr>
          <p:cNvPr id="33" name="순서도: 연결자 32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1)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송신 </a:t>
            </a:r>
            <a:r>
              <a:rPr lang="ko-KR" altLang="en-US" sz="2000" b="1" dirty="0" err="1" smtClean="0"/>
              <a:t>그리드</a:t>
            </a:r>
            <a:endParaRPr lang="en-US" altLang="ko-KR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당일송신확인</a:t>
            </a:r>
            <a:endParaRPr lang="en-US" altLang="ko-KR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33376" y="401852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2687" y="4204844"/>
            <a:ext cx="54317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사번</a:t>
            </a:r>
            <a:r>
              <a:rPr lang="en-US" altLang="ko-KR" sz="1500" b="1" dirty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계좌번호</a:t>
            </a:r>
            <a:r>
              <a:rPr lang="en-US" altLang="ko-KR" sz="1500" b="1" dirty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전송구분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수신처명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보고서서식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시작시간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  </a:t>
            </a:r>
            <a:r>
              <a:rPr lang="en-US" altLang="ko-KR" sz="1500" dirty="0"/>
              <a:t>  </a:t>
            </a:r>
            <a:r>
              <a:rPr lang="en-US" altLang="ko-KR" sz="1500" dirty="0" smtClean="0"/>
              <a:t> : </a:t>
            </a:r>
            <a:r>
              <a:rPr lang="ko-KR" altLang="en-US" sz="1500" dirty="0" err="1" smtClean="0"/>
              <a:t>전송대상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그리드에서</a:t>
            </a:r>
            <a:r>
              <a:rPr lang="ko-KR" altLang="en-US" sz="1500" dirty="0" smtClean="0"/>
              <a:t> 전송을 시도한 데이터가 표시된다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smtClean="0"/>
              <a:t>완료시간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전송을 완료한 </a:t>
            </a:r>
            <a:r>
              <a:rPr lang="ko-KR" altLang="en-US" sz="1500" dirty="0" smtClean="0"/>
              <a:t>시간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/>
              <a:t>재전송</a:t>
            </a:r>
            <a:r>
              <a:rPr lang="en-US" altLang="ko-KR" sz="1500" b="1" dirty="0"/>
              <a:t>:</a:t>
            </a:r>
            <a:r>
              <a:rPr lang="en-US" altLang="ko-KR" sz="1500" dirty="0"/>
              <a:t> FAX </a:t>
            </a:r>
            <a:r>
              <a:rPr lang="ko-KR" altLang="en-US" sz="1500" dirty="0"/>
              <a:t>전송의 경우 수신 측 </a:t>
            </a:r>
            <a:r>
              <a:rPr lang="en-US" altLang="ko-KR" sz="1500" dirty="0"/>
              <a:t>FAX</a:t>
            </a:r>
            <a:r>
              <a:rPr lang="ko-KR" altLang="en-US" sz="1500" dirty="0"/>
              <a:t>가 통화 중일 경우 </a:t>
            </a:r>
            <a:r>
              <a:rPr lang="en-US" altLang="ko-KR" sz="1500" dirty="0" err="1"/>
              <a:t>SettleNet</a:t>
            </a:r>
            <a:r>
              <a:rPr lang="ko-KR" altLang="en-US" sz="1500" dirty="0"/>
              <a:t>에서 </a:t>
            </a:r>
            <a:r>
              <a:rPr lang="en-US" altLang="ko-KR" sz="1500" dirty="0"/>
              <a:t>100</a:t>
            </a:r>
            <a:r>
              <a:rPr lang="ko-KR" altLang="en-US" sz="1500" dirty="0"/>
              <a:t>번까지 자동으로 재전송을 시도하는데</a:t>
            </a:r>
            <a:r>
              <a:rPr lang="en-US" altLang="ko-KR" sz="1500" dirty="0"/>
              <a:t>, </a:t>
            </a:r>
            <a:r>
              <a:rPr lang="ko-KR" altLang="en-US" sz="1500" dirty="0"/>
              <a:t>시도 횟수가 표시된다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2" y="1334439"/>
            <a:ext cx="11530386" cy="24389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75388" y="400526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4699" y="4173401"/>
            <a:ext cx="54317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ko-KR" sz="1500" b="1" dirty="0" smtClean="0"/>
              <a:t>Process</a:t>
            </a:r>
            <a:r>
              <a:rPr lang="en-US" altLang="ko-KR" sz="1500" b="1" dirty="0" smtClean="0"/>
              <a:t>: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전송상태를</a:t>
            </a:r>
            <a:r>
              <a:rPr lang="ko-KR" altLang="en-US" sz="1500" dirty="0" smtClean="0"/>
              <a:t> 표시한다</a:t>
            </a:r>
            <a:r>
              <a:rPr lang="en-US" altLang="ko-KR" sz="1500" dirty="0" smtClean="0"/>
              <a:t>. </a:t>
            </a:r>
          </a:p>
          <a:p>
            <a:r>
              <a:rPr lang="en-US" altLang="ko-KR" sz="1500" dirty="0" smtClean="0"/>
              <a:t>   - </a:t>
            </a:r>
            <a:r>
              <a:rPr lang="en-US" altLang="ko-KR" sz="1500" dirty="0" smtClean="0">
                <a:solidFill>
                  <a:schemeClr val="accent5"/>
                </a:solidFill>
              </a:rPr>
              <a:t>FINISH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완료</a:t>
            </a:r>
            <a:r>
              <a:rPr lang="en-US" altLang="ko-KR" sz="1500" dirty="0" smtClean="0"/>
              <a:t> 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en-US" altLang="ko-KR" sz="1500" dirty="0">
                <a:solidFill>
                  <a:schemeClr val="accent4"/>
                </a:solidFill>
              </a:rPr>
              <a:t>Sending</a:t>
            </a:r>
            <a:r>
              <a:rPr lang="en-US" altLang="ko-KR" sz="1500" dirty="0" smtClean="0">
                <a:solidFill>
                  <a:schemeClr val="accent4"/>
                </a:solidFill>
              </a:rPr>
              <a:t>..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중</a:t>
            </a:r>
            <a:r>
              <a:rPr lang="en-US" altLang="ko-KR" sz="1500" dirty="0" smtClean="0">
                <a:solidFill>
                  <a:schemeClr val="accent4"/>
                </a:solidFill>
              </a:rPr>
              <a:t> </a:t>
            </a:r>
          </a:p>
          <a:p>
            <a:r>
              <a:rPr lang="en-US" altLang="ko-KR" sz="1500" dirty="0" smtClean="0"/>
              <a:t>   - </a:t>
            </a:r>
            <a:r>
              <a:rPr lang="en-US" altLang="ko-KR" sz="1500" dirty="0" smtClean="0">
                <a:solidFill>
                  <a:srgbClr val="7030A0"/>
                </a:solidFill>
              </a:rPr>
              <a:t>Waiting..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대기</a:t>
            </a:r>
            <a:endParaRPr lang="en-US" altLang="ko-KR" sz="1500" dirty="0" smtClean="0"/>
          </a:p>
          <a:p>
            <a:r>
              <a:rPr lang="en-US" altLang="ko-KR" sz="1500" dirty="0">
                <a:solidFill>
                  <a:schemeClr val="accent6"/>
                </a:solidFill>
              </a:rPr>
              <a:t> </a:t>
            </a:r>
            <a:r>
              <a:rPr lang="en-US" altLang="ko-KR" sz="1500" dirty="0" smtClean="0">
                <a:solidFill>
                  <a:schemeClr val="accent6"/>
                </a:solidFill>
              </a:rPr>
              <a:t>  </a:t>
            </a:r>
            <a:r>
              <a:rPr lang="en-US" altLang="ko-KR" sz="1500" dirty="0" smtClean="0"/>
              <a:t>- </a:t>
            </a:r>
            <a:r>
              <a:rPr lang="en-US" altLang="ko-KR" sz="1500" dirty="0" smtClean="0">
                <a:solidFill>
                  <a:schemeClr val="accent6"/>
                </a:solidFill>
              </a:rPr>
              <a:t>RETRY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재시도 </a:t>
            </a:r>
            <a:r>
              <a:rPr lang="en-US" altLang="ko-KR" sz="1500" dirty="0" smtClean="0">
                <a:solidFill>
                  <a:srgbClr val="FF0000"/>
                </a:solidFill>
              </a:rPr>
              <a:t>(FAX</a:t>
            </a:r>
            <a:r>
              <a:rPr lang="ko-KR" altLang="en-US" sz="1500" dirty="0" smtClean="0">
                <a:solidFill>
                  <a:srgbClr val="FF0000"/>
                </a:solidFill>
              </a:rPr>
              <a:t>만 </a:t>
            </a:r>
            <a:r>
              <a:rPr lang="en-US" altLang="ko-KR" sz="1500" dirty="0" smtClean="0">
                <a:solidFill>
                  <a:srgbClr val="FF0000"/>
                </a:solidFill>
              </a:rPr>
              <a:t>100</a:t>
            </a:r>
            <a:r>
              <a:rPr lang="ko-KR" altLang="en-US" sz="1500" dirty="0" smtClean="0">
                <a:solidFill>
                  <a:srgbClr val="FF0000"/>
                </a:solidFill>
              </a:rPr>
              <a:t>번까지 자동 재시도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en-US" altLang="ko-KR" sz="1500" dirty="0" smtClean="0">
                <a:solidFill>
                  <a:srgbClr val="FF0000"/>
                </a:solidFill>
              </a:rPr>
              <a:t>ERROR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에러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342900" indent="-342900">
              <a:buFont typeface="+mj-ea"/>
              <a:buAutoNum type="circleNumDbPlain" startAt="5"/>
            </a:pPr>
            <a:r>
              <a:rPr lang="en-US" altLang="ko-KR" sz="1500" b="1" dirty="0" smtClean="0"/>
              <a:t>Page: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진행 페이지</a:t>
            </a:r>
            <a:r>
              <a:rPr lang="en-US" altLang="ko-KR" sz="1500" dirty="0" smtClean="0"/>
              <a:t>(M)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총 페이지</a:t>
            </a:r>
            <a:r>
              <a:rPr lang="en-US" altLang="ko-KR" sz="1500" dirty="0" smtClean="0"/>
              <a:t>(N)</a:t>
            </a:r>
            <a:r>
              <a:rPr lang="ko-KR" altLang="en-US" sz="1500" dirty="0" smtClean="0"/>
              <a:t>로 표시되며</a:t>
            </a:r>
            <a:r>
              <a:rPr lang="en-US" altLang="ko-KR" sz="1500" dirty="0" smtClean="0"/>
              <a:t>,      FAX</a:t>
            </a:r>
            <a:r>
              <a:rPr lang="ko-KR" altLang="en-US" sz="1500" dirty="0" smtClean="0"/>
              <a:t>에만 해당한다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12" name="순서도: 연결자 11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2)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상단 부 버튼</a:t>
            </a:r>
            <a:endParaRPr lang="en-US" altLang="ko-KR" sz="20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34" y="2691859"/>
            <a:ext cx="5587202" cy="383276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07926" y="2792264"/>
            <a:ext cx="2305194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685800" y="1734671"/>
            <a:ext cx="2919413" cy="1179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06" y="1509527"/>
            <a:ext cx="4932363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0" name="직사각형 49"/>
          <p:cNvSpPr/>
          <p:nvPr/>
        </p:nvSpPr>
        <p:spPr>
          <a:xfrm>
            <a:off x="6275388" y="873125"/>
            <a:ext cx="5588789" cy="5651499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77" y="1018085"/>
            <a:ext cx="512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HotKey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는 상단 부 버튼에 한하여 일괄 적용</a:t>
            </a:r>
            <a:r>
              <a:rPr lang="en-US" altLang="ko-KR" b="1" dirty="0" smtClean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5388" y="1058111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 수신처 </a:t>
            </a:r>
            <a:r>
              <a:rPr lang="en-US" altLang="ko-KR" b="1" dirty="0" smtClean="0"/>
              <a:t>Import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00825" y="1474294"/>
            <a:ext cx="5256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WINK</a:t>
            </a:r>
            <a:r>
              <a:rPr lang="ko-KR" altLang="en-US" sz="1500" dirty="0" smtClean="0"/>
              <a:t>에서 </a:t>
            </a:r>
            <a:r>
              <a:rPr lang="ko-KR" altLang="en-US" sz="1500" dirty="0" err="1" smtClean="0"/>
              <a:t>종합계좌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의 수신처를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으로 </a:t>
            </a:r>
            <a:endParaRPr lang="en-US" altLang="ko-KR" sz="1500" dirty="0" smtClean="0"/>
          </a:p>
          <a:p>
            <a:r>
              <a:rPr lang="ko-KR" altLang="en-US" sz="1500" dirty="0" smtClean="0"/>
              <a:t>업로드 한다</a:t>
            </a:r>
            <a:r>
              <a:rPr lang="en-US" altLang="ko-KR" sz="1500" dirty="0" smtClean="0"/>
              <a:t>. 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607424" y="1519518"/>
            <a:ext cx="316005" cy="1358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80729" y="2154984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b="1" dirty="0" smtClean="0"/>
              <a:t> 매매 </a:t>
            </a:r>
            <a:r>
              <a:rPr lang="en-US" altLang="ko-KR" b="1" dirty="0" smtClean="0"/>
              <a:t>Import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7963" y="2574574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WINK</a:t>
            </a:r>
            <a:r>
              <a:rPr lang="ko-KR" altLang="en-US" sz="1500" dirty="0" smtClean="0"/>
              <a:t>에서 계좌 </a:t>
            </a:r>
            <a:r>
              <a:rPr lang="en-US" altLang="ko-KR" sz="1500" dirty="0" smtClean="0"/>
              <a:t>&amp; </a:t>
            </a:r>
            <a:r>
              <a:rPr lang="ko-KR" altLang="en-US" sz="1500" dirty="0" smtClean="0"/>
              <a:t>전문 별 매매 데이터를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으로 업로드 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80729" y="3304426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b="1" dirty="0" smtClean="0"/>
              <a:t> 갱신</a:t>
            </a:r>
            <a:endParaRPr lang="en-US" altLang="ko-KR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607963" y="3724016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 업로드 된 매매 데이터를 조건에 맞게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새로고침</a:t>
            </a:r>
            <a:r>
              <a:rPr lang="ko-KR" altLang="en-US" sz="1500" dirty="0" smtClean="0"/>
              <a:t> 한다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0729" y="4417198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b="1" dirty="0" smtClean="0"/>
              <a:t> 전송</a:t>
            </a:r>
            <a:endParaRPr lang="en-US" altLang="ko-KR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607963" y="4840606"/>
            <a:ext cx="5256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그리드에서</a:t>
            </a:r>
            <a:r>
              <a:rPr lang="ko-KR" altLang="en-US" sz="1500" dirty="0" smtClean="0"/>
              <a:t> 선택한 전송 대상을 모두 전송한다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80729" y="5302463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b="1" dirty="0" smtClean="0"/>
              <a:t> 인쇄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종료</a:t>
            </a:r>
            <a:endParaRPr lang="en-US" altLang="ko-KR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6607963" y="5725871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선택한 전송 대상의 보고서를 인쇄 </a:t>
            </a:r>
            <a:r>
              <a:rPr lang="ko-KR" altLang="en-US" sz="1500" dirty="0" smtClean="0"/>
              <a:t>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송신 </a:t>
            </a:r>
            <a:r>
              <a:rPr lang="en-US" altLang="ko-KR" sz="1500" dirty="0" smtClean="0"/>
              <a:t>Manager</a:t>
            </a:r>
            <a:r>
              <a:rPr lang="ko-KR" altLang="en-US" sz="1500" dirty="0" smtClean="0"/>
              <a:t>를 종료한다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9" name="순서도: 연결자 78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연결자 79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연결자 80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연결자 81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연결자 82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6" y="873125"/>
            <a:ext cx="6805964" cy="5651500"/>
          </a:xfrm>
          <a:prstGeom prst="rect">
            <a:avLst/>
          </a:prstGeom>
        </p:spPr>
      </p:pic>
      <p:sp>
        <p:nvSpPr>
          <p:cNvPr id="64" name="TextBox 76"/>
          <p:cNvSpPr txBox="1"/>
          <p:nvPr/>
        </p:nvSpPr>
        <p:spPr>
          <a:xfrm>
            <a:off x="7547509" y="4900699"/>
            <a:ext cx="4315038" cy="7603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</a:t>
            </a:r>
            <a:r>
              <a:rPr lang="ko-KR" altLang="en-US" dirty="0" smtClean="0"/>
              <a:t> 대상 모두 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ko-KR" altLang="en-US" sz="1100" dirty="0" smtClean="0"/>
              <a:t> 대상만 표시한다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</a:t>
            </a:r>
            <a:r>
              <a:rPr lang="en-US" altLang="ko-KR" dirty="0" smtClean="0"/>
              <a:t>FAX</a:t>
            </a:r>
            <a:r>
              <a:rPr lang="ko-KR" altLang="en-US" dirty="0" smtClean="0"/>
              <a:t> </a:t>
            </a:r>
            <a:r>
              <a:rPr lang="ko-KR" altLang="en-US" dirty="0"/>
              <a:t>대상만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(</a:t>
            </a:r>
            <a:r>
              <a:rPr lang="ko-KR" altLang="en-US" sz="1100" b="1" baseline="0" dirty="0" err="1" smtClean="0"/>
              <a:t>전송대상만</a:t>
            </a:r>
            <a:r>
              <a:rPr lang="en-US" altLang="ko-KR" sz="1100" b="1" baseline="0" dirty="0" smtClean="0"/>
              <a:t>) ‘</a:t>
            </a:r>
            <a:r>
              <a:rPr lang="ko-KR" altLang="en-US" sz="1100" b="1" baseline="0" dirty="0" err="1" smtClean="0"/>
              <a:t>미전송</a:t>
            </a:r>
            <a:r>
              <a:rPr lang="en-US" altLang="ko-KR" sz="1100" b="1" baseline="0" dirty="0" smtClean="0"/>
              <a:t>’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수신처가 등록되지 않은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149" name="TextBox 76"/>
          <p:cNvSpPr txBox="1"/>
          <p:nvPr/>
        </p:nvSpPr>
        <p:spPr>
          <a:xfrm>
            <a:off x="7546743" y="4196490"/>
            <a:ext cx="4315038" cy="4560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</a:t>
            </a:r>
            <a:r>
              <a:rPr lang="ko-KR" altLang="en-US" sz="1100" b="0" baseline="0" dirty="0" smtClean="0"/>
              <a:t>시</a:t>
            </a:r>
            <a:r>
              <a:rPr lang="ko-KR" altLang="en-US" sz="1100" b="0" dirty="0" smtClean="0"/>
              <a:t> 전송하지 않았고</a:t>
            </a:r>
            <a:r>
              <a:rPr lang="en-US" altLang="ko-KR" sz="1100" b="0" dirty="0" smtClean="0"/>
              <a:t>, </a:t>
            </a:r>
            <a:r>
              <a:rPr lang="ko-KR" altLang="en-US" sz="1100" b="0" dirty="0" err="1" smtClean="0"/>
              <a:t>전송제외</a:t>
            </a:r>
            <a:r>
              <a:rPr lang="ko-KR" altLang="en-US" sz="1100" b="0" dirty="0" smtClean="0"/>
              <a:t> 처리하지 않은 대상만 표시한다</a:t>
            </a:r>
            <a:r>
              <a:rPr lang="en-US" altLang="ko-KR" sz="1100" b="0" dirty="0" smtClean="0"/>
              <a:t>.</a:t>
            </a:r>
            <a:endParaRPr lang="en-US" altLang="ko-KR" sz="1100" b="1" baseline="0" dirty="0"/>
          </a:p>
        </p:txBody>
      </p:sp>
      <p:sp>
        <p:nvSpPr>
          <p:cNvPr id="33" name="TextBox 76"/>
          <p:cNvSpPr txBox="1"/>
          <p:nvPr/>
        </p:nvSpPr>
        <p:spPr>
          <a:xfrm>
            <a:off x="7547509" y="5909177"/>
            <a:ext cx="4315038" cy="61544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baseline="0" dirty="0" smtClean="0"/>
              <a:t>‘</a:t>
            </a:r>
            <a:r>
              <a:rPr lang="ko-KR" altLang="en-US" sz="1100" b="1" baseline="0" dirty="0" smtClean="0"/>
              <a:t>진행중</a:t>
            </a:r>
            <a:r>
              <a:rPr lang="en-US" altLang="ko-KR" sz="1100" b="1" baseline="0" dirty="0" smtClean="0"/>
              <a:t>’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진행중인 대상만 표시한다</a:t>
            </a:r>
            <a:r>
              <a:rPr lang="en-US" altLang="ko-KR" dirty="0" smtClean="0"/>
              <a:t>.</a:t>
            </a:r>
            <a:endParaRPr lang="en-US" altLang="ko-KR" sz="1100" dirty="0" smtClean="0"/>
          </a:p>
          <a:p>
            <a:r>
              <a:rPr lang="en-US" altLang="ko-KR" b="1" baseline="0" dirty="0" smtClean="0"/>
              <a:t>‘</a:t>
            </a:r>
            <a:r>
              <a:rPr lang="ko-KR" altLang="en-US" b="1" dirty="0" smtClean="0"/>
              <a:t>오류</a:t>
            </a:r>
            <a:r>
              <a:rPr lang="en-US" altLang="ko-KR" b="1" baseline="0" dirty="0" smtClean="0"/>
              <a:t>’ </a:t>
            </a:r>
            <a:r>
              <a:rPr lang="en-US" altLang="ko-KR" baseline="0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 진행 중 오류가 난 대상만 표시한다</a:t>
            </a:r>
            <a:r>
              <a:rPr lang="en-US" altLang="ko-KR" dirty="0" smtClean="0"/>
              <a:t>.</a:t>
            </a:r>
            <a:endParaRPr lang="en-US" altLang="ko-KR" b="1" baseline="0" dirty="0" smtClean="0"/>
          </a:p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전체</a:t>
            </a:r>
            <a:r>
              <a:rPr lang="en-US" altLang="ko-KR" sz="1100" b="1" dirty="0" smtClean="0"/>
              <a:t>’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/>
              <a:t> </a:t>
            </a:r>
            <a:r>
              <a:rPr lang="ko-KR" altLang="en-US" dirty="0" smtClean="0"/>
              <a:t>대상을 모두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35" name="TextBox 67"/>
          <p:cNvSpPr txBox="1"/>
          <p:nvPr/>
        </p:nvSpPr>
        <p:spPr>
          <a:xfrm>
            <a:off x="7542000" y="2952915"/>
            <a:ext cx="4315038" cy="452730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smtClean="0"/>
              <a:t>계좌번호 </a:t>
            </a:r>
            <a:r>
              <a:rPr lang="ko-KR" altLang="en-US" sz="1100" b="0" baseline="0" dirty="0" smtClean="0"/>
              <a:t>콤보박스</a:t>
            </a:r>
            <a:r>
              <a:rPr lang="ko-KR" altLang="en-US" dirty="0" smtClean="0"/>
              <a:t>에서 선택한 </a:t>
            </a:r>
            <a:r>
              <a:rPr lang="ko-KR" altLang="en-US" sz="1100" b="0" baseline="0" dirty="0" smtClean="0"/>
              <a:t>계좌번호에 </a:t>
            </a:r>
            <a:r>
              <a:rPr lang="ko-KR" altLang="en-US" dirty="0" smtClean="0"/>
              <a:t>해당하는 전송 대상만 표시한다</a:t>
            </a:r>
            <a:r>
              <a:rPr lang="en-US" altLang="ko-KR" dirty="0" smtClean="0"/>
              <a:t>. </a:t>
            </a:r>
          </a:p>
        </p:txBody>
      </p:sp>
      <p:sp>
        <p:nvSpPr>
          <p:cNvPr id="37" name="TextBox 55"/>
          <p:cNvSpPr txBox="1"/>
          <p:nvPr/>
        </p:nvSpPr>
        <p:spPr>
          <a:xfrm>
            <a:off x="7542000" y="2291798"/>
            <a:ext cx="4315038" cy="418703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err="1" smtClean="0"/>
              <a:t>생성시간</a:t>
            </a:r>
            <a:r>
              <a:rPr lang="ko-KR" altLang="en-US" dirty="0" smtClean="0"/>
              <a:t> 필드에 작성한 시간 이후에 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38" name="TextBox 42"/>
          <p:cNvSpPr txBox="1"/>
          <p:nvPr/>
        </p:nvSpPr>
        <p:spPr>
          <a:xfrm>
            <a:off x="7546318" y="1583037"/>
            <a:ext cx="4315038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진행한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  <a:r>
              <a:rPr lang="ko-KR" altLang="en-US" sz="1100" b="0" baseline="0" dirty="0" smtClean="0"/>
              <a:t>사용자 전송 대상만</a:t>
            </a:r>
            <a:r>
              <a:rPr lang="en-US" altLang="ko-KR" dirty="0"/>
              <a:t> </a:t>
            </a:r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44" name="직사각형 43"/>
          <p:cNvSpPr/>
          <p:nvPr/>
        </p:nvSpPr>
        <p:spPr>
          <a:xfrm>
            <a:off x="1518393" y="1252800"/>
            <a:ext cx="1277195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5" name="직사각형 44"/>
          <p:cNvSpPr/>
          <p:nvPr/>
        </p:nvSpPr>
        <p:spPr>
          <a:xfrm>
            <a:off x="2998111" y="1252800"/>
            <a:ext cx="930952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4137115" y="1252800"/>
            <a:ext cx="1435009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직사각형 46"/>
          <p:cNvSpPr/>
          <p:nvPr/>
        </p:nvSpPr>
        <p:spPr>
          <a:xfrm>
            <a:off x="1029745" y="1483400"/>
            <a:ext cx="721395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8" name="직사각형 47"/>
          <p:cNvSpPr/>
          <p:nvPr/>
        </p:nvSpPr>
        <p:spPr>
          <a:xfrm>
            <a:off x="2255783" y="1483105"/>
            <a:ext cx="1616129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직사각형 48"/>
          <p:cNvSpPr/>
          <p:nvPr/>
        </p:nvSpPr>
        <p:spPr>
          <a:xfrm>
            <a:off x="2290943" y="3662361"/>
            <a:ext cx="1138452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55" name="꺾인 연결선 54"/>
          <p:cNvCxnSpPr>
            <a:stCxn id="44" idx="2"/>
            <a:endCxn id="38" idx="1"/>
          </p:cNvCxnSpPr>
          <p:nvPr/>
        </p:nvCxnSpPr>
        <p:spPr>
          <a:xfrm rot="16200000" flipH="1">
            <a:off x="4655983" y="-1076993"/>
            <a:ext cx="391342" cy="5389327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5" idx="2"/>
            <a:endCxn id="37" idx="1"/>
          </p:cNvCxnSpPr>
          <p:nvPr/>
        </p:nvCxnSpPr>
        <p:spPr>
          <a:xfrm rot="16200000" flipH="1">
            <a:off x="4963218" y="-77632"/>
            <a:ext cx="1079150" cy="4078413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5" idx="2"/>
          </p:cNvCxnSpPr>
          <p:nvPr/>
        </p:nvCxnSpPr>
        <p:spPr>
          <a:xfrm flipH="1">
            <a:off x="3429395" y="1252800"/>
            <a:ext cx="34192" cy="189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6" idx="2"/>
            <a:endCxn id="35" idx="1"/>
          </p:cNvCxnSpPr>
          <p:nvPr/>
        </p:nvCxnSpPr>
        <p:spPr>
          <a:xfrm rot="16200000" flipH="1">
            <a:off x="5319670" y="956950"/>
            <a:ext cx="1757280" cy="2687380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8" idx="2"/>
          </p:cNvCxnSpPr>
          <p:nvPr/>
        </p:nvCxnSpPr>
        <p:spPr>
          <a:xfrm flipH="1">
            <a:off x="3057736" y="1652305"/>
            <a:ext cx="6112" cy="200889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47" idx="2"/>
            <a:endCxn id="149" idx="1"/>
          </p:cNvCxnSpPr>
          <p:nvPr/>
        </p:nvCxnSpPr>
        <p:spPr>
          <a:xfrm rot="16200000" flipH="1">
            <a:off x="3082634" y="-39591"/>
            <a:ext cx="2771919" cy="6156300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4562834" y="3661200"/>
            <a:ext cx="1158516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156" name="꺾인 연결선 155"/>
          <p:cNvCxnSpPr>
            <a:stCxn id="142" idx="2"/>
            <a:endCxn id="33" idx="1"/>
          </p:cNvCxnSpPr>
          <p:nvPr/>
        </p:nvCxnSpPr>
        <p:spPr>
          <a:xfrm rot="16200000" flipH="1">
            <a:off x="5151550" y="3820941"/>
            <a:ext cx="2386501" cy="2405417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42"/>
          <p:cNvSpPr txBox="1"/>
          <p:nvPr/>
        </p:nvSpPr>
        <p:spPr>
          <a:xfrm>
            <a:off x="7542000" y="874276"/>
            <a:ext cx="4315038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WINK</a:t>
            </a:r>
            <a:r>
              <a:rPr lang="ko-KR" altLang="en-US" dirty="0"/>
              <a:t>에서 </a:t>
            </a:r>
            <a:r>
              <a:rPr lang="en-US" altLang="ko-KR" dirty="0" err="1"/>
              <a:t>Settlenet</a:t>
            </a:r>
            <a:r>
              <a:rPr lang="ko-KR" altLang="en-US" dirty="0"/>
              <a:t>으로 생성한 매매 데이터 중 </a:t>
            </a:r>
            <a:r>
              <a:rPr lang="ko-KR" altLang="en-US" b="1" dirty="0" smtClean="0"/>
              <a:t>일자</a:t>
            </a:r>
            <a:r>
              <a:rPr lang="ko-KR" altLang="en-US" dirty="0" smtClean="0"/>
              <a:t> </a:t>
            </a:r>
            <a:r>
              <a:rPr lang="ko-KR" altLang="en-US" dirty="0"/>
              <a:t>필드에 작성한 </a:t>
            </a:r>
            <a:r>
              <a:rPr lang="ko-KR" altLang="en-US" dirty="0" smtClean="0"/>
              <a:t>날짜의 생성한 데이터만 표시한다</a:t>
            </a:r>
            <a:r>
              <a:rPr lang="en-US" altLang="ko-KR" dirty="0" smtClean="0"/>
              <a:t>.</a:t>
            </a:r>
            <a:endParaRPr lang="en-US" altLang="ko-KR" sz="800" dirty="0"/>
          </a:p>
        </p:txBody>
      </p:sp>
      <p:cxnSp>
        <p:nvCxnSpPr>
          <p:cNvPr id="223" name="꺾인 연결선 222"/>
          <p:cNvCxnSpPr>
            <a:stCxn id="225" idx="0"/>
            <a:endCxn id="219" idx="1"/>
          </p:cNvCxnSpPr>
          <p:nvPr/>
        </p:nvCxnSpPr>
        <p:spPr>
          <a:xfrm rot="5400000" flipH="1" flipV="1">
            <a:off x="4160044" y="-2129156"/>
            <a:ext cx="148219" cy="6615694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552449" y="1252800"/>
            <a:ext cx="747713" cy="169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3)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검색 조건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49" idx="2"/>
            <a:endCxn id="64" idx="1"/>
          </p:cNvCxnSpPr>
          <p:nvPr/>
        </p:nvCxnSpPr>
        <p:spPr>
          <a:xfrm rot="16200000" flipH="1">
            <a:off x="4479189" y="2212541"/>
            <a:ext cx="1449301" cy="4687340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3)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검색 조건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4963" y="2478728"/>
            <a:ext cx="11522075" cy="4045896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34963" y="883558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전송대상</a:t>
            </a:r>
            <a:endParaRPr lang="en-US" altLang="ko-KR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10922"/>
            <a:ext cx="6751637" cy="6286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13480" y="2608850"/>
            <a:ext cx="114356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일자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날짜는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당일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과거 내역도 조회가 가능하지만 기간별 조회는 제공하지 않는다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사번</a:t>
            </a:r>
            <a:r>
              <a:rPr lang="en-US" altLang="ko-KR" sz="1500" b="1" dirty="0" smtClean="0"/>
              <a:t>: </a:t>
            </a:r>
            <a:r>
              <a:rPr lang="ko-KR" altLang="en-US" sz="1500" dirty="0"/>
              <a:t>폼 생성시 </a:t>
            </a:r>
            <a:r>
              <a:rPr lang="ko-KR" altLang="en-US" sz="1500" dirty="0" err="1"/>
              <a:t>셋팅</a:t>
            </a:r>
            <a:r>
              <a:rPr lang="ko-KR" altLang="en-US" sz="1500" dirty="0"/>
              <a:t> 되는 </a:t>
            </a:r>
            <a:r>
              <a:rPr lang="ko-KR" altLang="en-US" sz="1500" dirty="0" err="1" smtClean="0"/>
              <a:t>사번은</a:t>
            </a:r>
            <a:r>
              <a:rPr lang="ko-KR" altLang="en-US" sz="1500" dirty="0" smtClean="0"/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</a:t>
            </a:r>
            <a:r>
              <a:rPr lang="ko-KR" altLang="en-US" sz="1500" dirty="0"/>
              <a:t>한다</a:t>
            </a:r>
            <a:r>
              <a:rPr lang="en-US" altLang="ko-KR" sz="1500" dirty="0"/>
              <a:t>. WINK</a:t>
            </a:r>
            <a:r>
              <a:rPr lang="ko-KR" altLang="en-US" sz="1500" dirty="0" smtClean="0"/>
              <a:t>에서 내려 받은</a:t>
            </a:r>
            <a:r>
              <a:rPr lang="en-US" altLang="ko-KR" sz="1500" dirty="0"/>
              <a:t> </a:t>
            </a:r>
            <a:r>
              <a:rPr lang="ko-KR" altLang="en-US" sz="1500" dirty="0" err="1" smtClean="0"/>
              <a:t>사번을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 등록할 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사용자 명을 함께 등록하게 되는데 해당 조건은 </a:t>
            </a:r>
            <a:r>
              <a:rPr lang="ko-KR" altLang="en-US" sz="1500" b="1" dirty="0" err="1" smtClean="0"/>
              <a:t>사번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사용자명</a:t>
            </a:r>
            <a:r>
              <a:rPr lang="ko-KR" altLang="en-US" sz="1500" dirty="0" smtClean="0"/>
              <a:t>으로 나타난다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콤보박스에서</a:t>
            </a:r>
            <a:r>
              <a:rPr lang="ko-KR" altLang="en-US" sz="1500" dirty="0" smtClean="0"/>
              <a:t> </a:t>
            </a:r>
            <a:r>
              <a:rPr lang="ko-KR" altLang="en-US" sz="1500" b="1" dirty="0" err="1" smtClean="0"/>
              <a:t>사번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사용자명</a:t>
            </a:r>
            <a:r>
              <a:rPr lang="ko-KR" altLang="en-US" sz="1500" dirty="0" smtClean="0"/>
              <a:t>으로 검색이 가능하다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smtClean="0"/>
              <a:t>생성시간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시간은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’00:00’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으로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해당 시간 이후에 </a:t>
            </a:r>
            <a:r>
              <a:rPr lang="en-US" altLang="ko-KR" sz="1500" dirty="0" smtClean="0"/>
              <a:t>WINK</a:t>
            </a:r>
            <a:r>
              <a:rPr lang="ko-KR" altLang="en-US" sz="1500" dirty="0" smtClean="0"/>
              <a:t>에서 생성된 매매 데이터만 전송 대상에 표시된다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생성시간은 </a:t>
            </a:r>
            <a:r>
              <a:rPr lang="en-US" altLang="ko-KR" sz="1500" dirty="0" smtClean="0"/>
              <a:t>24</a:t>
            </a:r>
            <a:r>
              <a:rPr lang="ko-KR" altLang="en-US" sz="1500" dirty="0" smtClean="0"/>
              <a:t>시간 으로 표시한다</a:t>
            </a:r>
            <a:r>
              <a:rPr lang="en-US" altLang="ko-KR" sz="1500" dirty="0" smtClean="0"/>
              <a:t>. Ex.) PM 1:00 -&gt; 13:00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계좌번호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</a:t>
            </a:r>
            <a:r>
              <a:rPr lang="ko-KR" altLang="en-US" sz="1500" dirty="0" err="1" smtClean="0"/>
              <a:t>계좌번호는</a:t>
            </a:r>
            <a:r>
              <a:rPr lang="ko-KR" altLang="en-US" sz="1500" dirty="0" smtClean="0"/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한다</a:t>
            </a:r>
            <a:r>
              <a:rPr lang="en-US" altLang="ko-KR" sz="1500" dirty="0" smtClean="0"/>
              <a:t>. WINK</a:t>
            </a:r>
            <a:r>
              <a:rPr lang="ko-KR" altLang="en-US" sz="1500" dirty="0" smtClean="0"/>
              <a:t>에서 내려 받은 </a:t>
            </a:r>
            <a:r>
              <a:rPr lang="ko-KR" altLang="en-US" sz="1500" dirty="0" err="1" smtClean="0"/>
              <a:t>계좌번호</a:t>
            </a:r>
            <a:r>
              <a:rPr lang="ko-KR" altLang="en-US" sz="1500" dirty="0" smtClean="0"/>
              <a:t> 중 </a:t>
            </a:r>
            <a:r>
              <a:rPr lang="ko-KR" altLang="en-US" sz="1500" dirty="0" err="1" smtClean="0"/>
              <a:t>종합계좌번호</a:t>
            </a:r>
            <a:r>
              <a:rPr lang="ko-KR" altLang="en-US" sz="1500" dirty="0" smtClean="0"/>
              <a:t> 단위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만 표시되며</a:t>
            </a:r>
            <a:r>
              <a:rPr lang="en-US" altLang="ko-KR" sz="1500" dirty="0" smtClean="0"/>
              <a:t>, </a:t>
            </a:r>
            <a:r>
              <a:rPr lang="ko-KR" altLang="en-US" sz="1500" b="1" dirty="0" err="1" smtClean="0"/>
              <a:t>계좌번호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ko-KR" altLang="en-US" sz="1500" dirty="0" err="1" smtClean="0"/>
              <a:t>으로</a:t>
            </a:r>
            <a:r>
              <a:rPr lang="ko-KR" altLang="en-US" sz="1500" dirty="0" smtClean="0"/>
              <a:t> 나타난다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콤보박스에서</a:t>
            </a:r>
            <a:r>
              <a:rPr lang="ko-KR" altLang="en-US" sz="1500" dirty="0" smtClean="0"/>
              <a:t> </a:t>
            </a:r>
            <a:r>
              <a:rPr lang="ko-KR" altLang="en-US" sz="1500" b="1" dirty="0" err="1" smtClean="0"/>
              <a:t>계좌번호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ko-KR" altLang="en-US" sz="1500" dirty="0" err="1" smtClean="0"/>
              <a:t>으로</a:t>
            </a:r>
            <a:r>
              <a:rPr lang="ko-KR" altLang="en-US" sz="1500" dirty="0" smtClean="0"/>
              <a:t> 검색이 가능하다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미전송</a:t>
            </a:r>
            <a:r>
              <a:rPr lang="ko-KR" altLang="en-US" sz="1500" b="1" dirty="0" smtClean="0"/>
              <a:t> 내역만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‘Check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조건 체크 시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전송한 내역과 사용자가 전송 제외       처리한 내역은 </a:t>
            </a:r>
            <a:r>
              <a:rPr lang="ko-KR" altLang="en-US" sz="1500" dirty="0" err="1" smtClean="0"/>
              <a:t>전송대상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그리드에</a:t>
            </a:r>
            <a:r>
              <a:rPr lang="ko-KR" altLang="en-US" sz="1500" dirty="0" smtClean="0"/>
              <a:t> 보이지 않는다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전송구분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선택으로 한다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전송대상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컬럼중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전송구분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의 값에 따라 나타나는           전송 대상이 달라진다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전체 </a:t>
            </a:r>
            <a:r>
              <a:rPr lang="en-US" altLang="ko-KR" sz="1500" dirty="0" smtClean="0"/>
              <a:t>/ FAX / E-mail / </a:t>
            </a:r>
            <a:r>
              <a:rPr lang="ko-KR" altLang="en-US" sz="1500" dirty="0" smtClean="0"/>
              <a:t>미등록</a:t>
            </a:r>
            <a:r>
              <a:rPr lang="en-US" altLang="ko-KR" sz="1500" dirty="0" smtClean="0"/>
              <a:t>)</a:t>
            </a:r>
            <a:endParaRPr lang="en-US" altLang="ko-KR" sz="15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10" y="1311144"/>
            <a:ext cx="17145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064" y="1309229"/>
            <a:ext cx="200025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꺾인 연결선 13"/>
          <p:cNvCxnSpPr>
            <a:stCxn id="16" idx="2"/>
            <a:endCxn id="11" idx="1"/>
          </p:cNvCxnSpPr>
          <p:nvPr/>
        </p:nvCxnSpPr>
        <p:spPr>
          <a:xfrm rot="16200000" flipH="1">
            <a:off x="5153193" y="-949474"/>
            <a:ext cx="201369" cy="53104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81734" y="1377151"/>
            <a:ext cx="1633819" cy="227924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59" idx="0"/>
            <a:endCxn id="12" idx="0"/>
          </p:cNvCxnSpPr>
          <p:nvPr/>
        </p:nvCxnSpPr>
        <p:spPr>
          <a:xfrm rot="5400000" flipH="1" flipV="1">
            <a:off x="8384786" y="-1088253"/>
            <a:ext cx="67921" cy="4862886"/>
          </a:xfrm>
          <a:prstGeom prst="bentConnector3">
            <a:avLst>
              <a:gd name="adj1" fmla="val 4365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082988" y="1377150"/>
            <a:ext cx="1808630" cy="227924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3)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검색 조건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4963" y="1809935"/>
            <a:ext cx="11522075" cy="2914466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34963" y="883558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err="1"/>
              <a:t>당일송신확인</a:t>
            </a:r>
            <a:endParaRPr lang="en-US" altLang="ko-K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3480" y="2087979"/>
            <a:ext cx="114356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전송구분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선택으로 한다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당일송신확인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컬럼중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전송구분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의 값에 따라 나타나는           전송 대상이 달라진다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전체 </a:t>
            </a:r>
            <a:r>
              <a:rPr lang="en-US" altLang="ko-KR" sz="1500" dirty="0" smtClean="0"/>
              <a:t>/ FAX / E-mail)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진행상황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선택으로 한다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ko-KR" altLang="en-US" sz="1500" dirty="0" smtClean="0"/>
              <a:t>전체</a:t>
            </a:r>
            <a:r>
              <a:rPr lang="en-US" altLang="ko-KR" sz="1500" dirty="0" smtClean="0"/>
              <a:t>: </a:t>
            </a:r>
            <a:r>
              <a:rPr lang="en-US" altLang="ko-KR" sz="1500" dirty="0" smtClean="0">
                <a:solidFill>
                  <a:schemeClr val="accent5"/>
                </a:solidFill>
              </a:rPr>
              <a:t>FINISH</a:t>
            </a:r>
            <a:r>
              <a:rPr lang="en-US" altLang="ko-KR" sz="1500" dirty="0" smtClean="0"/>
              <a:t> / </a:t>
            </a:r>
            <a:r>
              <a:rPr lang="en-US" altLang="ko-KR" sz="1500" dirty="0" smtClean="0">
                <a:solidFill>
                  <a:schemeClr val="accent4"/>
                </a:solidFill>
              </a:rPr>
              <a:t>Sending.. </a:t>
            </a:r>
            <a:r>
              <a:rPr lang="en-US" altLang="ko-KR" sz="1500" dirty="0" smtClean="0"/>
              <a:t>/ </a:t>
            </a:r>
            <a:r>
              <a:rPr lang="en-US" altLang="ko-KR" sz="1500" dirty="0" smtClean="0">
                <a:solidFill>
                  <a:srgbClr val="7030A0"/>
                </a:solidFill>
              </a:rPr>
              <a:t>Waiting.. </a:t>
            </a:r>
            <a:r>
              <a:rPr lang="en-US" altLang="ko-KR" sz="1500" dirty="0" smtClean="0"/>
              <a:t>/ </a:t>
            </a:r>
            <a:r>
              <a:rPr lang="en-US" altLang="ko-KR" sz="1500" dirty="0" smtClean="0">
                <a:solidFill>
                  <a:schemeClr val="accent6"/>
                </a:solidFill>
              </a:rPr>
              <a:t>RETRY</a:t>
            </a:r>
            <a:r>
              <a:rPr lang="en-US" altLang="ko-KR" sz="1500" dirty="0" smtClean="0"/>
              <a:t> /</a:t>
            </a:r>
            <a:r>
              <a:rPr lang="en-US" altLang="ko-KR" sz="1500" dirty="0" smtClean="0">
                <a:solidFill>
                  <a:srgbClr val="FF0000"/>
                </a:solidFill>
              </a:rPr>
              <a:t>ERROR </a:t>
            </a:r>
            <a:r>
              <a:rPr lang="ko-KR" altLang="en-US" sz="1500" dirty="0" smtClean="0"/>
              <a:t>상태의 전송 시도 대상이 </a:t>
            </a:r>
            <a:r>
              <a:rPr lang="ko-KR" altLang="en-US" sz="1500" dirty="0" err="1" smtClean="0"/>
              <a:t>당일송신확인</a:t>
            </a:r>
            <a:r>
              <a:rPr lang="ko-KR" altLang="en-US" sz="1500" dirty="0"/>
              <a:t> </a:t>
            </a:r>
            <a:r>
              <a:rPr lang="ko-KR" altLang="en-US" sz="1500" dirty="0" err="1" smtClean="0"/>
              <a:t>그리드에</a:t>
            </a:r>
            <a:r>
              <a:rPr lang="ko-KR" altLang="en-US" sz="1500" dirty="0" smtClean="0"/>
              <a:t> 나타난다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진행중</a:t>
            </a:r>
            <a:r>
              <a:rPr lang="en-US" altLang="ko-KR" sz="1500" dirty="0" smtClean="0"/>
              <a:t>: </a:t>
            </a:r>
            <a:r>
              <a:rPr lang="en-US" altLang="ko-KR" sz="1500" dirty="0">
                <a:solidFill>
                  <a:schemeClr val="accent4"/>
                </a:solidFill>
              </a:rPr>
              <a:t>Sending.. </a:t>
            </a:r>
            <a:r>
              <a:rPr lang="en-US" altLang="ko-KR" sz="1500" dirty="0"/>
              <a:t>/ </a:t>
            </a:r>
            <a:r>
              <a:rPr lang="en-US" altLang="ko-KR" sz="1500" dirty="0" smtClean="0">
                <a:solidFill>
                  <a:srgbClr val="7030A0"/>
                </a:solidFill>
              </a:rPr>
              <a:t>Waiting.. </a:t>
            </a:r>
            <a:r>
              <a:rPr lang="en-US" altLang="ko-KR" sz="1500" dirty="0" smtClean="0"/>
              <a:t>/</a:t>
            </a:r>
            <a:r>
              <a:rPr lang="en-US" altLang="ko-KR" sz="1500" dirty="0" smtClean="0">
                <a:solidFill>
                  <a:srgbClr val="7030A0"/>
                </a:solidFill>
              </a:rPr>
              <a:t> </a:t>
            </a:r>
            <a:r>
              <a:rPr lang="en-US" altLang="ko-KR" sz="1500" dirty="0">
                <a:solidFill>
                  <a:schemeClr val="accent6"/>
                </a:solidFill>
              </a:rPr>
              <a:t>RETRY</a:t>
            </a:r>
            <a:r>
              <a:rPr lang="en-US" altLang="ko-KR" sz="1500" dirty="0" smtClean="0">
                <a:solidFill>
                  <a:srgbClr val="7030A0"/>
                </a:solidFill>
              </a:rPr>
              <a:t> </a:t>
            </a:r>
            <a:r>
              <a:rPr lang="ko-KR" altLang="en-US" sz="1500" dirty="0" smtClean="0"/>
              <a:t>상태의 전송 시도 대상이 </a:t>
            </a:r>
            <a:r>
              <a:rPr lang="ko-KR" altLang="en-US" sz="1500" dirty="0" err="1" smtClean="0"/>
              <a:t>당일송신확인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그리드에</a:t>
            </a:r>
            <a:r>
              <a:rPr lang="ko-KR" altLang="en-US" sz="1500" dirty="0" smtClean="0"/>
              <a:t> 나타난다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ko-KR" altLang="en-US" sz="1500" dirty="0" smtClean="0"/>
              <a:t>오류</a:t>
            </a:r>
            <a:r>
              <a:rPr lang="en-US" altLang="ko-KR" sz="1500" dirty="0" smtClean="0"/>
              <a:t>: </a:t>
            </a:r>
            <a:r>
              <a:rPr lang="en-US" altLang="ko-KR" sz="1500" dirty="0" smtClean="0">
                <a:solidFill>
                  <a:srgbClr val="FF0000"/>
                </a:solidFill>
              </a:rPr>
              <a:t>ERROR </a:t>
            </a:r>
            <a:r>
              <a:rPr lang="ko-KR" altLang="en-US" sz="1500" dirty="0" smtClean="0"/>
              <a:t>상태의 전송 시도 대상이 </a:t>
            </a:r>
            <a:r>
              <a:rPr lang="ko-KR" altLang="en-US" sz="1500" dirty="0" err="1" smtClean="0"/>
              <a:t>당일송신확인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그리드에</a:t>
            </a:r>
            <a:r>
              <a:rPr lang="ko-KR" altLang="en-US" sz="1500" dirty="0" smtClean="0"/>
              <a:t> 나타난다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6" y="1372579"/>
            <a:ext cx="76295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</TotalTime>
  <Words>1302</Words>
  <Application>Microsoft Office PowerPoint</Application>
  <PresentationFormat>와이드스크린</PresentationFormat>
  <Paragraphs>172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 lee</dc:creator>
  <cp:lastModifiedBy>jung soo lee</cp:lastModifiedBy>
  <cp:revision>258</cp:revision>
  <cp:lastPrinted>2018-01-23T08:18:33Z</cp:lastPrinted>
  <dcterms:created xsi:type="dcterms:W3CDTF">2018-01-14T23:51:50Z</dcterms:created>
  <dcterms:modified xsi:type="dcterms:W3CDTF">2018-01-24T06:52:38Z</dcterms:modified>
</cp:coreProperties>
</file>