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93" r:id="rId2"/>
    <p:sldId id="278" r:id="rId3"/>
    <p:sldId id="263" r:id="rId4"/>
    <p:sldId id="279" r:id="rId5"/>
    <p:sldId id="280" r:id="rId6"/>
    <p:sldId id="281" r:id="rId7"/>
    <p:sldId id="276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2" r:id="rId16"/>
  </p:sldIdLst>
  <p:sldSz cx="12192000" cy="6858000"/>
  <p:notesSz cx="6807200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11" userDrawn="1">
          <p15:clr>
            <a:srgbClr val="A4A3A4"/>
          </p15:clr>
        </p15:guide>
        <p15:guide id="4" pos="3840" userDrawn="1">
          <p15:clr>
            <a:srgbClr val="A4A3A4"/>
          </p15:clr>
        </p15:guide>
        <p15:guide id="5" orient="horz" pos="4110" userDrawn="1">
          <p15:clr>
            <a:srgbClr val="A4A3A4"/>
          </p15:clr>
        </p15:guide>
        <p15:guide id="6" orient="horz" pos="346" userDrawn="1">
          <p15:clr>
            <a:srgbClr val="A4A3A4"/>
          </p15:clr>
        </p15:guide>
        <p15:guide id="7" pos="3727" userDrawn="1">
          <p15:clr>
            <a:srgbClr val="A4A3A4"/>
          </p15:clr>
        </p15:guide>
        <p15:guide id="8" pos="3953" userDrawn="1">
          <p15:clr>
            <a:srgbClr val="A4A3A4"/>
          </p15:clr>
        </p15:guide>
        <p15:guide id="9" orient="horz" pos="550" userDrawn="1">
          <p15:clr>
            <a:srgbClr val="A4A3A4"/>
          </p15:clr>
        </p15:guide>
        <p15:guide id="10" pos="7469" userDrawn="1">
          <p15:clr>
            <a:srgbClr val="A4A3A4"/>
          </p15:clr>
        </p15:guide>
        <p15:guide id="11" orient="horz" pos="2659" userDrawn="1">
          <p15:clr>
            <a:srgbClr val="A4A3A4"/>
          </p15:clr>
        </p15:guide>
        <p15:guide id="12" orient="horz" pos="3181" userDrawn="1">
          <p15:clr>
            <a:srgbClr val="A4A3A4"/>
          </p15:clr>
        </p15:guide>
        <p15:guide id="13" orient="horz" pos="4292" userDrawn="1">
          <p15:clr>
            <a:srgbClr val="A4A3A4"/>
          </p15:clr>
        </p15:guide>
        <p15:guide id="14" orient="horz" pos="1684" userDrawn="1">
          <p15:clr>
            <a:srgbClr val="A4A3A4"/>
          </p15:clr>
        </p15:guide>
        <p15:guide id="15" orient="horz" pos="1774" userDrawn="1">
          <p15:clr>
            <a:srgbClr val="A4A3A4"/>
          </p15:clr>
        </p15:guide>
        <p15:guide id="16" orient="horz" pos="1139" userDrawn="1">
          <p15:clr>
            <a:srgbClr val="A4A3A4"/>
          </p15:clr>
        </p15:guide>
        <p15:guide id="17" orient="horz" pos="3566" userDrawn="1">
          <p15:clr>
            <a:srgbClr val="A4A3A4"/>
          </p15:clr>
        </p15:guide>
        <p15:guide id="18" pos="7265" userDrawn="1">
          <p15:clr>
            <a:srgbClr val="A4A3A4"/>
          </p15:clr>
        </p15:guide>
        <p15:guide id="19" pos="4180" userDrawn="1">
          <p15:clr>
            <a:srgbClr val="A4A3A4"/>
          </p15:clr>
        </p15:guide>
        <p15:guide id="20" pos="415" userDrawn="1">
          <p15:clr>
            <a:srgbClr val="A4A3A4"/>
          </p15:clr>
        </p15:guide>
        <p15:guide id="21" orient="horz" pos="2319" userDrawn="1">
          <p15:clr>
            <a:srgbClr val="A4A3A4"/>
          </p15:clr>
        </p15:guide>
        <p15:guide id="22" orient="horz" pos="2523" userDrawn="1">
          <p15:clr>
            <a:srgbClr val="A4A3A4"/>
          </p15:clr>
        </p15:guide>
        <p15:guide id="23" orient="horz" pos="4178" userDrawn="1">
          <p15:clr>
            <a:srgbClr val="A4A3A4"/>
          </p15:clr>
        </p15:guide>
        <p15:guide id="24" pos="7106" userDrawn="1">
          <p15:clr>
            <a:srgbClr val="A4A3A4"/>
          </p15:clr>
        </p15:guide>
        <p15:guide id="25" orient="horz" pos="86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3056" autoAdjust="0"/>
  </p:normalViewPr>
  <p:slideViewPr>
    <p:cSldViewPr snapToGrid="0" showGuides="1">
      <p:cViewPr varScale="1">
        <p:scale>
          <a:sx n="142" d="100"/>
          <a:sy n="142" d="100"/>
        </p:scale>
        <p:origin x="150" y="168"/>
      </p:cViewPr>
      <p:guideLst>
        <p:guide pos="211"/>
        <p:guide pos="3840"/>
        <p:guide orient="horz" pos="4110"/>
        <p:guide orient="horz" pos="346"/>
        <p:guide pos="3727"/>
        <p:guide pos="3953"/>
        <p:guide orient="horz" pos="550"/>
        <p:guide pos="7469"/>
        <p:guide orient="horz" pos="2659"/>
        <p:guide orient="horz" pos="3181"/>
        <p:guide orient="horz" pos="4292"/>
        <p:guide orient="horz" pos="1684"/>
        <p:guide orient="horz" pos="1774"/>
        <p:guide orient="horz" pos="1139"/>
        <p:guide orient="horz" pos="3566"/>
        <p:guide pos="7265"/>
        <p:guide pos="4180"/>
        <p:guide pos="415"/>
        <p:guide orient="horz" pos="2319"/>
        <p:guide orient="horz" pos="2523"/>
        <p:guide orient="horz" pos="4178"/>
        <p:guide pos="7106"/>
        <p:guide orient="horz" pos="86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6038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9D9271-A64D-4DD9-91E3-5F43DD144446}" type="datetimeFigureOut">
              <a:rPr lang="ko-KR" altLang="en-US" smtClean="0"/>
              <a:t>2018-01-25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1038" y="4783138"/>
            <a:ext cx="5445125" cy="39131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6038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B4F511-BE90-4B4E-8E3D-AB1F20B8DB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583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B4F511-BE90-4B4E-8E3D-AB1F20B8DB8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8673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B4F511-BE90-4B4E-8E3D-AB1F20B8DB8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9455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B4F511-BE90-4B4E-8E3D-AB1F20B8DB8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46412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B4F511-BE90-4B4E-8E3D-AB1F20B8DB8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45067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B4F511-BE90-4B4E-8E3D-AB1F20B8DB8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26480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B4F511-BE90-4B4E-8E3D-AB1F20B8DB8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772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B4F511-BE90-4B4E-8E3D-AB1F20B8DB8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16903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B4F511-BE90-4B4E-8E3D-AB1F20B8DB8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2805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B4F511-BE90-4B4E-8E3D-AB1F20B8DB8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54027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B4F511-BE90-4B4E-8E3D-AB1F20B8DB8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83574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B4F511-BE90-4B4E-8E3D-AB1F20B8DB8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17854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B4F511-BE90-4B4E-8E3D-AB1F20B8DB8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2953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B4F511-BE90-4B4E-8E3D-AB1F20B8DB8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98977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B4F511-BE90-4B4E-8E3D-AB1F20B8DB8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31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0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60858-B301-4F10-8921-95ED4E4314A8}" type="datetimeFigureOut">
              <a:rPr lang="ko-KR" altLang="en-US" smtClean="0"/>
              <a:t>2018-01-25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AA3AD-3F5C-4B74-A7C9-7A5DB7E856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389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60858-B301-4F10-8921-95ED4E4314A8}" type="datetimeFigureOut">
              <a:rPr lang="ko-KR" altLang="en-US" smtClean="0"/>
              <a:t>2018-01-25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AA3AD-3F5C-4B74-A7C9-7A5DB7E856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5490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60858-B301-4F10-8921-95ED4E4314A8}" type="datetimeFigureOut">
              <a:rPr lang="ko-KR" altLang="en-US" smtClean="0"/>
              <a:t>2018-01-25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AA3AD-3F5C-4B74-A7C9-7A5DB7E856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229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60858-B301-4F10-8921-95ED4E4314A8}" type="datetimeFigureOut">
              <a:rPr lang="ko-KR" altLang="en-US" smtClean="0"/>
              <a:t>2018-01-25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AA3AD-3F5C-4B74-A7C9-7A5DB7E856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7072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60858-B301-4F10-8921-95ED4E4314A8}" type="datetimeFigureOut">
              <a:rPr lang="ko-KR" altLang="en-US" smtClean="0"/>
              <a:t>2018-01-25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AA3AD-3F5C-4B74-A7C9-7A5DB7E856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973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60858-B301-4F10-8921-95ED4E4314A8}" type="datetimeFigureOut">
              <a:rPr lang="ko-KR" altLang="en-US" smtClean="0"/>
              <a:t>2018-01-25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AA3AD-3F5C-4B74-A7C9-7A5DB7E856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514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60858-B301-4F10-8921-95ED4E4314A8}" type="datetimeFigureOut">
              <a:rPr lang="ko-KR" altLang="en-US" smtClean="0"/>
              <a:t>2018-01-25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AA3AD-3F5C-4B74-A7C9-7A5DB7E856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377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60858-B301-4F10-8921-95ED4E4314A8}" type="datetimeFigureOut">
              <a:rPr lang="ko-KR" altLang="en-US" smtClean="0"/>
              <a:t>2018-01-25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AA3AD-3F5C-4B74-A7C9-7A5DB7E856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2871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60858-B301-4F10-8921-95ED4E4314A8}" type="datetimeFigureOut">
              <a:rPr lang="ko-KR" altLang="en-US" smtClean="0"/>
              <a:t>2018-01-25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AA3AD-3F5C-4B74-A7C9-7A5DB7E856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0009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60858-B301-4F10-8921-95ED4E4314A8}" type="datetimeFigureOut">
              <a:rPr lang="ko-KR" altLang="en-US" smtClean="0"/>
              <a:t>2018-01-25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AA3AD-3F5C-4B74-A7C9-7A5DB7E856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4420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60858-B301-4F10-8921-95ED4E4314A8}" type="datetimeFigureOut">
              <a:rPr lang="ko-KR" altLang="en-US" smtClean="0"/>
              <a:t>2018-01-25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AA3AD-3F5C-4B74-A7C9-7A5DB7E856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8733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60858-B301-4F10-8921-95ED4E4314A8}" type="datetimeFigureOut">
              <a:rPr lang="ko-KR" altLang="en-US" smtClean="0"/>
              <a:t>2018-01-25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AA3AD-3F5C-4B74-A7C9-7A5DB7E856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391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1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3" indent="-228603" algn="l" defTabSz="914411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8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4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0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6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7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3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8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image" Target="../media/image22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image" Target="../media/image20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image" Target="../media/image25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1243783" y="2298981"/>
            <a:ext cx="10621962" cy="1325563"/>
          </a:xfrm>
        </p:spPr>
        <p:txBody>
          <a:bodyPr/>
          <a:lstStyle/>
          <a:p>
            <a:r>
              <a:rPr lang="ko-KR" altLang="en-US" b="1" dirty="0" smtClean="0"/>
              <a:t>화면 설계서</a:t>
            </a:r>
            <a:endParaRPr lang="ko-KR" altLang="en-US" b="1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1048791" y="2010335"/>
            <a:ext cx="13527" cy="221082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320498" y="2134014"/>
            <a:ext cx="3489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/>
              <a:t>SettleNet</a:t>
            </a:r>
            <a:r>
              <a:rPr lang="en-US" altLang="ko-KR" b="1" dirty="0" smtClean="0"/>
              <a:t> </a:t>
            </a:r>
            <a:r>
              <a:rPr lang="ko-KR" altLang="en-US" b="1" dirty="0" err="1" smtClean="0"/>
              <a:t>금융상품</a:t>
            </a:r>
            <a:r>
              <a:rPr lang="ko-KR" altLang="en-US" b="1" dirty="0" smtClean="0"/>
              <a:t> 개발</a:t>
            </a:r>
            <a:endParaRPr lang="ko-KR" altLang="en-US" b="1" dirty="0"/>
          </a:p>
        </p:txBody>
      </p:sp>
      <p:pic>
        <p:nvPicPr>
          <p:cNvPr id="14" name="그림 14" descr="20110408000039_0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34963" y="549275"/>
            <a:ext cx="1666875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1354857"/>
              </p:ext>
            </p:extLst>
          </p:nvPr>
        </p:nvGraphicFramePr>
        <p:xfrm>
          <a:off x="8323729" y="5184089"/>
          <a:ext cx="353330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027"/>
                <a:gridCol w="245928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작성자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이 정 수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작성일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2018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-01-29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700599" y="3635931"/>
            <a:ext cx="2729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금융상품</a:t>
            </a:r>
            <a:r>
              <a:rPr lang="ko-KR" altLang="en-US" dirty="0" smtClean="0"/>
              <a:t> 송신 </a:t>
            </a:r>
            <a:r>
              <a:rPr lang="en-US" altLang="ko-KR" dirty="0" smtClean="0"/>
              <a:t>Manager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384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333376" y="149165"/>
            <a:ext cx="11523662" cy="4001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+mj-lt"/>
              </a:rPr>
              <a:t>2. </a:t>
            </a:r>
            <a:r>
              <a:rPr lang="ko-KR" altLang="en-US" sz="2000" b="1" dirty="0" smtClean="0">
                <a:latin typeface="+mj-lt"/>
              </a:rPr>
              <a:t>송신 </a:t>
            </a:r>
            <a:r>
              <a:rPr lang="en-US" altLang="ko-KR" sz="2000" b="1" dirty="0" smtClean="0">
                <a:latin typeface="+mj-lt"/>
              </a:rPr>
              <a:t>Manager </a:t>
            </a:r>
            <a:r>
              <a:rPr lang="ko-KR" altLang="en-US" sz="2000" b="1" dirty="0" smtClean="0">
                <a:latin typeface="+mj-lt"/>
              </a:rPr>
              <a:t>화면 구성 </a:t>
            </a:r>
            <a:r>
              <a:rPr lang="en-US" altLang="ko-KR" sz="2000" b="1" dirty="0" smtClean="0">
                <a:latin typeface="+mj-lt"/>
              </a:rPr>
              <a:t>– </a:t>
            </a:r>
            <a:r>
              <a:rPr lang="en-US" altLang="ko-KR" sz="2000" b="1" dirty="0" smtClean="0"/>
              <a:t>3) </a:t>
            </a:r>
            <a:r>
              <a:rPr lang="ko-KR" altLang="en-US" sz="2000" b="1" dirty="0" smtClean="0"/>
              <a:t>검색 조건</a:t>
            </a:r>
            <a:endParaRPr lang="en-US" altLang="ko-KR" sz="2000" b="1" dirty="0"/>
          </a:p>
        </p:txBody>
      </p:sp>
      <p:sp>
        <p:nvSpPr>
          <p:cNvPr id="39" name="직사각형 38"/>
          <p:cNvSpPr/>
          <p:nvPr/>
        </p:nvSpPr>
        <p:spPr>
          <a:xfrm>
            <a:off x="334963" y="1809935"/>
            <a:ext cx="11522075" cy="2914466"/>
          </a:xfrm>
          <a:prstGeom prst="rect">
            <a:avLst/>
          </a:prstGeom>
          <a:noFill/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334963" y="873125"/>
            <a:ext cx="5588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 </a:t>
            </a:r>
            <a:endParaRPr lang="en-US" altLang="ko-KR" b="1" dirty="0" smtClean="0"/>
          </a:p>
        </p:txBody>
      </p:sp>
      <p:sp>
        <p:nvSpPr>
          <p:cNvPr id="41" name="TextBox 40"/>
          <p:cNvSpPr txBox="1"/>
          <p:nvPr/>
        </p:nvSpPr>
        <p:spPr>
          <a:xfrm>
            <a:off x="334963" y="883558"/>
            <a:ext cx="5588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b="1" dirty="0" smtClean="0"/>
              <a:t> 당일 송신 확인</a:t>
            </a:r>
            <a:endParaRPr lang="en-US" altLang="ko-KR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413480" y="2087979"/>
            <a:ext cx="1143561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ko-KR" altLang="en-US" sz="1500" b="1" dirty="0" err="1" smtClean="0"/>
              <a:t>전송구분</a:t>
            </a:r>
            <a:r>
              <a:rPr lang="en-US" altLang="ko-KR" sz="1500" b="1" dirty="0" smtClean="0"/>
              <a:t>: </a:t>
            </a:r>
            <a:r>
              <a:rPr lang="ko-KR" altLang="en-US" sz="1500" dirty="0" smtClean="0"/>
              <a:t>폼 생성시 </a:t>
            </a:r>
            <a:r>
              <a:rPr lang="ko-KR" altLang="en-US" sz="1500" dirty="0" err="1" smtClean="0"/>
              <a:t>셋팅</a:t>
            </a:r>
            <a:r>
              <a:rPr lang="ko-KR" altLang="en-US" sz="1500" dirty="0" smtClean="0"/>
              <a:t> 되는 값은 </a:t>
            </a:r>
            <a:r>
              <a:rPr lang="en-US" altLang="ko-KR" sz="1500" dirty="0" smtClean="0">
                <a:solidFill>
                  <a:srgbClr val="FF0000"/>
                </a:solidFill>
              </a:rPr>
              <a:t>‘</a:t>
            </a:r>
            <a:r>
              <a:rPr lang="ko-KR" altLang="en-US" sz="1500" dirty="0" smtClean="0">
                <a:solidFill>
                  <a:srgbClr val="FF0000"/>
                </a:solidFill>
              </a:rPr>
              <a:t>전체</a:t>
            </a:r>
            <a:r>
              <a:rPr lang="en-US" altLang="ko-KR" sz="1500" dirty="0" smtClean="0">
                <a:solidFill>
                  <a:srgbClr val="FF0000"/>
                </a:solidFill>
              </a:rPr>
              <a:t>’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선택으로 한다</a:t>
            </a:r>
            <a:r>
              <a:rPr lang="en-US" altLang="ko-KR" sz="1500" dirty="0" smtClean="0"/>
              <a:t>. </a:t>
            </a:r>
            <a:r>
              <a:rPr lang="ko-KR" altLang="en-US" sz="1500" dirty="0" smtClean="0"/>
              <a:t>당일 송신 확인 목록의 </a:t>
            </a:r>
            <a:r>
              <a:rPr lang="ko-KR" altLang="en-US" sz="1500" dirty="0" err="1" smtClean="0"/>
              <a:t>컬럼중</a:t>
            </a:r>
            <a:r>
              <a:rPr lang="ko-KR" altLang="en-US" sz="1500" dirty="0" smtClean="0"/>
              <a:t> </a:t>
            </a:r>
            <a:r>
              <a:rPr lang="en-US" altLang="ko-KR" sz="1500" dirty="0" smtClean="0"/>
              <a:t>‘</a:t>
            </a:r>
            <a:r>
              <a:rPr lang="ko-KR" altLang="en-US" sz="1500" dirty="0" err="1" smtClean="0"/>
              <a:t>전송구분</a:t>
            </a:r>
            <a:r>
              <a:rPr lang="en-US" altLang="ko-KR" sz="1500" dirty="0" smtClean="0"/>
              <a:t>’</a:t>
            </a:r>
            <a:r>
              <a:rPr lang="ko-KR" altLang="en-US" sz="1500" dirty="0" smtClean="0"/>
              <a:t>의 값에 따라 나타나는           전송 대상이 달라진다</a:t>
            </a:r>
            <a:r>
              <a:rPr lang="en-US" altLang="ko-KR" sz="1500" dirty="0" smtClean="0"/>
              <a:t>.(</a:t>
            </a:r>
            <a:r>
              <a:rPr lang="ko-KR" altLang="en-US" sz="1500" dirty="0" smtClean="0"/>
              <a:t>전체 </a:t>
            </a:r>
            <a:r>
              <a:rPr lang="en-US" altLang="ko-KR" sz="1500" dirty="0" smtClean="0"/>
              <a:t>/ FAX / E-mail)</a:t>
            </a:r>
          </a:p>
          <a:p>
            <a:pPr marL="342900" indent="-342900">
              <a:buFont typeface="+mj-ea"/>
              <a:buAutoNum type="circleNumDbPlain"/>
            </a:pPr>
            <a:endParaRPr lang="en-US" altLang="ko-KR" sz="1500" b="1" dirty="0"/>
          </a:p>
          <a:p>
            <a:pPr marL="342900" indent="-342900">
              <a:buFont typeface="+mj-ea"/>
              <a:buAutoNum type="circleNumDbPlain"/>
            </a:pPr>
            <a:r>
              <a:rPr lang="ko-KR" altLang="en-US" sz="1500" b="1" dirty="0" err="1" smtClean="0"/>
              <a:t>진행상황</a:t>
            </a:r>
            <a:r>
              <a:rPr lang="en-US" altLang="ko-KR" sz="1500" b="1" dirty="0" smtClean="0"/>
              <a:t>: </a:t>
            </a:r>
            <a:r>
              <a:rPr lang="ko-KR" altLang="en-US" sz="1500" dirty="0" smtClean="0"/>
              <a:t>폼 생성시 </a:t>
            </a:r>
            <a:r>
              <a:rPr lang="ko-KR" altLang="en-US" sz="1500" dirty="0" err="1" smtClean="0"/>
              <a:t>셋팅</a:t>
            </a:r>
            <a:r>
              <a:rPr lang="ko-KR" altLang="en-US" sz="1500" dirty="0" smtClean="0"/>
              <a:t> 되는 값은 </a:t>
            </a:r>
            <a:r>
              <a:rPr lang="en-US" altLang="ko-KR" sz="1500" dirty="0" smtClean="0">
                <a:solidFill>
                  <a:srgbClr val="FF0000"/>
                </a:solidFill>
              </a:rPr>
              <a:t>‘</a:t>
            </a:r>
            <a:r>
              <a:rPr lang="ko-KR" altLang="en-US" sz="1500" dirty="0" smtClean="0">
                <a:solidFill>
                  <a:srgbClr val="FF0000"/>
                </a:solidFill>
              </a:rPr>
              <a:t>전체</a:t>
            </a:r>
            <a:r>
              <a:rPr lang="en-US" altLang="ko-KR" sz="1500" dirty="0" smtClean="0">
                <a:solidFill>
                  <a:srgbClr val="FF0000"/>
                </a:solidFill>
              </a:rPr>
              <a:t>‘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선택으로 한다</a:t>
            </a:r>
            <a:r>
              <a:rPr lang="en-US" altLang="ko-KR" sz="1500" dirty="0" smtClean="0"/>
              <a:t>.</a:t>
            </a:r>
          </a:p>
          <a:p>
            <a:pPr marL="342900" indent="-342900">
              <a:buFont typeface="+mj-ea"/>
              <a:buAutoNum type="circleNumDbPlain"/>
            </a:pPr>
            <a:endParaRPr lang="en-US" altLang="ko-KR" sz="1500" dirty="0" smtClean="0"/>
          </a:p>
          <a:p>
            <a:r>
              <a:rPr lang="en-US" altLang="ko-KR" sz="1500" dirty="0"/>
              <a:t> </a:t>
            </a:r>
            <a:r>
              <a:rPr lang="en-US" altLang="ko-KR" sz="1500" dirty="0" smtClean="0"/>
              <a:t>  - </a:t>
            </a:r>
            <a:r>
              <a:rPr lang="ko-KR" altLang="en-US" sz="1500" dirty="0" smtClean="0"/>
              <a:t>전체</a:t>
            </a:r>
            <a:r>
              <a:rPr lang="en-US" altLang="ko-KR" sz="1500" dirty="0" smtClean="0"/>
              <a:t>: </a:t>
            </a:r>
            <a:r>
              <a:rPr lang="en-US" altLang="ko-KR" sz="1500" dirty="0" smtClean="0">
                <a:solidFill>
                  <a:schemeClr val="accent5"/>
                </a:solidFill>
              </a:rPr>
              <a:t>FINISH</a:t>
            </a:r>
            <a:r>
              <a:rPr lang="en-US" altLang="ko-KR" sz="1500" dirty="0" smtClean="0"/>
              <a:t> / </a:t>
            </a:r>
            <a:r>
              <a:rPr lang="en-US" altLang="ko-KR" sz="1500" dirty="0">
                <a:solidFill>
                  <a:schemeClr val="accent1"/>
                </a:solidFill>
              </a:rPr>
              <a:t>Cancel </a:t>
            </a:r>
            <a:r>
              <a:rPr lang="en-US" altLang="ko-KR" sz="1500" dirty="0" smtClean="0"/>
              <a:t>/ </a:t>
            </a:r>
            <a:r>
              <a:rPr lang="en-US" altLang="ko-KR" sz="1500" dirty="0" smtClean="0">
                <a:solidFill>
                  <a:schemeClr val="accent4"/>
                </a:solidFill>
              </a:rPr>
              <a:t>Sending.. </a:t>
            </a:r>
            <a:r>
              <a:rPr lang="en-US" altLang="ko-KR" sz="1500" dirty="0" smtClean="0"/>
              <a:t>/ </a:t>
            </a:r>
            <a:r>
              <a:rPr lang="en-US" altLang="ko-KR" sz="1500" dirty="0" smtClean="0">
                <a:solidFill>
                  <a:srgbClr val="7030A0"/>
                </a:solidFill>
              </a:rPr>
              <a:t>Waiting.. </a:t>
            </a:r>
            <a:r>
              <a:rPr lang="en-US" altLang="ko-KR" sz="1500" dirty="0" smtClean="0"/>
              <a:t>/ </a:t>
            </a:r>
            <a:r>
              <a:rPr lang="en-US" altLang="ko-KR" sz="1500" dirty="0" smtClean="0">
                <a:solidFill>
                  <a:schemeClr val="accent6"/>
                </a:solidFill>
              </a:rPr>
              <a:t>RETRY</a:t>
            </a:r>
            <a:r>
              <a:rPr lang="en-US" altLang="ko-KR" sz="1500" dirty="0" smtClean="0"/>
              <a:t> / </a:t>
            </a:r>
            <a:r>
              <a:rPr lang="en-US" altLang="ko-KR" sz="1500" dirty="0" smtClean="0">
                <a:solidFill>
                  <a:srgbClr val="FF0000"/>
                </a:solidFill>
              </a:rPr>
              <a:t>ERROR </a:t>
            </a:r>
            <a:r>
              <a:rPr lang="ko-KR" altLang="en-US" sz="1500" dirty="0" smtClean="0"/>
              <a:t>상태의 전송 시도 대상이 당일 송신 확인 목록에 나타난다</a:t>
            </a:r>
            <a:r>
              <a:rPr lang="en-US" altLang="ko-KR" sz="1500" dirty="0" smtClean="0"/>
              <a:t>.</a:t>
            </a:r>
          </a:p>
          <a:p>
            <a:endParaRPr lang="en-US" altLang="ko-KR" sz="1500" dirty="0" smtClean="0"/>
          </a:p>
          <a:p>
            <a:r>
              <a:rPr lang="en-US" altLang="ko-KR" sz="1500" b="1" dirty="0">
                <a:solidFill>
                  <a:srgbClr val="FF0000"/>
                </a:solidFill>
              </a:rPr>
              <a:t> </a:t>
            </a:r>
            <a:r>
              <a:rPr lang="en-US" altLang="ko-KR" sz="1500" b="1" dirty="0" smtClean="0">
                <a:solidFill>
                  <a:srgbClr val="FF0000"/>
                </a:solidFill>
              </a:rPr>
              <a:t>  </a:t>
            </a:r>
            <a:r>
              <a:rPr lang="en-US" altLang="ko-KR" sz="1500" dirty="0" smtClean="0"/>
              <a:t>- </a:t>
            </a:r>
            <a:r>
              <a:rPr lang="ko-KR" altLang="en-US" sz="1500" dirty="0" err="1" smtClean="0"/>
              <a:t>진행중</a:t>
            </a:r>
            <a:r>
              <a:rPr lang="en-US" altLang="ko-KR" sz="1500" dirty="0" smtClean="0"/>
              <a:t>: </a:t>
            </a:r>
            <a:r>
              <a:rPr lang="en-US" altLang="ko-KR" sz="1500" dirty="0">
                <a:solidFill>
                  <a:schemeClr val="accent4"/>
                </a:solidFill>
              </a:rPr>
              <a:t>Sending.. </a:t>
            </a:r>
            <a:r>
              <a:rPr lang="en-US" altLang="ko-KR" sz="1500" dirty="0"/>
              <a:t>/ </a:t>
            </a:r>
            <a:r>
              <a:rPr lang="en-US" altLang="ko-KR" sz="1500" dirty="0" smtClean="0">
                <a:solidFill>
                  <a:srgbClr val="7030A0"/>
                </a:solidFill>
              </a:rPr>
              <a:t>Waiting.. </a:t>
            </a:r>
            <a:r>
              <a:rPr lang="en-US" altLang="ko-KR" sz="1500" dirty="0" smtClean="0"/>
              <a:t>/</a:t>
            </a:r>
            <a:r>
              <a:rPr lang="en-US" altLang="ko-KR" sz="1500" dirty="0" smtClean="0">
                <a:solidFill>
                  <a:srgbClr val="7030A0"/>
                </a:solidFill>
              </a:rPr>
              <a:t> </a:t>
            </a:r>
            <a:r>
              <a:rPr lang="en-US" altLang="ko-KR" sz="1500" dirty="0">
                <a:solidFill>
                  <a:schemeClr val="accent6"/>
                </a:solidFill>
              </a:rPr>
              <a:t>RETRY</a:t>
            </a:r>
            <a:r>
              <a:rPr lang="en-US" altLang="ko-KR" sz="1500" dirty="0" smtClean="0">
                <a:solidFill>
                  <a:srgbClr val="7030A0"/>
                </a:solidFill>
              </a:rPr>
              <a:t> </a:t>
            </a:r>
            <a:r>
              <a:rPr lang="ko-KR" altLang="en-US" sz="1500" dirty="0" smtClean="0"/>
              <a:t>상태의 전송 시도 대상이 당일 송신 확인 목록에 나타난다</a:t>
            </a:r>
            <a:r>
              <a:rPr lang="en-US" altLang="ko-KR" sz="1500" dirty="0" smtClean="0"/>
              <a:t>.</a:t>
            </a:r>
          </a:p>
          <a:p>
            <a:endParaRPr lang="en-US" altLang="ko-KR" sz="1500" dirty="0" smtClean="0"/>
          </a:p>
          <a:p>
            <a:r>
              <a:rPr lang="en-US" altLang="ko-KR" sz="1500" dirty="0"/>
              <a:t> </a:t>
            </a:r>
            <a:r>
              <a:rPr lang="en-US" altLang="ko-KR" sz="1500" dirty="0" smtClean="0"/>
              <a:t>  - </a:t>
            </a:r>
            <a:r>
              <a:rPr lang="ko-KR" altLang="en-US" sz="1500" dirty="0" smtClean="0"/>
              <a:t>오류</a:t>
            </a:r>
            <a:r>
              <a:rPr lang="en-US" altLang="ko-KR" sz="1500" dirty="0" smtClean="0"/>
              <a:t>: </a:t>
            </a:r>
            <a:r>
              <a:rPr lang="en-US" altLang="ko-KR" sz="1500" dirty="0" smtClean="0">
                <a:solidFill>
                  <a:srgbClr val="FF0000"/>
                </a:solidFill>
              </a:rPr>
              <a:t>ERROR </a:t>
            </a:r>
            <a:r>
              <a:rPr lang="ko-KR" altLang="en-US" sz="1500" dirty="0" smtClean="0"/>
              <a:t>상태의 전송 시도 대상이 당일 송신 확인 목록에 나타난다</a:t>
            </a:r>
            <a:r>
              <a:rPr lang="en-US" altLang="ko-KR" sz="1500" dirty="0" smtClean="0"/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76" y="1372579"/>
            <a:ext cx="7629525" cy="266700"/>
          </a:xfrm>
          <a:prstGeom prst="rect">
            <a:avLst/>
          </a:prstGeom>
        </p:spPr>
      </p:pic>
      <p:sp>
        <p:nvSpPr>
          <p:cNvPr id="13" name="순서도: 연결자 12"/>
          <p:cNvSpPr/>
          <p:nvPr/>
        </p:nvSpPr>
        <p:spPr>
          <a:xfrm>
            <a:off x="11740850" y="6686367"/>
            <a:ext cx="108249" cy="108968"/>
          </a:xfrm>
          <a:prstGeom prst="flowChartConnector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순서도: 연결자 13"/>
          <p:cNvSpPr/>
          <p:nvPr/>
        </p:nvSpPr>
        <p:spPr>
          <a:xfrm>
            <a:off x="11502259" y="6686367"/>
            <a:ext cx="108249" cy="108968"/>
          </a:xfrm>
          <a:prstGeom prst="flowChartConnector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순서도: 연결자 14"/>
          <p:cNvSpPr/>
          <p:nvPr/>
        </p:nvSpPr>
        <p:spPr>
          <a:xfrm>
            <a:off x="11263668" y="6686367"/>
            <a:ext cx="108249" cy="108968"/>
          </a:xfrm>
          <a:prstGeom prst="flowChartConnector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순서도: 연결자 15"/>
          <p:cNvSpPr/>
          <p:nvPr/>
        </p:nvSpPr>
        <p:spPr>
          <a:xfrm>
            <a:off x="11025077" y="6686367"/>
            <a:ext cx="108249" cy="108968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순서도: 연결자 16"/>
          <p:cNvSpPr/>
          <p:nvPr/>
        </p:nvSpPr>
        <p:spPr>
          <a:xfrm>
            <a:off x="10786486" y="6686367"/>
            <a:ext cx="108249" cy="108968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334963" y="549275"/>
            <a:ext cx="115220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333375" y="6632575"/>
            <a:ext cx="115220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4" descr="20110408000039_0.jp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8607" y="6561456"/>
            <a:ext cx="1333362" cy="325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08253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333376" y="149165"/>
            <a:ext cx="11523662" cy="4001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+mj-lt"/>
              </a:rPr>
              <a:t>3. </a:t>
            </a:r>
            <a:r>
              <a:rPr lang="ko-KR" altLang="en-US" sz="2000" b="1" dirty="0" smtClean="0">
                <a:latin typeface="+mj-lt"/>
              </a:rPr>
              <a:t>전송 대상 목록의 팝업</a:t>
            </a:r>
            <a:r>
              <a:rPr lang="en-US" altLang="ko-KR" sz="2000" b="1" dirty="0" smtClean="0">
                <a:latin typeface="+mj-lt"/>
              </a:rPr>
              <a:t> </a:t>
            </a:r>
            <a:r>
              <a:rPr lang="ko-KR" altLang="en-US" sz="2000" b="1" dirty="0" smtClean="0">
                <a:latin typeface="+mj-lt"/>
              </a:rPr>
              <a:t>메뉴</a:t>
            </a:r>
            <a:endParaRPr lang="en-US" altLang="ko-KR" sz="2000" b="1" dirty="0"/>
          </a:p>
        </p:txBody>
      </p:sp>
      <p:sp>
        <p:nvSpPr>
          <p:cNvPr id="14" name="직사각형 13"/>
          <p:cNvSpPr/>
          <p:nvPr/>
        </p:nvSpPr>
        <p:spPr>
          <a:xfrm>
            <a:off x="327824" y="697543"/>
            <a:ext cx="11529214" cy="727864"/>
          </a:xfrm>
          <a:prstGeom prst="rect">
            <a:avLst/>
          </a:prstGeom>
          <a:noFill/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50829" y="724913"/>
            <a:ext cx="11522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</a:t>
            </a:r>
            <a:r>
              <a:rPr lang="en-US" altLang="ko-KR" dirty="0"/>
              <a:t>-</a:t>
            </a:r>
            <a:r>
              <a:rPr lang="en-US" altLang="ko-KR" dirty="0" smtClean="0"/>
              <a:t> </a:t>
            </a:r>
            <a:r>
              <a:rPr lang="ko-KR" altLang="en-US" dirty="0" smtClean="0"/>
              <a:t>전송 대상 목록의 팝업</a:t>
            </a:r>
            <a:r>
              <a:rPr lang="en-US" altLang="ko-KR" dirty="0" smtClean="0"/>
              <a:t> </a:t>
            </a:r>
            <a:r>
              <a:rPr lang="ko-KR" altLang="en-US" dirty="0" smtClean="0"/>
              <a:t>메뉴는 마우스 오른쪽 클릭으로 발생한다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- </a:t>
            </a:r>
            <a:r>
              <a:rPr lang="ko-KR" altLang="en-US" dirty="0" smtClean="0"/>
              <a:t>전송 대상 목록의 오른쪽 클릭으로 선택한 대상이 기준이 된다</a:t>
            </a:r>
            <a:r>
              <a:rPr lang="en-US" altLang="ko-KR" dirty="0" smtClean="0"/>
              <a:t>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57200" y="1552805"/>
            <a:ext cx="5474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b="1" dirty="0" smtClean="0"/>
              <a:t>FAX / E-MAIL </a:t>
            </a:r>
            <a:r>
              <a:rPr lang="ko-KR" altLang="en-US" b="1" dirty="0" smtClean="0"/>
              <a:t>공통 메뉴</a:t>
            </a:r>
            <a:endParaRPr lang="en-US" altLang="ko-KR" b="1" dirty="0" smtClean="0"/>
          </a:p>
        </p:txBody>
      </p:sp>
      <p:sp>
        <p:nvSpPr>
          <p:cNvPr id="44" name="직사각형 43"/>
          <p:cNvSpPr/>
          <p:nvPr/>
        </p:nvSpPr>
        <p:spPr>
          <a:xfrm>
            <a:off x="6275388" y="1970377"/>
            <a:ext cx="5581650" cy="4554248"/>
          </a:xfrm>
          <a:prstGeom prst="rect">
            <a:avLst/>
          </a:prstGeom>
          <a:noFill/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6275388" y="2250581"/>
            <a:ext cx="5474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ko-KR" altLang="en-US" b="1" dirty="0" smtClean="0"/>
              <a:t>전송</a:t>
            </a:r>
            <a:r>
              <a:rPr lang="en-US" altLang="ko-KR" dirty="0" smtClean="0"/>
              <a:t> </a:t>
            </a:r>
            <a:endParaRPr lang="en-US" altLang="ko-KR" b="1" dirty="0" smtClean="0"/>
          </a:p>
        </p:txBody>
      </p:sp>
      <p:sp>
        <p:nvSpPr>
          <p:cNvPr id="46" name="TextBox 45"/>
          <p:cNvSpPr txBox="1"/>
          <p:nvPr/>
        </p:nvSpPr>
        <p:spPr>
          <a:xfrm>
            <a:off x="6592886" y="2816994"/>
            <a:ext cx="5256213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- </a:t>
            </a:r>
            <a:r>
              <a:rPr lang="en-US" altLang="ko-KR" sz="1500" dirty="0" smtClean="0">
                <a:solidFill>
                  <a:schemeClr val="accent4"/>
                </a:solidFill>
              </a:rPr>
              <a:t>(FAX) </a:t>
            </a:r>
            <a:r>
              <a:rPr lang="ko-KR" altLang="en-US" sz="1500" dirty="0" smtClean="0"/>
              <a:t>묶음</a:t>
            </a:r>
            <a:r>
              <a:rPr lang="en-US" altLang="ko-KR" sz="1500" dirty="0" smtClean="0"/>
              <a:t>: </a:t>
            </a:r>
            <a:r>
              <a:rPr lang="ko-KR" altLang="en-US" sz="1500" dirty="0" smtClean="0"/>
              <a:t>첫 번째 </a:t>
            </a:r>
            <a:r>
              <a:rPr lang="ko-KR" altLang="en-US" sz="1500" dirty="0" err="1" smtClean="0"/>
              <a:t>컬럼에</a:t>
            </a:r>
            <a:r>
              <a:rPr lang="ko-KR" altLang="en-US" sz="1500" dirty="0" smtClean="0"/>
              <a:t> 체크</a:t>
            </a:r>
            <a:r>
              <a:rPr lang="en-US" altLang="ko-KR" sz="1500" dirty="0" smtClean="0"/>
              <a:t>(‘&gt;’)</a:t>
            </a:r>
            <a:r>
              <a:rPr lang="ko-KR" altLang="en-US" sz="1500" dirty="0" smtClean="0"/>
              <a:t> 되어 있는 모든 전송 대상을 발송한다</a:t>
            </a:r>
            <a:r>
              <a:rPr lang="en-US" altLang="ko-KR" sz="1500" dirty="0" smtClean="0"/>
              <a:t>. </a:t>
            </a:r>
          </a:p>
          <a:p>
            <a:endParaRPr lang="en-US" altLang="ko-KR" sz="1500" dirty="0" smtClean="0"/>
          </a:p>
          <a:p>
            <a:r>
              <a:rPr lang="en-US" altLang="ko-KR" sz="1500" dirty="0" smtClean="0"/>
              <a:t>- </a:t>
            </a:r>
            <a:r>
              <a:rPr lang="en-US" altLang="ko-KR" sz="1500" dirty="0" smtClean="0">
                <a:solidFill>
                  <a:schemeClr val="accent5"/>
                </a:solidFill>
              </a:rPr>
              <a:t>(E-mail)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묶음</a:t>
            </a:r>
            <a:r>
              <a:rPr lang="en-US" altLang="ko-KR" sz="1500" dirty="0" smtClean="0"/>
              <a:t>: </a:t>
            </a:r>
            <a:r>
              <a:rPr lang="ko-KR" altLang="en-US" sz="1500" dirty="0"/>
              <a:t>첫 번째 </a:t>
            </a:r>
            <a:r>
              <a:rPr lang="ko-KR" altLang="en-US" sz="1500" dirty="0" err="1"/>
              <a:t>컬럼에</a:t>
            </a:r>
            <a:r>
              <a:rPr lang="ko-KR" altLang="en-US" sz="1500" dirty="0"/>
              <a:t> 체크</a:t>
            </a:r>
            <a:r>
              <a:rPr lang="en-US" altLang="ko-KR" sz="1500" dirty="0"/>
              <a:t>(‘&gt;’)</a:t>
            </a:r>
            <a:r>
              <a:rPr lang="ko-KR" altLang="en-US" sz="1500" dirty="0"/>
              <a:t> 되어 </a:t>
            </a:r>
            <a:r>
              <a:rPr lang="ko-KR" altLang="en-US" sz="1500" dirty="0" smtClean="0"/>
              <a:t>있는 전송 대상 중 오른쪽 클릭으로 선택한 계좌의 </a:t>
            </a:r>
            <a:r>
              <a:rPr lang="ko-KR" altLang="en-US" sz="1500" dirty="0" err="1" smtClean="0"/>
              <a:t>종합계좌</a:t>
            </a:r>
            <a:r>
              <a:rPr lang="ko-KR" altLang="en-US" sz="1500" dirty="0" smtClean="0"/>
              <a:t> 단위로 묶어서 발송한다</a:t>
            </a:r>
            <a:r>
              <a:rPr lang="en-US" altLang="ko-KR" sz="1500" dirty="0" smtClean="0"/>
              <a:t>. </a:t>
            </a:r>
          </a:p>
          <a:p>
            <a:endParaRPr lang="en-US" altLang="ko-KR" sz="1500" dirty="0" smtClean="0"/>
          </a:p>
          <a:p>
            <a:r>
              <a:rPr lang="en-US" altLang="ko-KR" sz="1500" dirty="0" smtClean="0"/>
              <a:t>- </a:t>
            </a:r>
            <a:r>
              <a:rPr lang="ko-KR" altLang="en-US" sz="1500" dirty="0" smtClean="0"/>
              <a:t>개별</a:t>
            </a:r>
            <a:r>
              <a:rPr lang="en-US" altLang="ko-KR" sz="1500" dirty="0" smtClean="0"/>
              <a:t>: </a:t>
            </a:r>
            <a:r>
              <a:rPr lang="ko-KR" altLang="en-US" sz="1500" dirty="0" smtClean="0"/>
              <a:t>오른쪽 클릭으로 선택한 전송 대상만 발송한다</a:t>
            </a:r>
            <a:r>
              <a:rPr lang="en-US" altLang="ko-KR" sz="1500" dirty="0" smtClean="0"/>
              <a:t>.</a:t>
            </a:r>
          </a:p>
          <a:p>
            <a:endParaRPr lang="en-US" altLang="ko-KR" sz="1500" dirty="0" smtClean="0"/>
          </a:p>
          <a:p>
            <a:r>
              <a:rPr lang="en-US" altLang="ko-KR" sz="1500" dirty="0" smtClean="0"/>
              <a:t>- </a:t>
            </a:r>
            <a:r>
              <a:rPr lang="ko-KR" altLang="en-US" sz="1500" dirty="0" err="1" smtClean="0"/>
              <a:t>전송제외</a:t>
            </a:r>
            <a:r>
              <a:rPr lang="en-US" altLang="ko-KR" sz="1500" dirty="0" smtClean="0"/>
              <a:t>: </a:t>
            </a:r>
            <a:r>
              <a:rPr lang="ko-KR" altLang="en-US" sz="1500" dirty="0" smtClean="0"/>
              <a:t>사용자가 전송을 원하지 않는 대상을 체크한다</a:t>
            </a:r>
            <a:r>
              <a:rPr lang="en-US" altLang="ko-KR" sz="1500" dirty="0" smtClean="0"/>
              <a:t>.</a:t>
            </a:r>
          </a:p>
          <a:p>
            <a:endParaRPr lang="en-US" altLang="ko-KR" sz="1500" dirty="0" smtClean="0"/>
          </a:p>
          <a:p>
            <a:r>
              <a:rPr lang="en-US" altLang="ko-KR" sz="1500" dirty="0" smtClean="0"/>
              <a:t>- </a:t>
            </a:r>
            <a:r>
              <a:rPr lang="ko-KR" altLang="en-US" sz="1500" dirty="0" err="1" smtClean="0"/>
              <a:t>전송제외</a:t>
            </a:r>
            <a:r>
              <a:rPr lang="ko-KR" altLang="en-US" sz="1500" dirty="0" smtClean="0"/>
              <a:t> 취소</a:t>
            </a:r>
            <a:r>
              <a:rPr lang="en-US" altLang="ko-KR" sz="1500" dirty="0" smtClean="0"/>
              <a:t>: </a:t>
            </a:r>
            <a:r>
              <a:rPr lang="ko-KR" altLang="en-US" sz="1500" dirty="0" smtClean="0"/>
              <a:t>사용자가 지정한 </a:t>
            </a:r>
            <a:r>
              <a:rPr lang="ko-KR" altLang="en-US" sz="1500" dirty="0" err="1" smtClean="0"/>
              <a:t>전송제외</a:t>
            </a:r>
            <a:r>
              <a:rPr lang="ko-KR" altLang="en-US" sz="1500" dirty="0" smtClean="0"/>
              <a:t> 대상을 취소한다</a:t>
            </a:r>
            <a:r>
              <a:rPr lang="en-US" altLang="ko-KR" sz="1500" dirty="0" smtClean="0"/>
              <a:t>.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333376" y="4593725"/>
            <a:ext cx="5590376" cy="1930900"/>
          </a:xfrm>
          <a:prstGeom prst="rect">
            <a:avLst/>
          </a:prstGeom>
          <a:noFill/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333375" y="4596326"/>
            <a:ext cx="5581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 startAt="2"/>
            </a:pPr>
            <a:r>
              <a:rPr lang="en-US" altLang="ko-KR" b="1" dirty="0" smtClean="0"/>
              <a:t>P.S </a:t>
            </a:r>
            <a:r>
              <a:rPr lang="ko-KR" altLang="en-US" b="1" dirty="0" smtClean="0"/>
              <a:t>입력 </a:t>
            </a:r>
            <a:r>
              <a:rPr lang="en-US" altLang="ko-KR" b="1" dirty="0" smtClean="0"/>
              <a:t>/ </a:t>
            </a:r>
            <a:r>
              <a:rPr lang="ko-KR" altLang="en-US" b="1" dirty="0" smtClean="0"/>
              <a:t>삭제</a:t>
            </a:r>
            <a:r>
              <a:rPr lang="en-US" altLang="ko-KR" b="1" dirty="0" smtClean="0"/>
              <a:t> 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66337" y="4908541"/>
            <a:ext cx="525621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- </a:t>
            </a:r>
            <a:r>
              <a:rPr lang="ko-KR" altLang="en-US" sz="1500" dirty="0" smtClean="0"/>
              <a:t>보고서에 사용자가 임의로 사용할 수 있는 문구를 작성할 수 있다</a:t>
            </a:r>
            <a:r>
              <a:rPr lang="en-US" altLang="ko-KR" sz="1500" dirty="0" smtClean="0"/>
              <a:t>.</a:t>
            </a:r>
          </a:p>
          <a:p>
            <a:r>
              <a:rPr lang="en-US" altLang="ko-KR" sz="1500" dirty="0" smtClean="0"/>
              <a:t>- P.S</a:t>
            </a:r>
            <a:r>
              <a:rPr lang="ko-KR" altLang="en-US" sz="1500" dirty="0" smtClean="0"/>
              <a:t>는 총 </a:t>
            </a:r>
            <a:r>
              <a:rPr lang="en-US" altLang="ko-KR" sz="1500" dirty="0" smtClean="0"/>
              <a:t>2</a:t>
            </a:r>
            <a:r>
              <a:rPr lang="ko-KR" altLang="en-US" sz="1500" dirty="0" smtClean="0"/>
              <a:t>개까지 지원한다</a:t>
            </a:r>
            <a:r>
              <a:rPr lang="en-US" altLang="ko-KR" sz="1500" dirty="0" smtClean="0"/>
              <a:t>.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33374" y="6124132"/>
            <a:ext cx="5581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 startAt="4"/>
            </a:pPr>
            <a:r>
              <a:rPr lang="ko-KR" altLang="en-US" b="1" dirty="0" smtClean="0"/>
              <a:t>수신처 조회 화면</a:t>
            </a:r>
            <a:endParaRPr lang="en-US" altLang="ko-KR" b="1" dirty="0" smtClean="0"/>
          </a:p>
        </p:txBody>
      </p:sp>
      <p:sp>
        <p:nvSpPr>
          <p:cNvPr id="60" name="TextBox 59"/>
          <p:cNvSpPr txBox="1"/>
          <p:nvPr/>
        </p:nvSpPr>
        <p:spPr>
          <a:xfrm>
            <a:off x="332270" y="5709312"/>
            <a:ext cx="5581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 startAt="3"/>
            </a:pPr>
            <a:r>
              <a:rPr lang="ko-KR" altLang="en-US" b="1" dirty="0" smtClean="0"/>
              <a:t>보고서 </a:t>
            </a:r>
            <a:r>
              <a:rPr lang="en-US" altLang="ko-KR" b="1" dirty="0" smtClean="0"/>
              <a:t>– </a:t>
            </a:r>
            <a:r>
              <a:rPr lang="ko-KR" altLang="en-US" b="1" dirty="0" err="1" smtClean="0"/>
              <a:t>미리보기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/ </a:t>
            </a:r>
            <a:r>
              <a:rPr lang="ko-KR" altLang="en-US" b="1" dirty="0" smtClean="0"/>
              <a:t>인쇄 </a:t>
            </a:r>
            <a:r>
              <a:rPr lang="en-US" altLang="ko-KR" b="1" dirty="0" smtClean="0"/>
              <a:t>/ Export(</a:t>
            </a:r>
            <a:r>
              <a:rPr lang="ko-KR" altLang="en-US" b="1" dirty="0" smtClean="0"/>
              <a:t>파일 저장</a:t>
            </a:r>
            <a:r>
              <a:rPr lang="en-US" altLang="ko-KR" b="1" dirty="0" smtClean="0"/>
              <a:t>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418" y="1970377"/>
            <a:ext cx="5587608" cy="239319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4253" y="2432796"/>
            <a:ext cx="161925" cy="219075"/>
          </a:xfrm>
          <a:prstGeom prst="rect">
            <a:avLst/>
          </a:prstGeom>
        </p:spPr>
      </p:pic>
      <p:sp>
        <p:nvSpPr>
          <p:cNvPr id="39" name="직사각형 38"/>
          <p:cNvSpPr/>
          <p:nvPr/>
        </p:nvSpPr>
        <p:spPr>
          <a:xfrm>
            <a:off x="3763687" y="2432796"/>
            <a:ext cx="986504" cy="710454"/>
          </a:xfrm>
          <a:prstGeom prst="rect">
            <a:avLst/>
          </a:prstGeom>
          <a:noFill/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3763687" y="3190988"/>
            <a:ext cx="986504" cy="309742"/>
          </a:xfrm>
          <a:prstGeom prst="rect">
            <a:avLst/>
          </a:prstGeom>
          <a:noFill/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3763687" y="3549943"/>
            <a:ext cx="986504" cy="455320"/>
          </a:xfrm>
          <a:prstGeom prst="rect">
            <a:avLst/>
          </a:prstGeom>
          <a:noFill/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3763687" y="4054476"/>
            <a:ext cx="986504" cy="180941"/>
          </a:xfrm>
          <a:prstGeom prst="rect">
            <a:avLst/>
          </a:prstGeom>
          <a:noFill/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052482" y="2584899"/>
            <a:ext cx="289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①</a:t>
            </a:r>
            <a:endParaRPr lang="ko-KR" altLang="en-US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5052482" y="3134190"/>
            <a:ext cx="289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②</a:t>
            </a:r>
            <a:endParaRPr lang="ko-KR" altLang="en-US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5056529" y="3567569"/>
            <a:ext cx="289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③</a:t>
            </a:r>
            <a:endParaRPr lang="ko-KR" altLang="en-US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5060102" y="3952543"/>
            <a:ext cx="289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④</a:t>
            </a:r>
            <a:endParaRPr lang="ko-KR" altLang="en-US" b="1" dirty="0"/>
          </a:p>
        </p:txBody>
      </p:sp>
      <p:cxnSp>
        <p:nvCxnSpPr>
          <p:cNvPr id="4" name="직선 연결선 3"/>
          <p:cNvCxnSpPr>
            <a:stCxn id="39" idx="3"/>
          </p:cNvCxnSpPr>
          <p:nvPr/>
        </p:nvCxnSpPr>
        <p:spPr>
          <a:xfrm>
            <a:off x="4750191" y="2788023"/>
            <a:ext cx="414740" cy="4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4750191" y="3338856"/>
            <a:ext cx="414740" cy="4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4750191" y="3766200"/>
            <a:ext cx="414740" cy="4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4750191" y="4153158"/>
            <a:ext cx="414740" cy="4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순서도: 연결자 32"/>
          <p:cNvSpPr/>
          <p:nvPr/>
        </p:nvSpPr>
        <p:spPr>
          <a:xfrm>
            <a:off x="11740850" y="6686367"/>
            <a:ext cx="108249" cy="108968"/>
          </a:xfrm>
          <a:prstGeom prst="flowChartConnector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순서도: 연결자 34"/>
          <p:cNvSpPr/>
          <p:nvPr/>
        </p:nvSpPr>
        <p:spPr>
          <a:xfrm>
            <a:off x="11502259" y="6686367"/>
            <a:ext cx="108249" cy="108968"/>
          </a:xfrm>
          <a:prstGeom prst="flowChartConnector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순서도: 연결자 36"/>
          <p:cNvSpPr/>
          <p:nvPr/>
        </p:nvSpPr>
        <p:spPr>
          <a:xfrm>
            <a:off x="11263668" y="6686367"/>
            <a:ext cx="108249" cy="108968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순서도: 연결자 37"/>
          <p:cNvSpPr/>
          <p:nvPr/>
        </p:nvSpPr>
        <p:spPr>
          <a:xfrm>
            <a:off x="11025077" y="6686367"/>
            <a:ext cx="108249" cy="108968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순서도: 연결자 41"/>
          <p:cNvSpPr/>
          <p:nvPr/>
        </p:nvSpPr>
        <p:spPr>
          <a:xfrm>
            <a:off x="10786486" y="6686367"/>
            <a:ext cx="108249" cy="108968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연결선 42"/>
          <p:cNvCxnSpPr/>
          <p:nvPr/>
        </p:nvCxnSpPr>
        <p:spPr>
          <a:xfrm>
            <a:off x="334963" y="549275"/>
            <a:ext cx="115220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333375" y="6632575"/>
            <a:ext cx="115220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그림 14" descr="20110408000039_0.jpg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8607" y="6561456"/>
            <a:ext cx="1333362" cy="325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9540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899" y="1440618"/>
            <a:ext cx="5573713" cy="3316088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33376" y="149165"/>
            <a:ext cx="11523662" cy="4001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+mj-lt"/>
              </a:rPr>
              <a:t>3. </a:t>
            </a:r>
            <a:r>
              <a:rPr lang="ko-KR" altLang="en-US" sz="2000" b="1" dirty="0" smtClean="0">
                <a:latin typeface="+mj-lt"/>
              </a:rPr>
              <a:t>전송 대상 목록의 팝업</a:t>
            </a:r>
            <a:r>
              <a:rPr lang="en-US" altLang="ko-KR" sz="2000" b="1" dirty="0" smtClean="0">
                <a:latin typeface="+mj-lt"/>
              </a:rPr>
              <a:t> </a:t>
            </a:r>
            <a:r>
              <a:rPr lang="ko-KR" altLang="en-US" sz="2000" b="1" dirty="0" smtClean="0">
                <a:latin typeface="+mj-lt"/>
              </a:rPr>
              <a:t>메뉴</a:t>
            </a:r>
            <a:endParaRPr lang="en-US" altLang="ko-KR" sz="20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34963" y="890494"/>
            <a:ext cx="5474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b="1" dirty="0" smtClean="0"/>
              <a:t>E-MAIL </a:t>
            </a:r>
            <a:r>
              <a:rPr lang="ko-KR" altLang="en-US" b="1" dirty="0" smtClean="0"/>
              <a:t>메뉴 </a:t>
            </a:r>
            <a:r>
              <a:rPr lang="en-US" altLang="ko-KR" b="1" dirty="0" smtClean="0"/>
              <a:t>– ① </a:t>
            </a:r>
            <a:r>
              <a:rPr lang="ko-KR" altLang="en-US" b="1" dirty="0" smtClean="0"/>
              <a:t>메시지 보기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묶음</a:t>
            </a:r>
            <a:r>
              <a:rPr lang="en-US" altLang="ko-KR" b="1" dirty="0" smtClean="0"/>
              <a:t>)</a:t>
            </a:r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7878" y="2476380"/>
            <a:ext cx="156458" cy="211678"/>
          </a:xfrm>
          <a:prstGeom prst="rect">
            <a:avLst/>
          </a:prstGeom>
        </p:spPr>
      </p:pic>
      <p:sp>
        <p:nvSpPr>
          <p:cNvPr id="47" name="직사각형 46"/>
          <p:cNvSpPr/>
          <p:nvPr/>
        </p:nvSpPr>
        <p:spPr>
          <a:xfrm>
            <a:off x="4162061" y="2836389"/>
            <a:ext cx="1432112" cy="196636"/>
          </a:xfrm>
          <a:prstGeom prst="rect">
            <a:avLst/>
          </a:prstGeom>
          <a:noFill/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>
            <a:stCxn id="47" idx="3"/>
            <a:endCxn id="8" idx="1"/>
          </p:cNvCxnSpPr>
          <p:nvPr/>
        </p:nvCxnSpPr>
        <p:spPr>
          <a:xfrm>
            <a:off x="5594173" y="2934707"/>
            <a:ext cx="1651812" cy="241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334962" y="4919163"/>
            <a:ext cx="11522075" cy="1605462"/>
          </a:xfrm>
          <a:prstGeom prst="rect">
            <a:avLst/>
          </a:prstGeom>
          <a:noFill/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333375" y="5089612"/>
            <a:ext cx="11515723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- </a:t>
            </a:r>
            <a:r>
              <a:rPr lang="ko-KR" altLang="en-US" sz="1500" dirty="0" smtClean="0">
                <a:solidFill>
                  <a:srgbClr val="FF0000"/>
                </a:solidFill>
              </a:rPr>
              <a:t>선택한 대상과 </a:t>
            </a:r>
            <a:r>
              <a:rPr lang="ko-KR" altLang="en-US" sz="1500" dirty="0" err="1" smtClean="0">
                <a:solidFill>
                  <a:srgbClr val="FF0000"/>
                </a:solidFill>
              </a:rPr>
              <a:t>종합계좌</a:t>
            </a:r>
            <a:r>
              <a:rPr lang="ko-KR" altLang="en-US" sz="1500" dirty="0" smtClean="0">
                <a:solidFill>
                  <a:srgbClr val="FF0000"/>
                </a:solidFill>
              </a:rPr>
              <a:t> 단위</a:t>
            </a:r>
            <a:r>
              <a:rPr lang="en-US" altLang="ko-KR" sz="1500" dirty="0" smtClean="0">
                <a:solidFill>
                  <a:srgbClr val="FF0000"/>
                </a:solidFill>
              </a:rPr>
              <a:t>(8</a:t>
            </a:r>
            <a:r>
              <a:rPr lang="ko-KR" altLang="en-US" sz="1500" dirty="0" smtClean="0">
                <a:solidFill>
                  <a:srgbClr val="FF0000"/>
                </a:solidFill>
              </a:rPr>
              <a:t>단위</a:t>
            </a:r>
            <a:r>
              <a:rPr lang="en-US" altLang="ko-KR" sz="1500" dirty="0" smtClean="0">
                <a:solidFill>
                  <a:srgbClr val="FF0000"/>
                </a:solidFill>
              </a:rPr>
              <a:t>)</a:t>
            </a:r>
            <a:r>
              <a:rPr lang="ko-KR" altLang="en-US" sz="1500" dirty="0" smtClean="0">
                <a:solidFill>
                  <a:srgbClr val="FF0000"/>
                </a:solidFill>
              </a:rPr>
              <a:t>가 같은 대상 중 </a:t>
            </a:r>
            <a:r>
              <a:rPr lang="ko-KR" altLang="en-US" sz="1500" dirty="0" err="1" smtClean="0">
                <a:solidFill>
                  <a:srgbClr val="FF0000"/>
                </a:solidFill>
              </a:rPr>
              <a:t>첫번째</a:t>
            </a:r>
            <a:r>
              <a:rPr lang="ko-KR" altLang="en-US" sz="1500" dirty="0" smtClean="0">
                <a:solidFill>
                  <a:srgbClr val="FF0000"/>
                </a:solidFill>
              </a:rPr>
              <a:t> </a:t>
            </a:r>
            <a:r>
              <a:rPr lang="ko-KR" altLang="en-US" sz="1500" dirty="0" err="1" smtClean="0">
                <a:solidFill>
                  <a:srgbClr val="FF0000"/>
                </a:solidFill>
              </a:rPr>
              <a:t>컬럼이</a:t>
            </a:r>
            <a:r>
              <a:rPr lang="ko-KR" altLang="en-US" sz="1500" dirty="0" smtClean="0">
                <a:solidFill>
                  <a:srgbClr val="FF0000"/>
                </a:solidFill>
              </a:rPr>
              <a:t> 체크</a:t>
            </a:r>
            <a:r>
              <a:rPr lang="en-US" altLang="ko-KR" sz="1500" dirty="0" smtClean="0">
                <a:solidFill>
                  <a:srgbClr val="FF0000"/>
                </a:solidFill>
              </a:rPr>
              <a:t>(‘&gt;‘) </a:t>
            </a:r>
            <a:r>
              <a:rPr lang="ko-KR" altLang="en-US" sz="1500" dirty="0" smtClean="0">
                <a:solidFill>
                  <a:srgbClr val="FF0000"/>
                </a:solidFill>
              </a:rPr>
              <a:t>되어 있는 </a:t>
            </a:r>
            <a:r>
              <a:rPr lang="en-US" altLang="ko-KR" sz="1500" dirty="0" smtClean="0">
                <a:solidFill>
                  <a:srgbClr val="FF0000"/>
                </a:solidFill>
              </a:rPr>
              <a:t>E-mail </a:t>
            </a:r>
            <a:r>
              <a:rPr lang="ko-KR" altLang="en-US" sz="1500" dirty="0" smtClean="0">
                <a:solidFill>
                  <a:srgbClr val="FF0000"/>
                </a:solidFill>
              </a:rPr>
              <a:t>전송 대상만 묶는다</a:t>
            </a:r>
            <a:r>
              <a:rPr lang="en-US" altLang="ko-KR" sz="1500" dirty="0" smtClean="0">
                <a:solidFill>
                  <a:srgbClr val="FF0000"/>
                </a:solidFill>
              </a:rPr>
              <a:t>.</a:t>
            </a:r>
          </a:p>
          <a:p>
            <a:endParaRPr lang="en-US" altLang="ko-KR" sz="1500" dirty="0" smtClean="0"/>
          </a:p>
          <a:p>
            <a:r>
              <a:rPr lang="en-US" altLang="ko-KR" sz="1500" dirty="0" smtClean="0"/>
              <a:t>- </a:t>
            </a:r>
            <a:r>
              <a:rPr lang="ko-KR" altLang="en-US" sz="1500" dirty="0" smtClean="0"/>
              <a:t>발생한 화면 안에서 </a:t>
            </a:r>
            <a:r>
              <a:rPr lang="ko-KR" altLang="en-US" sz="1500" b="1" dirty="0" err="1" smtClean="0"/>
              <a:t>수신처명</a:t>
            </a:r>
            <a:r>
              <a:rPr lang="ko-KR" altLang="en-US" sz="1500" b="1" dirty="0" smtClean="0"/>
              <a:t> </a:t>
            </a:r>
            <a:r>
              <a:rPr lang="en-US" altLang="ko-KR" sz="1500" b="1" dirty="0" smtClean="0"/>
              <a:t>/ </a:t>
            </a:r>
            <a:r>
              <a:rPr lang="ko-KR" altLang="en-US" sz="1500" b="1" dirty="0" smtClean="0"/>
              <a:t>수신처 </a:t>
            </a:r>
            <a:r>
              <a:rPr lang="en-US" altLang="ko-KR" sz="1500" b="1" dirty="0" smtClean="0"/>
              <a:t>/ </a:t>
            </a:r>
            <a:r>
              <a:rPr lang="ko-KR" altLang="en-US" sz="1500" b="1" dirty="0" smtClean="0"/>
              <a:t>제목 </a:t>
            </a:r>
            <a:r>
              <a:rPr lang="en-US" altLang="ko-KR" sz="1500" b="1" dirty="0" smtClean="0"/>
              <a:t>/ </a:t>
            </a:r>
            <a:r>
              <a:rPr lang="ko-KR" altLang="en-US" sz="1500" b="1" dirty="0" err="1" smtClean="0"/>
              <a:t>첨부파일</a:t>
            </a:r>
            <a:r>
              <a:rPr lang="ko-KR" altLang="en-US" sz="1500" b="1" dirty="0" smtClean="0"/>
              <a:t> </a:t>
            </a:r>
            <a:r>
              <a:rPr lang="en-US" altLang="ko-KR" sz="1500" b="1" dirty="0" smtClean="0"/>
              <a:t>/ </a:t>
            </a:r>
            <a:r>
              <a:rPr lang="ko-KR" altLang="en-US" sz="1500" b="1" dirty="0" smtClean="0"/>
              <a:t>본문 </a:t>
            </a:r>
            <a:r>
              <a:rPr lang="ko-KR" altLang="en-US" sz="1500" dirty="0" smtClean="0"/>
              <a:t>편집이 가능하다</a:t>
            </a:r>
            <a:r>
              <a:rPr lang="en-US" altLang="ko-KR" sz="1500" dirty="0" smtClean="0"/>
              <a:t>.</a:t>
            </a:r>
          </a:p>
          <a:p>
            <a:endParaRPr lang="en-US" altLang="ko-KR" sz="1500" dirty="0" smtClean="0"/>
          </a:p>
          <a:p>
            <a:r>
              <a:rPr lang="en-US" altLang="ko-KR" sz="1500" dirty="0" smtClean="0"/>
              <a:t>- </a:t>
            </a:r>
            <a:r>
              <a:rPr lang="ko-KR" altLang="en-US" sz="1500" dirty="0" smtClean="0"/>
              <a:t>이 기능으로 편집한 </a:t>
            </a:r>
            <a:r>
              <a:rPr lang="en-US" altLang="ko-KR" sz="1500" dirty="0" smtClean="0"/>
              <a:t>E-mail</a:t>
            </a:r>
            <a:r>
              <a:rPr lang="ko-KR" altLang="en-US" sz="1500" dirty="0" smtClean="0"/>
              <a:t>은 저장되지 않으며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편집한 화면에서 바로 전송함을 기본으로 한다</a:t>
            </a:r>
            <a:r>
              <a:rPr lang="en-US" altLang="ko-KR" sz="1500" dirty="0" smtClean="0"/>
              <a:t>.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5985" y="1376923"/>
            <a:ext cx="4034790" cy="3120390"/>
          </a:xfrm>
          <a:prstGeom prst="rect">
            <a:avLst/>
          </a:prstGeom>
        </p:spPr>
      </p:pic>
      <p:sp>
        <p:nvSpPr>
          <p:cNvPr id="16" name="순서도: 연결자 15"/>
          <p:cNvSpPr/>
          <p:nvPr/>
        </p:nvSpPr>
        <p:spPr>
          <a:xfrm>
            <a:off x="11740850" y="6686367"/>
            <a:ext cx="108249" cy="108968"/>
          </a:xfrm>
          <a:prstGeom prst="flowChartConnector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순서도: 연결자 16"/>
          <p:cNvSpPr/>
          <p:nvPr/>
        </p:nvSpPr>
        <p:spPr>
          <a:xfrm>
            <a:off x="11502259" y="6686367"/>
            <a:ext cx="108249" cy="108968"/>
          </a:xfrm>
          <a:prstGeom prst="flowChartConnector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순서도: 연결자 17"/>
          <p:cNvSpPr/>
          <p:nvPr/>
        </p:nvSpPr>
        <p:spPr>
          <a:xfrm>
            <a:off x="11263668" y="6686367"/>
            <a:ext cx="108249" cy="108968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순서도: 연결자 19"/>
          <p:cNvSpPr/>
          <p:nvPr/>
        </p:nvSpPr>
        <p:spPr>
          <a:xfrm>
            <a:off x="11025077" y="6686367"/>
            <a:ext cx="108249" cy="108968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순서도: 연결자 20"/>
          <p:cNvSpPr/>
          <p:nvPr/>
        </p:nvSpPr>
        <p:spPr>
          <a:xfrm>
            <a:off x="10786486" y="6686367"/>
            <a:ext cx="108249" cy="108968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334963" y="549275"/>
            <a:ext cx="115220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33375" y="6632575"/>
            <a:ext cx="115220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그림 14" descr="20110408000039_0.jpg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8607" y="6561456"/>
            <a:ext cx="1333362" cy="325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1738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333376" y="149165"/>
            <a:ext cx="11523662" cy="4001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+mj-lt"/>
              </a:rPr>
              <a:t>3. </a:t>
            </a:r>
            <a:r>
              <a:rPr lang="ko-KR" altLang="en-US" sz="2000" b="1" dirty="0" smtClean="0">
                <a:latin typeface="+mj-lt"/>
              </a:rPr>
              <a:t>전송 대상 목록의 팝업</a:t>
            </a:r>
            <a:r>
              <a:rPr lang="en-US" altLang="ko-KR" sz="2000" b="1" dirty="0" smtClean="0">
                <a:latin typeface="+mj-lt"/>
              </a:rPr>
              <a:t> </a:t>
            </a:r>
            <a:r>
              <a:rPr lang="ko-KR" altLang="en-US" sz="2000" b="1" dirty="0" smtClean="0">
                <a:latin typeface="+mj-lt"/>
              </a:rPr>
              <a:t>메뉴</a:t>
            </a:r>
            <a:endParaRPr lang="en-US" altLang="ko-KR" sz="20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34963" y="890494"/>
            <a:ext cx="54744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b="1" dirty="0" smtClean="0"/>
              <a:t>E-MAIL </a:t>
            </a:r>
            <a:r>
              <a:rPr lang="ko-KR" altLang="en-US" b="1" dirty="0" smtClean="0"/>
              <a:t>메뉴 </a:t>
            </a:r>
            <a:r>
              <a:rPr lang="en-US" altLang="ko-KR" b="1" dirty="0" smtClean="0"/>
              <a:t>– ② </a:t>
            </a:r>
            <a:r>
              <a:rPr lang="ko-KR" altLang="en-US" b="1" dirty="0" smtClean="0"/>
              <a:t>메시지 보기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개별</a:t>
            </a:r>
            <a:r>
              <a:rPr lang="en-US" altLang="ko-KR" b="1" dirty="0" smtClean="0"/>
              <a:t>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b="1" dirty="0" smtClean="0"/>
          </a:p>
        </p:txBody>
      </p:sp>
      <p:sp>
        <p:nvSpPr>
          <p:cNvPr id="18" name="직사각형 17"/>
          <p:cNvSpPr/>
          <p:nvPr/>
        </p:nvSpPr>
        <p:spPr>
          <a:xfrm>
            <a:off x="334962" y="4919163"/>
            <a:ext cx="11522075" cy="1605462"/>
          </a:xfrm>
          <a:prstGeom prst="rect">
            <a:avLst/>
          </a:prstGeom>
          <a:noFill/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333376" y="5089612"/>
            <a:ext cx="1045311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- </a:t>
            </a:r>
            <a:r>
              <a:rPr lang="ko-KR" altLang="en-US" sz="1500" dirty="0" smtClean="0"/>
              <a:t>선택한 대상에 대해 </a:t>
            </a:r>
            <a:r>
              <a:rPr lang="en-US" altLang="ko-KR" sz="1500" dirty="0" smtClean="0"/>
              <a:t>E-mail</a:t>
            </a:r>
            <a:r>
              <a:rPr lang="ko-KR" altLang="en-US" sz="1500" dirty="0" smtClean="0"/>
              <a:t>을 편집할 수 있다</a:t>
            </a:r>
            <a:r>
              <a:rPr lang="en-US" altLang="ko-KR" sz="1500" dirty="0" smtClean="0"/>
              <a:t>.</a:t>
            </a:r>
          </a:p>
          <a:p>
            <a:endParaRPr lang="en-US" altLang="ko-KR" sz="1500" dirty="0" smtClean="0"/>
          </a:p>
          <a:p>
            <a:r>
              <a:rPr lang="en-US" altLang="ko-KR" sz="1500" dirty="0" smtClean="0"/>
              <a:t>- </a:t>
            </a:r>
            <a:r>
              <a:rPr lang="ko-KR" altLang="en-US" sz="1500" dirty="0"/>
              <a:t>발생한 화면 안에서 </a:t>
            </a:r>
            <a:r>
              <a:rPr lang="ko-KR" altLang="en-US" sz="1500" b="1" dirty="0" err="1"/>
              <a:t>수신처명</a:t>
            </a:r>
            <a:r>
              <a:rPr lang="ko-KR" altLang="en-US" sz="1500" b="1" dirty="0"/>
              <a:t> </a:t>
            </a:r>
            <a:r>
              <a:rPr lang="en-US" altLang="ko-KR" sz="1500" b="1" dirty="0"/>
              <a:t>/ </a:t>
            </a:r>
            <a:r>
              <a:rPr lang="ko-KR" altLang="en-US" sz="1500" b="1" dirty="0"/>
              <a:t>수신처 </a:t>
            </a:r>
            <a:r>
              <a:rPr lang="en-US" altLang="ko-KR" sz="1500" b="1" dirty="0"/>
              <a:t>/ </a:t>
            </a:r>
            <a:r>
              <a:rPr lang="ko-KR" altLang="en-US" sz="1500" b="1" dirty="0"/>
              <a:t>제목 </a:t>
            </a:r>
            <a:r>
              <a:rPr lang="en-US" altLang="ko-KR" sz="1500" b="1" dirty="0"/>
              <a:t>/ </a:t>
            </a:r>
            <a:r>
              <a:rPr lang="ko-KR" altLang="en-US" sz="1500" b="1" dirty="0" err="1"/>
              <a:t>첨부파일</a:t>
            </a:r>
            <a:r>
              <a:rPr lang="ko-KR" altLang="en-US" sz="1500" b="1" dirty="0"/>
              <a:t> </a:t>
            </a:r>
            <a:r>
              <a:rPr lang="en-US" altLang="ko-KR" sz="1500" b="1" dirty="0"/>
              <a:t>/ </a:t>
            </a:r>
            <a:r>
              <a:rPr lang="ko-KR" altLang="en-US" sz="1500" b="1" dirty="0"/>
              <a:t>본문 </a:t>
            </a:r>
            <a:r>
              <a:rPr lang="ko-KR" altLang="en-US" sz="1500" dirty="0"/>
              <a:t>편집이 가능하다</a:t>
            </a:r>
            <a:r>
              <a:rPr lang="en-US" altLang="ko-KR" sz="1500" dirty="0"/>
              <a:t>.</a:t>
            </a:r>
          </a:p>
          <a:p>
            <a:endParaRPr lang="en-US" altLang="ko-KR" sz="1500" dirty="0" smtClean="0"/>
          </a:p>
          <a:p>
            <a:r>
              <a:rPr lang="en-US" altLang="ko-KR" sz="1500" dirty="0" smtClean="0"/>
              <a:t>- </a:t>
            </a:r>
            <a:r>
              <a:rPr lang="ko-KR" altLang="en-US" sz="1500" dirty="0" smtClean="0"/>
              <a:t>이 기능으로 편집한 </a:t>
            </a:r>
            <a:r>
              <a:rPr lang="en-US" altLang="ko-KR" sz="1500" dirty="0" smtClean="0"/>
              <a:t>E-mail</a:t>
            </a:r>
            <a:r>
              <a:rPr lang="ko-KR" altLang="en-US" sz="1500" dirty="0" smtClean="0"/>
              <a:t>은 저장되지 않으며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편집한 화면에서 바로 전송함을 기본으로 한다</a:t>
            </a:r>
            <a:r>
              <a:rPr lang="en-US" altLang="ko-KR" sz="1500" dirty="0" smtClean="0"/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3002" y="1495162"/>
            <a:ext cx="4034790" cy="312039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899" y="1440618"/>
            <a:ext cx="5573713" cy="3316088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7878" y="2476380"/>
            <a:ext cx="156458" cy="211678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4155711" y="2957039"/>
            <a:ext cx="1432112" cy="196636"/>
          </a:xfrm>
          <a:prstGeom prst="rect">
            <a:avLst/>
          </a:prstGeom>
          <a:noFill/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/>
          <p:cNvCxnSpPr>
            <a:stCxn id="21" idx="3"/>
            <a:endCxn id="3" idx="1"/>
          </p:cNvCxnSpPr>
          <p:nvPr/>
        </p:nvCxnSpPr>
        <p:spPr>
          <a:xfrm>
            <a:off x="5587823" y="3055357"/>
            <a:ext cx="169517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순서도: 연결자 19"/>
          <p:cNvSpPr/>
          <p:nvPr/>
        </p:nvSpPr>
        <p:spPr>
          <a:xfrm>
            <a:off x="11740850" y="6686367"/>
            <a:ext cx="108249" cy="108968"/>
          </a:xfrm>
          <a:prstGeom prst="flowChartConnector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순서도: 연결자 21"/>
          <p:cNvSpPr/>
          <p:nvPr/>
        </p:nvSpPr>
        <p:spPr>
          <a:xfrm>
            <a:off x="11502259" y="6686367"/>
            <a:ext cx="108249" cy="108968"/>
          </a:xfrm>
          <a:prstGeom prst="flowChartConnector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순서도: 연결자 24"/>
          <p:cNvSpPr/>
          <p:nvPr/>
        </p:nvSpPr>
        <p:spPr>
          <a:xfrm>
            <a:off x="11263668" y="6686367"/>
            <a:ext cx="108249" cy="108968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순서도: 연결자 25"/>
          <p:cNvSpPr/>
          <p:nvPr/>
        </p:nvSpPr>
        <p:spPr>
          <a:xfrm>
            <a:off x="11025077" y="6686367"/>
            <a:ext cx="108249" cy="108968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순서도: 연결자 26"/>
          <p:cNvSpPr/>
          <p:nvPr/>
        </p:nvSpPr>
        <p:spPr>
          <a:xfrm>
            <a:off x="10786486" y="6686367"/>
            <a:ext cx="108249" cy="108968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/>
          <p:cNvCxnSpPr/>
          <p:nvPr/>
        </p:nvCxnSpPr>
        <p:spPr>
          <a:xfrm>
            <a:off x="334963" y="549275"/>
            <a:ext cx="115220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333375" y="6632575"/>
            <a:ext cx="115220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그림 14" descr="20110408000039_0.jpg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8607" y="6561456"/>
            <a:ext cx="1333362" cy="325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4983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206" y="2154258"/>
            <a:ext cx="4562475" cy="20764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1" name="TextBox 30"/>
          <p:cNvSpPr txBox="1"/>
          <p:nvPr/>
        </p:nvSpPr>
        <p:spPr>
          <a:xfrm>
            <a:off x="333376" y="149165"/>
            <a:ext cx="11523662" cy="4001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+mj-lt"/>
              </a:rPr>
              <a:t>4. </a:t>
            </a:r>
            <a:r>
              <a:rPr lang="ko-KR" altLang="en-US" sz="2000" b="1" dirty="0" smtClean="0">
                <a:latin typeface="+mj-lt"/>
              </a:rPr>
              <a:t>당일 송신 확인의 팝업 메뉴</a:t>
            </a:r>
            <a:endParaRPr lang="en-US" altLang="ko-KR" sz="2000" b="1" dirty="0"/>
          </a:p>
        </p:txBody>
      </p:sp>
      <p:sp>
        <p:nvSpPr>
          <p:cNvPr id="14" name="직사각형 13"/>
          <p:cNvSpPr/>
          <p:nvPr/>
        </p:nvSpPr>
        <p:spPr>
          <a:xfrm>
            <a:off x="327824" y="697543"/>
            <a:ext cx="11529214" cy="727864"/>
          </a:xfrm>
          <a:prstGeom prst="rect">
            <a:avLst/>
          </a:prstGeom>
          <a:noFill/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50829" y="724913"/>
            <a:ext cx="11522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</a:t>
            </a:r>
            <a:r>
              <a:rPr lang="en-US" altLang="ko-KR" dirty="0"/>
              <a:t>-</a:t>
            </a:r>
            <a:r>
              <a:rPr lang="en-US" altLang="ko-KR" dirty="0" smtClean="0"/>
              <a:t> </a:t>
            </a:r>
            <a:r>
              <a:rPr lang="ko-KR" altLang="en-US" dirty="0" smtClean="0"/>
              <a:t>당일 송신 확인 목록의 팝업</a:t>
            </a:r>
            <a:r>
              <a:rPr lang="en-US" altLang="ko-KR" dirty="0" smtClean="0"/>
              <a:t> </a:t>
            </a:r>
            <a:r>
              <a:rPr lang="ko-KR" altLang="en-US" dirty="0" smtClean="0"/>
              <a:t>메뉴는 마우스 오른쪽 클릭으로 발생한다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- </a:t>
            </a:r>
            <a:r>
              <a:rPr lang="ko-KR" altLang="en-US" dirty="0" smtClean="0"/>
              <a:t>당일 송신 확인 목록의 오른쪽 클릭으로 선택한 대상이 기준이 된다</a:t>
            </a:r>
            <a:r>
              <a:rPr lang="en-US" altLang="ko-KR" dirty="0" smtClean="0"/>
              <a:t>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57200" y="1552805"/>
            <a:ext cx="5459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b="1" dirty="0" smtClean="0"/>
              <a:t>FAX </a:t>
            </a:r>
            <a:r>
              <a:rPr lang="ko-KR" altLang="en-US" b="1" dirty="0" smtClean="0"/>
              <a:t>메뉴</a:t>
            </a:r>
            <a:endParaRPr lang="en-US" altLang="ko-KR" b="1" dirty="0" smtClean="0"/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0855" y="2722160"/>
            <a:ext cx="156458" cy="211678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6275388" y="1552805"/>
            <a:ext cx="5597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b="1" dirty="0" smtClean="0"/>
              <a:t>E-mail </a:t>
            </a:r>
            <a:r>
              <a:rPr lang="ko-KR" altLang="en-US" b="1" dirty="0" smtClean="0"/>
              <a:t>메뉴</a:t>
            </a:r>
            <a:endParaRPr lang="en-US" altLang="ko-KR" b="1" dirty="0" smtClean="0"/>
          </a:p>
        </p:txBody>
      </p:sp>
      <p:sp>
        <p:nvSpPr>
          <p:cNvPr id="54" name="직사각형 53"/>
          <p:cNvSpPr/>
          <p:nvPr/>
        </p:nvSpPr>
        <p:spPr>
          <a:xfrm>
            <a:off x="332961" y="4593725"/>
            <a:ext cx="5590376" cy="1930900"/>
          </a:xfrm>
          <a:prstGeom prst="rect">
            <a:avLst/>
          </a:prstGeom>
          <a:noFill/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7588" y="2147339"/>
            <a:ext cx="4552950" cy="21336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6" name="그림 5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8382" y="3427373"/>
            <a:ext cx="156458" cy="211678"/>
          </a:xfrm>
          <a:prstGeom prst="rect">
            <a:avLst/>
          </a:prstGeom>
        </p:spPr>
      </p:pic>
      <p:sp>
        <p:nvSpPr>
          <p:cNvPr id="61" name="직사각형 60"/>
          <p:cNvSpPr/>
          <p:nvPr/>
        </p:nvSpPr>
        <p:spPr>
          <a:xfrm>
            <a:off x="6275804" y="4593725"/>
            <a:ext cx="5590376" cy="1930900"/>
          </a:xfrm>
          <a:prstGeom prst="rect">
            <a:avLst/>
          </a:prstGeom>
          <a:noFill/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342199" y="4871896"/>
            <a:ext cx="55816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ko-KR" altLang="en-US" b="1" dirty="0" smtClean="0"/>
              <a:t>보고서 </a:t>
            </a:r>
            <a:r>
              <a:rPr lang="en-US" altLang="ko-KR" b="1" dirty="0" smtClean="0"/>
              <a:t>– </a:t>
            </a:r>
            <a:r>
              <a:rPr lang="ko-KR" altLang="en-US" b="1" dirty="0" err="1" smtClean="0"/>
              <a:t>내역보기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/ </a:t>
            </a:r>
            <a:r>
              <a:rPr lang="ko-KR" altLang="en-US" b="1" dirty="0" smtClean="0"/>
              <a:t>인쇄 </a:t>
            </a:r>
            <a:r>
              <a:rPr lang="en-US" altLang="ko-KR" b="1" dirty="0" smtClean="0"/>
              <a:t>/ Export(</a:t>
            </a:r>
            <a:r>
              <a:rPr lang="ko-KR" altLang="en-US" b="1" dirty="0" smtClean="0"/>
              <a:t>파일 저장</a:t>
            </a:r>
            <a:r>
              <a:rPr lang="en-US" altLang="ko-KR" b="1" dirty="0" smtClean="0"/>
              <a:t>)</a:t>
            </a:r>
          </a:p>
          <a:p>
            <a:pPr marL="342900" indent="-342900">
              <a:buFont typeface="+mj-ea"/>
              <a:buAutoNum type="circleNumDbPlain"/>
            </a:pPr>
            <a:endParaRPr lang="en-US" altLang="ko-KR" b="1" dirty="0"/>
          </a:p>
          <a:p>
            <a:pPr marL="342900" indent="-342900">
              <a:buFont typeface="+mj-ea"/>
              <a:buAutoNum type="circleNumDbPlain"/>
            </a:pPr>
            <a:r>
              <a:rPr lang="ko-KR" altLang="en-US" b="1" dirty="0" smtClean="0"/>
              <a:t>취소</a:t>
            </a:r>
            <a:endParaRPr lang="en-US" altLang="ko-KR" b="1" dirty="0" smtClean="0"/>
          </a:p>
        </p:txBody>
      </p:sp>
      <p:sp>
        <p:nvSpPr>
          <p:cNvPr id="66" name="TextBox 65"/>
          <p:cNvSpPr txBox="1"/>
          <p:nvPr/>
        </p:nvSpPr>
        <p:spPr>
          <a:xfrm>
            <a:off x="619315" y="5799372"/>
            <a:ext cx="52562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- </a:t>
            </a:r>
            <a:r>
              <a:rPr lang="ko-KR" altLang="en-US" sz="1500" dirty="0" smtClean="0"/>
              <a:t>보고서 전송 상태가 </a:t>
            </a:r>
            <a:r>
              <a:rPr lang="en-US" altLang="ko-KR" sz="1500" dirty="0" smtClean="0"/>
              <a:t>‘</a:t>
            </a:r>
            <a:r>
              <a:rPr lang="ko-KR" altLang="en-US" sz="1500" dirty="0" err="1" smtClean="0"/>
              <a:t>진행중</a:t>
            </a:r>
            <a:r>
              <a:rPr lang="en-US" altLang="ko-KR" sz="1500" dirty="0" smtClean="0"/>
              <a:t>＇</a:t>
            </a:r>
            <a:r>
              <a:rPr lang="ko-KR" altLang="en-US" sz="1500" dirty="0" smtClean="0"/>
              <a:t>일 경우에만 가능하다</a:t>
            </a:r>
            <a:r>
              <a:rPr lang="en-US" altLang="ko-KR" sz="1500" dirty="0" smtClean="0"/>
              <a:t>.</a:t>
            </a:r>
          </a:p>
          <a:p>
            <a:r>
              <a:rPr lang="en-US" altLang="ko-KR" sz="1500" dirty="0" smtClean="0"/>
              <a:t>- Process: </a:t>
            </a:r>
            <a:r>
              <a:rPr lang="en-US" altLang="ko-KR" sz="1500" dirty="0">
                <a:solidFill>
                  <a:schemeClr val="accent4"/>
                </a:solidFill>
              </a:rPr>
              <a:t>Sending.. </a:t>
            </a:r>
            <a:r>
              <a:rPr lang="en-US" altLang="ko-KR" sz="1500" dirty="0"/>
              <a:t>/ </a:t>
            </a:r>
            <a:r>
              <a:rPr lang="en-US" altLang="ko-KR" sz="1500" dirty="0">
                <a:solidFill>
                  <a:srgbClr val="7030A0"/>
                </a:solidFill>
              </a:rPr>
              <a:t>Waiting.. </a:t>
            </a:r>
            <a:r>
              <a:rPr lang="en-US" altLang="ko-KR" sz="1500" dirty="0"/>
              <a:t>/ </a:t>
            </a:r>
            <a:r>
              <a:rPr lang="en-US" altLang="ko-KR" sz="1500" dirty="0">
                <a:solidFill>
                  <a:schemeClr val="accent6"/>
                </a:solidFill>
              </a:rPr>
              <a:t>RETRY</a:t>
            </a:r>
            <a:endParaRPr lang="en-US" altLang="ko-KR" sz="1500" dirty="0" smtClean="0"/>
          </a:p>
        </p:txBody>
      </p:sp>
      <p:sp>
        <p:nvSpPr>
          <p:cNvPr id="67" name="TextBox 66"/>
          <p:cNvSpPr txBox="1"/>
          <p:nvPr/>
        </p:nvSpPr>
        <p:spPr>
          <a:xfrm>
            <a:off x="6275388" y="4871894"/>
            <a:ext cx="55816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ko-KR" altLang="en-US" b="1" dirty="0" smtClean="0"/>
              <a:t>보고서 </a:t>
            </a:r>
            <a:r>
              <a:rPr lang="en-US" altLang="ko-KR" b="1" dirty="0" smtClean="0"/>
              <a:t>– </a:t>
            </a:r>
            <a:r>
              <a:rPr lang="ko-KR" altLang="en-US" b="1" dirty="0" err="1" smtClean="0"/>
              <a:t>내역보기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/ </a:t>
            </a:r>
            <a:r>
              <a:rPr lang="ko-KR" altLang="en-US" b="1" dirty="0" smtClean="0"/>
              <a:t>인쇄 </a:t>
            </a:r>
            <a:r>
              <a:rPr lang="en-US" altLang="ko-KR" b="1" dirty="0" smtClean="0"/>
              <a:t>/ Export(</a:t>
            </a:r>
            <a:r>
              <a:rPr lang="ko-KR" altLang="en-US" b="1" dirty="0" smtClean="0"/>
              <a:t>파일 저장</a:t>
            </a:r>
            <a:r>
              <a:rPr lang="en-US" altLang="ko-KR" b="1" dirty="0" smtClean="0"/>
              <a:t>)</a:t>
            </a:r>
          </a:p>
          <a:p>
            <a:pPr marL="342900" indent="-342900">
              <a:buFont typeface="+mj-ea"/>
              <a:buAutoNum type="circleNumDbPlain"/>
            </a:pPr>
            <a:endParaRPr lang="en-US" altLang="ko-KR" b="1" dirty="0"/>
          </a:p>
          <a:p>
            <a:pPr marL="342900" indent="-342900">
              <a:buFont typeface="+mj-ea"/>
              <a:buAutoNum type="circleNumDbPlain"/>
            </a:pPr>
            <a:r>
              <a:rPr lang="ko-KR" altLang="en-US" b="1" dirty="0" smtClean="0"/>
              <a:t>메시지 보기</a:t>
            </a:r>
            <a:endParaRPr lang="en-US" altLang="ko-KR" b="1" dirty="0" smtClean="0"/>
          </a:p>
        </p:txBody>
      </p:sp>
      <p:sp>
        <p:nvSpPr>
          <p:cNvPr id="69" name="TextBox 68"/>
          <p:cNvSpPr txBox="1"/>
          <p:nvPr/>
        </p:nvSpPr>
        <p:spPr>
          <a:xfrm>
            <a:off x="6552209" y="5764956"/>
            <a:ext cx="525621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- </a:t>
            </a:r>
            <a:r>
              <a:rPr lang="ko-KR" altLang="en-US" sz="1500" dirty="0" smtClean="0"/>
              <a:t>전송한 </a:t>
            </a:r>
            <a:r>
              <a:rPr lang="en-US" altLang="ko-KR" sz="1500" dirty="0" smtClean="0"/>
              <a:t>E-mail</a:t>
            </a:r>
            <a:r>
              <a:rPr lang="ko-KR" altLang="en-US" sz="1500" dirty="0" smtClean="0"/>
              <a:t>의 메시지를 확인할 수 있다</a:t>
            </a:r>
            <a:r>
              <a:rPr lang="en-US" altLang="ko-KR" sz="1500" dirty="0" smtClean="0"/>
              <a:t>.</a:t>
            </a:r>
          </a:p>
        </p:txBody>
      </p:sp>
      <p:sp>
        <p:nvSpPr>
          <p:cNvPr id="35" name="순서도: 연결자 34"/>
          <p:cNvSpPr/>
          <p:nvPr/>
        </p:nvSpPr>
        <p:spPr>
          <a:xfrm>
            <a:off x="11740850" y="6686367"/>
            <a:ext cx="108249" cy="108968"/>
          </a:xfrm>
          <a:prstGeom prst="flowChartConnector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순서도: 연결자 36"/>
          <p:cNvSpPr/>
          <p:nvPr/>
        </p:nvSpPr>
        <p:spPr>
          <a:xfrm>
            <a:off x="11502259" y="6686367"/>
            <a:ext cx="108249" cy="108968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순서도: 연결자 37"/>
          <p:cNvSpPr/>
          <p:nvPr/>
        </p:nvSpPr>
        <p:spPr>
          <a:xfrm>
            <a:off x="11263668" y="6686367"/>
            <a:ext cx="108249" cy="108968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순서도: 연결자 39"/>
          <p:cNvSpPr/>
          <p:nvPr/>
        </p:nvSpPr>
        <p:spPr>
          <a:xfrm>
            <a:off x="11025077" y="6686367"/>
            <a:ext cx="108249" cy="108968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순서도: 연결자 40"/>
          <p:cNvSpPr/>
          <p:nvPr/>
        </p:nvSpPr>
        <p:spPr>
          <a:xfrm>
            <a:off x="10786486" y="6686367"/>
            <a:ext cx="108249" cy="108968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/>
          <p:cNvCxnSpPr/>
          <p:nvPr/>
        </p:nvCxnSpPr>
        <p:spPr>
          <a:xfrm>
            <a:off x="334963" y="549275"/>
            <a:ext cx="115220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33375" y="6632575"/>
            <a:ext cx="115220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그림 14" descr="20110408000039_0.jpg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8607" y="6561456"/>
            <a:ext cx="1333362" cy="325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1872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333376" y="149165"/>
            <a:ext cx="11523662" cy="4001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+mj-lt"/>
              </a:rPr>
              <a:t>5. </a:t>
            </a:r>
            <a:r>
              <a:rPr lang="ko-KR" altLang="en-US" sz="2000" b="1" dirty="0" smtClean="0">
                <a:latin typeface="+mj-lt"/>
              </a:rPr>
              <a:t>기타</a:t>
            </a:r>
            <a:endParaRPr lang="en-US" altLang="ko-KR" sz="2000" b="1" dirty="0"/>
          </a:p>
        </p:txBody>
      </p:sp>
      <p:sp>
        <p:nvSpPr>
          <p:cNvPr id="23" name="직사각형 22"/>
          <p:cNvSpPr/>
          <p:nvPr/>
        </p:nvSpPr>
        <p:spPr>
          <a:xfrm>
            <a:off x="334963" y="873125"/>
            <a:ext cx="11522074" cy="2670175"/>
          </a:xfrm>
          <a:prstGeom prst="rect">
            <a:avLst/>
          </a:prstGeom>
          <a:noFill/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334963" y="977905"/>
            <a:ext cx="5474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b="1" dirty="0" smtClean="0"/>
              <a:t>부가 기능</a:t>
            </a:r>
            <a:endParaRPr lang="en-US" altLang="ko-KR" b="1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1296848" y="1486247"/>
            <a:ext cx="1051401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- ‘</a:t>
            </a:r>
            <a:r>
              <a:rPr lang="ko-KR" altLang="en-US" sz="1500" dirty="0" smtClean="0"/>
              <a:t>전송 대상</a:t>
            </a:r>
            <a:r>
              <a:rPr lang="en-US" altLang="ko-KR" sz="1500" dirty="0" smtClean="0"/>
              <a:t>’</a:t>
            </a:r>
            <a:r>
              <a:rPr lang="ko-KR" altLang="en-US" sz="1500" dirty="0" smtClean="0"/>
              <a:t> 목록의 </a:t>
            </a:r>
            <a:r>
              <a:rPr lang="ko-KR" altLang="en-US" sz="1500" dirty="0" err="1" smtClean="0"/>
              <a:t>첫번째</a:t>
            </a:r>
            <a:r>
              <a:rPr lang="ko-KR" altLang="en-US" sz="1500" dirty="0" smtClean="0"/>
              <a:t> </a:t>
            </a:r>
            <a:r>
              <a:rPr lang="ko-KR" altLang="en-US" sz="1500" dirty="0" err="1" smtClean="0"/>
              <a:t>컬럼이</a:t>
            </a:r>
            <a:r>
              <a:rPr lang="ko-KR" altLang="en-US" sz="1500" dirty="0" smtClean="0"/>
              <a:t> 체크</a:t>
            </a:r>
            <a:r>
              <a:rPr lang="en-US" altLang="ko-KR" sz="1500" dirty="0" smtClean="0"/>
              <a:t>(‘&gt;‘)</a:t>
            </a:r>
            <a:r>
              <a:rPr lang="ko-KR" altLang="en-US" sz="1500" dirty="0" smtClean="0"/>
              <a:t>되어 있는 보고서들을 </a:t>
            </a:r>
            <a:r>
              <a:rPr lang="en-US" altLang="ko-KR" sz="1500" dirty="0" smtClean="0"/>
              <a:t>Export </a:t>
            </a:r>
            <a:r>
              <a:rPr lang="ko-KR" altLang="en-US" sz="1500" dirty="0" smtClean="0"/>
              <a:t>경로에 저장</a:t>
            </a:r>
            <a:endParaRPr lang="en-US" altLang="ko-KR" sz="1500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001" y="1562354"/>
            <a:ext cx="219075" cy="1905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488" y="2069377"/>
            <a:ext cx="219075" cy="190500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1295018" y="1992714"/>
            <a:ext cx="1051401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- ‘</a:t>
            </a:r>
            <a:r>
              <a:rPr lang="ko-KR" altLang="en-US" sz="1500" dirty="0" smtClean="0"/>
              <a:t>전송 대상</a:t>
            </a:r>
            <a:r>
              <a:rPr lang="en-US" altLang="ko-KR" sz="1500" dirty="0" smtClean="0"/>
              <a:t>’, ‘</a:t>
            </a:r>
            <a:r>
              <a:rPr lang="ko-KR" altLang="en-US" sz="1500" dirty="0" smtClean="0"/>
              <a:t>당일 송신 확인</a:t>
            </a:r>
            <a:r>
              <a:rPr lang="en-US" altLang="ko-KR" sz="1500" dirty="0" smtClean="0"/>
              <a:t>’</a:t>
            </a:r>
            <a:r>
              <a:rPr lang="ko-KR" altLang="en-US" sz="1500" dirty="0" smtClean="0"/>
              <a:t> </a:t>
            </a:r>
            <a:r>
              <a:rPr lang="ko-KR" altLang="en-US" sz="1500" dirty="0" err="1" smtClean="0"/>
              <a:t>목록를</a:t>
            </a:r>
            <a:r>
              <a:rPr lang="ko-KR" altLang="en-US" sz="1500" dirty="0" smtClean="0"/>
              <a:t> 각각 갱신한다</a:t>
            </a:r>
            <a:r>
              <a:rPr lang="en-US" altLang="ko-KR" sz="1500" dirty="0" smtClean="0"/>
              <a:t>.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2147" y="2595151"/>
            <a:ext cx="219075" cy="190500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1295018" y="2517932"/>
            <a:ext cx="1051401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- ‘</a:t>
            </a:r>
            <a:r>
              <a:rPr lang="ko-KR" altLang="en-US" sz="1500" dirty="0" smtClean="0"/>
              <a:t>전송 대상</a:t>
            </a:r>
            <a:r>
              <a:rPr lang="en-US" altLang="ko-KR" sz="1500" dirty="0" smtClean="0"/>
              <a:t>’, ‘</a:t>
            </a:r>
            <a:r>
              <a:rPr lang="ko-KR" altLang="en-US" sz="1500" dirty="0" smtClean="0"/>
              <a:t>당일 송신 확인</a:t>
            </a:r>
            <a:r>
              <a:rPr lang="en-US" altLang="ko-KR" sz="1500" dirty="0" smtClean="0"/>
              <a:t>’</a:t>
            </a:r>
            <a:r>
              <a:rPr lang="ko-KR" altLang="en-US" sz="1500" dirty="0" smtClean="0"/>
              <a:t> </a:t>
            </a:r>
            <a:r>
              <a:rPr lang="ko-KR" altLang="en-US" sz="1500" dirty="0" err="1" smtClean="0"/>
              <a:t>목록를</a:t>
            </a:r>
            <a:r>
              <a:rPr lang="ko-KR" altLang="en-US" sz="1500" dirty="0" smtClean="0"/>
              <a:t> 각각 인쇄한다</a:t>
            </a:r>
            <a:r>
              <a:rPr lang="en-US" altLang="ko-KR" sz="1500" dirty="0" smtClean="0"/>
              <a:t>.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42475" y="3038019"/>
            <a:ext cx="1051401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‘</a:t>
            </a:r>
            <a:r>
              <a:rPr lang="ko-KR" altLang="en-US" sz="1500" dirty="0" smtClean="0"/>
              <a:t>전송 대상</a:t>
            </a:r>
            <a:r>
              <a:rPr lang="en-US" altLang="ko-KR" sz="1500" dirty="0" smtClean="0"/>
              <a:t>’, ‘</a:t>
            </a:r>
            <a:r>
              <a:rPr lang="ko-KR" altLang="en-US" sz="1500" dirty="0" smtClean="0"/>
              <a:t>당일 송신 확인</a:t>
            </a:r>
            <a:r>
              <a:rPr lang="en-US" altLang="ko-KR" sz="1500" dirty="0" smtClean="0"/>
              <a:t>‘ </a:t>
            </a:r>
            <a:r>
              <a:rPr lang="ko-KR" altLang="en-US" sz="1500" dirty="0" smtClean="0"/>
              <a:t>목록의 제목 필드를 클릭할 경우 오름차순 </a:t>
            </a:r>
            <a:r>
              <a:rPr lang="en-US" altLang="ko-KR" sz="1500" dirty="0" smtClean="0"/>
              <a:t>or </a:t>
            </a:r>
            <a:r>
              <a:rPr lang="ko-KR" altLang="en-US" sz="1500" dirty="0" smtClean="0"/>
              <a:t>내림차순으로 정렬한다</a:t>
            </a:r>
            <a:r>
              <a:rPr lang="en-US" altLang="ko-KR" sz="1500" dirty="0" smtClean="0"/>
              <a:t>.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40009" y="1484655"/>
            <a:ext cx="29789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 smtClean="0"/>
              <a:t>①</a:t>
            </a:r>
            <a:endParaRPr lang="en-US" altLang="ko-KR" sz="1500" b="1" dirty="0" smtClean="0"/>
          </a:p>
        </p:txBody>
      </p:sp>
      <p:sp>
        <p:nvSpPr>
          <p:cNvPr id="43" name="TextBox 42"/>
          <p:cNvSpPr txBox="1"/>
          <p:nvPr/>
        </p:nvSpPr>
        <p:spPr>
          <a:xfrm>
            <a:off x="638972" y="1985298"/>
            <a:ext cx="29789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 smtClean="0"/>
              <a:t>②</a:t>
            </a:r>
            <a:endParaRPr lang="en-US" altLang="ko-KR" sz="1500" b="1" dirty="0" smtClean="0"/>
          </a:p>
        </p:txBody>
      </p:sp>
      <p:sp>
        <p:nvSpPr>
          <p:cNvPr id="44" name="TextBox 43"/>
          <p:cNvSpPr txBox="1"/>
          <p:nvPr/>
        </p:nvSpPr>
        <p:spPr>
          <a:xfrm>
            <a:off x="633325" y="2514413"/>
            <a:ext cx="29789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 smtClean="0"/>
              <a:t>③</a:t>
            </a:r>
            <a:endParaRPr lang="en-US" altLang="ko-KR" sz="1500" b="1" dirty="0" smtClean="0"/>
          </a:p>
        </p:txBody>
      </p:sp>
      <p:sp>
        <p:nvSpPr>
          <p:cNvPr id="45" name="TextBox 44"/>
          <p:cNvSpPr txBox="1"/>
          <p:nvPr/>
        </p:nvSpPr>
        <p:spPr>
          <a:xfrm>
            <a:off x="640009" y="3038742"/>
            <a:ext cx="29789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 smtClean="0"/>
              <a:t>④</a:t>
            </a:r>
            <a:endParaRPr lang="en-US" altLang="ko-KR" sz="1500" b="1" dirty="0" smtClean="0"/>
          </a:p>
        </p:txBody>
      </p:sp>
      <p:sp>
        <p:nvSpPr>
          <p:cNvPr id="21" name="순서도: 연결자 20"/>
          <p:cNvSpPr/>
          <p:nvPr/>
        </p:nvSpPr>
        <p:spPr>
          <a:xfrm>
            <a:off x="11740850" y="6686367"/>
            <a:ext cx="108249" cy="108968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순서도: 연결자 21"/>
          <p:cNvSpPr/>
          <p:nvPr/>
        </p:nvSpPr>
        <p:spPr>
          <a:xfrm>
            <a:off x="11502259" y="6686367"/>
            <a:ext cx="108249" cy="108968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순서도: 연결자 24"/>
          <p:cNvSpPr/>
          <p:nvPr/>
        </p:nvSpPr>
        <p:spPr>
          <a:xfrm>
            <a:off x="11263668" y="6686367"/>
            <a:ext cx="108249" cy="108968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순서도: 연결자 25"/>
          <p:cNvSpPr/>
          <p:nvPr/>
        </p:nvSpPr>
        <p:spPr>
          <a:xfrm>
            <a:off x="11025077" y="6686367"/>
            <a:ext cx="108249" cy="108968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순서도: 연결자 26"/>
          <p:cNvSpPr/>
          <p:nvPr/>
        </p:nvSpPr>
        <p:spPr>
          <a:xfrm>
            <a:off x="10786486" y="6686367"/>
            <a:ext cx="108249" cy="108968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연결선 37"/>
          <p:cNvCxnSpPr/>
          <p:nvPr/>
        </p:nvCxnSpPr>
        <p:spPr>
          <a:xfrm>
            <a:off x="334963" y="549275"/>
            <a:ext cx="115220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333375" y="6632575"/>
            <a:ext cx="115220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그림 14" descr="20110408000039_0.jpg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8607" y="6561456"/>
            <a:ext cx="1333362" cy="325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2998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4962" y="204323"/>
            <a:ext cx="10515600" cy="549274"/>
          </a:xfrm>
        </p:spPr>
        <p:txBody>
          <a:bodyPr>
            <a:normAutofit fontScale="90000"/>
          </a:bodyPr>
          <a:lstStyle/>
          <a:p>
            <a:r>
              <a:rPr lang="ko-KR" altLang="en-US" b="1" dirty="0" smtClean="0"/>
              <a:t>목    차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90549" y="1277474"/>
            <a:ext cx="11010902" cy="5081028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송신 </a:t>
            </a:r>
            <a:r>
              <a:rPr lang="en-US" altLang="ko-KR" dirty="0" smtClean="0"/>
              <a:t>Manager </a:t>
            </a:r>
            <a:r>
              <a:rPr lang="ko-KR" altLang="en-US" dirty="0" smtClean="0"/>
              <a:t>전체 화면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514350" indent="-514350">
              <a:buFont typeface="+mj-lt"/>
              <a:buAutoNum type="arabicPeriod" startAt="2"/>
            </a:pPr>
            <a:r>
              <a:rPr lang="ko-KR" altLang="en-US" dirty="0" smtClean="0"/>
              <a:t>송신 </a:t>
            </a:r>
            <a:r>
              <a:rPr lang="en-US" altLang="ko-KR" dirty="0" smtClean="0"/>
              <a:t>Manager </a:t>
            </a:r>
            <a:r>
              <a:rPr lang="ko-KR" altLang="en-US" dirty="0" smtClean="0"/>
              <a:t>화면 구성</a:t>
            </a:r>
            <a:endParaRPr lang="en-US" altLang="ko-KR" dirty="0" smtClean="0"/>
          </a:p>
          <a:p>
            <a:pPr marL="971555" lvl="1" indent="-514350">
              <a:buFont typeface="+mj-lt"/>
              <a:buAutoNum type="arabicParenR"/>
            </a:pPr>
            <a:r>
              <a:rPr lang="ko-KR" altLang="en-US" dirty="0" smtClean="0"/>
              <a:t>송신 목록</a:t>
            </a:r>
            <a:endParaRPr lang="en-US" altLang="ko-KR" dirty="0" smtClean="0"/>
          </a:p>
          <a:p>
            <a:pPr marL="971555" lvl="1" indent="-514350">
              <a:buFont typeface="+mj-ea"/>
              <a:buAutoNum type="arabicParenR"/>
            </a:pPr>
            <a:r>
              <a:rPr lang="ko-KR" altLang="en-US" dirty="0" smtClean="0"/>
              <a:t>상단 부 버튼</a:t>
            </a:r>
            <a:endParaRPr lang="en-US" altLang="ko-KR" dirty="0" smtClean="0"/>
          </a:p>
          <a:p>
            <a:pPr marL="971555" lvl="1" indent="-514350">
              <a:buFont typeface="+mj-ea"/>
              <a:buAutoNum type="arabicParenR"/>
            </a:pPr>
            <a:r>
              <a:rPr lang="ko-KR" altLang="en-US" dirty="0" smtClean="0"/>
              <a:t>검색 조건</a:t>
            </a:r>
            <a:endParaRPr lang="en-US" altLang="ko-KR" dirty="0" smtClean="0"/>
          </a:p>
          <a:p>
            <a:pPr marL="971555" lvl="1" indent="-514350">
              <a:buFont typeface="+mj-ea"/>
              <a:buAutoNum type="arabicParenR"/>
            </a:pPr>
            <a:endParaRPr lang="en-US" altLang="ko-KR" dirty="0" smtClean="0"/>
          </a:p>
          <a:p>
            <a:pPr marL="514350" indent="-514350">
              <a:buFont typeface="+mj-lt"/>
              <a:buAutoNum type="arabicPeriod" startAt="2"/>
            </a:pPr>
            <a:r>
              <a:rPr lang="ko-KR" altLang="en-US" dirty="0" smtClean="0"/>
              <a:t>전송 대상의 팝업</a:t>
            </a:r>
            <a:r>
              <a:rPr lang="en-US" altLang="ko-KR" dirty="0" smtClean="0"/>
              <a:t> </a:t>
            </a:r>
            <a:r>
              <a:rPr lang="ko-KR" altLang="en-US" dirty="0" smtClean="0"/>
              <a:t>메뉴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 startAt="2"/>
            </a:pPr>
            <a:endParaRPr lang="en-US" altLang="ko-KR" dirty="0" smtClean="0"/>
          </a:p>
          <a:p>
            <a:pPr marL="514350" indent="-514350">
              <a:buFont typeface="+mj-lt"/>
              <a:buAutoNum type="arabicPeriod" startAt="2"/>
            </a:pPr>
            <a:r>
              <a:rPr lang="ko-KR" altLang="en-US" dirty="0" smtClean="0"/>
              <a:t>당일 송신 확인의 팝업</a:t>
            </a:r>
            <a:r>
              <a:rPr lang="en-US" altLang="ko-KR" dirty="0" smtClean="0"/>
              <a:t> </a:t>
            </a:r>
            <a:r>
              <a:rPr lang="ko-KR" altLang="en-US" dirty="0" smtClean="0"/>
              <a:t>메뉴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 startAt="2"/>
            </a:pPr>
            <a:endParaRPr lang="en-US" altLang="ko-KR" dirty="0" smtClean="0"/>
          </a:p>
          <a:p>
            <a:pPr marL="514350" indent="-514350">
              <a:buFont typeface="+mj-lt"/>
              <a:buAutoNum type="arabicPeriod" startAt="2"/>
            </a:pPr>
            <a:r>
              <a:rPr lang="ko-KR" altLang="en-US" dirty="0" smtClean="0"/>
              <a:t>기타 </a:t>
            </a:r>
            <a:endParaRPr lang="en-US" altLang="ko-KR" dirty="0" smtClean="0"/>
          </a:p>
        </p:txBody>
      </p:sp>
      <p:cxnSp>
        <p:nvCxnSpPr>
          <p:cNvPr id="6" name="직선 연결선 5"/>
          <p:cNvCxnSpPr/>
          <p:nvPr/>
        </p:nvCxnSpPr>
        <p:spPr>
          <a:xfrm>
            <a:off x="334962" y="873125"/>
            <a:ext cx="11522076" cy="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59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5482" y="880745"/>
            <a:ext cx="8281035" cy="568071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33375" y="149165"/>
            <a:ext cx="1151572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000" b="1" dirty="0" smtClean="0"/>
              <a:t>송신 </a:t>
            </a:r>
            <a:r>
              <a:rPr lang="en-US" altLang="ko-KR" sz="2000" b="1" dirty="0" smtClean="0"/>
              <a:t>Manager </a:t>
            </a:r>
            <a:r>
              <a:rPr lang="ko-KR" altLang="en-US" sz="2000" b="1" dirty="0" smtClean="0"/>
              <a:t>화면</a:t>
            </a:r>
            <a:endParaRPr lang="en-US" altLang="ko-KR" sz="2000" b="1" dirty="0" smtClean="0"/>
          </a:p>
        </p:txBody>
      </p:sp>
      <p:sp>
        <p:nvSpPr>
          <p:cNvPr id="5" name="순서도: 연결자 4"/>
          <p:cNvSpPr/>
          <p:nvPr/>
        </p:nvSpPr>
        <p:spPr>
          <a:xfrm>
            <a:off x="11740850" y="6686367"/>
            <a:ext cx="108249" cy="108968"/>
          </a:xfrm>
          <a:prstGeom prst="flowChartConnector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순서도: 연결자 6"/>
          <p:cNvSpPr/>
          <p:nvPr/>
        </p:nvSpPr>
        <p:spPr>
          <a:xfrm>
            <a:off x="11502259" y="6686367"/>
            <a:ext cx="108249" cy="108968"/>
          </a:xfrm>
          <a:prstGeom prst="flowChartConnector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연결자 8"/>
          <p:cNvSpPr/>
          <p:nvPr/>
        </p:nvSpPr>
        <p:spPr>
          <a:xfrm>
            <a:off x="11263668" y="6686367"/>
            <a:ext cx="108249" cy="108968"/>
          </a:xfrm>
          <a:prstGeom prst="flowChartConnector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연결자 9"/>
          <p:cNvSpPr/>
          <p:nvPr/>
        </p:nvSpPr>
        <p:spPr>
          <a:xfrm>
            <a:off x="11025077" y="6686367"/>
            <a:ext cx="108249" cy="108968"/>
          </a:xfrm>
          <a:prstGeom prst="flowChartConnector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순서도: 연결자 10"/>
          <p:cNvSpPr/>
          <p:nvPr/>
        </p:nvSpPr>
        <p:spPr>
          <a:xfrm>
            <a:off x="10786486" y="6686367"/>
            <a:ext cx="108249" cy="108968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/>
          <p:cNvCxnSpPr/>
          <p:nvPr/>
        </p:nvCxnSpPr>
        <p:spPr>
          <a:xfrm>
            <a:off x="334963" y="549275"/>
            <a:ext cx="115220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333375" y="6632575"/>
            <a:ext cx="115220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4" descr="20110408000039_0.jp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8607" y="6561456"/>
            <a:ext cx="1333362" cy="325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3053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248" y="1808163"/>
            <a:ext cx="5560124" cy="381419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33376" y="156020"/>
            <a:ext cx="11523662" cy="4001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+mj-lt"/>
              </a:rPr>
              <a:t>2. </a:t>
            </a:r>
            <a:r>
              <a:rPr lang="ko-KR" altLang="en-US" sz="2000" b="1" dirty="0" smtClean="0">
                <a:latin typeface="+mj-lt"/>
              </a:rPr>
              <a:t>송신 </a:t>
            </a:r>
            <a:r>
              <a:rPr lang="en-US" altLang="ko-KR" sz="2000" b="1" dirty="0" smtClean="0">
                <a:latin typeface="+mj-lt"/>
              </a:rPr>
              <a:t>Manager </a:t>
            </a:r>
            <a:r>
              <a:rPr lang="ko-KR" altLang="en-US" sz="2000" b="1" dirty="0" smtClean="0">
                <a:latin typeface="+mj-lt"/>
              </a:rPr>
              <a:t>화면 구성</a:t>
            </a:r>
            <a:endParaRPr lang="en-US" altLang="ko-KR" sz="2000" b="1" dirty="0" smtClean="0">
              <a:latin typeface="+mj-lt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275388" y="1807695"/>
            <a:ext cx="5581650" cy="3840070"/>
          </a:xfrm>
          <a:prstGeom prst="rect">
            <a:avLst/>
          </a:prstGeom>
          <a:noFill/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48453" y="2338388"/>
            <a:ext cx="5556394" cy="31816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41776" y="3918020"/>
            <a:ext cx="55697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 smtClean="0"/>
              <a:t>①</a:t>
            </a:r>
            <a:endParaRPr lang="ko-KR" altLang="en-US" sz="4000" b="1" dirty="0"/>
          </a:p>
        </p:txBody>
      </p:sp>
      <p:sp>
        <p:nvSpPr>
          <p:cNvPr id="15" name="직사각형 14"/>
          <p:cNvSpPr/>
          <p:nvPr/>
        </p:nvSpPr>
        <p:spPr>
          <a:xfrm>
            <a:off x="3558540" y="1905001"/>
            <a:ext cx="2342342" cy="1219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6275388" y="2066368"/>
            <a:ext cx="558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b="1" dirty="0" smtClean="0"/>
              <a:t> 송신 화면은 크게 </a:t>
            </a:r>
            <a:r>
              <a:rPr lang="en-US" altLang="ko-KR" b="1" dirty="0"/>
              <a:t>3</a:t>
            </a:r>
            <a:r>
              <a:rPr lang="ko-KR" altLang="en-US" b="1" dirty="0" smtClean="0"/>
              <a:t>가지 부분으로 나눌 수 있다</a:t>
            </a:r>
            <a:r>
              <a:rPr lang="en-US" altLang="ko-KR" b="1" dirty="0" smtClean="0"/>
              <a:t>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607175" y="2708192"/>
            <a:ext cx="5315695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ko-KR" altLang="en-US" sz="1500" b="1" dirty="0" smtClean="0"/>
              <a:t>송신 목록</a:t>
            </a:r>
            <a:endParaRPr lang="en-US" altLang="ko-KR" sz="1500" b="1" dirty="0" smtClean="0"/>
          </a:p>
          <a:p>
            <a:r>
              <a:rPr lang="en-US" altLang="ko-KR" sz="1500" dirty="0" smtClean="0"/>
              <a:t>  - </a:t>
            </a:r>
            <a:r>
              <a:rPr lang="ko-KR" altLang="en-US" sz="1500" dirty="0" smtClean="0"/>
              <a:t>전송 대상</a:t>
            </a:r>
            <a:endParaRPr lang="en-US" altLang="ko-KR" sz="1500" dirty="0" smtClean="0"/>
          </a:p>
          <a:p>
            <a:r>
              <a:rPr lang="en-US" altLang="ko-KR" sz="1500" dirty="0" smtClean="0"/>
              <a:t>  - </a:t>
            </a:r>
            <a:r>
              <a:rPr lang="ko-KR" altLang="en-US" sz="1500" dirty="0" smtClean="0"/>
              <a:t>당일 송신 확인</a:t>
            </a:r>
            <a:endParaRPr lang="en-US" altLang="ko-KR" sz="1500" dirty="0" smtClean="0"/>
          </a:p>
          <a:p>
            <a:pPr marL="342900" indent="-342900">
              <a:buFont typeface="+mj-ea"/>
              <a:buAutoNum type="circleNumDbPlain"/>
            </a:pPr>
            <a:endParaRPr lang="en-US" altLang="ko-KR" sz="1500" dirty="0"/>
          </a:p>
          <a:p>
            <a:pPr marL="342900" indent="-342900">
              <a:buFont typeface="+mj-ea"/>
              <a:buAutoNum type="circleNumDbPlain" startAt="2"/>
            </a:pPr>
            <a:r>
              <a:rPr lang="ko-KR" altLang="en-US" sz="1500" b="1" dirty="0" smtClean="0"/>
              <a:t>상단 부 버튼</a:t>
            </a:r>
            <a:endParaRPr lang="en-US" altLang="ko-KR" sz="1500" b="1" dirty="0" smtClean="0"/>
          </a:p>
          <a:p>
            <a:r>
              <a:rPr lang="en-US" altLang="ko-KR" sz="1500" dirty="0" smtClean="0"/>
              <a:t>  - </a:t>
            </a:r>
            <a:r>
              <a:rPr lang="ko-KR" altLang="en-US" sz="1500" dirty="0" smtClean="0"/>
              <a:t>수신처 </a:t>
            </a:r>
            <a:r>
              <a:rPr lang="en-US" altLang="ko-KR" sz="1500" dirty="0" smtClean="0"/>
              <a:t>Import / </a:t>
            </a:r>
            <a:r>
              <a:rPr lang="ko-KR" altLang="en-US" sz="1500" dirty="0" smtClean="0"/>
              <a:t>보고서 </a:t>
            </a:r>
            <a:r>
              <a:rPr lang="en-US" altLang="ko-KR" sz="1500" dirty="0" smtClean="0"/>
              <a:t>Import / </a:t>
            </a:r>
            <a:r>
              <a:rPr lang="ko-KR" altLang="en-US" sz="1500" dirty="0" smtClean="0"/>
              <a:t>갱신 </a:t>
            </a:r>
            <a:r>
              <a:rPr lang="en-US" altLang="ko-KR" sz="1500" dirty="0" smtClean="0"/>
              <a:t>/ </a:t>
            </a:r>
            <a:r>
              <a:rPr lang="ko-KR" altLang="en-US" sz="1500" dirty="0" smtClean="0"/>
              <a:t>전송 </a:t>
            </a:r>
            <a:endParaRPr lang="en-US" altLang="ko-KR" sz="1500" dirty="0"/>
          </a:p>
          <a:p>
            <a:r>
              <a:rPr lang="en-US" altLang="ko-KR" sz="1500" dirty="0" smtClean="0"/>
              <a:t>   / </a:t>
            </a:r>
            <a:r>
              <a:rPr lang="ko-KR" altLang="en-US" sz="1500" dirty="0" smtClean="0"/>
              <a:t>인쇄 </a:t>
            </a:r>
            <a:r>
              <a:rPr lang="en-US" altLang="ko-KR" sz="1500" dirty="0" smtClean="0"/>
              <a:t>/ </a:t>
            </a:r>
            <a:r>
              <a:rPr lang="ko-KR" altLang="en-US" sz="1500" dirty="0" smtClean="0"/>
              <a:t>종료</a:t>
            </a:r>
            <a:endParaRPr lang="en-US" altLang="ko-KR" sz="1500" dirty="0" smtClean="0"/>
          </a:p>
          <a:p>
            <a:pPr marL="342900" indent="-342900">
              <a:buFont typeface="+mj-ea"/>
              <a:buAutoNum type="circleNumDbPlain" startAt="2"/>
            </a:pPr>
            <a:endParaRPr lang="en-US" altLang="ko-KR" sz="1500" dirty="0"/>
          </a:p>
          <a:p>
            <a:pPr marL="342900" indent="-342900">
              <a:buFont typeface="+mj-ea"/>
              <a:buAutoNum type="circleNumDbPlain" startAt="3"/>
            </a:pPr>
            <a:r>
              <a:rPr lang="ko-KR" altLang="en-US" sz="1500" b="1" dirty="0" smtClean="0"/>
              <a:t>검색 조건 </a:t>
            </a:r>
            <a:endParaRPr lang="en-US" altLang="ko-KR" sz="1500" b="1" dirty="0" smtClean="0"/>
          </a:p>
          <a:p>
            <a:r>
              <a:rPr lang="en-US" altLang="ko-KR" sz="1500" dirty="0" smtClean="0"/>
              <a:t>  - </a:t>
            </a:r>
            <a:r>
              <a:rPr lang="ko-KR" altLang="en-US" sz="1500" dirty="0" smtClean="0"/>
              <a:t>일자 </a:t>
            </a:r>
            <a:r>
              <a:rPr lang="en-US" altLang="ko-KR" sz="1500" dirty="0" smtClean="0"/>
              <a:t>/ </a:t>
            </a:r>
            <a:r>
              <a:rPr lang="ko-KR" altLang="en-US" sz="1500" dirty="0" smtClean="0"/>
              <a:t>사번 </a:t>
            </a:r>
            <a:r>
              <a:rPr lang="en-US" altLang="ko-KR" sz="1500" dirty="0" smtClean="0"/>
              <a:t>/ </a:t>
            </a:r>
            <a:r>
              <a:rPr lang="ko-KR" altLang="en-US" sz="1500" dirty="0" smtClean="0"/>
              <a:t>생성시간 </a:t>
            </a:r>
            <a:r>
              <a:rPr lang="en-US" altLang="ko-KR" sz="1500" dirty="0" smtClean="0"/>
              <a:t>/ </a:t>
            </a:r>
            <a:r>
              <a:rPr lang="ko-KR" altLang="en-US" sz="1500" dirty="0" err="1" smtClean="0"/>
              <a:t>계좌번호</a:t>
            </a:r>
            <a:r>
              <a:rPr lang="ko-KR" altLang="en-US" sz="1500" dirty="0" smtClean="0"/>
              <a:t> </a:t>
            </a:r>
            <a:r>
              <a:rPr lang="en-US" altLang="ko-KR" sz="1500" dirty="0" smtClean="0"/>
              <a:t>/ </a:t>
            </a:r>
            <a:r>
              <a:rPr lang="ko-KR" altLang="en-US" sz="1500" dirty="0" err="1" smtClean="0"/>
              <a:t>전송구분</a:t>
            </a:r>
            <a:r>
              <a:rPr lang="ko-KR" altLang="en-US" sz="1500" dirty="0" smtClean="0"/>
              <a:t> </a:t>
            </a:r>
            <a:endParaRPr lang="en-US" altLang="ko-KR" sz="1500" dirty="0" smtClean="0"/>
          </a:p>
          <a:p>
            <a:r>
              <a:rPr lang="en-US" altLang="ko-KR" sz="1500" dirty="0"/>
              <a:t> </a:t>
            </a:r>
            <a:r>
              <a:rPr lang="en-US" altLang="ko-KR" sz="1500" dirty="0" smtClean="0"/>
              <a:t>  / </a:t>
            </a:r>
            <a:r>
              <a:rPr lang="ko-KR" altLang="en-US" sz="1500" dirty="0" err="1" smtClean="0"/>
              <a:t>진행상황</a:t>
            </a:r>
            <a:r>
              <a:rPr lang="ko-KR" altLang="en-US" sz="1500" dirty="0" smtClean="0"/>
              <a:t> </a:t>
            </a:r>
            <a:endParaRPr lang="en-US" altLang="ko-KR" sz="1500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4479834" y="1578113"/>
            <a:ext cx="5369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 smtClean="0"/>
              <a:t>②</a:t>
            </a:r>
            <a:endParaRPr lang="ko-KR" altLang="en-US" sz="4000" b="1" dirty="0"/>
          </a:p>
        </p:txBody>
      </p:sp>
      <p:sp>
        <p:nvSpPr>
          <p:cNvPr id="19" name="직사각형 18"/>
          <p:cNvSpPr/>
          <p:nvPr/>
        </p:nvSpPr>
        <p:spPr>
          <a:xfrm>
            <a:off x="452438" y="2065337"/>
            <a:ext cx="3390900" cy="2492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625836" y="3826765"/>
            <a:ext cx="2312752" cy="13563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4479834" y="2586663"/>
            <a:ext cx="5369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 smtClean="0"/>
              <a:t>③</a:t>
            </a:r>
            <a:endParaRPr lang="ko-KR" altLang="en-US" sz="4000" b="1" dirty="0"/>
          </a:p>
        </p:txBody>
      </p:sp>
      <p:cxnSp>
        <p:nvCxnSpPr>
          <p:cNvPr id="4" name="꺾인 연결선 3"/>
          <p:cNvCxnSpPr>
            <a:stCxn id="19" idx="3"/>
            <a:endCxn id="21" idx="1"/>
          </p:cNvCxnSpPr>
          <p:nvPr/>
        </p:nvCxnSpPr>
        <p:spPr>
          <a:xfrm>
            <a:off x="3843338" y="2189956"/>
            <a:ext cx="636496" cy="750650"/>
          </a:xfrm>
          <a:prstGeom prst="bentConnector3">
            <a:avLst>
              <a:gd name="adj1" fmla="val 57482"/>
            </a:avLst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 22"/>
          <p:cNvCxnSpPr>
            <a:stCxn id="20" idx="3"/>
            <a:endCxn id="21" idx="1"/>
          </p:cNvCxnSpPr>
          <p:nvPr/>
        </p:nvCxnSpPr>
        <p:spPr>
          <a:xfrm flipV="1">
            <a:off x="3938588" y="2940606"/>
            <a:ext cx="541246" cy="9539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순서도: 연결자 24"/>
          <p:cNvSpPr/>
          <p:nvPr/>
        </p:nvSpPr>
        <p:spPr>
          <a:xfrm>
            <a:off x="11740850" y="6686367"/>
            <a:ext cx="108249" cy="108968"/>
          </a:xfrm>
          <a:prstGeom prst="flowChartConnector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순서도: 연결자 25"/>
          <p:cNvSpPr/>
          <p:nvPr/>
        </p:nvSpPr>
        <p:spPr>
          <a:xfrm>
            <a:off x="11502259" y="6686367"/>
            <a:ext cx="108249" cy="108968"/>
          </a:xfrm>
          <a:prstGeom prst="flowChartConnector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순서도: 연결자 31"/>
          <p:cNvSpPr/>
          <p:nvPr/>
        </p:nvSpPr>
        <p:spPr>
          <a:xfrm>
            <a:off x="11263668" y="6686367"/>
            <a:ext cx="108249" cy="108968"/>
          </a:xfrm>
          <a:prstGeom prst="flowChartConnector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순서도: 연결자 32"/>
          <p:cNvSpPr/>
          <p:nvPr/>
        </p:nvSpPr>
        <p:spPr>
          <a:xfrm>
            <a:off x="11025077" y="6686367"/>
            <a:ext cx="108249" cy="108968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순서도: 연결자 33"/>
          <p:cNvSpPr/>
          <p:nvPr/>
        </p:nvSpPr>
        <p:spPr>
          <a:xfrm>
            <a:off x="10786486" y="6686367"/>
            <a:ext cx="108249" cy="108968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연결선 34"/>
          <p:cNvCxnSpPr/>
          <p:nvPr/>
        </p:nvCxnSpPr>
        <p:spPr>
          <a:xfrm>
            <a:off x="334963" y="549275"/>
            <a:ext cx="115220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333375" y="6632575"/>
            <a:ext cx="115220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그림 14" descr="20110408000039_0.jp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8607" y="6561456"/>
            <a:ext cx="1333362" cy="325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7448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33376" y="149165"/>
            <a:ext cx="11523662" cy="4001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+mj-lt"/>
              </a:rPr>
              <a:t>2. </a:t>
            </a:r>
            <a:r>
              <a:rPr lang="ko-KR" altLang="en-US" sz="2000" b="1" dirty="0" smtClean="0">
                <a:latin typeface="+mj-lt"/>
              </a:rPr>
              <a:t>송신 </a:t>
            </a:r>
            <a:r>
              <a:rPr lang="en-US" altLang="ko-KR" sz="2000" b="1" dirty="0" smtClean="0">
                <a:latin typeface="+mj-lt"/>
              </a:rPr>
              <a:t>Manager </a:t>
            </a:r>
            <a:r>
              <a:rPr lang="ko-KR" altLang="en-US" sz="2000" b="1" dirty="0" smtClean="0">
                <a:latin typeface="+mj-lt"/>
              </a:rPr>
              <a:t>화면 구성 </a:t>
            </a:r>
            <a:r>
              <a:rPr lang="en-US" altLang="ko-KR" sz="2000" b="1" dirty="0" smtClean="0">
                <a:latin typeface="+mj-lt"/>
              </a:rPr>
              <a:t>– 1) </a:t>
            </a:r>
            <a:r>
              <a:rPr lang="ko-KR" altLang="en-US" sz="2000" b="1" dirty="0" smtClean="0">
                <a:latin typeface="+mj-lt"/>
              </a:rPr>
              <a:t>송신 목록</a:t>
            </a:r>
            <a:endParaRPr lang="en-US" altLang="ko-KR" sz="2000" b="1" dirty="0" smtClean="0">
              <a:latin typeface="+mj-lt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963" y="1323695"/>
            <a:ext cx="11522075" cy="234744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34963" y="873125"/>
            <a:ext cx="5588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b="1" dirty="0" smtClean="0"/>
              <a:t> 전송 대상</a:t>
            </a:r>
            <a:endParaRPr lang="en-US" altLang="ko-KR" b="1" dirty="0" smtClean="0"/>
          </a:p>
        </p:txBody>
      </p:sp>
      <p:sp>
        <p:nvSpPr>
          <p:cNvPr id="23" name="직사각형 22"/>
          <p:cNvSpPr/>
          <p:nvPr/>
        </p:nvSpPr>
        <p:spPr>
          <a:xfrm>
            <a:off x="333376" y="4018523"/>
            <a:ext cx="5590376" cy="2506102"/>
          </a:xfrm>
          <a:prstGeom prst="rect">
            <a:avLst/>
          </a:prstGeom>
          <a:noFill/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404272" y="4079038"/>
            <a:ext cx="544510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ko-KR" altLang="en-US" sz="1500" b="1" dirty="0" smtClean="0"/>
              <a:t>사번</a:t>
            </a:r>
            <a:r>
              <a:rPr lang="en-US" altLang="ko-KR" sz="1500" b="1" dirty="0"/>
              <a:t>: </a:t>
            </a:r>
            <a:r>
              <a:rPr lang="en-US" altLang="ko-KR" sz="1500" dirty="0"/>
              <a:t>WINK</a:t>
            </a:r>
            <a:r>
              <a:rPr lang="ko-KR" altLang="en-US" sz="1500" dirty="0"/>
              <a:t>에서 작업한 사용자의 </a:t>
            </a:r>
            <a:r>
              <a:rPr lang="ko-KR" altLang="en-US" sz="1500" dirty="0" smtClean="0"/>
              <a:t>사번</a:t>
            </a:r>
            <a:endParaRPr lang="en-US" altLang="ko-KR" sz="1500" b="1" dirty="0" smtClean="0"/>
          </a:p>
          <a:p>
            <a:pPr marL="342900" indent="-342900">
              <a:buFont typeface="+mj-ea"/>
              <a:buAutoNum type="circleNumDbPlain"/>
            </a:pPr>
            <a:endParaRPr lang="en-US" altLang="ko-KR" sz="1500" b="1" dirty="0" smtClean="0"/>
          </a:p>
          <a:p>
            <a:pPr marL="342900" indent="-342900">
              <a:buFont typeface="+mj-ea"/>
              <a:buAutoNum type="circleNumDbPlain"/>
            </a:pPr>
            <a:r>
              <a:rPr lang="ko-KR" altLang="en-US" sz="1500" b="1" dirty="0" smtClean="0"/>
              <a:t>생성시간</a:t>
            </a:r>
            <a:r>
              <a:rPr lang="en-US" altLang="ko-KR" sz="1500" b="1" dirty="0"/>
              <a:t>: </a:t>
            </a:r>
            <a:r>
              <a:rPr lang="en-US" altLang="ko-KR" sz="1500" dirty="0"/>
              <a:t>WINK</a:t>
            </a:r>
            <a:r>
              <a:rPr lang="ko-KR" altLang="en-US" sz="1500" dirty="0"/>
              <a:t>에서 </a:t>
            </a:r>
            <a:r>
              <a:rPr lang="ko-KR" altLang="en-US" sz="1500" dirty="0" smtClean="0"/>
              <a:t>보고서 데이터를 </a:t>
            </a:r>
            <a:r>
              <a:rPr lang="ko-KR" altLang="en-US" sz="1500" dirty="0"/>
              <a:t>생성한 </a:t>
            </a:r>
            <a:r>
              <a:rPr lang="ko-KR" altLang="en-US" sz="1500" dirty="0" smtClean="0"/>
              <a:t>시간</a:t>
            </a:r>
            <a:endParaRPr lang="en-US" altLang="ko-KR" sz="1500" dirty="0" smtClean="0"/>
          </a:p>
          <a:p>
            <a:pPr marL="342900" indent="-342900">
              <a:buFont typeface="+mj-ea"/>
              <a:buAutoNum type="circleNumDbPlain"/>
            </a:pPr>
            <a:endParaRPr lang="en-US" altLang="ko-KR" sz="1500" b="1" dirty="0" smtClean="0"/>
          </a:p>
          <a:p>
            <a:pPr marL="342900" indent="-342900">
              <a:buFont typeface="+mj-ea"/>
              <a:buAutoNum type="circleNumDbPlain"/>
            </a:pPr>
            <a:r>
              <a:rPr lang="ko-KR" altLang="en-US" sz="1500" b="1" dirty="0" err="1" smtClean="0"/>
              <a:t>계좌번호</a:t>
            </a:r>
            <a:r>
              <a:rPr lang="ko-KR" altLang="en-US" sz="1500" b="1" dirty="0" smtClean="0"/>
              <a:t> </a:t>
            </a:r>
            <a:r>
              <a:rPr lang="en-US" altLang="ko-KR" sz="1500" b="1" dirty="0" smtClean="0"/>
              <a:t>/ </a:t>
            </a:r>
            <a:r>
              <a:rPr lang="ko-KR" altLang="en-US" sz="1500" b="1" dirty="0" err="1" smtClean="0"/>
              <a:t>계좌명</a:t>
            </a:r>
            <a:r>
              <a:rPr lang="en-US" altLang="ko-KR" sz="1500" b="1" dirty="0"/>
              <a:t>: </a:t>
            </a:r>
            <a:r>
              <a:rPr lang="en-US" altLang="ko-KR" sz="1500" dirty="0"/>
              <a:t>WINK</a:t>
            </a:r>
            <a:r>
              <a:rPr lang="ko-KR" altLang="en-US" sz="1500" dirty="0"/>
              <a:t>에서 </a:t>
            </a:r>
            <a:r>
              <a:rPr lang="ko-KR" altLang="en-US" sz="1500" dirty="0" smtClean="0"/>
              <a:t>보고서 </a:t>
            </a:r>
            <a:r>
              <a:rPr lang="ko-KR" altLang="en-US" sz="1500" dirty="0"/>
              <a:t>데이터를 생성했을 때</a:t>
            </a:r>
            <a:r>
              <a:rPr lang="en-US" altLang="ko-KR" sz="1500" dirty="0"/>
              <a:t>, </a:t>
            </a:r>
            <a:r>
              <a:rPr lang="ko-KR" altLang="en-US" sz="1500" dirty="0"/>
              <a:t>기준이 되는 계좌 </a:t>
            </a:r>
            <a:r>
              <a:rPr lang="en-US" altLang="ko-KR" sz="1500" dirty="0"/>
              <a:t>(8</a:t>
            </a:r>
            <a:r>
              <a:rPr lang="ko-KR" altLang="en-US" sz="1500" dirty="0"/>
              <a:t>단위 </a:t>
            </a:r>
            <a:r>
              <a:rPr lang="en-US" altLang="ko-KR" sz="1500" dirty="0"/>
              <a:t>or 10</a:t>
            </a:r>
            <a:r>
              <a:rPr lang="ko-KR" altLang="en-US" sz="1500" dirty="0"/>
              <a:t>단위 </a:t>
            </a:r>
            <a:r>
              <a:rPr lang="en-US" altLang="ko-KR" sz="1500" dirty="0"/>
              <a:t>or 14</a:t>
            </a:r>
            <a:r>
              <a:rPr lang="ko-KR" altLang="en-US" sz="1500" dirty="0"/>
              <a:t>단위</a:t>
            </a:r>
            <a:r>
              <a:rPr lang="en-US" altLang="ko-KR" sz="1500" dirty="0"/>
              <a:t>)</a:t>
            </a:r>
            <a:endParaRPr lang="en-US" altLang="ko-KR" sz="1500" dirty="0" smtClean="0"/>
          </a:p>
          <a:p>
            <a:pPr marL="342900" indent="-342900">
              <a:buFont typeface="+mj-ea"/>
              <a:buAutoNum type="circleNumDbPlain"/>
            </a:pPr>
            <a:endParaRPr lang="en-US" altLang="ko-KR" sz="1500" b="1" dirty="0" smtClean="0"/>
          </a:p>
          <a:p>
            <a:pPr marL="342900" indent="-342900">
              <a:buFont typeface="+mj-ea"/>
              <a:buAutoNum type="circleNumDbPlain"/>
            </a:pPr>
            <a:r>
              <a:rPr lang="ko-KR" altLang="en-US" sz="1500" b="1" dirty="0" err="1" smtClean="0"/>
              <a:t>전송구분</a:t>
            </a:r>
            <a:r>
              <a:rPr lang="en-US" altLang="ko-KR" sz="1500" b="1" dirty="0"/>
              <a:t>: </a:t>
            </a:r>
            <a:r>
              <a:rPr lang="en-US" altLang="ko-KR" sz="1500" dirty="0"/>
              <a:t>FAX / E-mail / </a:t>
            </a:r>
            <a:r>
              <a:rPr lang="ko-KR" altLang="en-US" sz="1500" dirty="0">
                <a:solidFill>
                  <a:srgbClr val="FF0000"/>
                </a:solidFill>
              </a:rPr>
              <a:t>미등록</a:t>
            </a:r>
            <a:r>
              <a:rPr lang="ko-KR" altLang="en-US" sz="1500" dirty="0"/>
              <a:t> 으로 표시되며</a:t>
            </a:r>
            <a:r>
              <a:rPr lang="en-US" altLang="ko-KR" sz="1500" dirty="0"/>
              <a:t>, </a:t>
            </a:r>
            <a:r>
              <a:rPr lang="en-US" altLang="ko-KR" sz="1500" dirty="0" smtClean="0"/>
              <a:t>      WINK</a:t>
            </a:r>
            <a:r>
              <a:rPr lang="ko-KR" altLang="en-US" sz="1500" dirty="0"/>
              <a:t>에서 </a:t>
            </a:r>
            <a:r>
              <a:rPr lang="ko-KR" altLang="en-US" sz="1500" dirty="0" err="1"/>
              <a:t>종합계좌</a:t>
            </a:r>
            <a:r>
              <a:rPr lang="ko-KR" altLang="en-US" sz="1500" dirty="0"/>
              <a:t> 단위</a:t>
            </a:r>
            <a:r>
              <a:rPr lang="en-US" altLang="ko-KR" sz="1500" dirty="0"/>
              <a:t>(8</a:t>
            </a:r>
            <a:r>
              <a:rPr lang="ko-KR" altLang="en-US" sz="1500" dirty="0"/>
              <a:t>단위</a:t>
            </a:r>
            <a:r>
              <a:rPr lang="en-US" altLang="ko-KR" sz="1500" dirty="0"/>
              <a:t>) </a:t>
            </a:r>
            <a:r>
              <a:rPr lang="ko-KR" altLang="en-US" sz="1500" dirty="0"/>
              <a:t>담당자의 연락처 유무에 따라 </a:t>
            </a:r>
            <a:r>
              <a:rPr lang="ko-KR" altLang="en-US" sz="1500" dirty="0" err="1"/>
              <a:t>전송구분이</a:t>
            </a:r>
            <a:r>
              <a:rPr lang="ko-KR" altLang="en-US" sz="1500" dirty="0"/>
              <a:t> </a:t>
            </a:r>
            <a:r>
              <a:rPr lang="ko-KR" altLang="en-US" sz="1500" dirty="0" smtClean="0"/>
              <a:t>나타남</a:t>
            </a:r>
            <a:endParaRPr lang="en-US" altLang="ko-KR" sz="1500" dirty="0" smtClean="0"/>
          </a:p>
        </p:txBody>
      </p:sp>
      <p:sp>
        <p:nvSpPr>
          <p:cNvPr id="29" name="직사각형 28"/>
          <p:cNvSpPr/>
          <p:nvPr/>
        </p:nvSpPr>
        <p:spPr>
          <a:xfrm>
            <a:off x="6275388" y="4005263"/>
            <a:ext cx="5590376" cy="2506102"/>
          </a:xfrm>
          <a:prstGeom prst="rect">
            <a:avLst/>
          </a:prstGeom>
          <a:noFill/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6350908" y="4080342"/>
            <a:ext cx="5439335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 startAt="5"/>
            </a:pPr>
            <a:r>
              <a:rPr lang="ko-KR" altLang="en-US" sz="1500" b="1" dirty="0" smtClean="0"/>
              <a:t>수신처명 </a:t>
            </a:r>
            <a:r>
              <a:rPr lang="en-US" altLang="ko-KR" sz="1500" b="1" dirty="0" smtClean="0"/>
              <a:t>/ </a:t>
            </a:r>
            <a:r>
              <a:rPr lang="ko-KR" altLang="en-US" sz="1500" b="1" dirty="0" smtClean="0"/>
              <a:t>수신처</a:t>
            </a:r>
            <a:r>
              <a:rPr lang="en-US" altLang="ko-KR" sz="1500" b="1" dirty="0" smtClean="0"/>
              <a:t>: </a:t>
            </a:r>
            <a:r>
              <a:rPr lang="en-US" altLang="ko-KR" sz="1500" dirty="0" smtClean="0"/>
              <a:t>WINK </a:t>
            </a:r>
            <a:r>
              <a:rPr lang="ko-KR" altLang="en-US" sz="1500" dirty="0" err="1" smtClean="0"/>
              <a:t>종합계좌</a:t>
            </a:r>
            <a:r>
              <a:rPr lang="ko-KR" altLang="en-US" sz="1500" dirty="0" smtClean="0"/>
              <a:t> 단위</a:t>
            </a:r>
            <a:r>
              <a:rPr lang="en-US" altLang="ko-KR" sz="1500" dirty="0" smtClean="0"/>
              <a:t>(8</a:t>
            </a:r>
            <a:r>
              <a:rPr lang="ko-KR" altLang="en-US" sz="1500" dirty="0" smtClean="0"/>
              <a:t>단위</a:t>
            </a:r>
            <a:r>
              <a:rPr lang="en-US" altLang="ko-KR" sz="1500" dirty="0" smtClean="0"/>
              <a:t>)</a:t>
            </a:r>
            <a:r>
              <a:rPr lang="ko-KR" altLang="en-US" sz="1500" dirty="0" smtClean="0"/>
              <a:t>로 가져온 수신처</a:t>
            </a:r>
            <a:endParaRPr lang="en-US" altLang="ko-KR" sz="1500" b="1" dirty="0" smtClean="0"/>
          </a:p>
          <a:p>
            <a:pPr marL="342900" indent="-342900">
              <a:buFont typeface="+mj-ea"/>
              <a:buAutoNum type="circleNumDbPlain" startAt="5"/>
            </a:pPr>
            <a:endParaRPr lang="en-US" altLang="ko-KR" sz="1500" b="1" dirty="0" smtClean="0"/>
          </a:p>
          <a:p>
            <a:pPr marL="342900" indent="-342900">
              <a:buFont typeface="+mj-ea"/>
              <a:buAutoNum type="circleNumDbPlain" startAt="5"/>
            </a:pPr>
            <a:r>
              <a:rPr lang="ko-KR" altLang="en-US" sz="1500" b="1" dirty="0" err="1" smtClean="0"/>
              <a:t>보고서서식</a:t>
            </a:r>
            <a:r>
              <a:rPr lang="en-US" altLang="ko-KR" sz="1500" b="1" dirty="0" smtClean="0"/>
              <a:t>: </a:t>
            </a:r>
            <a:r>
              <a:rPr lang="ko-KR" altLang="en-US" sz="1500" dirty="0" smtClean="0"/>
              <a:t>처리 대상 보고서 </a:t>
            </a:r>
            <a:r>
              <a:rPr lang="ko-KR" altLang="en-US" sz="1500" dirty="0" err="1" smtClean="0"/>
              <a:t>서식명</a:t>
            </a:r>
            <a:endParaRPr lang="en-US" altLang="ko-KR" sz="1500" b="1" dirty="0" smtClean="0"/>
          </a:p>
          <a:p>
            <a:pPr marL="342900" indent="-342900">
              <a:buFont typeface="+mj-ea"/>
              <a:buAutoNum type="circleNumDbPlain" startAt="5"/>
            </a:pPr>
            <a:endParaRPr lang="en-US" altLang="ko-KR" sz="1500" b="1" dirty="0" smtClean="0"/>
          </a:p>
          <a:p>
            <a:pPr marL="342900" indent="-342900">
              <a:buFont typeface="+mj-ea"/>
              <a:buAutoNum type="circleNumDbPlain" startAt="5"/>
            </a:pPr>
            <a:r>
              <a:rPr lang="ko-KR" altLang="en-US" sz="1500" b="1" dirty="0" err="1" smtClean="0"/>
              <a:t>서버전송</a:t>
            </a:r>
            <a:r>
              <a:rPr lang="en-US" altLang="ko-KR" sz="1500" b="1" dirty="0" smtClean="0"/>
              <a:t>: </a:t>
            </a:r>
            <a:r>
              <a:rPr lang="en-US" altLang="ko-KR" sz="1500" dirty="0" err="1" smtClean="0"/>
              <a:t>SettleNet</a:t>
            </a:r>
            <a:r>
              <a:rPr lang="ko-KR" altLang="en-US" sz="1500" dirty="0" smtClean="0"/>
              <a:t>에서 전송을 완료한 시간</a:t>
            </a:r>
            <a:endParaRPr lang="en-US" altLang="ko-KR" sz="1500" b="1" dirty="0" smtClean="0"/>
          </a:p>
          <a:p>
            <a:pPr marL="342900" indent="-342900">
              <a:buFont typeface="+mj-ea"/>
              <a:buAutoNum type="circleNumDbPlain" startAt="5"/>
            </a:pPr>
            <a:endParaRPr lang="en-US" altLang="ko-KR" sz="1500" b="1" dirty="0" smtClean="0"/>
          </a:p>
          <a:p>
            <a:pPr marL="342900" indent="-342900">
              <a:buFont typeface="+mj-ea"/>
              <a:buAutoNum type="circleNumDbPlain" startAt="5"/>
            </a:pPr>
            <a:r>
              <a:rPr lang="ko-KR" altLang="en-US" sz="1500" b="1" dirty="0" err="1" smtClean="0"/>
              <a:t>전송제외</a:t>
            </a:r>
            <a:r>
              <a:rPr lang="en-US" altLang="ko-KR" sz="1500" b="1" dirty="0" smtClean="0"/>
              <a:t>: </a:t>
            </a:r>
            <a:r>
              <a:rPr lang="en-US" altLang="ko-KR" sz="1500" dirty="0" err="1" smtClean="0"/>
              <a:t>SettleNet</a:t>
            </a:r>
            <a:r>
              <a:rPr lang="ko-KR" altLang="en-US" sz="1500" dirty="0" smtClean="0"/>
              <a:t>에서 사용자가 전송 제외를 요청한   대상</a:t>
            </a:r>
            <a:r>
              <a:rPr lang="en-US" altLang="ko-KR" sz="1500" dirty="0" smtClean="0"/>
              <a:t>(</a:t>
            </a:r>
            <a:r>
              <a:rPr lang="ko-KR" altLang="en-US" sz="1500" dirty="0" smtClean="0"/>
              <a:t>제외일 경우 </a:t>
            </a:r>
            <a:r>
              <a:rPr lang="en-US" altLang="ko-KR" sz="1500" dirty="0" smtClean="0"/>
              <a:t>‘Y’, </a:t>
            </a:r>
            <a:r>
              <a:rPr lang="ko-KR" altLang="en-US" sz="1500" dirty="0" smtClean="0"/>
              <a:t>아닐 경우 </a:t>
            </a:r>
            <a:r>
              <a:rPr lang="en-US" altLang="ko-KR" sz="1500" dirty="0" smtClean="0"/>
              <a:t>‘’(</a:t>
            </a:r>
            <a:r>
              <a:rPr lang="ko-KR" altLang="en-US" sz="1500" dirty="0" smtClean="0"/>
              <a:t>공란</a:t>
            </a:r>
            <a:r>
              <a:rPr lang="en-US" altLang="ko-KR" sz="1500" dirty="0" smtClean="0"/>
              <a:t>))</a:t>
            </a:r>
            <a:endParaRPr lang="en-US" altLang="ko-KR" sz="1500" b="1" dirty="0" smtClean="0"/>
          </a:p>
        </p:txBody>
      </p:sp>
      <p:sp>
        <p:nvSpPr>
          <p:cNvPr id="14" name="순서도: 연결자 13"/>
          <p:cNvSpPr/>
          <p:nvPr/>
        </p:nvSpPr>
        <p:spPr>
          <a:xfrm>
            <a:off x="11740850" y="6686367"/>
            <a:ext cx="108249" cy="108968"/>
          </a:xfrm>
          <a:prstGeom prst="flowChartConnector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순서도: 연결자 14"/>
          <p:cNvSpPr/>
          <p:nvPr/>
        </p:nvSpPr>
        <p:spPr>
          <a:xfrm>
            <a:off x="11502259" y="6686367"/>
            <a:ext cx="108249" cy="108968"/>
          </a:xfrm>
          <a:prstGeom prst="flowChartConnector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순서도: 연결자 15"/>
          <p:cNvSpPr/>
          <p:nvPr/>
        </p:nvSpPr>
        <p:spPr>
          <a:xfrm>
            <a:off x="11263668" y="6686367"/>
            <a:ext cx="108249" cy="108968"/>
          </a:xfrm>
          <a:prstGeom prst="flowChartConnector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순서도: 연결자 16"/>
          <p:cNvSpPr/>
          <p:nvPr/>
        </p:nvSpPr>
        <p:spPr>
          <a:xfrm>
            <a:off x="11025077" y="6686367"/>
            <a:ext cx="108249" cy="108968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순서도: 연결자 17"/>
          <p:cNvSpPr/>
          <p:nvPr/>
        </p:nvSpPr>
        <p:spPr>
          <a:xfrm>
            <a:off x="10786486" y="6686367"/>
            <a:ext cx="108249" cy="108968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334963" y="549275"/>
            <a:ext cx="115220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333375" y="6632575"/>
            <a:ext cx="115220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14" descr="20110408000039_0.jp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8607" y="6561456"/>
            <a:ext cx="1333362" cy="325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6377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33376" y="149165"/>
            <a:ext cx="11523662" cy="4001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+mj-lt"/>
              </a:rPr>
              <a:t>2. </a:t>
            </a:r>
            <a:r>
              <a:rPr lang="ko-KR" altLang="en-US" sz="2000" b="1" dirty="0" smtClean="0">
                <a:latin typeface="+mj-lt"/>
              </a:rPr>
              <a:t>송신 </a:t>
            </a:r>
            <a:r>
              <a:rPr lang="en-US" altLang="ko-KR" sz="2000" b="1" dirty="0" smtClean="0">
                <a:latin typeface="+mj-lt"/>
              </a:rPr>
              <a:t>Manager </a:t>
            </a:r>
            <a:r>
              <a:rPr lang="ko-KR" altLang="en-US" sz="2000" b="1" dirty="0" smtClean="0">
                <a:latin typeface="+mj-lt"/>
              </a:rPr>
              <a:t>화면 구성 </a:t>
            </a:r>
            <a:r>
              <a:rPr lang="en-US" altLang="ko-KR" sz="2000" b="1" dirty="0" smtClean="0">
                <a:latin typeface="+mj-lt"/>
              </a:rPr>
              <a:t>– </a:t>
            </a:r>
            <a:r>
              <a:rPr lang="en-US" altLang="ko-KR" sz="2000" b="1" dirty="0" smtClean="0"/>
              <a:t>1) </a:t>
            </a:r>
            <a:r>
              <a:rPr lang="ko-KR" altLang="en-US" sz="2000" b="1" dirty="0"/>
              <a:t>송신 </a:t>
            </a:r>
            <a:r>
              <a:rPr lang="ko-KR" altLang="en-US" sz="2000" b="1" dirty="0" smtClean="0"/>
              <a:t>목록</a:t>
            </a:r>
            <a:endParaRPr lang="en-US" altLang="ko-KR" sz="20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334963" y="873125"/>
            <a:ext cx="5588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b="1" dirty="0" smtClean="0"/>
              <a:t> 당일 송신 확인</a:t>
            </a:r>
            <a:endParaRPr lang="en-US" altLang="ko-KR" b="1" dirty="0" smtClean="0"/>
          </a:p>
        </p:txBody>
      </p:sp>
      <p:sp>
        <p:nvSpPr>
          <p:cNvPr id="23" name="직사각형 22"/>
          <p:cNvSpPr/>
          <p:nvPr/>
        </p:nvSpPr>
        <p:spPr>
          <a:xfrm>
            <a:off x="333376" y="4018523"/>
            <a:ext cx="5590376" cy="2506102"/>
          </a:xfrm>
          <a:prstGeom prst="rect">
            <a:avLst/>
          </a:prstGeom>
          <a:noFill/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412687" y="4072324"/>
            <a:ext cx="543175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ko-KR" altLang="en-US" sz="1500" b="1" dirty="0" smtClean="0"/>
              <a:t>사번</a:t>
            </a:r>
            <a:r>
              <a:rPr lang="en-US" altLang="ko-KR" sz="1500" b="1" dirty="0"/>
              <a:t> </a:t>
            </a:r>
            <a:r>
              <a:rPr lang="en-US" altLang="ko-KR" sz="1500" b="1" dirty="0" smtClean="0"/>
              <a:t>/ </a:t>
            </a:r>
            <a:r>
              <a:rPr lang="ko-KR" altLang="en-US" sz="1500" b="1" dirty="0" err="1" smtClean="0"/>
              <a:t>계좌번호</a:t>
            </a:r>
            <a:r>
              <a:rPr lang="en-US" altLang="ko-KR" sz="1500" b="1" dirty="0"/>
              <a:t> </a:t>
            </a:r>
            <a:r>
              <a:rPr lang="en-US" altLang="ko-KR" sz="1500" b="1" dirty="0" smtClean="0"/>
              <a:t>/ </a:t>
            </a:r>
            <a:r>
              <a:rPr lang="ko-KR" altLang="en-US" sz="1500" b="1" dirty="0" err="1" smtClean="0"/>
              <a:t>계좌명</a:t>
            </a:r>
            <a:r>
              <a:rPr lang="ko-KR" altLang="en-US" sz="1500" b="1" dirty="0" smtClean="0"/>
              <a:t> </a:t>
            </a:r>
            <a:r>
              <a:rPr lang="en-US" altLang="ko-KR" sz="1500" b="1" dirty="0" smtClean="0"/>
              <a:t>/ </a:t>
            </a:r>
            <a:r>
              <a:rPr lang="ko-KR" altLang="en-US" sz="1500" b="1" dirty="0" err="1" smtClean="0"/>
              <a:t>전송구분</a:t>
            </a:r>
            <a:r>
              <a:rPr lang="ko-KR" altLang="en-US" sz="1500" b="1" dirty="0" smtClean="0"/>
              <a:t> </a:t>
            </a:r>
            <a:r>
              <a:rPr lang="en-US" altLang="ko-KR" sz="1500" b="1" dirty="0" smtClean="0"/>
              <a:t>/ </a:t>
            </a:r>
            <a:r>
              <a:rPr lang="ko-KR" altLang="en-US" sz="1500" b="1" dirty="0" smtClean="0"/>
              <a:t>수신처명 </a:t>
            </a:r>
            <a:r>
              <a:rPr lang="en-US" altLang="ko-KR" sz="1500" b="1" dirty="0" smtClean="0"/>
              <a:t>/ </a:t>
            </a:r>
            <a:r>
              <a:rPr lang="ko-KR" altLang="en-US" sz="1500" b="1" dirty="0" smtClean="0"/>
              <a:t>수신처 </a:t>
            </a:r>
            <a:r>
              <a:rPr lang="en-US" altLang="ko-KR" sz="1500" b="1" dirty="0" smtClean="0"/>
              <a:t>/ </a:t>
            </a:r>
            <a:r>
              <a:rPr lang="ko-KR" altLang="en-US" sz="1500" b="1" dirty="0" err="1" smtClean="0"/>
              <a:t>보고서서식</a:t>
            </a:r>
            <a:endParaRPr lang="en-US" altLang="ko-KR" sz="1500" b="1" dirty="0" smtClean="0"/>
          </a:p>
          <a:p>
            <a:r>
              <a:rPr lang="en-US" altLang="ko-KR" sz="1500" b="1" dirty="0" smtClean="0"/>
              <a:t>  </a:t>
            </a:r>
            <a:r>
              <a:rPr lang="en-US" altLang="ko-KR" sz="1500" dirty="0" smtClean="0"/>
              <a:t>   : </a:t>
            </a:r>
            <a:r>
              <a:rPr lang="ko-KR" altLang="en-US" sz="1500" dirty="0" smtClean="0"/>
              <a:t>전송 대상 목록에서 전송을 시도한 데이터가 표시된다</a:t>
            </a:r>
            <a:r>
              <a:rPr lang="en-US" altLang="ko-KR" sz="1500" dirty="0" smtClean="0"/>
              <a:t>.</a:t>
            </a:r>
          </a:p>
          <a:p>
            <a:endParaRPr lang="en-US" altLang="ko-KR" sz="1500" dirty="0" smtClean="0"/>
          </a:p>
          <a:p>
            <a:pPr marL="342900" indent="-342900">
              <a:buFont typeface="+mj-ea"/>
              <a:buAutoNum type="circleNumDbPlain" startAt="2"/>
            </a:pPr>
            <a:r>
              <a:rPr lang="ko-KR" altLang="en-US" sz="1500" b="1" dirty="0" err="1" smtClean="0"/>
              <a:t>시작시간</a:t>
            </a:r>
            <a:r>
              <a:rPr lang="ko-KR" altLang="en-US" sz="1500" b="1" dirty="0" smtClean="0"/>
              <a:t> </a:t>
            </a:r>
            <a:r>
              <a:rPr lang="en-US" altLang="ko-KR" sz="1500" b="1" dirty="0" smtClean="0"/>
              <a:t>/ </a:t>
            </a:r>
            <a:r>
              <a:rPr lang="ko-KR" altLang="en-US" sz="1500" b="1" dirty="0" err="1" smtClean="0"/>
              <a:t>완료시간</a:t>
            </a:r>
            <a:r>
              <a:rPr lang="en-US" altLang="ko-KR" sz="1500" b="1" dirty="0" smtClean="0"/>
              <a:t>: </a:t>
            </a:r>
            <a:r>
              <a:rPr lang="en-US" altLang="ko-KR" sz="1500" dirty="0" err="1" smtClean="0"/>
              <a:t>SettleNet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에서 전송을 요청하고 완료한 시간</a:t>
            </a:r>
            <a:endParaRPr lang="en-US" altLang="ko-KR" sz="1500" dirty="0" smtClean="0"/>
          </a:p>
          <a:p>
            <a:pPr marL="342900" indent="-342900">
              <a:buFont typeface="+mj-ea"/>
              <a:buAutoNum type="circleNumDbPlain" startAt="2"/>
            </a:pPr>
            <a:endParaRPr lang="en-US" altLang="ko-KR" sz="1500" b="1" dirty="0"/>
          </a:p>
          <a:p>
            <a:pPr marL="342900" indent="-342900">
              <a:buFont typeface="+mj-ea"/>
              <a:buAutoNum type="circleNumDbPlain" startAt="2"/>
            </a:pPr>
            <a:r>
              <a:rPr lang="ko-KR" altLang="en-US" sz="1500" b="1" dirty="0"/>
              <a:t>재전송</a:t>
            </a:r>
            <a:r>
              <a:rPr lang="en-US" altLang="ko-KR" sz="1500" b="1" dirty="0"/>
              <a:t>:</a:t>
            </a:r>
            <a:r>
              <a:rPr lang="en-US" altLang="ko-KR" sz="1500" dirty="0"/>
              <a:t> FAX </a:t>
            </a:r>
            <a:r>
              <a:rPr lang="ko-KR" altLang="en-US" sz="1500" dirty="0"/>
              <a:t>전송의 경우 수신 측 </a:t>
            </a:r>
            <a:r>
              <a:rPr lang="en-US" altLang="ko-KR" sz="1500" dirty="0"/>
              <a:t>FAX</a:t>
            </a:r>
            <a:r>
              <a:rPr lang="ko-KR" altLang="en-US" sz="1500" dirty="0"/>
              <a:t>가 통화 중일 경우 </a:t>
            </a:r>
            <a:r>
              <a:rPr lang="en-US" altLang="ko-KR" sz="1500" dirty="0" err="1"/>
              <a:t>SettleNet</a:t>
            </a:r>
            <a:r>
              <a:rPr lang="ko-KR" altLang="en-US" sz="1500" dirty="0"/>
              <a:t>에서 </a:t>
            </a:r>
            <a:r>
              <a:rPr lang="en-US" altLang="ko-KR" sz="1500" dirty="0"/>
              <a:t>X</a:t>
            </a:r>
            <a:r>
              <a:rPr lang="ko-KR" altLang="en-US" sz="1500" dirty="0" smtClean="0"/>
              <a:t>번까지 </a:t>
            </a:r>
            <a:r>
              <a:rPr lang="ko-KR" altLang="en-US" sz="1500" dirty="0"/>
              <a:t>자동으로 재전송을 시도하는데</a:t>
            </a:r>
            <a:r>
              <a:rPr lang="en-US" altLang="ko-KR" sz="1500" dirty="0"/>
              <a:t>, </a:t>
            </a:r>
            <a:r>
              <a:rPr lang="ko-KR" altLang="en-US" sz="1500" dirty="0"/>
              <a:t>시도 횟수가 표시된다</a:t>
            </a:r>
            <a:r>
              <a:rPr lang="en-US" altLang="ko-KR" sz="1500" dirty="0" smtClean="0"/>
              <a:t>.</a:t>
            </a:r>
            <a:endParaRPr lang="en-US" altLang="ko-KR" sz="15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652" y="1334439"/>
            <a:ext cx="11530386" cy="2438956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6275388" y="4005263"/>
            <a:ext cx="5590376" cy="2506102"/>
          </a:xfrm>
          <a:prstGeom prst="rect">
            <a:avLst/>
          </a:prstGeom>
          <a:noFill/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354699" y="4072324"/>
            <a:ext cx="543175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 startAt="4"/>
            </a:pPr>
            <a:r>
              <a:rPr lang="en-US" altLang="ko-KR" sz="1500" b="1" dirty="0" smtClean="0"/>
              <a:t>Process:</a:t>
            </a:r>
            <a:r>
              <a:rPr lang="en-US" altLang="ko-KR" sz="1500" dirty="0" smtClean="0"/>
              <a:t> </a:t>
            </a:r>
            <a:r>
              <a:rPr lang="ko-KR" altLang="en-US" sz="1500" dirty="0" err="1" smtClean="0"/>
              <a:t>전송상태를</a:t>
            </a:r>
            <a:r>
              <a:rPr lang="ko-KR" altLang="en-US" sz="1500" dirty="0" smtClean="0"/>
              <a:t> 표시한다</a:t>
            </a:r>
            <a:r>
              <a:rPr lang="en-US" altLang="ko-KR" sz="1500" dirty="0" smtClean="0"/>
              <a:t>. </a:t>
            </a:r>
          </a:p>
          <a:p>
            <a:r>
              <a:rPr lang="en-US" altLang="ko-KR" sz="1500" dirty="0" smtClean="0"/>
              <a:t>   - </a:t>
            </a:r>
            <a:r>
              <a:rPr lang="en-US" altLang="ko-KR" sz="1500" dirty="0" smtClean="0">
                <a:solidFill>
                  <a:schemeClr val="accent5"/>
                </a:solidFill>
              </a:rPr>
              <a:t>FINISH</a:t>
            </a:r>
            <a:r>
              <a:rPr lang="en-US" altLang="ko-KR" sz="1500" dirty="0" smtClean="0"/>
              <a:t>: </a:t>
            </a:r>
            <a:r>
              <a:rPr lang="ko-KR" altLang="en-US" sz="1500" dirty="0" smtClean="0"/>
              <a:t>전송 완료</a:t>
            </a:r>
            <a:r>
              <a:rPr lang="en-US" altLang="ko-KR" sz="1500" dirty="0" smtClean="0"/>
              <a:t> </a:t>
            </a:r>
          </a:p>
          <a:p>
            <a:r>
              <a:rPr lang="en-US" altLang="ko-KR" sz="1500" dirty="0"/>
              <a:t> </a:t>
            </a:r>
            <a:r>
              <a:rPr lang="en-US" altLang="ko-KR" sz="1500" dirty="0" smtClean="0"/>
              <a:t>  - </a:t>
            </a:r>
            <a:r>
              <a:rPr lang="en-US" altLang="ko-KR" sz="1500" dirty="0" smtClean="0">
                <a:solidFill>
                  <a:schemeClr val="accent1"/>
                </a:solidFill>
              </a:rPr>
              <a:t>Cance</a:t>
            </a:r>
            <a:r>
              <a:rPr lang="en-US" altLang="ko-KR" sz="1500" dirty="0">
                <a:solidFill>
                  <a:schemeClr val="accent1"/>
                </a:solidFill>
              </a:rPr>
              <a:t>l</a:t>
            </a:r>
            <a:r>
              <a:rPr lang="en-US" altLang="ko-KR" sz="1500" dirty="0" smtClean="0"/>
              <a:t>: </a:t>
            </a:r>
            <a:r>
              <a:rPr lang="ko-KR" altLang="en-US" sz="1500" dirty="0" smtClean="0"/>
              <a:t>전송 취소</a:t>
            </a:r>
            <a:endParaRPr lang="en-US" altLang="ko-KR" sz="1500" dirty="0" smtClean="0">
              <a:solidFill>
                <a:schemeClr val="accent1"/>
              </a:solidFill>
            </a:endParaRPr>
          </a:p>
          <a:p>
            <a:r>
              <a:rPr lang="en-US" altLang="ko-KR" sz="1500" dirty="0"/>
              <a:t> </a:t>
            </a:r>
            <a:r>
              <a:rPr lang="en-US" altLang="ko-KR" sz="1500" dirty="0" smtClean="0"/>
              <a:t>  - </a:t>
            </a:r>
            <a:r>
              <a:rPr lang="en-US" altLang="ko-KR" sz="1500" dirty="0">
                <a:solidFill>
                  <a:schemeClr val="accent4"/>
                </a:solidFill>
              </a:rPr>
              <a:t>Sending</a:t>
            </a:r>
            <a:r>
              <a:rPr lang="en-US" altLang="ko-KR" sz="1500" dirty="0" smtClean="0">
                <a:solidFill>
                  <a:schemeClr val="accent4"/>
                </a:solidFill>
              </a:rPr>
              <a:t>..</a:t>
            </a:r>
            <a:r>
              <a:rPr lang="en-US" altLang="ko-KR" sz="1500" dirty="0" smtClean="0"/>
              <a:t>: </a:t>
            </a:r>
            <a:r>
              <a:rPr lang="ko-KR" altLang="en-US" sz="1500" dirty="0" smtClean="0"/>
              <a:t>전송 중</a:t>
            </a:r>
            <a:r>
              <a:rPr lang="en-US" altLang="ko-KR" sz="1500" dirty="0" smtClean="0">
                <a:solidFill>
                  <a:schemeClr val="accent4"/>
                </a:solidFill>
              </a:rPr>
              <a:t> </a:t>
            </a:r>
          </a:p>
          <a:p>
            <a:r>
              <a:rPr lang="en-US" altLang="ko-KR" sz="1500" dirty="0" smtClean="0"/>
              <a:t>   - </a:t>
            </a:r>
            <a:r>
              <a:rPr lang="en-US" altLang="ko-KR" sz="1500" dirty="0" smtClean="0">
                <a:solidFill>
                  <a:srgbClr val="7030A0"/>
                </a:solidFill>
              </a:rPr>
              <a:t>Waiting..</a:t>
            </a:r>
            <a:r>
              <a:rPr lang="en-US" altLang="ko-KR" sz="1500" dirty="0" smtClean="0"/>
              <a:t>: </a:t>
            </a:r>
            <a:r>
              <a:rPr lang="ko-KR" altLang="en-US" sz="1500" dirty="0" smtClean="0"/>
              <a:t>전송 대기</a:t>
            </a:r>
            <a:endParaRPr lang="en-US" altLang="ko-KR" sz="1500" dirty="0" smtClean="0"/>
          </a:p>
          <a:p>
            <a:r>
              <a:rPr lang="en-US" altLang="ko-KR" sz="1500" dirty="0">
                <a:solidFill>
                  <a:schemeClr val="accent6"/>
                </a:solidFill>
              </a:rPr>
              <a:t> </a:t>
            </a:r>
            <a:r>
              <a:rPr lang="en-US" altLang="ko-KR" sz="1500" dirty="0" smtClean="0">
                <a:solidFill>
                  <a:schemeClr val="accent6"/>
                </a:solidFill>
              </a:rPr>
              <a:t>  </a:t>
            </a:r>
            <a:r>
              <a:rPr lang="en-US" altLang="ko-KR" sz="1500" dirty="0" smtClean="0"/>
              <a:t>- </a:t>
            </a:r>
            <a:r>
              <a:rPr lang="en-US" altLang="ko-KR" sz="1500" dirty="0" smtClean="0">
                <a:solidFill>
                  <a:schemeClr val="accent6"/>
                </a:solidFill>
              </a:rPr>
              <a:t>RETRY</a:t>
            </a:r>
            <a:r>
              <a:rPr lang="en-US" altLang="ko-KR" sz="1500" dirty="0" smtClean="0"/>
              <a:t>: </a:t>
            </a:r>
            <a:r>
              <a:rPr lang="ko-KR" altLang="en-US" sz="1500" dirty="0" smtClean="0"/>
              <a:t>전송 재시도 </a:t>
            </a:r>
            <a:r>
              <a:rPr lang="en-US" altLang="ko-KR" sz="1500" dirty="0" smtClean="0">
                <a:solidFill>
                  <a:srgbClr val="FF0000"/>
                </a:solidFill>
              </a:rPr>
              <a:t>(FAX</a:t>
            </a:r>
            <a:r>
              <a:rPr lang="ko-KR" altLang="en-US" sz="1500" dirty="0" smtClean="0">
                <a:solidFill>
                  <a:srgbClr val="FF0000"/>
                </a:solidFill>
              </a:rPr>
              <a:t>만 </a:t>
            </a:r>
            <a:r>
              <a:rPr lang="en-US" altLang="ko-KR" sz="1500" dirty="0">
                <a:solidFill>
                  <a:srgbClr val="FF0000"/>
                </a:solidFill>
              </a:rPr>
              <a:t>X</a:t>
            </a:r>
            <a:r>
              <a:rPr lang="ko-KR" altLang="en-US" sz="1500" dirty="0" smtClean="0">
                <a:solidFill>
                  <a:srgbClr val="FF0000"/>
                </a:solidFill>
              </a:rPr>
              <a:t>번까지 자동 재시도</a:t>
            </a:r>
            <a:r>
              <a:rPr lang="en-US" altLang="ko-KR" sz="1500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altLang="ko-KR" sz="1500" dirty="0"/>
              <a:t> </a:t>
            </a:r>
            <a:r>
              <a:rPr lang="en-US" altLang="ko-KR" sz="1500" dirty="0" smtClean="0"/>
              <a:t>  - </a:t>
            </a:r>
            <a:r>
              <a:rPr lang="en-US" altLang="ko-KR" sz="1500" dirty="0" smtClean="0">
                <a:solidFill>
                  <a:srgbClr val="FF0000"/>
                </a:solidFill>
              </a:rPr>
              <a:t>ERROR</a:t>
            </a:r>
            <a:r>
              <a:rPr lang="en-US" altLang="ko-KR" sz="1500" dirty="0" smtClean="0"/>
              <a:t>: </a:t>
            </a:r>
            <a:r>
              <a:rPr lang="ko-KR" altLang="en-US" sz="1500" dirty="0" smtClean="0"/>
              <a:t>전송 에러</a:t>
            </a:r>
            <a:endParaRPr lang="en-US" altLang="ko-KR" sz="1500" dirty="0" smtClean="0"/>
          </a:p>
          <a:p>
            <a:endParaRPr lang="en-US" altLang="ko-KR" sz="1500" dirty="0"/>
          </a:p>
          <a:p>
            <a:pPr marL="342900" indent="-342900">
              <a:buFont typeface="+mj-ea"/>
              <a:buAutoNum type="circleNumDbPlain" startAt="5"/>
            </a:pPr>
            <a:r>
              <a:rPr lang="en-US" altLang="ko-KR" sz="1500" b="1" dirty="0" smtClean="0"/>
              <a:t>Page:</a:t>
            </a:r>
            <a:r>
              <a:rPr lang="en-US" altLang="ko-KR" sz="1500" dirty="0"/>
              <a:t> </a:t>
            </a:r>
            <a:r>
              <a:rPr lang="ko-KR" altLang="en-US" sz="1500" dirty="0" smtClean="0"/>
              <a:t>진행 페이지</a:t>
            </a:r>
            <a:r>
              <a:rPr lang="en-US" altLang="ko-KR" sz="1500" dirty="0" smtClean="0"/>
              <a:t>(M)</a:t>
            </a:r>
            <a:r>
              <a:rPr lang="ko-KR" altLang="en-US" sz="1500" dirty="0" smtClean="0"/>
              <a:t> </a:t>
            </a:r>
            <a:r>
              <a:rPr lang="en-US" altLang="ko-KR" sz="1500" dirty="0" smtClean="0"/>
              <a:t>/ </a:t>
            </a:r>
            <a:r>
              <a:rPr lang="ko-KR" altLang="en-US" sz="1500" dirty="0" smtClean="0"/>
              <a:t>총 페이지</a:t>
            </a:r>
            <a:r>
              <a:rPr lang="en-US" altLang="ko-KR" sz="1500" dirty="0" smtClean="0"/>
              <a:t>(N)</a:t>
            </a:r>
            <a:r>
              <a:rPr lang="ko-KR" altLang="en-US" sz="1500" dirty="0" smtClean="0"/>
              <a:t>로 표시되며</a:t>
            </a:r>
            <a:r>
              <a:rPr lang="en-US" altLang="ko-KR" sz="1500" dirty="0" smtClean="0"/>
              <a:t>,      FAX</a:t>
            </a:r>
            <a:r>
              <a:rPr lang="ko-KR" altLang="en-US" sz="1500" dirty="0" smtClean="0"/>
              <a:t>에만 해당한다</a:t>
            </a:r>
            <a:r>
              <a:rPr lang="en-US" altLang="ko-KR" sz="1500" dirty="0" smtClean="0"/>
              <a:t>. </a:t>
            </a:r>
          </a:p>
        </p:txBody>
      </p:sp>
      <p:sp>
        <p:nvSpPr>
          <p:cNvPr id="17" name="순서도: 연결자 16"/>
          <p:cNvSpPr/>
          <p:nvPr/>
        </p:nvSpPr>
        <p:spPr>
          <a:xfrm>
            <a:off x="11740850" y="6686367"/>
            <a:ext cx="108249" cy="108968"/>
          </a:xfrm>
          <a:prstGeom prst="flowChartConnector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순서도: 연결자 17"/>
          <p:cNvSpPr/>
          <p:nvPr/>
        </p:nvSpPr>
        <p:spPr>
          <a:xfrm>
            <a:off x="11502259" y="6686367"/>
            <a:ext cx="108249" cy="108968"/>
          </a:xfrm>
          <a:prstGeom prst="flowChartConnector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순서도: 연결자 18"/>
          <p:cNvSpPr/>
          <p:nvPr/>
        </p:nvSpPr>
        <p:spPr>
          <a:xfrm>
            <a:off x="11263668" y="6686367"/>
            <a:ext cx="108249" cy="108968"/>
          </a:xfrm>
          <a:prstGeom prst="flowChartConnector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순서도: 연결자 19"/>
          <p:cNvSpPr/>
          <p:nvPr/>
        </p:nvSpPr>
        <p:spPr>
          <a:xfrm>
            <a:off x="11025077" y="6686367"/>
            <a:ext cx="108249" cy="108968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순서도: 연결자 20"/>
          <p:cNvSpPr/>
          <p:nvPr/>
        </p:nvSpPr>
        <p:spPr>
          <a:xfrm>
            <a:off x="10786486" y="6686367"/>
            <a:ext cx="108249" cy="108968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334963" y="549275"/>
            <a:ext cx="115220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33375" y="6632575"/>
            <a:ext cx="115220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그림 14" descr="20110408000039_0.jp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8607" y="6561456"/>
            <a:ext cx="1333362" cy="325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8990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그림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706" y="1509527"/>
            <a:ext cx="4932363" cy="2381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619" y="1509527"/>
            <a:ext cx="4933950" cy="2381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33376" y="149165"/>
            <a:ext cx="11523662" cy="4001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+mj-lt"/>
              </a:rPr>
              <a:t>2. </a:t>
            </a:r>
            <a:r>
              <a:rPr lang="ko-KR" altLang="en-US" sz="2000" b="1" dirty="0" smtClean="0">
                <a:latin typeface="+mj-lt"/>
              </a:rPr>
              <a:t>송신 </a:t>
            </a:r>
            <a:r>
              <a:rPr lang="en-US" altLang="ko-KR" sz="2000" b="1" dirty="0" smtClean="0">
                <a:latin typeface="+mj-lt"/>
              </a:rPr>
              <a:t>Manager </a:t>
            </a:r>
            <a:r>
              <a:rPr lang="ko-KR" altLang="en-US" sz="2000" b="1" dirty="0" smtClean="0">
                <a:latin typeface="+mj-lt"/>
              </a:rPr>
              <a:t>화면 구성 </a:t>
            </a:r>
            <a:r>
              <a:rPr lang="en-US" altLang="ko-KR" sz="2000" b="1" dirty="0" smtClean="0">
                <a:latin typeface="+mj-lt"/>
              </a:rPr>
              <a:t>– </a:t>
            </a:r>
            <a:r>
              <a:rPr lang="en-US" altLang="ko-KR" sz="2000" b="1" dirty="0" smtClean="0"/>
              <a:t>2) </a:t>
            </a:r>
            <a:r>
              <a:rPr lang="ko-KR" altLang="en-US" sz="2000" b="1" dirty="0" smtClean="0"/>
              <a:t>상단 부 버튼</a:t>
            </a:r>
            <a:endParaRPr lang="en-US" altLang="ko-KR" sz="2000" b="1" dirty="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334" y="2691859"/>
            <a:ext cx="5587202" cy="3832766"/>
          </a:xfrm>
          <a:prstGeom prst="rect">
            <a:avLst/>
          </a:prstGeom>
        </p:spPr>
      </p:pic>
      <p:cxnSp>
        <p:nvCxnSpPr>
          <p:cNvPr id="27" name="직선 연결선 26"/>
          <p:cNvCxnSpPr/>
          <p:nvPr/>
        </p:nvCxnSpPr>
        <p:spPr>
          <a:xfrm>
            <a:off x="685800" y="1729740"/>
            <a:ext cx="2919413" cy="11849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6275388" y="873125"/>
            <a:ext cx="5588789" cy="5651499"/>
          </a:xfrm>
          <a:prstGeom prst="rect">
            <a:avLst/>
          </a:prstGeom>
          <a:noFill/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91577" y="1018085"/>
            <a:ext cx="5125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b="1" dirty="0" smtClean="0"/>
              <a:t> </a:t>
            </a:r>
            <a:r>
              <a:rPr lang="en-US" altLang="ko-KR" b="1" dirty="0" err="1" smtClean="0"/>
              <a:t>HotKey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는 상단 부 버튼에 한하여 일괄 적용</a:t>
            </a:r>
            <a:r>
              <a:rPr lang="en-US" altLang="ko-KR" b="1" dirty="0" smtClean="0"/>
              <a:t>.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275388" y="1058111"/>
            <a:ext cx="5588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ko-KR" altLang="en-US" b="1" dirty="0" smtClean="0"/>
              <a:t> 수신처 </a:t>
            </a:r>
            <a:r>
              <a:rPr lang="en-US" altLang="ko-KR" b="1" dirty="0" smtClean="0"/>
              <a:t>Import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600825" y="1474294"/>
            <a:ext cx="525621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- WINK</a:t>
            </a:r>
            <a:r>
              <a:rPr lang="ko-KR" altLang="en-US" sz="1500" dirty="0" smtClean="0"/>
              <a:t>에서 계좌 정보 변경일 기준으로 </a:t>
            </a:r>
            <a:r>
              <a:rPr lang="ko-KR" altLang="en-US" sz="1500" dirty="0" err="1" smtClean="0"/>
              <a:t>종합계좌</a:t>
            </a:r>
            <a:r>
              <a:rPr lang="en-US" altLang="ko-KR" sz="1500" dirty="0" smtClean="0"/>
              <a:t>(8</a:t>
            </a:r>
            <a:r>
              <a:rPr lang="ko-KR" altLang="en-US" sz="1500" dirty="0" smtClean="0"/>
              <a:t>단위</a:t>
            </a:r>
            <a:r>
              <a:rPr lang="en-US" altLang="ko-KR" sz="1500" dirty="0" smtClean="0"/>
              <a:t>)</a:t>
            </a:r>
            <a:r>
              <a:rPr lang="ko-KR" altLang="en-US" sz="1500" dirty="0" smtClean="0"/>
              <a:t>의 수신처를 </a:t>
            </a:r>
            <a:r>
              <a:rPr lang="en-US" altLang="ko-KR" sz="1500" dirty="0" err="1" smtClean="0"/>
              <a:t>SettleNet</a:t>
            </a:r>
            <a:r>
              <a:rPr lang="ko-KR" altLang="en-US" sz="1500" dirty="0" smtClean="0"/>
              <a:t>으로 업로드 한다</a:t>
            </a:r>
            <a:r>
              <a:rPr lang="en-US" altLang="ko-KR" sz="1500" dirty="0" smtClean="0"/>
              <a:t>.</a:t>
            </a:r>
          </a:p>
          <a:p>
            <a:r>
              <a:rPr lang="en-US" altLang="ko-KR" sz="1500" dirty="0" smtClean="0">
                <a:solidFill>
                  <a:srgbClr val="FF0000"/>
                </a:solidFill>
              </a:rPr>
              <a:t>- </a:t>
            </a:r>
            <a:r>
              <a:rPr lang="en-US" altLang="ko-KR" sz="1500" b="1" dirty="0" smtClean="0">
                <a:solidFill>
                  <a:srgbClr val="FF0000"/>
                </a:solidFill>
              </a:rPr>
              <a:t>‘② </a:t>
            </a:r>
            <a:r>
              <a:rPr lang="ko-KR" altLang="en-US" sz="1500" b="1" dirty="0" smtClean="0">
                <a:solidFill>
                  <a:srgbClr val="FF0000"/>
                </a:solidFill>
              </a:rPr>
              <a:t>보고서 </a:t>
            </a:r>
            <a:r>
              <a:rPr lang="en-US" altLang="ko-KR" sz="1500" b="1" dirty="0" smtClean="0">
                <a:solidFill>
                  <a:srgbClr val="FF0000"/>
                </a:solidFill>
              </a:rPr>
              <a:t>Import’ </a:t>
            </a:r>
            <a:r>
              <a:rPr lang="ko-KR" altLang="en-US" sz="1500" dirty="0" smtClean="0">
                <a:solidFill>
                  <a:srgbClr val="FF0000"/>
                </a:solidFill>
              </a:rPr>
              <a:t>도 실행 된다</a:t>
            </a:r>
            <a:r>
              <a:rPr lang="en-US" altLang="ko-KR" sz="1500" dirty="0" smtClean="0">
                <a:solidFill>
                  <a:srgbClr val="FF0000"/>
                </a:solidFill>
              </a:rPr>
              <a:t>.</a:t>
            </a:r>
          </a:p>
        </p:txBody>
      </p:sp>
      <p:cxnSp>
        <p:nvCxnSpPr>
          <p:cNvPr id="26" name="직선 연결선 25"/>
          <p:cNvCxnSpPr/>
          <p:nvPr/>
        </p:nvCxnSpPr>
        <p:spPr>
          <a:xfrm>
            <a:off x="5607424" y="1519518"/>
            <a:ext cx="316005" cy="135815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6280729" y="2343248"/>
            <a:ext cx="5588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 startAt="2"/>
            </a:pPr>
            <a:r>
              <a:rPr lang="ko-KR" altLang="en-US" b="1" dirty="0" smtClean="0"/>
              <a:t> </a:t>
            </a:r>
            <a:r>
              <a:rPr lang="ko-KR" altLang="en-US" b="1" dirty="0" smtClean="0"/>
              <a:t>보고서 </a:t>
            </a:r>
            <a:r>
              <a:rPr lang="en-US" altLang="ko-KR" b="1" dirty="0" smtClean="0"/>
              <a:t>Import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607963" y="2742666"/>
            <a:ext cx="52562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- WINK</a:t>
            </a:r>
            <a:r>
              <a:rPr lang="ko-KR" altLang="en-US" sz="1500" dirty="0" smtClean="0"/>
              <a:t>에서 계좌 </a:t>
            </a:r>
            <a:r>
              <a:rPr lang="en-US" altLang="ko-KR" sz="1500" dirty="0" smtClean="0"/>
              <a:t>&amp; </a:t>
            </a:r>
            <a:r>
              <a:rPr lang="ko-KR" altLang="en-US" sz="1500" dirty="0" smtClean="0"/>
              <a:t>전문 별 보고서 데이터를 </a:t>
            </a:r>
            <a:r>
              <a:rPr lang="en-US" altLang="ko-KR" sz="1500" dirty="0" err="1" smtClean="0"/>
              <a:t>SettleNet</a:t>
            </a:r>
            <a:r>
              <a:rPr lang="ko-KR" altLang="en-US" sz="1500" dirty="0" smtClean="0"/>
              <a:t>으로 업로드 한다</a:t>
            </a:r>
            <a:r>
              <a:rPr lang="en-US" altLang="ko-KR" sz="1500" dirty="0" smtClean="0"/>
              <a:t>.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6280729" y="3391834"/>
            <a:ext cx="5588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 startAt="3"/>
            </a:pPr>
            <a:r>
              <a:rPr lang="ko-KR" altLang="en-US" b="1" dirty="0" smtClean="0"/>
              <a:t> 갱신</a:t>
            </a:r>
            <a:endParaRPr lang="en-US" altLang="ko-KR" b="1" dirty="0" smtClean="0"/>
          </a:p>
        </p:txBody>
      </p:sp>
      <p:sp>
        <p:nvSpPr>
          <p:cNvPr id="74" name="TextBox 73"/>
          <p:cNvSpPr txBox="1"/>
          <p:nvPr/>
        </p:nvSpPr>
        <p:spPr>
          <a:xfrm>
            <a:off x="6607963" y="3791252"/>
            <a:ext cx="52562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- </a:t>
            </a:r>
            <a:r>
              <a:rPr lang="en-US" altLang="ko-KR" sz="1500" dirty="0" err="1" smtClean="0"/>
              <a:t>SettleNet</a:t>
            </a:r>
            <a:r>
              <a:rPr lang="ko-KR" altLang="en-US" sz="1500" dirty="0" smtClean="0"/>
              <a:t>에 업로드 된 보고서 데이터를 조건에 맞게 </a:t>
            </a:r>
            <a:endParaRPr lang="en-US" altLang="ko-KR" sz="1500" dirty="0" smtClean="0"/>
          </a:p>
          <a:p>
            <a:r>
              <a:rPr lang="ko-KR" altLang="en-US" sz="1500" dirty="0" err="1" smtClean="0"/>
              <a:t>새로고침</a:t>
            </a:r>
            <a:r>
              <a:rPr lang="ko-KR" altLang="en-US" sz="1500" dirty="0" smtClean="0"/>
              <a:t> 한다</a:t>
            </a:r>
            <a:r>
              <a:rPr lang="en-US" altLang="ko-KR" sz="1500" dirty="0" smtClean="0"/>
              <a:t>. 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6280729" y="4484436"/>
            <a:ext cx="5588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 startAt="4"/>
            </a:pPr>
            <a:r>
              <a:rPr lang="ko-KR" altLang="en-US" b="1" dirty="0" smtClean="0"/>
              <a:t> 전송</a:t>
            </a:r>
            <a:endParaRPr lang="en-US" altLang="ko-KR" b="1" dirty="0" smtClean="0"/>
          </a:p>
        </p:txBody>
      </p:sp>
      <p:sp>
        <p:nvSpPr>
          <p:cNvPr id="76" name="TextBox 75"/>
          <p:cNvSpPr txBox="1"/>
          <p:nvPr/>
        </p:nvSpPr>
        <p:spPr>
          <a:xfrm>
            <a:off x="6607963" y="4887672"/>
            <a:ext cx="525621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- </a:t>
            </a:r>
            <a:r>
              <a:rPr lang="ko-KR" altLang="en-US" sz="1500" dirty="0" smtClean="0"/>
              <a:t>목록에서 선택한 전송 대상을 모두 전송한다</a:t>
            </a:r>
            <a:r>
              <a:rPr lang="en-US" altLang="ko-KR" sz="1500" dirty="0" smtClean="0"/>
              <a:t>.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6280729" y="5369701"/>
            <a:ext cx="5588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 startAt="5"/>
            </a:pPr>
            <a:r>
              <a:rPr lang="ko-KR" altLang="en-US" b="1" dirty="0" smtClean="0"/>
              <a:t> 인쇄 </a:t>
            </a:r>
            <a:r>
              <a:rPr lang="en-US" altLang="ko-KR" b="1" dirty="0" smtClean="0"/>
              <a:t>/ </a:t>
            </a:r>
            <a:r>
              <a:rPr lang="ko-KR" altLang="en-US" b="1" dirty="0" smtClean="0"/>
              <a:t>종료</a:t>
            </a:r>
            <a:endParaRPr lang="en-US" altLang="ko-KR" b="1" dirty="0" smtClean="0"/>
          </a:p>
        </p:txBody>
      </p:sp>
      <p:sp>
        <p:nvSpPr>
          <p:cNvPr id="78" name="TextBox 77"/>
          <p:cNvSpPr txBox="1"/>
          <p:nvPr/>
        </p:nvSpPr>
        <p:spPr>
          <a:xfrm>
            <a:off x="6607963" y="5793109"/>
            <a:ext cx="52562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- </a:t>
            </a:r>
            <a:r>
              <a:rPr lang="ko-KR" altLang="en-US" sz="1500" dirty="0" smtClean="0"/>
              <a:t>선택한 전송 대상의 보고서를 인쇄 한다</a:t>
            </a:r>
            <a:r>
              <a:rPr lang="en-US" altLang="ko-KR" sz="1500" dirty="0" smtClean="0"/>
              <a:t>.</a:t>
            </a:r>
          </a:p>
          <a:p>
            <a:r>
              <a:rPr lang="en-US" altLang="ko-KR" sz="1500" dirty="0" smtClean="0"/>
              <a:t>- </a:t>
            </a:r>
            <a:r>
              <a:rPr lang="ko-KR" altLang="en-US" sz="1500" dirty="0" smtClean="0"/>
              <a:t>송신 </a:t>
            </a:r>
            <a:r>
              <a:rPr lang="en-US" altLang="ko-KR" sz="1500" dirty="0" smtClean="0"/>
              <a:t>Manager</a:t>
            </a:r>
            <a:r>
              <a:rPr lang="ko-KR" altLang="en-US" sz="1500" dirty="0" smtClean="0"/>
              <a:t>를 종료한다</a:t>
            </a:r>
            <a:r>
              <a:rPr lang="en-US" altLang="ko-KR" sz="1500" dirty="0" smtClean="0"/>
              <a:t>.</a:t>
            </a: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4493" y="2798249"/>
            <a:ext cx="2313119" cy="111637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3607926" y="2793206"/>
            <a:ext cx="2305194" cy="12288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순서도: 연결자 37"/>
          <p:cNvSpPr/>
          <p:nvPr/>
        </p:nvSpPr>
        <p:spPr>
          <a:xfrm>
            <a:off x="11740850" y="6686367"/>
            <a:ext cx="108249" cy="108968"/>
          </a:xfrm>
          <a:prstGeom prst="flowChartConnector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순서도: 연결자 38"/>
          <p:cNvSpPr/>
          <p:nvPr/>
        </p:nvSpPr>
        <p:spPr>
          <a:xfrm>
            <a:off x="11502259" y="6686367"/>
            <a:ext cx="108249" cy="108968"/>
          </a:xfrm>
          <a:prstGeom prst="flowChartConnector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순서도: 연결자 39"/>
          <p:cNvSpPr/>
          <p:nvPr/>
        </p:nvSpPr>
        <p:spPr>
          <a:xfrm>
            <a:off x="11263668" y="6686367"/>
            <a:ext cx="108249" cy="108968"/>
          </a:xfrm>
          <a:prstGeom prst="flowChartConnector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순서도: 연결자 40"/>
          <p:cNvSpPr/>
          <p:nvPr/>
        </p:nvSpPr>
        <p:spPr>
          <a:xfrm>
            <a:off x="11025077" y="6686367"/>
            <a:ext cx="108249" cy="108968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순서도: 연결자 41"/>
          <p:cNvSpPr/>
          <p:nvPr/>
        </p:nvSpPr>
        <p:spPr>
          <a:xfrm>
            <a:off x="10786486" y="6686367"/>
            <a:ext cx="108249" cy="108968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연결선 42"/>
          <p:cNvCxnSpPr/>
          <p:nvPr/>
        </p:nvCxnSpPr>
        <p:spPr>
          <a:xfrm>
            <a:off x="334963" y="549275"/>
            <a:ext cx="115220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333375" y="6632575"/>
            <a:ext cx="115220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그림 14" descr="20110408000039_0.jpg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8607" y="6561456"/>
            <a:ext cx="1333362" cy="325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3850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76" y="873125"/>
            <a:ext cx="6805964" cy="5651500"/>
          </a:xfrm>
          <a:prstGeom prst="rect">
            <a:avLst/>
          </a:prstGeom>
        </p:spPr>
      </p:pic>
      <p:sp>
        <p:nvSpPr>
          <p:cNvPr id="64" name="TextBox 76"/>
          <p:cNvSpPr txBox="1"/>
          <p:nvPr/>
        </p:nvSpPr>
        <p:spPr>
          <a:xfrm>
            <a:off x="7547509" y="4900699"/>
            <a:ext cx="4315038" cy="760326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accent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smtClean="0"/>
              <a:t>‘</a:t>
            </a:r>
            <a:r>
              <a:rPr lang="ko-KR" altLang="en-US" b="1" dirty="0" smtClean="0"/>
              <a:t>전체</a:t>
            </a:r>
            <a:r>
              <a:rPr lang="en-US" altLang="ko-KR" b="1" dirty="0" smtClean="0"/>
              <a:t>’ </a:t>
            </a:r>
            <a:r>
              <a:rPr lang="en-US" altLang="ko-KR" dirty="0" smtClean="0"/>
              <a:t>– FAX / E-mail</a:t>
            </a:r>
            <a:r>
              <a:rPr lang="ko-KR" altLang="en-US" dirty="0" smtClean="0"/>
              <a:t> 대상 모두 표시한다</a:t>
            </a:r>
            <a:r>
              <a:rPr lang="en-US" altLang="ko-KR" dirty="0" smtClean="0"/>
              <a:t>.</a:t>
            </a:r>
          </a:p>
          <a:p>
            <a:r>
              <a:rPr lang="en-US" altLang="ko-KR" sz="1100" b="1" baseline="0" dirty="0" smtClean="0"/>
              <a:t>‘</a:t>
            </a:r>
            <a:r>
              <a:rPr lang="en-US" altLang="ko-KR" b="1" dirty="0" smtClean="0"/>
              <a:t>FAX</a:t>
            </a:r>
            <a:r>
              <a:rPr lang="en-US" altLang="ko-KR" sz="1100" b="1" baseline="0" dirty="0" smtClean="0"/>
              <a:t>’ </a:t>
            </a:r>
            <a:r>
              <a:rPr lang="en-US" altLang="ko-KR" sz="1100" baseline="0" dirty="0" smtClean="0"/>
              <a:t>– FAX</a:t>
            </a:r>
            <a:r>
              <a:rPr lang="ko-KR" altLang="en-US" sz="1100" dirty="0" smtClean="0"/>
              <a:t> 대상만 표시한다</a:t>
            </a:r>
            <a:r>
              <a:rPr lang="en-US" altLang="ko-KR" sz="1100" dirty="0" smtClean="0"/>
              <a:t>.</a:t>
            </a:r>
          </a:p>
          <a:p>
            <a:r>
              <a:rPr lang="en-US" altLang="ko-KR" b="1" dirty="0" smtClean="0"/>
              <a:t>‘E-mail’ </a:t>
            </a:r>
            <a:r>
              <a:rPr lang="en-US" altLang="ko-KR" dirty="0"/>
              <a:t>– </a:t>
            </a:r>
            <a:r>
              <a:rPr lang="en-US" altLang="ko-KR" dirty="0" smtClean="0"/>
              <a:t>E-mail</a:t>
            </a:r>
            <a:r>
              <a:rPr lang="ko-KR" altLang="en-US" dirty="0" smtClean="0"/>
              <a:t> </a:t>
            </a:r>
            <a:r>
              <a:rPr lang="ko-KR" altLang="en-US" dirty="0"/>
              <a:t>대상만 </a:t>
            </a:r>
            <a:r>
              <a:rPr lang="ko-KR" altLang="en-US" dirty="0" smtClean="0"/>
              <a:t>표시한다</a:t>
            </a:r>
            <a:r>
              <a:rPr lang="en-US" altLang="ko-KR" dirty="0" smtClean="0"/>
              <a:t>.</a:t>
            </a:r>
          </a:p>
          <a:p>
            <a:r>
              <a:rPr lang="en-US" altLang="ko-KR" sz="1100" b="1" baseline="0" dirty="0" smtClean="0"/>
              <a:t>(</a:t>
            </a:r>
            <a:r>
              <a:rPr lang="ko-KR" altLang="en-US" sz="1100" b="1" baseline="0" dirty="0" smtClean="0"/>
              <a:t>전송 대상만</a:t>
            </a:r>
            <a:r>
              <a:rPr lang="en-US" altLang="ko-KR" sz="1100" b="1" baseline="0" dirty="0" smtClean="0"/>
              <a:t>) ‘</a:t>
            </a:r>
            <a:r>
              <a:rPr lang="ko-KR" altLang="en-US" sz="1100" b="1" baseline="0" dirty="0" err="1" smtClean="0"/>
              <a:t>미전송</a:t>
            </a:r>
            <a:r>
              <a:rPr lang="en-US" altLang="ko-KR" sz="1100" b="1" baseline="0" dirty="0" smtClean="0"/>
              <a:t>’</a:t>
            </a:r>
            <a:r>
              <a:rPr lang="en-US" altLang="ko-KR" dirty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수신처가 등록되지 않은 대상만 표시한다</a:t>
            </a:r>
            <a:r>
              <a:rPr lang="en-US" altLang="ko-KR" dirty="0" smtClean="0"/>
              <a:t>.</a:t>
            </a:r>
            <a:endParaRPr lang="en-US" altLang="ko-KR" sz="1100" baseline="0" dirty="0"/>
          </a:p>
        </p:txBody>
      </p:sp>
      <p:sp>
        <p:nvSpPr>
          <p:cNvPr id="149" name="TextBox 76"/>
          <p:cNvSpPr txBox="1"/>
          <p:nvPr/>
        </p:nvSpPr>
        <p:spPr>
          <a:xfrm>
            <a:off x="7546743" y="4196490"/>
            <a:ext cx="4315038" cy="456057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accent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 b="1" baseline="0" dirty="0" err="1" smtClean="0"/>
              <a:t>미전송</a:t>
            </a:r>
            <a:r>
              <a:rPr lang="ko-KR" altLang="en-US" sz="1100" b="0" baseline="0" dirty="0" smtClean="0"/>
              <a:t> </a:t>
            </a:r>
            <a:r>
              <a:rPr lang="ko-KR" altLang="en-US" sz="1100" b="0" baseline="0" dirty="0"/>
              <a:t>체크 </a:t>
            </a:r>
            <a:r>
              <a:rPr lang="ko-KR" altLang="en-US" sz="1100" b="0" baseline="0" dirty="0" smtClean="0"/>
              <a:t>시</a:t>
            </a:r>
            <a:r>
              <a:rPr lang="ko-KR" altLang="en-US" sz="1100" b="0" dirty="0" smtClean="0"/>
              <a:t> 전송하지 않았고</a:t>
            </a:r>
            <a:r>
              <a:rPr lang="en-US" altLang="ko-KR" sz="1100" b="0" dirty="0" smtClean="0"/>
              <a:t>, </a:t>
            </a:r>
            <a:r>
              <a:rPr lang="ko-KR" altLang="en-US" sz="1100" b="0" dirty="0" err="1" smtClean="0"/>
              <a:t>전송제외</a:t>
            </a:r>
            <a:r>
              <a:rPr lang="ko-KR" altLang="en-US" sz="1100" b="0" dirty="0" smtClean="0"/>
              <a:t> 처리하지 않은 대상만 표시한다</a:t>
            </a:r>
            <a:r>
              <a:rPr lang="en-US" altLang="ko-KR" sz="1100" b="0" dirty="0" smtClean="0"/>
              <a:t>.</a:t>
            </a:r>
            <a:endParaRPr lang="en-US" altLang="ko-KR" sz="1100" b="1" baseline="0" dirty="0"/>
          </a:p>
        </p:txBody>
      </p:sp>
      <p:sp>
        <p:nvSpPr>
          <p:cNvPr id="33" name="TextBox 76"/>
          <p:cNvSpPr txBox="1"/>
          <p:nvPr/>
        </p:nvSpPr>
        <p:spPr>
          <a:xfrm>
            <a:off x="7547509" y="5909177"/>
            <a:ext cx="4315038" cy="615448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accent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b="1" baseline="0" dirty="0" smtClean="0"/>
              <a:t>‘</a:t>
            </a:r>
            <a:r>
              <a:rPr lang="ko-KR" altLang="en-US" sz="1100" b="1" baseline="0" dirty="0" smtClean="0"/>
              <a:t>진행중</a:t>
            </a:r>
            <a:r>
              <a:rPr lang="en-US" altLang="ko-KR" sz="1100" b="1" baseline="0" dirty="0" smtClean="0"/>
              <a:t>’</a:t>
            </a:r>
            <a:r>
              <a:rPr lang="en-US" altLang="ko-KR" sz="1100" b="1" dirty="0" smtClean="0"/>
              <a:t> </a:t>
            </a:r>
            <a:r>
              <a:rPr lang="en-US" altLang="ko-KR" sz="1100" dirty="0" smtClean="0"/>
              <a:t>– </a:t>
            </a:r>
            <a:r>
              <a:rPr lang="ko-KR" altLang="en-US" dirty="0" smtClean="0"/>
              <a:t>전송 진행중인 대상만 표시한다</a:t>
            </a:r>
            <a:r>
              <a:rPr lang="en-US" altLang="ko-KR" dirty="0" smtClean="0"/>
              <a:t>.</a:t>
            </a:r>
            <a:endParaRPr lang="en-US" altLang="ko-KR" sz="1100" dirty="0" smtClean="0"/>
          </a:p>
          <a:p>
            <a:r>
              <a:rPr lang="en-US" altLang="ko-KR" b="1" baseline="0" dirty="0" smtClean="0"/>
              <a:t>‘</a:t>
            </a:r>
            <a:r>
              <a:rPr lang="ko-KR" altLang="en-US" b="1" dirty="0" smtClean="0"/>
              <a:t>오류</a:t>
            </a:r>
            <a:r>
              <a:rPr lang="en-US" altLang="ko-KR" b="1" baseline="0" dirty="0" smtClean="0"/>
              <a:t>’ </a:t>
            </a:r>
            <a:r>
              <a:rPr lang="en-US" altLang="ko-KR" baseline="0" dirty="0" smtClean="0"/>
              <a:t>–</a:t>
            </a:r>
            <a:r>
              <a:rPr lang="en-US" altLang="ko-KR" dirty="0" smtClean="0"/>
              <a:t> </a:t>
            </a:r>
            <a:r>
              <a:rPr lang="ko-KR" altLang="en-US" dirty="0" smtClean="0"/>
              <a:t>전송 진행 중 오류가 난 대상만 표시한다</a:t>
            </a:r>
            <a:r>
              <a:rPr lang="en-US" altLang="ko-KR" dirty="0" smtClean="0"/>
              <a:t>.</a:t>
            </a:r>
            <a:endParaRPr lang="en-US" altLang="ko-KR" b="1" baseline="0" dirty="0" smtClean="0"/>
          </a:p>
          <a:p>
            <a:r>
              <a:rPr lang="en-US" altLang="ko-KR" sz="1100" b="1" dirty="0" smtClean="0"/>
              <a:t>‘</a:t>
            </a:r>
            <a:r>
              <a:rPr lang="ko-KR" altLang="en-US" sz="1100" b="1" dirty="0" smtClean="0"/>
              <a:t>전체</a:t>
            </a:r>
            <a:r>
              <a:rPr lang="en-US" altLang="ko-KR" sz="1100" b="1" dirty="0" smtClean="0"/>
              <a:t>’ </a:t>
            </a:r>
            <a:r>
              <a:rPr lang="en-US" altLang="ko-KR" sz="1100" dirty="0" smtClean="0"/>
              <a:t>– </a:t>
            </a:r>
            <a:r>
              <a:rPr lang="ko-KR" altLang="en-US" dirty="0" smtClean="0"/>
              <a:t>전송 진행 완료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진행중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오류</a:t>
            </a:r>
            <a:r>
              <a:rPr lang="en-US" altLang="ko-KR" dirty="0"/>
              <a:t> </a:t>
            </a:r>
            <a:r>
              <a:rPr lang="ko-KR" altLang="en-US" dirty="0" smtClean="0"/>
              <a:t>대상을 모두 표시한다</a:t>
            </a:r>
            <a:r>
              <a:rPr lang="en-US" altLang="ko-KR" dirty="0" smtClean="0"/>
              <a:t>.</a:t>
            </a:r>
            <a:endParaRPr lang="en-US" altLang="ko-KR" sz="1100" b="1" baseline="0" dirty="0"/>
          </a:p>
        </p:txBody>
      </p:sp>
      <p:sp>
        <p:nvSpPr>
          <p:cNvPr id="35" name="TextBox 67"/>
          <p:cNvSpPr txBox="1"/>
          <p:nvPr/>
        </p:nvSpPr>
        <p:spPr>
          <a:xfrm>
            <a:off x="7542000" y="2952915"/>
            <a:ext cx="4315038" cy="452730"/>
          </a:xfrm>
          <a:prstGeom prst="rect">
            <a:avLst/>
          </a:prstGeom>
          <a:solidFill>
            <a:schemeClr val="lt1"/>
          </a:solidFill>
          <a:ln w="9525" cmpd="sng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 b="1" baseline="0" dirty="0" smtClean="0"/>
              <a:t>계좌번호 </a:t>
            </a:r>
            <a:r>
              <a:rPr lang="ko-KR" altLang="en-US" sz="1100" b="0" baseline="0" dirty="0" smtClean="0"/>
              <a:t>콤보박스</a:t>
            </a:r>
            <a:r>
              <a:rPr lang="ko-KR" altLang="en-US" dirty="0" smtClean="0"/>
              <a:t>에서 선택한 </a:t>
            </a:r>
            <a:r>
              <a:rPr lang="ko-KR" altLang="en-US" sz="1100" b="0" baseline="0" dirty="0" smtClean="0"/>
              <a:t>계좌번호에 </a:t>
            </a:r>
            <a:r>
              <a:rPr lang="ko-KR" altLang="en-US" dirty="0" smtClean="0"/>
              <a:t>해당하는 전송 대상만 표시한다</a:t>
            </a:r>
            <a:r>
              <a:rPr lang="en-US" altLang="ko-KR" dirty="0" smtClean="0"/>
              <a:t>. </a:t>
            </a:r>
          </a:p>
        </p:txBody>
      </p:sp>
      <p:sp>
        <p:nvSpPr>
          <p:cNvPr id="37" name="TextBox 55"/>
          <p:cNvSpPr txBox="1"/>
          <p:nvPr/>
        </p:nvSpPr>
        <p:spPr>
          <a:xfrm>
            <a:off x="7542000" y="2291798"/>
            <a:ext cx="4315038" cy="418703"/>
          </a:xfrm>
          <a:prstGeom prst="rect">
            <a:avLst/>
          </a:prstGeom>
          <a:solidFill>
            <a:schemeClr val="lt1"/>
          </a:solidFill>
          <a:ln w="9525" cmpd="sng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WINK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Settlenet</a:t>
            </a:r>
            <a:r>
              <a:rPr lang="ko-KR" altLang="en-US" dirty="0" smtClean="0"/>
              <a:t>으로 생성한 보고서 데이터 중 </a:t>
            </a:r>
            <a:r>
              <a:rPr lang="ko-KR" altLang="en-US" b="1" dirty="0" smtClean="0"/>
              <a:t>생성시간</a:t>
            </a:r>
            <a:r>
              <a:rPr lang="ko-KR" altLang="en-US" dirty="0" smtClean="0"/>
              <a:t> 필드에 작성한 시간 이후에 전송 대상만 표시한다</a:t>
            </a:r>
            <a:r>
              <a:rPr lang="en-US" altLang="ko-KR" dirty="0" smtClean="0"/>
              <a:t>.</a:t>
            </a:r>
            <a:endParaRPr lang="en-US" altLang="ko-KR" sz="1100" baseline="0" dirty="0"/>
          </a:p>
        </p:txBody>
      </p:sp>
      <p:sp>
        <p:nvSpPr>
          <p:cNvPr id="38" name="TextBox 42"/>
          <p:cNvSpPr txBox="1"/>
          <p:nvPr/>
        </p:nvSpPr>
        <p:spPr>
          <a:xfrm>
            <a:off x="7546318" y="1583037"/>
            <a:ext cx="4315038" cy="460609"/>
          </a:xfrm>
          <a:prstGeom prst="rect">
            <a:avLst/>
          </a:prstGeom>
          <a:solidFill>
            <a:schemeClr val="lt1"/>
          </a:solidFill>
          <a:ln w="9525" cmpd="sng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 b="1" baseline="0" dirty="0"/>
              <a:t>사번</a:t>
            </a:r>
            <a:r>
              <a:rPr lang="ko-KR" altLang="en-US" sz="1100" b="0" baseline="0" dirty="0"/>
              <a:t> </a:t>
            </a:r>
            <a:r>
              <a:rPr lang="ko-KR" altLang="en-US" sz="1100" b="0" baseline="0" dirty="0" err="1"/>
              <a:t>콤보박스</a:t>
            </a:r>
            <a:r>
              <a:rPr lang="ko-KR" altLang="en-US" sz="1100" b="0" baseline="0" dirty="0"/>
              <a:t> 선택 시 </a:t>
            </a:r>
            <a:r>
              <a:rPr lang="en-US" altLang="ko-KR" sz="1100" b="0" baseline="0" dirty="0" smtClean="0"/>
              <a:t>Import </a:t>
            </a:r>
            <a:r>
              <a:rPr lang="ko-KR" altLang="en-US" sz="1100" b="0" baseline="0" dirty="0" smtClean="0"/>
              <a:t>작업을 진행한 </a:t>
            </a:r>
            <a:r>
              <a:rPr lang="en-US" altLang="ko-KR" sz="1100" b="0" baseline="0" dirty="0" err="1" smtClean="0"/>
              <a:t>SettleNet</a:t>
            </a:r>
            <a:r>
              <a:rPr lang="en-US" altLang="ko-KR" sz="1100" b="0" baseline="0" dirty="0" smtClean="0"/>
              <a:t> </a:t>
            </a:r>
            <a:r>
              <a:rPr lang="ko-KR" altLang="en-US" sz="1100" b="0" baseline="0" dirty="0" smtClean="0"/>
              <a:t>사용자 전송 대상만</a:t>
            </a:r>
            <a:r>
              <a:rPr lang="en-US" altLang="ko-KR" dirty="0"/>
              <a:t> </a:t>
            </a:r>
            <a:r>
              <a:rPr lang="ko-KR" altLang="en-US" sz="1100" b="0" baseline="0" dirty="0" smtClean="0"/>
              <a:t>표시한다</a:t>
            </a:r>
            <a:r>
              <a:rPr lang="en-US" altLang="ko-KR" sz="1100" b="0" baseline="0" dirty="0" smtClean="0"/>
              <a:t>.</a:t>
            </a:r>
            <a:endParaRPr lang="en-US" altLang="ko-KR" sz="1100" b="1" baseline="0" dirty="0"/>
          </a:p>
        </p:txBody>
      </p:sp>
      <p:sp>
        <p:nvSpPr>
          <p:cNvPr id="49" name="직사각형 48"/>
          <p:cNvSpPr/>
          <p:nvPr/>
        </p:nvSpPr>
        <p:spPr>
          <a:xfrm>
            <a:off x="2290943" y="3662361"/>
            <a:ext cx="1138452" cy="169200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/>
          </a:p>
        </p:txBody>
      </p:sp>
      <p:cxnSp>
        <p:nvCxnSpPr>
          <p:cNvPr id="55" name="꺾인 연결선 54"/>
          <p:cNvCxnSpPr>
            <a:stCxn id="44" idx="2"/>
            <a:endCxn id="38" idx="1"/>
          </p:cNvCxnSpPr>
          <p:nvPr/>
        </p:nvCxnSpPr>
        <p:spPr>
          <a:xfrm rot="16200000" flipH="1">
            <a:off x="4655983" y="-1076993"/>
            <a:ext cx="391342" cy="5389327"/>
          </a:xfrm>
          <a:prstGeom prst="bentConnector2">
            <a:avLst/>
          </a:prstGeom>
          <a:ln w="12700" cap="rnd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 55"/>
          <p:cNvCxnSpPr>
            <a:stCxn id="45" idx="2"/>
            <a:endCxn id="37" idx="1"/>
          </p:cNvCxnSpPr>
          <p:nvPr/>
        </p:nvCxnSpPr>
        <p:spPr>
          <a:xfrm rot="16200000" flipH="1">
            <a:off x="4963218" y="-77632"/>
            <a:ext cx="1079150" cy="4078413"/>
          </a:xfrm>
          <a:prstGeom prst="bentConnector2">
            <a:avLst/>
          </a:prstGeom>
          <a:ln w="12700" cap="rnd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>
            <a:stCxn id="45" idx="2"/>
          </p:cNvCxnSpPr>
          <p:nvPr/>
        </p:nvCxnSpPr>
        <p:spPr>
          <a:xfrm flipH="1">
            <a:off x="3429395" y="1252800"/>
            <a:ext cx="34192" cy="1898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 59"/>
          <p:cNvCxnSpPr>
            <a:stCxn id="46" idx="2"/>
            <a:endCxn id="35" idx="1"/>
          </p:cNvCxnSpPr>
          <p:nvPr/>
        </p:nvCxnSpPr>
        <p:spPr>
          <a:xfrm rot="16200000" flipH="1">
            <a:off x="5319670" y="956950"/>
            <a:ext cx="1757280" cy="2687380"/>
          </a:xfrm>
          <a:prstGeom prst="bentConnector2">
            <a:avLst/>
          </a:prstGeom>
          <a:ln w="12700" cap="rnd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>
            <a:stCxn id="48" idx="2"/>
          </p:cNvCxnSpPr>
          <p:nvPr/>
        </p:nvCxnSpPr>
        <p:spPr>
          <a:xfrm flipH="1">
            <a:off x="3057736" y="1652305"/>
            <a:ext cx="6112" cy="2008895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꺾인 연결선 118"/>
          <p:cNvCxnSpPr>
            <a:stCxn id="47" idx="2"/>
            <a:endCxn id="149" idx="1"/>
          </p:cNvCxnSpPr>
          <p:nvPr/>
        </p:nvCxnSpPr>
        <p:spPr>
          <a:xfrm rot="16200000" flipH="1">
            <a:off x="3082634" y="-39591"/>
            <a:ext cx="2771919" cy="6156300"/>
          </a:xfrm>
          <a:prstGeom prst="bentConnector2">
            <a:avLst/>
          </a:prstGeom>
          <a:ln w="12700" cap="rnd">
            <a:solidFill>
              <a:schemeClr val="accent6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꺾인 연결선 155"/>
          <p:cNvCxnSpPr>
            <a:stCxn id="142" idx="2"/>
            <a:endCxn id="33" idx="1"/>
          </p:cNvCxnSpPr>
          <p:nvPr/>
        </p:nvCxnSpPr>
        <p:spPr>
          <a:xfrm rot="16200000" flipH="1">
            <a:off x="5151550" y="3820941"/>
            <a:ext cx="2386501" cy="2405417"/>
          </a:xfrm>
          <a:prstGeom prst="bentConnector2">
            <a:avLst/>
          </a:prstGeom>
          <a:ln w="12700" cap="rnd">
            <a:solidFill>
              <a:schemeClr val="accent6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extBox 42"/>
          <p:cNvSpPr txBox="1"/>
          <p:nvPr/>
        </p:nvSpPr>
        <p:spPr>
          <a:xfrm>
            <a:off x="7542000" y="874276"/>
            <a:ext cx="4315038" cy="460609"/>
          </a:xfrm>
          <a:prstGeom prst="rect">
            <a:avLst/>
          </a:prstGeom>
          <a:solidFill>
            <a:schemeClr val="lt1"/>
          </a:solidFill>
          <a:ln w="9525" cmpd="sng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WINK</a:t>
            </a:r>
            <a:r>
              <a:rPr lang="ko-KR" altLang="en-US" dirty="0"/>
              <a:t>에서 </a:t>
            </a:r>
            <a:r>
              <a:rPr lang="en-US" altLang="ko-KR" dirty="0" err="1"/>
              <a:t>Settlenet</a:t>
            </a:r>
            <a:r>
              <a:rPr lang="ko-KR" altLang="en-US" dirty="0"/>
              <a:t>으로 생성한 </a:t>
            </a:r>
            <a:r>
              <a:rPr lang="ko-KR" altLang="en-US" dirty="0" smtClean="0"/>
              <a:t>보고서 </a:t>
            </a:r>
            <a:r>
              <a:rPr lang="ko-KR" altLang="en-US" dirty="0"/>
              <a:t>데이터 중 </a:t>
            </a:r>
            <a:r>
              <a:rPr lang="ko-KR" altLang="en-US" b="1" dirty="0" smtClean="0"/>
              <a:t>일자</a:t>
            </a:r>
            <a:r>
              <a:rPr lang="ko-KR" altLang="en-US" dirty="0" smtClean="0"/>
              <a:t> </a:t>
            </a:r>
            <a:r>
              <a:rPr lang="ko-KR" altLang="en-US" dirty="0"/>
              <a:t>필드에 작성한 </a:t>
            </a:r>
            <a:r>
              <a:rPr lang="ko-KR" altLang="en-US" dirty="0" smtClean="0"/>
              <a:t>날짜의 생성한 데이터만 표시한다</a:t>
            </a:r>
            <a:r>
              <a:rPr lang="en-US" altLang="ko-KR" dirty="0" smtClean="0"/>
              <a:t>.</a:t>
            </a:r>
            <a:endParaRPr lang="en-US" altLang="ko-KR" sz="800" dirty="0"/>
          </a:p>
        </p:txBody>
      </p:sp>
      <p:cxnSp>
        <p:nvCxnSpPr>
          <p:cNvPr id="223" name="꺾인 연결선 222"/>
          <p:cNvCxnSpPr>
            <a:stCxn id="225" idx="0"/>
            <a:endCxn id="219" idx="1"/>
          </p:cNvCxnSpPr>
          <p:nvPr/>
        </p:nvCxnSpPr>
        <p:spPr>
          <a:xfrm rot="5400000" flipH="1" flipV="1">
            <a:off x="4160044" y="-2129156"/>
            <a:ext cx="148219" cy="6615694"/>
          </a:xfrm>
          <a:prstGeom prst="bentConnector2">
            <a:avLst/>
          </a:prstGeom>
          <a:ln w="12700" cap="rnd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33376" y="149165"/>
            <a:ext cx="11523662" cy="4001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+mj-lt"/>
              </a:rPr>
              <a:t>2. </a:t>
            </a:r>
            <a:r>
              <a:rPr lang="ko-KR" altLang="en-US" sz="2000" b="1" dirty="0" smtClean="0">
                <a:latin typeface="+mj-lt"/>
              </a:rPr>
              <a:t>송신 </a:t>
            </a:r>
            <a:r>
              <a:rPr lang="en-US" altLang="ko-KR" sz="2000" b="1" dirty="0" smtClean="0">
                <a:latin typeface="+mj-lt"/>
              </a:rPr>
              <a:t>Manager </a:t>
            </a:r>
            <a:r>
              <a:rPr lang="ko-KR" altLang="en-US" sz="2000" b="1" dirty="0" smtClean="0">
                <a:latin typeface="+mj-lt"/>
              </a:rPr>
              <a:t>화면 구성 </a:t>
            </a:r>
            <a:r>
              <a:rPr lang="en-US" altLang="ko-KR" sz="2000" b="1" dirty="0" smtClean="0">
                <a:latin typeface="+mj-lt"/>
              </a:rPr>
              <a:t>– </a:t>
            </a:r>
            <a:r>
              <a:rPr lang="en-US" altLang="ko-KR" sz="2000" b="1" dirty="0" smtClean="0"/>
              <a:t>3) </a:t>
            </a:r>
            <a:r>
              <a:rPr lang="ko-KR" altLang="en-US" sz="2000" b="1" dirty="0" smtClean="0"/>
              <a:t>검색 조건</a:t>
            </a:r>
            <a:endParaRPr lang="en-US" altLang="ko-KR" sz="2000" b="1" dirty="0"/>
          </a:p>
        </p:txBody>
      </p:sp>
      <p:cxnSp>
        <p:nvCxnSpPr>
          <p:cNvPr id="57" name="꺾인 연결선 56"/>
          <p:cNvCxnSpPr>
            <a:stCxn id="49" idx="2"/>
            <a:endCxn id="64" idx="1"/>
          </p:cNvCxnSpPr>
          <p:nvPr/>
        </p:nvCxnSpPr>
        <p:spPr>
          <a:xfrm rot="16200000" flipH="1">
            <a:off x="4479189" y="2212541"/>
            <a:ext cx="1449301" cy="4687340"/>
          </a:xfrm>
          <a:prstGeom prst="bentConnector2">
            <a:avLst/>
          </a:prstGeom>
          <a:ln w="12700" cap="rnd">
            <a:solidFill>
              <a:schemeClr val="accent6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0102" y="1474547"/>
            <a:ext cx="698211" cy="177905"/>
          </a:xfrm>
          <a:prstGeom prst="rect">
            <a:avLst/>
          </a:prstGeom>
        </p:spPr>
      </p:pic>
      <p:sp>
        <p:nvSpPr>
          <p:cNvPr id="47" name="직사각형 46"/>
          <p:cNvSpPr/>
          <p:nvPr/>
        </p:nvSpPr>
        <p:spPr>
          <a:xfrm>
            <a:off x="1029745" y="1483400"/>
            <a:ext cx="721395" cy="169200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2134" y="1473080"/>
            <a:ext cx="1594455" cy="162838"/>
          </a:xfrm>
          <a:prstGeom prst="rect">
            <a:avLst/>
          </a:prstGeom>
        </p:spPr>
      </p:pic>
      <p:sp>
        <p:nvSpPr>
          <p:cNvPr id="48" name="직사각형 47"/>
          <p:cNvSpPr/>
          <p:nvPr/>
        </p:nvSpPr>
        <p:spPr>
          <a:xfrm>
            <a:off x="2255783" y="1483105"/>
            <a:ext cx="1616129" cy="169200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9582" y="1242776"/>
            <a:ext cx="5046831" cy="188966"/>
          </a:xfrm>
          <a:prstGeom prst="rect">
            <a:avLst/>
          </a:prstGeom>
        </p:spPr>
      </p:pic>
      <p:sp>
        <p:nvSpPr>
          <p:cNvPr id="44" name="직사각형 43"/>
          <p:cNvSpPr/>
          <p:nvPr/>
        </p:nvSpPr>
        <p:spPr>
          <a:xfrm>
            <a:off x="1518393" y="1252800"/>
            <a:ext cx="1277195" cy="1692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/>
          </a:p>
        </p:txBody>
      </p:sp>
      <p:sp>
        <p:nvSpPr>
          <p:cNvPr id="45" name="직사각형 44"/>
          <p:cNvSpPr/>
          <p:nvPr/>
        </p:nvSpPr>
        <p:spPr>
          <a:xfrm>
            <a:off x="2998111" y="1252800"/>
            <a:ext cx="930952" cy="1692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/>
          </a:p>
        </p:txBody>
      </p:sp>
      <p:sp>
        <p:nvSpPr>
          <p:cNvPr id="46" name="직사각형 45"/>
          <p:cNvSpPr/>
          <p:nvPr/>
        </p:nvSpPr>
        <p:spPr>
          <a:xfrm>
            <a:off x="4137115" y="1252800"/>
            <a:ext cx="1435009" cy="1692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/>
          </a:p>
        </p:txBody>
      </p:sp>
      <p:sp>
        <p:nvSpPr>
          <p:cNvPr id="225" name="직사각형 224"/>
          <p:cNvSpPr/>
          <p:nvPr/>
        </p:nvSpPr>
        <p:spPr>
          <a:xfrm>
            <a:off x="552449" y="1252800"/>
            <a:ext cx="747713" cy="16976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10100" y="3695391"/>
            <a:ext cx="1100138" cy="11266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19190" y="3665698"/>
            <a:ext cx="1045804" cy="141151"/>
          </a:xfrm>
          <a:prstGeom prst="rect">
            <a:avLst/>
          </a:prstGeom>
        </p:spPr>
      </p:pic>
      <p:sp>
        <p:nvSpPr>
          <p:cNvPr id="142" name="직사각형 141"/>
          <p:cNvSpPr/>
          <p:nvPr/>
        </p:nvSpPr>
        <p:spPr>
          <a:xfrm>
            <a:off x="4562834" y="3661200"/>
            <a:ext cx="1158516" cy="169200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/>
          </a:p>
        </p:txBody>
      </p:sp>
      <p:sp>
        <p:nvSpPr>
          <p:cNvPr id="39" name="순서도: 연결자 38"/>
          <p:cNvSpPr/>
          <p:nvPr/>
        </p:nvSpPr>
        <p:spPr>
          <a:xfrm>
            <a:off x="11740850" y="6686367"/>
            <a:ext cx="108249" cy="108968"/>
          </a:xfrm>
          <a:prstGeom prst="flowChartConnector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순서도: 연결자 39"/>
          <p:cNvSpPr/>
          <p:nvPr/>
        </p:nvSpPr>
        <p:spPr>
          <a:xfrm>
            <a:off x="11502259" y="6686367"/>
            <a:ext cx="108249" cy="108968"/>
          </a:xfrm>
          <a:prstGeom prst="flowChartConnector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순서도: 연결자 40"/>
          <p:cNvSpPr/>
          <p:nvPr/>
        </p:nvSpPr>
        <p:spPr>
          <a:xfrm>
            <a:off x="11263668" y="6686367"/>
            <a:ext cx="108249" cy="108968"/>
          </a:xfrm>
          <a:prstGeom prst="flowChartConnector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순서도: 연결자 41"/>
          <p:cNvSpPr/>
          <p:nvPr/>
        </p:nvSpPr>
        <p:spPr>
          <a:xfrm>
            <a:off x="11025077" y="6686367"/>
            <a:ext cx="108249" cy="108968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순서도: 연결자 42"/>
          <p:cNvSpPr/>
          <p:nvPr/>
        </p:nvSpPr>
        <p:spPr>
          <a:xfrm>
            <a:off x="10786486" y="6686367"/>
            <a:ext cx="108249" cy="108968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연결선 49"/>
          <p:cNvCxnSpPr/>
          <p:nvPr/>
        </p:nvCxnSpPr>
        <p:spPr>
          <a:xfrm>
            <a:off x="334963" y="549275"/>
            <a:ext cx="115220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333375" y="6632575"/>
            <a:ext cx="115220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그림 14" descr="20110408000039_0.jpg"/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8607" y="6561456"/>
            <a:ext cx="1333362" cy="325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04725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333376" y="149165"/>
            <a:ext cx="11523662" cy="4001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+mj-lt"/>
              </a:rPr>
              <a:t>2. </a:t>
            </a:r>
            <a:r>
              <a:rPr lang="ko-KR" altLang="en-US" sz="2000" b="1" dirty="0" smtClean="0">
                <a:latin typeface="+mj-lt"/>
              </a:rPr>
              <a:t>송신 </a:t>
            </a:r>
            <a:r>
              <a:rPr lang="en-US" altLang="ko-KR" sz="2000" b="1" dirty="0" smtClean="0">
                <a:latin typeface="+mj-lt"/>
              </a:rPr>
              <a:t>Manager </a:t>
            </a:r>
            <a:r>
              <a:rPr lang="ko-KR" altLang="en-US" sz="2000" b="1" dirty="0" smtClean="0">
                <a:latin typeface="+mj-lt"/>
              </a:rPr>
              <a:t>화면 구성 </a:t>
            </a:r>
            <a:r>
              <a:rPr lang="en-US" altLang="ko-KR" sz="2000" b="1" dirty="0" smtClean="0">
                <a:latin typeface="+mj-lt"/>
              </a:rPr>
              <a:t>– </a:t>
            </a:r>
            <a:r>
              <a:rPr lang="en-US" altLang="ko-KR" sz="2000" b="1" dirty="0" smtClean="0"/>
              <a:t>3) </a:t>
            </a:r>
            <a:r>
              <a:rPr lang="ko-KR" altLang="en-US" sz="2000" b="1" dirty="0" smtClean="0"/>
              <a:t>검색 조건</a:t>
            </a:r>
            <a:endParaRPr lang="en-US" altLang="ko-KR" sz="2000" b="1" dirty="0"/>
          </a:p>
        </p:txBody>
      </p:sp>
      <p:sp>
        <p:nvSpPr>
          <p:cNvPr id="39" name="직사각형 38"/>
          <p:cNvSpPr/>
          <p:nvPr/>
        </p:nvSpPr>
        <p:spPr>
          <a:xfrm>
            <a:off x="334963" y="2478728"/>
            <a:ext cx="11522075" cy="4045896"/>
          </a:xfrm>
          <a:prstGeom prst="rect">
            <a:avLst/>
          </a:prstGeom>
          <a:noFill/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334963" y="873125"/>
            <a:ext cx="5588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 </a:t>
            </a:r>
            <a:endParaRPr lang="en-US" altLang="ko-KR" b="1" dirty="0" smtClean="0"/>
          </a:p>
        </p:txBody>
      </p:sp>
      <p:sp>
        <p:nvSpPr>
          <p:cNvPr id="41" name="TextBox 40"/>
          <p:cNvSpPr txBox="1"/>
          <p:nvPr/>
        </p:nvSpPr>
        <p:spPr>
          <a:xfrm>
            <a:off x="334963" y="883558"/>
            <a:ext cx="5588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b="1" dirty="0" smtClean="0"/>
              <a:t> 전송 대상</a:t>
            </a:r>
            <a:endParaRPr lang="en-US" altLang="ko-KR" b="1" dirty="0" smtClean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963" y="1310922"/>
            <a:ext cx="6751637" cy="628650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413480" y="2608850"/>
            <a:ext cx="1143561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ko-KR" altLang="en-US" sz="1500" b="1" dirty="0" smtClean="0"/>
              <a:t>일자</a:t>
            </a:r>
            <a:r>
              <a:rPr lang="en-US" altLang="ko-KR" sz="1500" b="1" dirty="0" smtClean="0"/>
              <a:t>: </a:t>
            </a:r>
            <a:r>
              <a:rPr lang="ko-KR" altLang="en-US" sz="1500" dirty="0" smtClean="0"/>
              <a:t>폼 생성시 </a:t>
            </a:r>
            <a:r>
              <a:rPr lang="ko-KR" altLang="en-US" sz="1500" dirty="0" err="1" smtClean="0"/>
              <a:t>셋팅</a:t>
            </a:r>
            <a:r>
              <a:rPr lang="ko-KR" altLang="en-US" sz="1500" dirty="0" smtClean="0"/>
              <a:t> 되는 날짜는 </a:t>
            </a:r>
            <a:r>
              <a:rPr lang="en-US" altLang="ko-KR" sz="1500" dirty="0" smtClean="0">
                <a:solidFill>
                  <a:srgbClr val="FF0000"/>
                </a:solidFill>
              </a:rPr>
              <a:t>‘</a:t>
            </a:r>
            <a:r>
              <a:rPr lang="ko-KR" altLang="en-US" sz="1500" dirty="0" smtClean="0">
                <a:solidFill>
                  <a:srgbClr val="FF0000"/>
                </a:solidFill>
              </a:rPr>
              <a:t>당일</a:t>
            </a:r>
            <a:r>
              <a:rPr lang="en-US" altLang="ko-KR" sz="1500" dirty="0" smtClean="0">
                <a:solidFill>
                  <a:srgbClr val="FF0000"/>
                </a:solidFill>
              </a:rPr>
              <a:t>’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로 한다</a:t>
            </a:r>
            <a:r>
              <a:rPr lang="en-US" altLang="ko-KR" sz="1500" dirty="0" smtClean="0"/>
              <a:t>. </a:t>
            </a:r>
            <a:r>
              <a:rPr lang="ko-KR" altLang="en-US" sz="1500" dirty="0" smtClean="0"/>
              <a:t>과거 내역도 조회가 가능하지만 기간별 조회는 제공하지 않는다</a:t>
            </a:r>
            <a:r>
              <a:rPr lang="en-US" altLang="ko-KR" sz="1500" dirty="0" smtClean="0"/>
              <a:t>.</a:t>
            </a:r>
          </a:p>
          <a:p>
            <a:pPr marL="342900" indent="-342900">
              <a:buFont typeface="+mj-ea"/>
              <a:buAutoNum type="circleNumDbPlain"/>
            </a:pPr>
            <a:endParaRPr lang="en-US" altLang="ko-KR" sz="1500" b="1" dirty="0" smtClean="0"/>
          </a:p>
          <a:p>
            <a:pPr marL="342900" indent="-342900">
              <a:buFont typeface="+mj-ea"/>
              <a:buAutoNum type="circleNumDbPlain" startAt="2"/>
            </a:pPr>
            <a:r>
              <a:rPr lang="ko-KR" altLang="en-US" sz="1500" b="1" dirty="0" err="1" smtClean="0"/>
              <a:t>사번</a:t>
            </a:r>
            <a:r>
              <a:rPr lang="en-US" altLang="ko-KR" sz="1500" b="1" dirty="0" smtClean="0"/>
              <a:t>: </a:t>
            </a:r>
            <a:r>
              <a:rPr lang="ko-KR" altLang="en-US" sz="1500" dirty="0"/>
              <a:t>폼 생성시 </a:t>
            </a:r>
            <a:r>
              <a:rPr lang="ko-KR" altLang="en-US" sz="1500" dirty="0" err="1"/>
              <a:t>셋팅</a:t>
            </a:r>
            <a:r>
              <a:rPr lang="ko-KR" altLang="en-US" sz="1500" dirty="0"/>
              <a:t> 되는 </a:t>
            </a:r>
            <a:r>
              <a:rPr lang="ko-KR" altLang="en-US" sz="1500" dirty="0" err="1" smtClean="0"/>
              <a:t>사번은</a:t>
            </a:r>
            <a:r>
              <a:rPr lang="ko-KR" altLang="en-US" sz="1500" dirty="0" smtClean="0"/>
              <a:t> </a:t>
            </a:r>
            <a:r>
              <a:rPr lang="en-US" altLang="ko-KR" sz="1500" dirty="0" smtClean="0">
                <a:solidFill>
                  <a:srgbClr val="FF0000"/>
                </a:solidFill>
              </a:rPr>
              <a:t>‘</a:t>
            </a:r>
            <a:r>
              <a:rPr lang="ko-KR" altLang="en-US" sz="1500" dirty="0" smtClean="0">
                <a:solidFill>
                  <a:srgbClr val="FF0000"/>
                </a:solidFill>
              </a:rPr>
              <a:t>전체</a:t>
            </a:r>
            <a:r>
              <a:rPr lang="en-US" altLang="ko-KR" sz="1500" dirty="0" smtClean="0">
                <a:solidFill>
                  <a:srgbClr val="FF0000"/>
                </a:solidFill>
              </a:rPr>
              <a:t>’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로 </a:t>
            </a:r>
            <a:r>
              <a:rPr lang="ko-KR" altLang="en-US" sz="1500" dirty="0"/>
              <a:t>한다</a:t>
            </a:r>
            <a:r>
              <a:rPr lang="en-US" altLang="ko-KR" sz="1500" dirty="0"/>
              <a:t>. WINK</a:t>
            </a:r>
            <a:r>
              <a:rPr lang="ko-KR" altLang="en-US" sz="1500" dirty="0" smtClean="0"/>
              <a:t>에서 내려 받은</a:t>
            </a:r>
            <a:r>
              <a:rPr lang="en-US" altLang="ko-KR" sz="1500" dirty="0"/>
              <a:t> </a:t>
            </a:r>
            <a:r>
              <a:rPr lang="ko-KR" altLang="en-US" sz="1500" dirty="0" err="1" smtClean="0"/>
              <a:t>사번을</a:t>
            </a:r>
            <a:r>
              <a:rPr lang="ko-KR" altLang="en-US" sz="1500" dirty="0" smtClean="0"/>
              <a:t> </a:t>
            </a:r>
            <a:r>
              <a:rPr lang="en-US" altLang="ko-KR" sz="1500" dirty="0" err="1" smtClean="0"/>
              <a:t>SettleNet</a:t>
            </a:r>
            <a:r>
              <a:rPr lang="ko-KR" altLang="en-US" sz="1500" dirty="0" smtClean="0"/>
              <a:t>에 등록할 때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사용자 명을 함께 등록하게 되는데 해당 조건은 </a:t>
            </a:r>
            <a:r>
              <a:rPr lang="ko-KR" altLang="en-US" sz="1500" b="1" dirty="0" err="1" smtClean="0"/>
              <a:t>사번</a:t>
            </a:r>
            <a:r>
              <a:rPr lang="ko-KR" altLang="en-US" sz="1500" b="1" dirty="0" smtClean="0"/>
              <a:t> </a:t>
            </a:r>
            <a:r>
              <a:rPr lang="en-US" altLang="ko-KR" sz="1500" b="1" dirty="0" smtClean="0"/>
              <a:t>/ </a:t>
            </a:r>
            <a:r>
              <a:rPr lang="ko-KR" altLang="en-US" sz="1500" b="1" dirty="0" smtClean="0"/>
              <a:t>사용자명</a:t>
            </a:r>
            <a:r>
              <a:rPr lang="ko-KR" altLang="en-US" sz="1500" dirty="0" smtClean="0"/>
              <a:t>으로 나타난다</a:t>
            </a:r>
            <a:r>
              <a:rPr lang="en-US" altLang="ko-KR" sz="1500" dirty="0" smtClean="0"/>
              <a:t>. </a:t>
            </a:r>
            <a:r>
              <a:rPr lang="ko-KR" altLang="en-US" sz="1500" dirty="0" err="1" smtClean="0"/>
              <a:t>콤보박스에서</a:t>
            </a:r>
            <a:r>
              <a:rPr lang="ko-KR" altLang="en-US" sz="1500" dirty="0" smtClean="0"/>
              <a:t> </a:t>
            </a:r>
            <a:r>
              <a:rPr lang="ko-KR" altLang="en-US" sz="1500" b="1" dirty="0" err="1" smtClean="0"/>
              <a:t>사번</a:t>
            </a:r>
            <a:r>
              <a:rPr lang="ko-KR" altLang="en-US" sz="1500" b="1" dirty="0" smtClean="0"/>
              <a:t> </a:t>
            </a:r>
            <a:r>
              <a:rPr lang="en-US" altLang="ko-KR" sz="1500" b="1" dirty="0" smtClean="0"/>
              <a:t>/ </a:t>
            </a:r>
            <a:r>
              <a:rPr lang="ko-KR" altLang="en-US" sz="1500" b="1" dirty="0" smtClean="0"/>
              <a:t>사용자명</a:t>
            </a:r>
            <a:r>
              <a:rPr lang="ko-KR" altLang="en-US" sz="1500" dirty="0" smtClean="0"/>
              <a:t>으로 검색이 가능하다</a:t>
            </a:r>
            <a:r>
              <a:rPr lang="en-US" altLang="ko-KR" sz="1500" dirty="0" smtClean="0"/>
              <a:t>.</a:t>
            </a:r>
          </a:p>
          <a:p>
            <a:pPr marL="342900" indent="-342900">
              <a:buFont typeface="+mj-ea"/>
              <a:buAutoNum type="circleNumDbPlain" startAt="2"/>
            </a:pPr>
            <a:endParaRPr lang="en-US" altLang="ko-KR" sz="1500" b="1" dirty="0" smtClean="0"/>
          </a:p>
          <a:p>
            <a:pPr marL="342900" indent="-342900">
              <a:buFont typeface="+mj-ea"/>
              <a:buAutoNum type="circleNumDbPlain" startAt="2"/>
            </a:pPr>
            <a:r>
              <a:rPr lang="ko-KR" altLang="en-US" sz="1500" b="1" dirty="0" smtClean="0"/>
              <a:t>생성시간</a:t>
            </a:r>
            <a:r>
              <a:rPr lang="en-US" altLang="ko-KR" sz="1500" b="1" dirty="0" smtClean="0"/>
              <a:t>: </a:t>
            </a:r>
            <a:r>
              <a:rPr lang="ko-KR" altLang="en-US" sz="1500" dirty="0" smtClean="0"/>
              <a:t>폼 생성시 </a:t>
            </a:r>
            <a:r>
              <a:rPr lang="ko-KR" altLang="en-US" sz="1500" dirty="0" err="1" smtClean="0"/>
              <a:t>셋팅</a:t>
            </a:r>
            <a:r>
              <a:rPr lang="ko-KR" altLang="en-US" sz="1500" dirty="0" smtClean="0"/>
              <a:t> 되는 시간은 </a:t>
            </a:r>
            <a:r>
              <a:rPr lang="en-US" altLang="ko-KR" sz="1500" dirty="0" smtClean="0">
                <a:solidFill>
                  <a:srgbClr val="FF0000"/>
                </a:solidFill>
              </a:rPr>
              <a:t>’00:00’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으로 한다</a:t>
            </a:r>
            <a:r>
              <a:rPr lang="en-US" altLang="ko-KR" sz="1500" dirty="0" smtClean="0"/>
              <a:t>. </a:t>
            </a:r>
            <a:r>
              <a:rPr lang="ko-KR" altLang="en-US" sz="1500" dirty="0" smtClean="0"/>
              <a:t>해당 시간 이후에 </a:t>
            </a:r>
            <a:r>
              <a:rPr lang="en-US" altLang="ko-KR" sz="1500" dirty="0" smtClean="0"/>
              <a:t>WINK</a:t>
            </a:r>
            <a:r>
              <a:rPr lang="ko-KR" altLang="en-US" sz="1500" dirty="0" smtClean="0"/>
              <a:t>에서 생성된 보고서 데이터만 전송 대상에 표시된다</a:t>
            </a:r>
            <a:r>
              <a:rPr lang="en-US" altLang="ko-KR" sz="1500" dirty="0" smtClean="0"/>
              <a:t>. </a:t>
            </a:r>
            <a:r>
              <a:rPr lang="ko-KR" altLang="en-US" sz="1500" dirty="0" smtClean="0"/>
              <a:t>생성시간은 </a:t>
            </a:r>
            <a:r>
              <a:rPr lang="en-US" altLang="ko-KR" sz="1500" dirty="0" smtClean="0"/>
              <a:t>24</a:t>
            </a:r>
            <a:r>
              <a:rPr lang="ko-KR" altLang="en-US" sz="1500" dirty="0" smtClean="0"/>
              <a:t>시간 으로 표시한다</a:t>
            </a:r>
            <a:r>
              <a:rPr lang="en-US" altLang="ko-KR" sz="1500" dirty="0" smtClean="0"/>
              <a:t>. Ex.) PM 1:00 -&gt; 13:00</a:t>
            </a:r>
          </a:p>
          <a:p>
            <a:pPr marL="342900" indent="-342900">
              <a:buFont typeface="+mj-ea"/>
              <a:buAutoNum type="circleNumDbPlain" startAt="2"/>
            </a:pPr>
            <a:endParaRPr lang="en-US" altLang="ko-KR" sz="1500" b="1" dirty="0" smtClean="0"/>
          </a:p>
          <a:p>
            <a:pPr marL="342900" indent="-342900">
              <a:buFont typeface="+mj-ea"/>
              <a:buAutoNum type="circleNumDbPlain" startAt="2"/>
            </a:pPr>
            <a:r>
              <a:rPr lang="ko-KR" altLang="en-US" sz="1500" b="1" dirty="0" err="1" smtClean="0"/>
              <a:t>계좌번호</a:t>
            </a:r>
            <a:r>
              <a:rPr lang="en-US" altLang="ko-KR" sz="1500" b="1" dirty="0" smtClean="0"/>
              <a:t>: </a:t>
            </a:r>
            <a:r>
              <a:rPr lang="ko-KR" altLang="en-US" sz="1500" dirty="0" smtClean="0"/>
              <a:t>폼 생성시 </a:t>
            </a:r>
            <a:r>
              <a:rPr lang="ko-KR" altLang="en-US" sz="1500" dirty="0" err="1" smtClean="0"/>
              <a:t>셋팅</a:t>
            </a:r>
            <a:r>
              <a:rPr lang="ko-KR" altLang="en-US" sz="1500" dirty="0" smtClean="0"/>
              <a:t> 되는 </a:t>
            </a:r>
            <a:r>
              <a:rPr lang="ko-KR" altLang="en-US" sz="1500" dirty="0" err="1" smtClean="0"/>
              <a:t>계좌번호는</a:t>
            </a:r>
            <a:r>
              <a:rPr lang="ko-KR" altLang="en-US" sz="1500" dirty="0" smtClean="0"/>
              <a:t> </a:t>
            </a:r>
            <a:r>
              <a:rPr lang="en-US" altLang="ko-KR" sz="1500" dirty="0" smtClean="0">
                <a:solidFill>
                  <a:srgbClr val="FF0000"/>
                </a:solidFill>
              </a:rPr>
              <a:t>‘</a:t>
            </a:r>
            <a:r>
              <a:rPr lang="ko-KR" altLang="en-US" sz="1500" dirty="0" smtClean="0">
                <a:solidFill>
                  <a:srgbClr val="FF0000"/>
                </a:solidFill>
              </a:rPr>
              <a:t>전체</a:t>
            </a:r>
            <a:r>
              <a:rPr lang="en-US" altLang="ko-KR" sz="1500" dirty="0" smtClean="0">
                <a:solidFill>
                  <a:srgbClr val="FF0000"/>
                </a:solidFill>
              </a:rPr>
              <a:t>’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로 한다</a:t>
            </a:r>
            <a:r>
              <a:rPr lang="en-US" altLang="ko-KR" sz="1500" dirty="0" smtClean="0"/>
              <a:t>. WINK</a:t>
            </a:r>
            <a:r>
              <a:rPr lang="ko-KR" altLang="en-US" sz="1500" dirty="0" smtClean="0"/>
              <a:t>에서 내려 받은 </a:t>
            </a:r>
            <a:r>
              <a:rPr lang="ko-KR" altLang="en-US" sz="1500" dirty="0" err="1" smtClean="0"/>
              <a:t>계좌번호</a:t>
            </a:r>
            <a:r>
              <a:rPr lang="ko-KR" altLang="en-US" sz="1500" dirty="0" smtClean="0"/>
              <a:t> 중 </a:t>
            </a:r>
            <a:r>
              <a:rPr lang="ko-KR" altLang="en-US" sz="1500" dirty="0" err="1" smtClean="0"/>
              <a:t>종합계좌번호</a:t>
            </a:r>
            <a:r>
              <a:rPr lang="ko-KR" altLang="en-US" sz="1500" dirty="0" smtClean="0"/>
              <a:t> 단위</a:t>
            </a:r>
            <a:r>
              <a:rPr lang="en-US" altLang="ko-KR" sz="1500" dirty="0" smtClean="0"/>
              <a:t>(8</a:t>
            </a:r>
            <a:r>
              <a:rPr lang="ko-KR" altLang="en-US" sz="1500" dirty="0" smtClean="0"/>
              <a:t>단위</a:t>
            </a:r>
            <a:r>
              <a:rPr lang="en-US" altLang="ko-KR" sz="1500" dirty="0" smtClean="0"/>
              <a:t>)</a:t>
            </a:r>
            <a:r>
              <a:rPr lang="ko-KR" altLang="en-US" sz="1500" dirty="0" smtClean="0"/>
              <a:t>만 표시되며</a:t>
            </a:r>
            <a:r>
              <a:rPr lang="en-US" altLang="ko-KR" sz="1500" dirty="0" smtClean="0"/>
              <a:t>, </a:t>
            </a:r>
            <a:r>
              <a:rPr lang="ko-KR" altLang="en-US" sz="1500" b="1" dirty="0" err="1" smtClean="0"/>
              <a:t>계좌번호</a:t>
            </a:r>
            <a:r>
              <a:rPr lang="ko-KR" altLang="en-US" sz="1500" b="1" dirty="0" smtClean="0"/>
              <a:t> </a:t>
            </a:r>
            <a:r>
              <a:rPr lang="en-US" altLang="ko-KR" sz="1500" b="1" dirty="0" smtClean="0"/>
              <a:t>/ </a:t>
            </a:r>
            <a:r>
              <a:rPr lang="ko-KR" altLang="en-US" sz="1500" b="1" dirty="0" err="1" smtClean="0"/>
              <a:t>계좌명</a:t>
            </a:r>
            <a:r>
              <a:rPr lang="ko-KR" altLang="en-US" sz="1500" dirty="0" err="1" smtClean="0"/>
              <a:t>으로</a:t>
            </a:r>
            <a:r>
              <a:rPr lang="ko-KR" altLang="en-US" sz="1500" dirty="0" smtClean="0"/>
              <a:t> 나타난다</a:t>
            </a:r>
            <a:r>
              <a:rPr lang="en-US" altLang="ko-KR" sz="1500" dirty="0" smtClean="0"/>
              <a:t>. </a:t>
            </a:r>
            <a:r>
              <a:rPr lang="ko-KR" altLang="en-US" sz="1500" dirty="0" err="1" smtClean="0"/>
              <a:t>콤보박스에서</a:t>
            </a:r>
            <a:r>
              <a:rPr lang="ko-KR" altLang="en-US" sz="1500" dirty="0" smtClean="0"/>
              <a:t> </a:t>
            </a:r>
            <a:r>
              <a:rPr lang="ko-KR" altLang="en-US" sz="1500" b="1" dirty="0" err="1" smtClean="0"/>
              <a:t>계좌번호</a:t>
            </a:r>
            <a:r>
              <a:rPr lang="ko-KR" altLang="en-US" sz="1500" b="1" dirty="0" smtClean="0"/>
              <a:t> </a:t>
            </a:r>
            <a:r>
              <a:rPr lang="en-US" altLang="ko-KR" sz="1500" b="1" dirty="0" smtClean="0"/>
              <a:t>/ </a:t>
            </a:r>
            <a:r>
              <a:rPr lang="ko-KR" altLang="en-US" sz="1500" b="1" dirty="0" err="1" smtClean="0"/>
              <a:t>계좌명</a:t>
            </a:r>
            <a:r>
              <a:rPr lang="ko-KR" altLang="en-US" sz="1500" dirty="0" err="1" smtClean="0"/>
              <a:t>으로</a:t>
            </a:r>
            <a:r>
              <a:rPr lang="ko-KR" altLang="en-US" sz="1500" dirty="0" smtClean="0"/>
              <a:t> 검색이 가능하다</a:t>
            </a:r>
            <a:r>
              <a:rPr lang="en-US" altLang="ko-KR" sz="1500" dirty="0" smtClean="0"/>
              <a:t>.</a:t>
            </a:r>
          </a:p>
          <a:p>
            <a:pPr marL="342900" indent="-342900">
              <a:buFont typeface="+mj-ea"/>
              <a:buAutoNum type="circleNumDbPlain" startAt="2"/>
            </a:pPr>
            <a:endParaRPr lang="en-US" altLang="ko-KR" sz="1500" b="1" dirty="0"/>
          </a:p>
          <a:p>
            <a:pPr marL="342900" indent="-342900">
              <a:buFont typeface="+mj-ea"/>
              <a:buAutoNum type="circleNumDbPlain" startAt="2"/>
            </a:pPr>
            <a:r>
              <a:rPr lang="ko-KR" altLang="en-US" sz="1500" b="1" dirty="0" err="1" smtClean="0"/>
              <a:t>미전송</a:t>
            </a:r>
            <a:r>
              <a:rPr lang="ko-KR" altLang="en-US" sz="1500" b="1" dirty="0" smtClean="0"/>
              <a:t> 내역만</a:t>
            </a:r>
            <a:r>
              <a:rPr lang="en-US" altLang="ko-KR" sz="1500" b="1" dirty="0" smtClean="0"/>
              <a:t>: </a:t>
            </a:r>
            <a:r>
              <a:rPr lang="ko-KR" altLang="en-US" sz="1500" dirty="0" smtClean="0"/>
              <a:t>폼 생성시 </a:t>
            </a:r>
            <a:r>
              <a:rPr lang="ko-KR" altLang="en-US" sz="1500" dirty="0" err="1" smtClean="0"/>
              <a:t>셋팅</a:t>
            </a:r>
            <a:r>
              <a:rPr lang="ko-KR" altLang="en-US" sz="1500" dirty="0" smtClean="0"/>
              <a:t> 되는 값은 </a:t>
            </a:r>
            <a:r>
              <a:rPr lang="en-US" altLang="ko-KR" sz="1500" dirty="0" smtClean="0">
                <a:solidFill>
                  <a:srgbClr val="FF0000"/>
                </a:solidFill>
              </a:rPr>
              <a:t>‘Check‘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로 한다</a:t>
            </a:r>
            <a:r>
              <a:rPr lang="en-US" altLang="ko-KR" sz="1500" dirty="0" smtClean="0"/>
              <a:t>. </a:t>
            </a:r>
            <a:r>
              <a:rPr lang="ko-KR" altLang="en-US" sz="1500" dirty="0" smtClean="0"/>
              <a:t>조건 체크 시 </a:t>
            </a:r>
            <a:r>
              <a:rPr lang="en-US" altLang="ko-KR" sz="1500" dirty="0" err="1" smtClean="0"/>
              <a:t>SettleNet</a:t>
            </a:r>
            <a:r>
              <a:rPr lang="ko-KR" altLang="en-US" sz="1500" dirty="0" smtClean="0"/>
              <a:t>에서 전송한 내역과 사용자가 전송 제외       처리한 내역은 전송 대상 목록에 보이지 않는다</a:t>
            </a:r>
            <a:r>
              <a:rPr lang="en-US" altLang="ko-KR" sz="1500" dirty="0" smtClean="0"/>
              <a:t>.</a:t>
            </a:r>
          </a:p>
          <a:p>
            <a:pPr marL="342900" indent="-342900">
              <a:buFont typeface="+mj-ea"/>
              <a:buAutoNum type="circleNumDbPlain" startAt="2"/>
            </a:pPr>
            <a:endParaRPr lang="en-US" altLang="ko-KR" sz="1500" b="1" dirty="0"/>
          </a:p>
          <a:p>
            <a:pPr marL="342900" indent="-342900">
              <a:buFont typeface="+mj-ea"/>
              <a:buAutoNum type="circleNumDbPlain" startAt="2"/>
            </a:pPr>
            <a:r>
              <a:rPr lang="ko-KR" altLang="en-US" sz="1500" b="1" dirty="0" err="1" smtClean="0"/>
              <a:t>전송구분</a:t>
            </a:r>
            <a:r>
              <a:rPr lang="en-US" altLang="ko-KR" sz="1500" b="1" dirty="0" smtClean="0"/>
              <a:t>: </a:t>
            </a:r>
            <a:r>
              <a:rPr lang="ko-KR" altLang="en-US" sz="1500" dirty="0" smtClean="0"/>
              <a:t>폼 생성시 </a:t>
            </a:r>
            <a:r>
              <a:rPr lang="ko-KR" altLang="en-US" sz="1500" dirty="0" err="1" smtClean="0"/>
              <a:t>셋팅</a:t>
            </a:r>
            <a:r>
              <a:rPr lang="ko-KR" altLang="en-US" sz="1500" dirty="0" smtClean="0"/>
              <a:t> 되는 값은 </a:t>
            </a:r>
            <a:r>
              <a:rPr lang="en-US" altLang="ko-KR" sz="1500" dirty="0" smtClean="0">
                <a:solidFill>
                  <a:srgbClr val="FF0000"/>
                </a:solidFill>
              </a:rPr>
              <a:t>‘</a:t>
            </a:r>
            <a:r>
              <a:rPr lang="ko-KR" altLang="en-US" sz="1500" dirty="0" smtClean="0">
                <a:solidFill>
                  <a:srgbClr val="FF0000"/>
                </a:solidFill>
              </a:rPr>
              <a:t>전체</a:t>
            </a:r>
            <a:r>
              <a:rPr lang="en-US" altLang="ko-KR" sz="1500" dirty="0" smtClean="0">
                <a:solidFill>
                  <a:srgbClr val="FF0000"/>
                </a:solidFill>
              </a:rPr>
              <a:t>’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선택으로 한다</a:t>
            </a:r>
            <a:r>
              <a:rPr lang="en-US" altLang="ko-KR" sz="1500" dirty="0" smtClean="0"/>
              <a:t>. </a:t>
            </a:r>
            <a:r>
              <a:rPr lang="ko-KR" altLang="en-US" sz="1500" dirty="0" smtClean="0"/>
              <a:t>전송 대상 목록의 </a:t>
            </a:r>
            <a:r>
              <a:rPr lang="ko-KR" altLang="en-US" sz="1500" dirty="0" err="1" smtClean="0"/>
              <a:t>컬럼중</a:t>
            </a:r>
            <a:r>
              <a:rPr lang="ko-KR" altLang="en-US" sz="1500" dirty="0" smtClean="0"/>
              <a:t> </a:t>
            </a:r>
            <a:r>
              <a:rPr lang="en-US" altLang="ko-KR" sz="1500" dirty="0" smtClean="0"/>
              <a:t>‘</a:t>
            </a:r>
            <a:r>
              <a:rPr lang="ko-KR" altLang="en-US" sz="1500" dirty="0" err="1" smtClean="0"/>
              <a:t>전송구분</a:t>
            </a:r>
            <a:r>
              <a:rPr lang="en-US" altLang="ko-KR" sz="1500" dirty="0" smtClean="0"/>
              <a:t>’</a:t>
            </a:r>
            <a:r>
              <a:rPr lang="ko-KR" altLang="en-US" sz="1500" dirty="0" smtClean="0"/>
              <a:t>의 값에 따라 나타나는              전송 대상이 달라진다</a:t>
            </a:r>
            <a:r>
              <a:rPr lang="en-US" altLang="ko-KR" sz="1500" dirty="0" smtClean="0"/>
              <a:t>.(</a:t>
            </a:r>
            <a:r>
              <a:rPr lang="ko-KR" altLang="en-US" sz="1500" dirty="0" smtClean="0"/>
              <a:t>전체 </a:t>
            </a:r>
            <a:r>
              <a:rPr lang="en-US" altLang="ko-KR" sz="1500" dirty="0" smtClean="0"/>
              <a:t>/ FAX / E-mail / </a:t>
            </a:r>
            <a:r>
              <a:rPr lang="ko-KR" altLang="en-US" sz="1500" dirty="0" smtClean="0"/>
              <a:t>미등록</a:t>
            </a:r>
            <a:r>
              <a:rPr lang="en-US" altLang="ko-KR" sz="1500" dirty="0" smtClean="0"/>
              <a:t>)</a:t>
            </a:r>
            <a:endParaRPr lang="en-US" altLang="ko-KR" sz="1500" b="1" dirty="0" smtClean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9110" y="1311144"/>
            <a:ext cx="1714500" cy="9906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50064" y="1309229"/>
            <a:ext cx="2000250" cy="9906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4" name="꺾인 연결선 13"/>
          <p:cNvCxnSpPr>
            <a:stCxn id="16" idx="2"/>
            <a:endCxn id="11" idx="1"/>
          </p:cNvCxnSpPr>
          <p:nvPr/>
        </p:nvCxnSpPr>
        <p:spPr>
          <a:xfrm rot="16200000" flipH="1">
            <a:off x="5153193" y="-949474"/>
            <a:ext cx="201369" cy="5310466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1781734" y="1377151"/>
            <a:ext cx="1633819" cy="227924"/>
          </a:xfrm>
          <a:prstGeom prst="rect">
            <a:avLst/>
          </a:prstGeom>
          <a:noFill/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꺾인 연결선 53"/>
          <p:cNvCxnSpPr>
            <a:stCxn id="59" idx="0"/>
            <a:endCxn id="12" idx="0"/>
          </p:cNvCxnSpPr>
          <p:nvPr/>
        </p:nvCxnSpPr>
        <p:spPr>
          <a:xfrm rot="5400000" flipH="1" flipV="1">
            <a:off x="8384786" y="-1088253"/>
            <a:ext cx="67921" cy="4862886"/>
          </a:xfrm>
          <a:prstGeom prst="bentConnector3">
            <a:avLst>
              <a:gd name="adj1" fmla="val 43656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5082988" y="1377150"/>
            <a:ext cx="1808630" cy="227924"/>
          </a:xfrm>
          <a:prstGeom prst="rect">
            <a:avLst/>
          </a:prstGeom>
          <a:noFill/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56227" y="2143829"/>
            <a:ext cx="495300" cy="133350"/>
          </a:xfrm>
          <a:prstGeom prst="rect">
            <a:avLst/>
          </a:prstGeom>
        </p:spPr>
      </p:pic>
      <p:sp>
        <p:nvSpPr>
          <p:cNvPr id="20" name="순서도: 연결자 19"/>
          <p:cNvSpPr/>
          <p:nvPr/>
        </p:nvSpPr>
        <p:spPr>
          <a:xfrm>
            <a:off x="11740850" y="6686367"/>
            <a:ext cx="108249" cy="108968"/>
          </a:xfrm>
          <a:prstGeom prst="flowChartConnector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순서도: 연결자 20"/>
          <p:cNvSpPr/>
          <p:nvPr/>
        </p:nvSpPr>
        <p:spPr>
          <a:xfrm>
            <a:off x="11502259" y="6686367"/>
            <a:ext cx="108249" cy="108968"/>
          </a:xfrm>
          <a:prstGeom prst="flowChartConnector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순서도: 연결자 21"/>
          <p:cNvSpPr/>
          <p:nvPr/>
        </p:nvSpPr>
        <p:spPr>
          <a:xfrm>
            <a:off x="11263668" y="6686367"/>
            <a:ext cx="108249" cy="108968"/>
          </a:xfrm>
          <a:prstGeom prst="flowChartConnector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순서도: 연결자 22"/>
          <p:cNvSpPr/>
          <p:nvPr/>
        </p:nvSpPr>
        <p:spPr>
          <a:xfrm>
            <a:off x="11025077" y="6686367"/>
            <a:ext cx="108249" cy="108968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순서도: 연결자 23"/>
          <p:cNvSpPr/>
          <p:nvPr/>
        </p:nvSpPr>
        <p:spPr>
          <a:xfrm>
            <a:off x="10786486" y="6686367"/>
            <a:ext cx="108249" cy="108968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334963" y="549275"/>
            <a:ext cx="115220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33375" y="6632575"/>
            <a:ext cx="115220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그림 14" descr="20110408000039_0.jpg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8607" y="6561456"/>
            <a:ext cx="1333362" cy="325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7045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1768</TotalTime>
  <Words>1453</Words>
  <Application>Microsoft Office PowerPoint</Application>
  <PresentationFormat>와이드스크린</PresentationFormat>
  <Paragraphs>199</Paragraphs>
  <Slides>15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맑은 고딕</vt:lpstr>
      <vt:lpstr>Arial</vt:lpstr>
      <vt:lpstr>Wingdings</vt:lpstr>
      <vt:lpstr>Office 테마</vt:lpstr>
      <vt:lpstr>화면 설계서</vt:lpstr>
      <vt:lpstr>목    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jung soo lee</dc:creator>
  <cp:lastModifiedBy>jung soo lee</cp:lastModifiedBy>
  <cp:revision>364</cp:revision>
  <cp:lastPrinted>2018-01-25T00:40:51Z</cp:lastPrinted>
  <dcterms:created xsi:type="dcterms:W3CDTF">2018-01-14T23:51:50Z</dcterms:created>
  <dcterms:modified xsi:type="dcterms:W3CDTF">2018-01-25T07:47:04Z</dcterms:modified>
</cp:coreProperties>
</file>