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3" r:id="rId3"/>
    <p:sldId id="259" r:id="rId4"/>
    <p:sldId id="305" r:id="rId5"/>
    <p:sldId id="264" r:id="rId6"/>
    <p:sldId id="320" r:id="rId7"/>
    <p:sldId id="321" r:id="rId8"/>
    <p:sldId id="336" r:id="rId9"/>
    <p:sldId id="346" r:id="rId10"/>
    <p:sldId id="347" r:id="rId11"/>
    <p:sldId id="330" r:id="rId12"/>
    <p:sldId id="342" r:id="rId13"/>
    <p:sldId id="310" r:id="rId14"/>
    <p:sldId id="340" r:id="rId15"/>
    <p:sldId id="315" r:id="rId16"/>
    <p:sldId id="331" r:id="rId17"/>
    <p:sldId id="343" r:id="rId18"/>
    <p:sldId id="339" r:id="rId19"/>
    <p:sldId id="335" r:id="rId20"/>
    <p:sldId id="323" r:id="rId21"/>
    <p:sldId id="324" r:id="rId22"/>
    <p:sldId id="327" r:id="rId23"/>
    <p:sldId id="319" r:id="rId24"/>
    <p:sldId id="341" r:id="rId25"/>
    <p:sldId id="334" r:id="rId26"/>
    <p:sldId id="329" r:id="rId27"/>
    <p:sldId id="298" r:id="rId28"/>
    <p:sldId id="307" r:id="rId29"/>
    <p:sldId id="299" r:id="rId30"/>
    <p:sldId id="344" r:id="rId3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  <p15:guide id="5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E"/>
    <a:srgbClr val="FFFFCC"/>
    <a:srgbClr val="CEE7EA"/>
    <a:srgbClr val="B9DCFF"/>
    <a:srgbClr val="F2FBC3"/>
    <a:srgbClr val="D8CEFE"/>
    <a:srgbClr val="DDF2FF"/>
    <a:srgbClr val="FFEFBD"/>
    <a:srgbClr val="FFE1FF"/>
    <a:srgbClr val="FF6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8312" autoAdjust="0"/>
  </p:normalViewPr>
  <p:slideViewPr>
    <p:cSldViewPr snapToObjects="1">
      <p:cViewPr varScale="1">
        <p:scale>
          <a:sx n="103" d="100"/>
          <a:sy n="103" d="100"/>
        </p:scale>
        <p:origin x="360" y="108"/>
      </p:cViewPr>
      <p:guideLst>
        <p:guide orient="horz" pos="845"/>
        <p:guide orient="horz" pos="3884"/>
        <p:guide pos="262"/>
        <p:guide pos="5978"/>
        <p:guide pos="7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84"/>
    </p:cViewPr>
  </p:sorterViewPr>
  <p:notesViewPr>
    <p:cSldViewPr snapToObjects="1">
      <p:cViewPr varScale="1">
        <p:scale>
          <a:sx n="48" d="100"/>
          <a:sy n="48" d="100"/>
        </p:scale>
        <p:origin x="-2922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576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algn="l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27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algn="r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27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7399"/>
            <a:ext cx="2946576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algn="l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27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7399"/>
            <a:ext cx="2946575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algn="r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fld id="{78DF1617-95CF-43F6-93AB-3C067FB04E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498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576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74" tIns="44887" rIns="89774" bIns="44887" numCol="1" anchor="t" anchorCtr="0" compatLnSpc="1">
            <a:prstTxWarp prst="textNoShape">
              <a:avLst/>
            </a:prstTxWarp>
          </a:bodyPr>
          <a:lstStyle>
            <a:lvl1pPr algn="l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0"/>
            <a:ext cx="2946575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74" tIns="44887" rIns="89774" bIns="44887" numCol="1" anchor="t" anchorCtr="0" compatLnSpc="1">
            <a:prstTxWarp prst="textNoShape">
              <a:avLst/>
            </a:prstTxWarp>
          </a:bodyPr>
          <a:lstStyle>
            <a:lvl1pPr algn="r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6123"/>
            <a:ext cx="5438464" cy="446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74" tIns="44887" rIns="89774" bIns="44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427399"/>
            <a:ext cx="2946575" cy="4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74" tIns="44887" rIns="89774" bIns="44887" numCol="1" anchor="b" anchorCtr="0" compatLnSpc="1">
            <a:prstTxWarp prst="textNoShape">
              <a:avLst/>
            </a:prstTxWarp>
          </a:bodyPr>
          <a:lstStyle>
            <a:lvl1pPr algn="r" defTabSz="898525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latin typeface="가는각진제목체" pitchFamily="18" charset="-127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fld id="{D5ADA2A5-3D92-4C34-9A1E-E6B60A1F5D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674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2982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수행 방안은 다음과 같습니다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프로젝트 수행조직은  현업 </a:t>
            </a:r>
            <a:r>
              <a:rPr lang="en-US" altLang="ko-KR" b="1" dirty="0" smtClean="0"/>
              <a:t>/ IT / </a:t>
            </a:r>
            <a:r>
              <a:rPr lang="ko-KR" altLang="en-US" b="1" dirty="0" err="1" smtClean="0"/>
              <a:t>수행사</a:t>
            </a:r>
            <a:r>
              <a:rPr lang="ko-KR" altLang="en-US" b="1" dirty="0" smtClean="0"/>
              <a:t> 조직으로 구성되어 있습니다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다음장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86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수행조직의 담당 및 역할은 다음과 같습니다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35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b="1" dirty="0" smtClean="0"/>
              <a:t>주요일정은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일 프로젝트 시작으로 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en-US" altLang="ko-KR" b="1" dirty="0" smtClean="0"/>
              <a:t>                         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설계 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 구현 및 단위테스트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테스트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안정화 과정을 거쳐 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              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25</a:t>
            </a:r>
            <a:r>
              <a:rPr lang="ko-KR" altLang="en-US" b="1" dirty="0" smtClean="0"/>
              <a:t>일 오픈하고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              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일 성공적으로 프로젝트를 종료 하겠습니다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98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본 프로젝트의 주요핵심과제는 다음과 같습니다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비니지스</a:t>
            </a:r>
            <a:r>
              <a:rPr lang="ko-KR" altLang="en-US" b="1" dirty="0" smtClean="0"/>
              <a:t> 관점으로 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 일 마감 구현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월 마감 소요시간 단축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듀엄</a:t>
            </a:r>
            <a:r>
              <a:rPr lang="ko-KR" altLang="en-US" b="1" dirty="0" smtClean="0"/>
              <a:t> 마감 구축 을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 마감기능 보완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두번쩨</a:t>
            </a:r>
            <a:r>
              <a:rPr lang="ko-KR" altLang="en-US" b="1" dirty="0" smtClean="0"/>
              <a:t>  수작업의 기능 개선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수기전표의 자동화 및 시스템화 </a:t>
            </a:r>
            <a:endParaRPr lang="en-US" altLang="ko-KR" b="1" dirty="0" smtClean="0"/>
          </a:p>
          <a:p>
            <a:r>
              <a:rPr lang="en-US" altLang="ko-KR" b="1" dirty="0" smtClean="0"/>
              <a:t>            / </a:t>
            </a:r>
            <a:r>
              <a:rPr lang="ko-KR" altLang="en-US" b="1" dirty="0" smtClean="0"/>
              <a:t>경영전략실의 승인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시스템 유연성 확보를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자동화 및 시스템화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 배분 현황 조회 </a:t>
            </a:r>
            <a:r>
              <a:rPr lang="ko-KR" altLang="en-US" b="1" dirty="0" err="1" smtClean="0"/>
              <a:t>화면등</a:t>
            </a:r>
            <a:r>
              <a:rPr lang="ko-KR" altLang="en-US" b="1" dirty="0" smtClean="0"/>
              <a:t> 비용 분석 기능 향상 </a:t>
            </a:r>
          </a:p>
          <a:p>
            <a:r>
              <a:rPr lang="en-US" altLang="ko-KR" b="1" dirty="0" smtClean="0"/>
              <a:t>             / </a:t>
            </a:r>
            <a:r>
              <a:rPr lang="ko-KR" altLang="en-US" b="1" dirty="0" smtClean="0"/>
              <a:t>배분키 및 주요 </a:t>
            </a:r>
            <a:r>
              <a:rPr lang="ko-KR" altLang="en-US" b="1" dirty="0" err="1" smtClean="0"/>
              <a:t>데이터등</a:t>
            </a:r>
            <a:r>
              <a:rPr lang="ko-KR" altLang="en-US" b="1" dirty="0" smtClean="0"/>
              <a:t>  검증 시스템 구현을 위한</a:t>
            </a:r>
            <a:endParaRPr lang="en-US" altLang="ko-KR" b="1" dirty="0" smtClean="0"/>
          </a:p>
          <a:p>
            <a:r>
              <a:rPr lang="ko-KR" altLang="en-US" b="1" dirty="0" smtClean="0"/>
              <a:t>           분석 기능 강화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등이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9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본 프로젝트의 주요핵심과제는 다음과 같습니다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비니지스</a:t>
            </a:r>
            <a:r>
              <a:rPr lang="ko-KR" altLang="en-US" b="1" dirty="0" smtClean="0"/>
              <a:t> 관점으로 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 일 마감 구현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월 마감 소요시간 단축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듀엄</a:t>
            </a:r>
            <a:r>
              <a:rPr lang="ko-KR" altLang="en-US" b="1" dirty="0" smtClean="0"/>
              <a:t> 마감 구축 을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 마감기능 보완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두번쩨</a:t>
            </a:r>
            <a:r>
              <a:rPr lang="ko-KR" altLang="en-US" b="1" dirty="0" smtClean="0"/>
              <a:t>  수작업의 기능 개선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수기전표의 자동화 및 시스템화 </a:t>
            </a:r>
            <a:endParaRPr lang="en-US" altLang="ko-KR" b="1" dirty="0" smtClean="0"/>
          </a:p>
          <a:p>
            <a:r>
              <a:rPr lang="en-US" altLang="ko-KR" b="1" dirty="0" smtClean="0"/>
              <a:t>            / </a:t>
            </a:r>
            <a:r>
              <a:rPr lang="ko-KR" altLang="en-US" b="1" dirty="0" smtClean="0"/>
              <a:t>경영전략실의 승인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시스템 유연성 확보를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자동화 및 시스템화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 배분 현황 조회 </a:t>
            </a:r>
            <a:r>
              <a:rPr lang="ko-KR" altLang="en-US" b="1" dirty="0" err="1" smtClean="0"/>
              <a:t>화면등</a:t>
            </a:r>
            <a:r>
              <a:rPr lang="ko-KR" altLang="en-US" b="1" dirty="0" smtClean="0"/>
              <a:t> 비용 분석 기능 향상 </a:t>
            </a:r>
          </a:p>
          <a:p>
            <a:r>
              <a:rPr lang="en-US" altLang="ko-KR" b="1" dirty="0" smtClean="0"/>
              <a:t>             / </a:t>
            </a:r>
            <a:r>
              <a:rPr lang="ko-KR" altLang="en-US" b="1" dirty="0" smtClean="0"/>
              <a:t>배분키 및 주요 </a:t>
            </a:r>
            <a:r>
              <a:rPr lang="ko-KR" altLang="en-US" b="1" dirty="0" err="1" smtClean="0"/>
              <a:t>데이터등</a:t>
            </a:r>
            <a:r>
              <a:rPr lang="ko-KR" altLang="en-US" b="1" dirty="0" smtClean="0"/>
              <a:t>  검증 시스템 구현을 위한</a:t>
            </a:r>
            <a:endParaRPr lang="en-US" altLang="ko-KR" b="1" dirty="0" smtClean="0"/>
          </a:p>
          <a:p>
            <a:r>
              <a:rPr lang="ko-KR" altLang="en-US" b="1" dirty="0" smtClean="0"/>
              <a:t>           분석 기능 강화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등이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4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본 프로젝트의 주요핵심과제는 다음과 같습니다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비니지스</a:t>
            </a:r>
            <a:r>
              <a:rPr lang="ko-KR" altLang="en-US" b="1" dirty="0" smtClean="0"/>
              <a:t> 관점으로 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 일 마감 구현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월 마감 소요시간 단축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듀엄</a:t>
            </a:r>
            <a:r>
              <a:rPr lang="ko-KR" altLang="en-US" b="1" dirty="0" smtClean="0"/>
              <a:t> 마감 구축 을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 마감기능 보완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두번쩨</a:t>
            </a:r>
            <a:r>
              <a:rPr lang="ko-KR" altLang="en-US" b="1" dirty="0" smtClean="0"/>
              <a:t>  수작업의 기능 개선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수기전표의 자동화 및 시스템화 </a:t>
            </a:r>
            <a:endParaRPr lang="en-US" altLang="ko-KR" b="1" dirty="0" smtClean="0"/>
          </a:p>
          <a:p>
            <a:r>
              <a:rPr lang="en-US" altLang="ko-KR" b="1" dirty="0" smtClean="0"/>
              <a:t>            / </a:t>
            </a:r>
            <a:r>
              <a:rPr lang="ko-KR" altLang="en-US" b="1" dirty="0" smtClean="0"/>
              <a:t>경영전략실의 승인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시스템 유연성 확보를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자동화 및 시스템화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 배분 현황 조회 </a:t>
            </a:r>
            <a:r>
              <a:rPr lang="ko-KR" altLang="en-US" b="1" dirty="0" err="1" smtClean="0"/>
              <a:t>화면등</a:t>
            </a:r>
            <a:r>
              <a:rPr lang="ko-KR" altLang="en-US" b="1" dirty="0" smtClean="0"/>
              <a:t> 비용 분석 기능 향상 </a:t>
            </a:r>
          </a:p>
          <a:p>
            <a:r>
              <a:rPr lang="en-US" altLang="ko-KR" b="1" dirty="0" smtClean="0"/>
              <a:t>             / </a:t>
            </a:r>
            <a:r>
              <a:rPr lang="ko-KR" altLang="en-US" b="1" dirty="0" smtClean="0"/>
              <a:t>배분키 및 주요 </a:t>
            </a:r>
            <a:r>
              <a:rPr lang="ko-KR" altLang="en-US" b="1" dirty="0" err="1" smtClean="0"/>
              <a:t>데이터등</a:t>
            </a:r>
            <a:r>
              <a:rPr lang="ko-KR" altLang="en-US" b="1" dirty="0" smtClean="0"/>
              <a:t>  검증 시스템 구현을 위한</a:t>
            </a:r>
            <a:endParaRPr lang="en-US" altLang="ko-KR" b="1" dirty="0" smtClean="0"/>
          </a:p>
          <a:p>
            <a:r>
              <a:rPr lang="ko-KR" altLang="en-US" b="1" dirty="0" smtClean="0"/>
              <a:t>           분석 기능 강화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등이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47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본 프로젝트의 주요핵심과제는 다음과 같습니다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비니지스</a:t>
            </a:r>
            <a:r>
              <a:rPr lang="ko-KR" altLang="en-US" b="1" dirty="0" smtClean="0"/>
              <a:t> 관점으로 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 일 마감 구현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월 마감 소요시간 단축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듀엄</a:t>
            </a:r>
            <a:r>
              <a:rPr lang="ko-KR" altLang="en-US" b="1" dirty="0" smtClean="0"/>
              <a:t> 마감 구축 을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 마감기능 보완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두번쩨</a:t>
            </a:r>
            <a:r>
              <a:rPr lang="ko-KR" altLang="en-US" b="1" dirty="0" smtClean="0"/>
              <a:t>  수작업의 기능 개선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수기전표의 자동화 및 시스템화 </a:t>
            </a:r>
            <a:endParaRPr lang="en-US" altLang="ko-KR" b="1" dirty="0" smtClean="0"/>
          </a:p>
          <a:p>
            <a:r>
              <a:rPr lang="en-US" altLang="ko-KR" b="1" dirty="0" smtClean="0"/>
              <a:t>            / </a:t>
            </a:r>
            <a:r>
              <a:rPr lang="ko-KR" altLang="en-US" b="1" dirty="0" smtClean="0"/>
              <a:t>경영전략실의 승인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시스템 유연성 확보를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자동화 및 시스템화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 배분 현황 조회 </a:t>
            </a:r>
            <a:r>
              <a:rPr lang="ko-KR" altLang="en-US" b="1" dirty="0" err="1" smtClean="0"/>
              <a:t>화면등</a:t>
            </a:r>
            <a:r>
              <a:rPr lang="ko-KR" altLang="en-US" b="1" dirty="0" smtClean="0"/>
              <a:t> 비용 분석 기능 향상 </a:t>
            </a:r>
          </a:p>
          <a:p>
            <a:r>
              <a:rPr lang="en-US" altLang="ko-KR" b="1" dirty="0" smtClean="0"/>
              <a:t>             / </a:t>
            </a:r>
            <a:r>
              <a:rPr lang="ko-KR" altLang="en-US" b="1" dirty="0" smtClean="0"/>
              <a:t>배분키 및 주요 </a:t>
            </a:r>
            <a:r>
              <a:rPr lang="ko-KR" altLang="en-US" b="1" dirty="0" err="1" smtClean="0"/>
              <a:t>데이터등</a:t>
            </a:r>
            <a:r>
              <a:rPr lang="ko-KR" altLang="en-US" b="1" dirty="0" smtClean="0"/>
              <a:t>  검증 시스템 구현을 위한</a:t>
            </a:r>
            <a:endParaRPr lang="en-US" altLang="ko-KR" b="1" dirty="0" smtClean="0"/>
          </a:p>
          <a:p>
            <a:r>
              <a:rPr lang="ko-KR" altLang="en-US" b="1" dirty="0" smtClean="0"/>
              <a:t>           분석 기능 강화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등이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82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본 프로젝트의 주요핵심과제는 다음과 같습니다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비니지스</a:t>
            </a:r>
            <a:r>
              <a:rPr lang="ko-KR" altLang="en-US" b="1" dirty="0" smtClean="0"/>
              <a:t> 관점으로 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 일 마감 구현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월 마감 소요시간 단축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듀엄</a:t>
            </a:r>
            <a:r>
              <a:rPr lang="ko-KR" altLang="en-US" b="1" dirty="0" smtClean="0"/>
              <a:t> 마감 구축 을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 마감기능 보완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두번쩨</a:t>
            </a:r>
            <a:r>
              <a:rPr lang="ko-KR" altLang="en-US" b="1" dirty="0" smtClean="0"/>
              <a:t>  수작업의 기능 개선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수기전표의 자동화 및 시스템화 </a:t>
            </a:r>
            <a:endParaRPr lang="en-US" altLang="ko-KR" b="1" dirty="0" smtClean="0"/>
          </a:p>
          <a:p>
            <a:r>
              <a:rPr lang="en-US" altLang="ko-KR" b="1" dirty="0" smtClean="0"/>
              <a:t>            / </a:t>
            </a:r>
            <a:r>
              <a:rPr lang="ko-KR" altLang="en-US" b="1" dirty="0" smtClean="0"/>
              <a:t>경영전략실의 승인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시스템 유연성 확보를 위한 </a:t>
            </a:r>
            <a:endParaRPr lang="en-US" altLang="ko-KR" b="1" dirty="0" smtClean="0"/>
          </a:p>
          <a:p>
            <a:r>
              <a:rPr lang="ko-KR" altLang="en-US" b="1" dirty="0" smtClean="0"/>
              <a:t>           자동화 및 시스템화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 배분 현황 조회 </a:t>
            </a:r>
            <a:r>
              <a:rPr lang="ko-KR" altLang="en-US" b="1" dirty="0" err="1" smtClean="0"/>
              <a:t>화면등</a:t>
            </a:r>
            <a:r>
              <a:rPr lang="ko-KR" altLang="en-US" b="1" dirty="0" smtClean="0"/>
              <a:t> 비용 분석 기능 향상 </a:t>
            </a:r>
          </a:p>
          <a:p>
            <a:r>
              <a:rPr lang="en-US" altLang="ko-KR" b="1" dirty="0" smtClean="0"/>
              <a:t>             / </a:t>
            </a:r>
            <a:r>
              <a:rPr lang="ko-KR" altLang="en-US" b="1" dirty="0" smtClean="0"/>
              <a:t>배분키 및 주요 </a:t>
            </a:r>
            <a:r>
              <a:rPr lang="ko-KR" altLang="en-US" b="1" dirty="0" err="1" smtClean="0"/>
              <a:t>데이터등</a:t>
            </a:r>
            <a:r>
              <a:rPr lang="ko-KR" altLang="en-US" b="1" dirty="0" smtClean="0"/>
              <a:t>  검증 시스템 구현을 위한</a:t>
            </a:r>
            <a:endParaRPr lang="en-US" altLang="ko-KR" b="1" dirty="0" smtClean="0"/>
          </a:p>
          <a:p>
            <a:r>
              <a:rPr lang="ko-KR" altLang="en-US" b="1" dirty="0" smtClean="0"/>
              <a:t>           분석 기능 강화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등이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품질 보증 계획은</a:t>
            </a:r>
            <a:endParaRPr lang="en-US" altLang="ko-KR" b="1" dirty="0" smtClean="0"/>
          </a:p>
          <a:p>
            <a:r>
              <a:rPr lang="ko-KR" altLang="en-US" b="1" dirty="0" err="1" smtClean="0"/>
              <a:t>수행사</a:t>
            </a:r>
            <a:r>
              <a:rPr lang="ko-KR" altLang="en-US" b="1" dirty="0" smtClean="0"/>
              <a:t> 품질보증 조직의 철저한 품질관리 및 검증을 통해 성공적인 프로젝트 품질보증을 수행하도록 하겠습니다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134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품질 보증 계획은</a:t>
            </a:r>
            <a:endParaRPr lang="en-US" altLang="ko-KR" b="1" dirty="0" smtClean="0"/>
          </a:p>
          <a:p>
            <a:r>
              <a:rPr lang="ko-KR" altLang="en-US" b="1" dirty="0" err="1" smtClean="0"/>
              <a:t>수행사</a:t>
            </a:r>
            <a:r>
              <a:rPr lang="ko-KR" altLang="en-US" b="1" dirty="0" smtClean="0"/>
              <a:t> 품질보증 조직의 철저한 품질관리 및 검증을 통해 성공적인 프로젝트 품질보증을 수행하도록 하겠습니다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03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4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품질 보증 계획은</a:t>
            </a:r>
            <a:endParaRPr lang="en-US" altLang="ko-KR" b="1" dirty="0" smtClean="0"/>
          </a:p>
          <a:p>
            <a:r>
              <a:rPr lang="ko-KR" altLang="en-US" b="1" dirty="0" err="1" smtClean="0"/>
              <a:t>수행사</a:t>
            </a:r>
            <a:r>
              <a:rPr lang="ko-KR" altLang="en-US" b="1" dirty="0" smtClean="0"/>
              <a:t> 품질보증 조직의 철저한 품질관리 및 검증을 통해 성공적인 프로젝트 품질보증을 수행하도록 하겠습니다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980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테스트 방안 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케이스 기반의 단위테스트 </a:t>
            </a:r>
            <a:endParaRPr lang="en-US" altLang="ko-KR" b="1" dirty="0" smtClean="0"/>
          </a:p>
          <a:p>
            <a:r>
              <a:rPr lang="en-US" altLang="ko-KR" b="1" baseline="0" dirty="0" smtClean="0"/>
              <a:t>  / </a:t>
            </a:r>
            <a:r>
              <a:rPr lang="ko-KR" altLang="en-US" b="1" baseline="0" dirty="0" smtClean="0"/>
              <a:t>시나리오 기반의 통합 및 사용자테스트를 진행하겠습니다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단위테스트 절차는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개발자테스트 </a:t>
            </a:r>
            <a:r>
              <a:rPr lang="en-US" altLang="ko-KR" b="1" baseline="0" dirty="0" smtClean="0"/>
              <a:t>-&gt; PL</a:t>
            </a:r>
            <a:r>
              <a:rPr lang="ko-KR" altLang="en-US" b="1" baseline="0" dirty="0" smtClean="0"/>
              <a:t>테스트 </a:t>
            </a:r>
            <a:r>
              <a:rPr lang="en-US" altLang="ko-KR" b="1" baseline="0" dirty="0" smtClean="0"/>
              <a:t>-&gt; IT</a:t>
            </a:r>
            <a:r>
              <a:rPr lang="ko-KR" altLang="en-US" b="1" baseline="0" dirty="0" smtClean="0"/>
              <a:t>테스트  진행합니다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통합테스트 절차는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개발자테스트 </a:t>
            </a:r>
            <a:r>
              <a:rPr lang="en-US" altLang="ko-KR" b="1" baseline="0" dirty="0" smtClean="0"/>
              <a:t>-&gt; PL</a:t>
            </a:r>
            <a:r>
              <a:rPr lang="ko-KR" altLang="en-US" b="1" baseline="0" dirty="0" smtClean="0"/>
              <a:t>테스트 </a:t>
            </a:r>
            <a:r>
              <a:rPr lang="en-US" altLang="ko-KR" b="1" baseline="0" dirty="0" smtClean="0"/>
              <a:t>-&gt; IT</a:t>
            </a:r>
            <a:r>
              <a:rPr lang="ko-KR" altLang="en-US" b="1" baseline="0" dirty="0" smtClean="0"/>
              <a:t>테스트</a:t>
            </a:r>
            <a:r>
              <a:rPr lang="en-US" altLang="ko-KR" b="1" baseline="0" dirty="0" smtClean="0"/>
              <a:t>-&gt;</a:t>
            </a:r>
            <a:r>
              <a:rPr lang="ko-KR" altLang="en-US" b="1" baseline="0" dirty="0" smtClean="0"/>
              <a:t>현업테스트 진행하며 현업테스트는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회 이상 진행합니다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539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테스트 방안 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케이스 기반의 단위테스트 </a:t>
            </a:r>
            <a:endParaRPr lang="en-US" altLang="ko-KR" b="1" dirty="0" smtClean="0"/>
          </a:p>
          <a:p>
            <a:r>
              <a:rPr lang="en-US" altLang="ko-KR" b="1" baseline="0" dirty="0" smtClean="0"/>
              <a:t>  / </a:t>
            </a:r>
            <a:r>
              <a:rPr lang="ko-KR" altLang="en-US" b="1" baseline="0" dirty="0" smtClean="0"/>
              <a:t>시나리오 기반의 통합 및 사용자테스트를 진행하겠습니다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단위테스트 절차는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개발자테스트 </a:t>
            </a:r>
            <a:r>
              <a:rPr lang="en-US" altLang="ko-KR" b="1" baseline="0" dirty="0" smtClean="0"/>
              <a:t>-&gt; PL</a:t>
            </a:r>
            <a:r>
              <a:rPr lang="ko-KR" altLang="en-US" b="1" baseline="0" dirty="0" smtClean="0"/>
              <a:t>테스트 </a:t>
            </a:r>
            <a:r>
              <a:rPr lang="en-US" altLang="ko-KR" b="1" baseline="0" dirty="0" smtClean="0"/>
              <a:t>-&gt; IT</a:t>
            </a:r>
            <a:r>
              <a:rPr lang="ko-KR" altLang="en-US" b="1" baseline="0" dirty="0" smtClean="0"/>
              <a:t>테스트  진행합니다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통합테스트 절차는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개발자테스트 </a:t>
            </a:r>
            <a:r>
              <a:rPr lang="en-US" altLang="ko-KR" b="1" baseline="0" dirty="0" smtClean="0"/>
              <a:t>-&gt; PL</a:t>
            </a:r>
            <a:r>
              <a:rPr lang="ko-KR" altLang="en-US" b="1" baseline="0" dirty="0" smtClean="0"/>
              <a:t>테스트 </a:t>
            </a:r>
            <a:r>
              <a:rPr lang="en-US" altLang="ko-KR" b="1" baseline="0" dirty="0" smtClean="0"/>
              <a:t>-&gt; IT</a:t>
            </a:r>
            <a:r>
              <a:rPr lang="ko-KR" altLang="en-US" b="1" baseline="0" dirty="0" smtClean="0"/>
              <a:t>테스트</a:t>
            </a:r>
            <a:r>
              <a:rPr lang="en-US" altLang="ko-KR" b="1" baseline="0" dirty="0" smtClean="0"/>
              <a:t>-&gt;</a:t>
            </a:r>
            <a:r>
              <a:rPr lang="ko-KR" altLang="en-US" b="1" baseline="0" dirty="0" smtClean="0"/>
              <a:t>현업테스트 진행하며 현업테스트는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회 이상 진행합니다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5397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테스트 방안 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케이스 기반의 단위테스트 </a:t>
            </a:r>
            <a:endParaRPr lang="en-US" altLang="ko-KR" b="1" dirty="0" smtClean="0"/>
          </a:p>
          <a:p>
            <a:r>
              <a:rPr lang="en-US" altLang="ko-KR" b="1" baseline="0" dirty="0" smtClean="0"/>
              <a:t>  / </a:t>
            </a:r>
            <a:r>
              <a:rPr lang="ko-KR" altLang="en-US" b="1" baseline="0" dirty="0" smtClean="0"/>
              <a:t>시나리오 기반의 통합 및 사용자테스트를 진행하겠습니다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단위테스트 절차는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개발자테스트 </a:t>
            </a:r>
            <a:r>
              <a:rPr lang="en-US" altLang="ko-KR" b="1" baseline="0" dirty="0" smtClean="0"/>
              <a:t>-&gt; PL</a:t>
            </a:r>
            <a:r>
              <a:rPr lang="ko-KR" altLang="en-US" b="1" baseline="0" dirty="0" smtClean="0"/>
              <a:t>테스트 </a:t>
            </a:r>
            <a:r>
              <a:rPr lang="en-US" altLang="ko-KR" b="1" baseline="0" dirty="0" smtClean="0"/>
              <a:t>-&gt; IT</a:t>
            </a:r>
            <a:r>
              <a:rPr lang="ko-KR" altLang="en-US" b="1" baseline="0" dirty="0" smtClean="0"/>
              <a:t>테스트  진행합니다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ko-KR" altLang="en-US" b="1" baseline="0" dirty="0" smtClean="0"/>
              <a:t>통합테스트 절차는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	</a:t>
            </a:r>
            <a:r>
              <a:rPr lang="ko-KR" altLang="en-US" b="1" baseline="0" dirty="0" smtClean="0"/>
              <a:t>개발자테스트 </a:t>
            </a:r>
            <a:r>
              <a:rPr lang="en-US" altLang="ko-KR" b="1" baseline="0" dirty="0" smtClean="0"/>
              <a:t>-&gt; PL</a:t>
            </a:r>
            <a:r>
              <a:rPr lang="ko-KR" altLang="en-US" b="1" baseline="0" dirty="0" smtClean="0"/>
              <a:t>테스트 </a:t>
            </a:r>
            <a:r>
              <a:rPr lang="en-US" altLang="ko-KR" b="1" baseline="0" dirty="0" smtClean="0"/>
              <a:t>-&gt; IT</a:t>
            </a:r>
            <a:r>
              <a:rPr lang="ko-KR" altLang="en-US" b="1" baseline="0" dirty="0" smtClean="0"/>
              <a:t>테스트</a:t>
            </a:r>
            <a:r>
              <a:rPr lang="en-US" altLang="ko-KR" b="1" baseline="0" dirty="0" smtClean="0"/>
              <a:t>-&gt;</a:t>
            </a:r>
            <a:r>
              <a:rPr lang="ko-KR" altLang="en-US" b="1" baseline="0" dirty="0" smtClean="0"/>
              <a:t>현업테스트 진행하며 현업테스트는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회 이상 진행합니다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5397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교육지원방안은 계층별 교육대상을 정의하여 교육 실시하며</a:t>
            </a:r>
            <a:endParaRPr lang="en-US" altLang="ko-KR" b="1" dirty="0" smtClean="0"/>
          </a:p>
          <a:p>
            <a:r>
              <a:rPr lang="ko-KR" altLang="en-US" b="1" dirty="0" smtClean="0"/>
              <a:t>기술이전방안은 체계적인 기술이전 절차를 수립하여 </a:t>
            </a:r>
            <a:r>
              <a:rPr lang="ko-KR" altLang="en-US" b="1" dirty="0" err="1" smtClean="0"/>
              <a:t>진행하겠습니ㅏ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54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b="1" dirty="0" smtClean="0"/>
              <a:t>기술검토</a:t>
            </a:r>
            <a:r>
              <a:rPr lang="ko-KR" altLang="en-US" b="1" baseline="0" dirty="0" smtClean="0"/>
              <a:t> 시 주요사안</a:t>
            </a:r>
            <a:endParaRPr lang="en-US" altLang="ko-KR" b="1" baseline="0" dirty="0" smtClean="0"/>
          </a:p>
          <a:p>
            <a:pPr>
              <a:spcBef>
                <a:spcPct val="0"/>
              </a:spcBef>
            </a:pPr>
            <a:endParaRPr lang="en-US" altLang="ko-KR" b="1" baseline="0" dirty="0" smtClean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 Internet Explorer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확장성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 및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OS(Windows)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버전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확장성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 의 검토 결과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B0C17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B0C17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Xplatform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은  현재 출시되어 있는 모든 버전이 사용 가능 하도록 개발 예정 이며 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B0C17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새로운 버전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출시시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fetch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B0C17"/>
                </a:solidFill>
                <a:effectLst/>
                <a:latin typeface="맑은 고딕" pitchFamily="50" charset="-127"/>
                <a:ea typeface="맑은 고딕" pitchFamily="50" charset="-127"/>
              </a:rPr>
              <a:t>를 통해서 대응이 가능합니다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B0C17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B0C17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B0C17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980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04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b="1" dirty="0" smtClean="0"/>
              <a:t>프로젝트 구축 비용 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예산 </a:t>
            </a:r>
            <a:r>
              <a:rPr lang="ko-KR" altLang="en-US" b="1" dirty="0" err="1" smtClean="0"/>
              <a:t>범위내에서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42 M/M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입니다</a:t>
            </a:r>
            <a:endParaRPr lang="en-US" altLang="ko-KR" b="1" baseline="0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52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개요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en-US" altLang="ko-KR" b="1" dirty="0" smtClean="0"/>
              <a:t>2008</a:t>
            </a:r>
            <a:r>
              <a:rPr lang="ko-KR" altLang="en-US" b="1" dirty="0" smtClean="0"/>
              <a:t>년 개발 이후 업무적 변화 및 운영환경의 변화에 따라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실질 손익 산출 지연 문제점 및 운영 부서별 손익 산출기능 부재 등의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문제점들이 발생되어 왔으며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내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 환경 변화에 업무 지연 현상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수작업 업무의 과다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마감 기능 강화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확장성의 미비 등을 개선하기 위해 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ko-KR" altLang="en-US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업무적 기능 개선 및 인프라 시스템 개선을 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하는 것이 본 사업의 목적 입니다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69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개요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en-US" altLang="ko-KR" b="1" dirty="0" smtClean="0"/>
              <a:t>2008</a:t>
            </a:r>
            <a:r>
              <a:rPr lang="ko-KR" altLang="en-US" b="1" dirty="0" smtClean="0"/>
              <a:t>년 개발 이후 업무적 변화 및 운영환경의 변화에 따라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실질 손익 산출 지연 문제점 및 운영 부서별 손익 산출기능 부재 등의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문제점들이 발생되어 왔으며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내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외부 환경 변화에 업무 지연 현상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수작업 업무의 과다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마감 기능 강화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확장성의 미비 등을 개선하기 위해 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ko-KR" altLang="en-US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업무적 기능 개선 및 인프라 시스템 개선을 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하는 것이 본 사업의 목적 입니다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55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b="1" dirty="0" smtClean="0"/>
              <a:t>주요 구축 범위</a:t>
            </a:r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	일별 손익 반영이 가능한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일 마감 기능</a:t>
            </a:r>
            <a:r>
              <a:rPr lang="en-US" altLang="ko-KR" b="1" dirty="0" smtClean="0"/>
              <a:t>”</a:t>
            </a:r>
            <a:endParaRPr lang="ko-KR" altLang="en-US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	</a:t>
            </a:r>
            <a:r>
              <a:rPr lang="ko-KR" altLang="en-US" b="1" dirty="0" err="1" smtClean="0"/>
              <a:t>조직개편등</a:t>
            </a:r>
            <a:r>
              <a:rPr lang="ko-KR" altLang="en-US" b="1" dirty="0" smtClean="0"/>
              <a:t>  변경내역이 발생되면  </a:t>
            </a:r>
            <a:r>
              <a:rPr lang="ko-KR" altLang="en-US" b="1" dirty="0" err="1" smtClean="0"/>
              <a:t>차수별</a:t>
            </a:r>
            <a:r>
              <a:rPr lang="ko-KR" altLang="en-US" b="1" dirty="0" smtClean="0"/>
              <a:t> 마감이 가능하도록  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듀얼</a:t>
            </a:r>
            <a:r>
              <a:rPr lang="ko-KR" altLang="en-US" b="1" dirty="0" smtClean="0"/>
              <a:t> 마감 기능</a:t>
            </a:r>
            <a:r>
              <a:rPr lang="en-US" altLang="ko-KR" b="1" dirty="0" smtClean="0"/>
              <a:t>”</a:t>
            </a:r>
            <a:endParaRPr lang="ko-KR" altLang="en-US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	수작업 업무 과다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업무 변화의 대응 지연 등  </a:t>
            </a:r>
            <a:r>
              <a:rPr lang="ko-KR" altLang="en-US" b="1" dirty="0" err="1" smtClean="0"/>
              <a:t>마김</a:t>
            </a:r>
            <a:r>
              <a:rPr lang="ko-KR" altLang="en-US" b="1" dirty="0" smtClean="0"/>
              <a:t> 지연 요인을  해결하여 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마감 소요기간 단축</a:t>
            </a:r>
            <a:r>
              <a:rPr lang="en-US" altLang="ko-KR" b="1" dirty="0" smtClean="0"/>
              <a:t>”</a:t>
            </a:r>
            <a:endParaRPr lang="ko-KR" altLang="en-US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	자동연계 반영 및 자동연계 불가 항목 관리 화면 구축 등 수작업 대상 전산화 하여 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수작업 최소화</a:t>
            </a:r>
            <a:r>
              <a:rPr lang="en-US" altLang="ko-KR" b="1" dirty="0" smtClean="0"/>
              <a:t>”</a:t>
            </a:r>
            <a:endParaRPr lang="ko-KR" altLang="en-US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	배부 처리 내역을 확인 할 수 있는 조회 기능 제공하여 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분석 기능 강화</a:t>
            </a:r>
            <a:r>
              <a:rPr lang="en-US" altLang="ko-KR" b="1" dirty="0" smtClean="0"/>
              <a:t>”</a:t>
            </a:r>
          </a:p>
          <a:p>
            <a:pPr>
              <a:spcBef>
                <a:spcPct val="0"/>
              </a:spcBef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결산 작업 현황 및 통제를 할</a:t>
            </a:r>
            <a:r>
              <a:rPr lang="ko-KR" altLang="en-US" b="1" baseline="0" dirty="0" smtClean="0"/>
              <a:t> 수 있는 결산 통제  관리 기능  추가 제공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ko-KR" altLang="en-US" b="1" dirty="0" smtClean="0"/>
              <a:t>등 입니다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323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/>
              <a:t>7. </a:t>
            </a:r>
            <a:r>
              <a:rPr lang="ko-KR" altLang="en-US" b="1" dirty="0" smtClean="0"/>
              <a:t>관리회계 시스템 구성도 다음과 같습니다</a:t>
            </a:r>
          </a:p>
        </p:txBody>
      </p:sp>
    </p:spTree>
    <p:extLst>
      <p:ext uri="{BB962C8B-B14F-4D97-AF65-F5344CB8AC3E}">
        <p14:creationId xmlns:p14="http://schemas.microsoft.com/office/powerpoint/2010/main" val="213766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/>
              <a:t>7. </a:t>
            </a:r>
            <a:r>
              <a:rPr lang="ko-KR" altLang="en-US" b="1" dirty="0" smtClean="0"/>
              <a:t>관리회계 시스템 구성도 다음과 같습니다</a:t>
            </a:r>
          </a:p>
        </p:txBody>
      </p:sp>
    </p:spTree>
    <p:extLst>
      <p:ext uri="{BB962C8B-B14F-4D97-AF65-F5344CB8AC3E}">
        <p14:creationId xmlns:p14="http://schemas.microsoft.com/office/powerpoint/2010/main" val="189214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/>
              <a:t>7. </a:t>
            </a:r>
            <a:r>
              <a:rPr lang="ko-KR" altLang="en-US" b="1" dirty="0" smtClean="0"/>
              <a:t>관리회계 시스템 구성도 다음과 같습니다</a:t>
            </a:r>
          </a:p>
        </p:txBody>
      </p:sp>
    </p:spTree>
    <p:extLst>
      <p:ext uri="{BB962C8B-B14F-4D97-AF65-F5344CB8AC3E}">
        <p14:creationId xmlns:p14="http://schemas.microsoft.com/office/powerpoint/2010/main" val="1960028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/>
          <p:cNvSpPr>
            <a:spLocks noChangeArrowheads="1"/>
          </p:cNvSpPr>
          <p:nvPr userDrawn="1"/>
        </p:nvSpPr>
        <p:spPr bwMode="gray">
          <a:xfrm>
            <a:off x="1063625" y="1357313"/>
            <a:ext cx="7777163" cy="1004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98000" tIns="0" rIns="198000" bIns="0" anchor="ctr"/>
          <a:lstStyle/>
          <a:p>
            <a:pPr algn="ctr" eaLnBrk="0" latin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kumimoji="0" lang="ko-KR" altLang="en-US" sz="3600" dirty="0">
                <a:latin typeface="Arial" charset="0"/>
                <a:ea typeface="가는각진제목체" pitchFamily="18" charset="-127"/>
                <a:cs typeface="Arial" pitchFamily="34" charset="0"/>
              </a:rPr>
              <a:t>채권운용지원시스템 구축</a:t>
            </a:r>
            <a:r>
              <a:rPr kumimoji="0" lang="en-US" altLang="ko-KR" sz="3600" dirty="0">
                <a:latin typeface="Arial" charset="0"/>
                <a:ea typeface="가는각진제목체" pitchFamily="18" charset="-127"/>
                <a:cs typeface="Arial" pitchFamily="34" charset="0"/>
              </a:rPr>
              <a:t> </a:t>
            </a:r>
            <a:r>
              <a:rPr kumimoji="0" lang="ko-KR" altLang="en-US" sz="3600" dirty="0">
                <a:latin typeface="Arial" charset="0"/>
                <a:ea typeface="가는각진제목체" pitchFamily="18" charset="-127"/>
                <a:cs typeface="Arial" pitchFamily="34" charset="0"/>
              </a:rPr>
              <a:t>프로젝트</a:t>
            </a:r>
          </a:p>
        </p:txBody>
      </p:sp>
      <p:sp>
        <p:nvSpPr>
          <p:cNvPr id="5" name="Rectangle 46"/>
          <p:cNvSpPr>
            <a:spLocks noChangeArrowheads="1"/>
          </p:cNvSpPr>
          <p:nvPr userDrawn="1"/>
        </p:nvSpPr>
        <p:spPr bwMode="auto">
          <a:xfrm>
            <a:off x="7786688" y="163513"/>
            <a:ext cx="1846262" cy="32067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50000"/>
              </a:spcBef>
              <a:defRPr/>
            </a:pPr>
            <a:r>
              <a:rPr lang="en-US" altLang="ko-KR">
                <a:solidFill>
                  <a:schemeClr val="bg1"/>
                </a:solidFill>
                <a:ea typeface="가는각진제목체" pitchFamily="18" charset="-127"/>
                <a:cs typeface="Arial" pitchFamily="34" charset="0"/>
              </a:rPr>
              <a:t>Strictly Confidential</a:t>
            </a:r>
          </a:p>
        </p:txBody>
      </p:sp>
      <p:grpSp>
        <p:nvGrpSpPr>
          <p:cNvPr id="6" name="Group 70"/>
          <p:cNvGrpSpPr>
            <a:grpSpLocks/>
          </p:cNvGrpSpPr>
          <p:nvPr userDrawn="1"/>
        </p:nvGrpSpPr>
        <p:grpSpPr bwMode="auto">
          <a:xfrm>
            <a:off x="1065213" y="1357313"/>
            <a:ext cx="7775575" cy="1008062"/>
            <a:chOff x="535" y="1253"/>
            <a:chExt cx="5125" cy="635"/>
          </a:xfrm>
        </p:grpSpPr>
        <p:sp>
          <p:nvSpPr>
            <p:cNvPr id="7" name="Line 22"/>
            <p:cNvSpPr>
              <a:spLocks noChangeShapeType="1"/>
            </p:cNvSpPr>
            <p:nvPr userDrawn="1"/>
          </p:nvSpPr>
          <p:spPr bwMode="auto"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endParaRPr kumimoji="0" lang="ko-KR" altLang="en-US" sz="1200" b="0">
                <a:ea typeface="가는각진제목체" pitchFamily="18" charset="-127"/>
                <a:cs typeface="Arial" pitchFamily="34" charset="0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 userDrawn="1"/>
          </p:nvSpPr>
          <p:spPr bwMode="auto"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endParaRPr kumimoji="0" lang="ko-KR" altLang="en-US" sz="1200" b="0">
                <a:ea typeface="가는각진제목체" pitchFamily="18" charset="-127"/>
                <a:cs typeface="Arial" pitchFamily="34" charset="0"/>
              </a:endParaRPr>
            </a:p>
          </p:txBody>
        </p:sp>
      </p:grpSp>
      <p:pic>
        <p:nvPicPr>
          <p:cNvPr id="9" name="Picture 77" descr="int_img07"/>
          <p:cNvPicPr>
            <a:picLocks noChangeArrowheads="1"/>
          </p:cNvPicPr>
          <p:nvPr userDrawn="1"/>
        </p:nvPicPr>
        <p:blipFill>
          <a:blip r:embed="rId2"/>
          <a:srcRect l="14195" t="9108" r="4788" b="59653"/>
          <a:stretch>
            <a:fillRect/>
          </a:stretch>
        </p:blipFill>
        <p:spPr bwMode="auto">
          <a:xfrm>
            <a:off x="282575" y="6291263"/>
            <a:ext cx="287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03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13138" y="5588000"/>
            <a:ext cx="2879725" cy="504825"/>
          </a:xfrm>
        </p:spPr>
        <p:txBody>
          <a:bodyPr/>
          <a:lstStyle>
            <a:lvl1pPr algn="ctr">
              <a:defRPr sz="1800"/>
            </a:lvl1pPr>
          </a:lstStyle>
          <a:p>
            <a:r>
              <a:rPr lang="ko-KR" altLang="en-US"/>
              <a:t>날짜</a:t>
            </a:r>
          </a:p>
        </p:txBody>
      </p:sp>
      <p:sp>
        <p:nvSpPr>
          <p:cNvPr id="22604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631825" y="3500438"/>
            <a:ext cx="8642350" cy="792162"/>
          </a:xfrm>
        </p:spPr>
        <p:txBody>
          <a:bodyPr/>
          <a:lstStyle>
            <a:lvl1pPr algn="ctr">
              <a:defRPr sz="2600"/>
            </a:lvl1pPr>
          </a:lstStyle>
          <a:p>
            <a:r>
              <a:rPr lang="ko-KR" altLang="en-US"/>
              <a:t>제목을 입력하세요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88471" y="6545263"/>
            <a:ext cx="650875" cy="2000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EF4B-ABC3-4528-A002-ECB9466C027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8113F-7FDC-48E5-98DE-9C485236E39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6150" y="234950"/>
            <a:ext cx="2343150" cy="12065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5113" y="234950"/>
            <a:ext cx="6878637" cy="12065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CA2B-AACA-43D8-A8CF-F2BC64C39C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5113" y="234950"/>
            <a:ext cx="9374187" cy="4175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65113" y="720725"/>
            <a:ext cx="9374187" cy="7207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04E7A-F988-4EE0-A616-003895ECF8C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57833D-F778-415E-B811-6C584402B6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-47660" y="-71462"/>
            <a:ext cx="9953660" cy="69294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5" name="Rectangle 16"/>
          <p:cNvSpPr txBox="1">
            <a:spLocks noChangeArrowheads="1"/>
          </p:cNvSpPr>
          <p:nvPr userDrawn="1"/>
        </p:nvSpPr>
        <p:spPr bwMode="auto">
          <a:xfrm>
            <a:off x="9124950" y="6572272"/>
            <a:ext cx="650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A3EF4B-ABC3-4528-A002-ECB9466C0275}" type="slidenum"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가는각진제목체" pitchFamily="18" charset="-127"/>
                <a:cs typeface="Arial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 txBox="1">
            <a:spLocks noChangeArrowheads="1"/>
          </p:cNvSpPr>
          <p:nvPr userDrawn="1"/>
        </p:nvSpPr>
        <p:spPr bwMode="auto">
          <a:xfrm>
            <a:off x="4810124" y="6515123"/>
            <a:ext cx="650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A3EF4B-ABC3-4528-A002-ECB9466C0275}" type="slidenum"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가는각진제목체" pitchFamily="18" charset="-127"/>
                <a:cs typeface="Arial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9EDC3-97A7-4BB7-87DD-0B397AEEFC0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1D92-F57F-4D23-AC1A-481F66B67BE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5113" y="720725"/>
            <a:ext cx="4610100" cy="72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7613" y="720725"/>
            <a:ext cx="4611687" cy="72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C3D11-3C81-4897-A2CA-6CFFC340B39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0A42-94E0-4FE3-877B-C74D49263AD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33AA8-0DB9-423C-94CA-1AC8FF4DD7B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EF4B-ABC3-4528-A002-ECB9466C027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7A276-1014-4B1A-A9B9-C12A95960C7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767B-5313-4FF0-9E5D-D98D90A1FA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2550" y="6545263"/>
            <a:ext cx="650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900" b="0">
                <a:latin typeface="Arial" pitchFamily="34" charset="0"/>
                <a:ea typeface="가는각진제목체" pitchFamily="18" charset="-127"/>
                <a:cs typeface="Arial" pitchFamily="34" charset="0"/>
              </a:defRPr>
            </a:lvl1pPr>
          </a:lstStyle>
          <a:p>
            <a:pPr>
              <a:defRPr/>
            </a:pPr>
            <a:fld id="{BC57833D-F778-415E-B811-6C584402B63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265113" y="692150"/>
            <a:ext cx="93583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kumimoji="0" lang="ko-KR" altLang="en-US" sz="1200" b="0"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234950"/>
            <a:ext cx="93741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한글</a:t>
            </a:r>
            <a:r>
              <a:rPr lang="en-US" altLang="ko-KR" smtClean="0"/>
              <a:t>: </a:t>
            </a:r>
            <a:r>
              <a:rPr lang="ko-KR" altLang="en-US" smtClean="0"/>
              <a:t>가는각진제목체 </a:t>
            </a:r>
            <a:r>
              <a:rPr lang="en-US" altLang="ko-KR" smtClean="0"/>
              <a:t>/ </a:t>
            </a:r>
            <a:r>
              <a:rPr lang="ko-KR" altLang="en-US" smtClean="0"/>
              <a:t>영문</a:t>
            </a:r>
            <a:r>
              <a:rPr lang="en-US" altLang="ko-KR" smtClean="0"/>
              <a:t>: Arial (18pt.)</a:t>
            </a:r>
          </a:p>
        </p:txBody>
      </p:sp>
      <p:sp>
        <p:nvSpPr>
          <p:cNvPr id="102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720725"/>
            <a:ext cx="9374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한글</a:t>
            </a:r>
            <a:r>
              <a:rPr lang="en-US" altLang="ko-KR" smtClean="0"/>
              <a:t>: </a:t>
            </a:r>
            <a:r>
              <a:rPr lang="ko-KR" altLang="en-US" smtClean="0"/>
              <a:t>가는각진제목체 </a:t>
            </a:r>
            <a:r>
              <a:rPr lang="en-US" altLang="ko-KR" smtClean="0"/>
              <a:t>/ </a:t>
            </a:r>
            <a:r>
              <a:rPr lang="ko-KR" altLang="en-US" smtClean="0"/>
              <a:t>영문</a:t>
            </a:r>
            <a:r>
              <a:rPr lang="en-US" altLang="ko-KR" smtClean="0"/>
              <a:t>: Arial (16pt.)</a:t>
            </a: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265113" y="6394450"/>
            <a:ext cx="93583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kumimoji="0" lang="ko-KR" altLang="en-US" sz="1200" b="0">
              <a:ea typeface="가는각진제목체" pitchFamily="18" charset="-127"/>
              <a:cs typeface="Arial" pitchFamily="34" charset="0"/>
            </a:endParaRPr>
          </a:p>
        </p:txBody>
      </p:sp>
      <p:pic>
        <p:nvPicPr>
          <p:cNvPr id="1031" name="Picture 47" descr="int_img07"/>
          <p:cNvPicPr>
            <a:picLocks noChangeAspect="1" noChangeArrowheads="1"/>
          </p:cNvPicPr>
          <p:nvPr/>
        </p:nvPicPr>
        <p:blipFill>
          <a:blip r:embed="rId16"/>
          <a:srcRect l="14178" t="9036" r="4826" b="59438"/>
          <a:stretch>
            <a:fillRect/>
          </a:stretch>
        </p:blipFill>
        <p:spPr bwMode="auto">
          <a:xfrm>
            <a:off x="273050" y="6527800"/>
            <a:ext cx="1354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  <p:sldLayoutId id="2147483793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pitchFamily="34" charset="0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hyperlink" Target="http://torsp/Marketing/CorpMktg/Algo%20Image%20Library/Stock%20Images/Purple%20gear%20-%20stock%20image.P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8" descr="배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7" y="27384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80138" y="3571876"/>
            <a:ext cx="2879725" cy="504825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2017.02.17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43001" y="720479"/>
            <a:ext cx="75272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ko-KR" altLang="en-US" sz="3200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착수보고서</a:t>
            </a:r>
            <a:endParaRPr lang="ko-KR" altLang="en-US" sz="32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3078" name="그림 14" descr="20110408000039_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564" y="214313"/>
            <a:ext cx="16668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46278" y="1714489"/>
            <a:ext cx="670712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 FIX</a:t>
            </a:r>
            <a:r>
              <a:rPr lang="ko-KR" altLang="en-US" sz="18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주문전용 시스템</a:t>
            </a:r>
            <a:r>
              <a:rPr lang="en-US" altLang="ko-KR" sz="18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(Miracle-S) </a:t>
            </a:r>
            <a:r>
              <a:rPr lang="ko-KR" altLang="en-US" sz="18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개발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프로젝트 착수 보고서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2263" y="5924571"/>
            <a:ext cx="317892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PM: IT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개발부 최경선 차장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80480"/>
              </p:ext>
            </p:extLst>
          </p:nvPr>
        </p:nvGraphicFramePr>
        <p:xfrm>
          <a:off x="344488" y="1126785"/>
          <a:ext cx="9217023" cy="5182535"/>
        </p:xfrm>
        <a:graphic>
          <a:graphicData uri="http://schemas.openxmlformats.org/drawingml/2006/table">
            <a:tbl>
              <a:tblPr firstRow="1" bandRow="1"/>
              <a:tblGrid>
                <a:gridCol w="1819366"/>
                <a:gridCol w="3508168"/>
                <a:gridCol w="3889489"/>
              </a:tblGrid>
              <a:tr h="270777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시스템 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 Trader)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 시스템 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Miracle-S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90541">
                <a:tc rowSpan="3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FORMULA S MOM 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Middleware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 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Shared 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Memory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 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IPC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Something-in-the middle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(Hub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Nothing-in-the middle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(Peer to Peer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31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느린 통신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초고속 통신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(503 ns)</a:t>
                      </a:r>
                      <a:endParaRPr lang="ko-KR" altLang="en-US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483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OMS </a:t>
                      </a: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주문속도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Throughput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Throughput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7,500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(250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향상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Latency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㎲</a:t>
                      </a:r>
                      <a:endParaRPr 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726">
                <a:tc rowSpan="3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트레이딩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트레이딩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플랫폼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 시스템 </a:t>
                      </a: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트레이딩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플랫폼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75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없음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Pair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Trigger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5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PC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가동됨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자동주문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자동정정 주문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59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파생상품 주문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파생상품 주문 기능 미흡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파생상품 주문에 필요한 기능 강화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 vMerge="1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주문속도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초고속 파생상품 주문 처리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 Data</a:t>
                      </a:r>
                    </a:p>
                  </a:txBody>
                  <a:tcPr marL="10800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느린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시세처리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초고속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시세수신 및 배포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UI Tool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 Builder (Borland)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 C++ (Microsoft)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Paradox RDB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(PC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RDBMS)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 Memory Table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 Engine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보통속도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초고속 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 rowSpan="2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RDBMS 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(SQL DB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Goldilocks 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 (NoSQL 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In-Memory DB)</a:t>
                      </a:r>
                      <a:endParaRPr 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ALTIBASE RDBMS (SQL DB)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nano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Table (Shared Memory Table)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OS</a:t>
                      </a:r>
                    </a:p>
                  </a:txBody>
                  <a:tcPr marL="10800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 </a:t>
                      </a: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(x.86 Server)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736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변경영향 및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개발내용</a:t>
                      </a: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MOM </a:t>
                      </a:r>
                      <a:r>
                        <a:rPr lang="ko-KR" altLang="en-US" sz="9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미들웨어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DBMS, 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툴 등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개발 환경의 변경과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 Trading 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으로의 전환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주문처리 속도의 초고속화를 위해 전체 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App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App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완전히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재설계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재개발함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52"/>
          <p:cNvSpPr txBox="1">
            <a:spLocks noChangeArrowheads="1"/>
          </p:cNvSpPr>
          <p:nvPr/>
        </p:nvSpPr>
        <p:spPr bwMode="auto">
          <a:xfrm>
            <a:off x="230566" y="214290"/>
            <a:ext cx="3714322" cy="5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latinLnBrk="0" hangingPunct="0">
              <a:defRPr/>
            </a:pPr>
            <a:r>
              <a:rPr lang="en-US" altLang="ko-KR" sz="1600" kern="0" noProof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16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 시스템</a:t>
            </a:r>
            <a:r>
              <a:rPr lang="en-US" altLang="ko-KR" sz="16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대비 </a:t>
            </a:r>
            <a:r>
              <a:rPr lang="en-US" altLang="ko-KR" sz="16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Miracle-S </a:t>
            </a:r>
            <a:r>
              <a:rPr lang="ko-KR" altLang="en-US" sz="16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개선사항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0472" y="692696"/>
            <a:ext cx="2272202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Miracle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 개선사항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2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2"/>
          <p:cNvSpPr txBox="1">
            <a:spLocks noChangeArrowheads="1"/>
          </p:cNvSpPr>
          <p:nvPr/>
        </p:nvSpPr>
        <p:spPr bwMode="auto">
          <a:xfrm>
            <a:off x="238092" y="188640"/>
            <a:ext cx="6500858" cy="5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8.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진행 경과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 bwMode="auto">
          <a:xfrm>
            <a:off x="733425" y="1412106"/>
            <a:ext cx="8712200" cy="0"/>
          </a:xfrm>
          <a:prstGeom prst="straightConnector1">
            <a:avLst/>
          </a:prstGeom>
          <a:solidFill>
            <a:schemeClr val="bg1"/>
          </a:solidFill>
          <a:ln w="53975" cap="rnd" cmpd="sng" algn="ctr">
            <a:solidFill>
              <a:schemeClr val="accent6">
                <a:lumMod val="75000"/>
                <a:alpha val="7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Rectangle 92"/>
          <p:cNvSpPr>
            <a:spLocks noChangeArrowheads="1"/>
          </p:cNvSpPr>
          <p:nvPr/>
        </p:nvSpPr>
        <p:spPr bwMode="gray">
          <a:xfrm>
            <a:off x="2216150" y="2996952"/>
            <a:ext cx="7346950" cy="434007"/>
          </a:xfrm>
          <a:prstGeom prst="rect">
            <a:avLst/>
          </a:prstGeom>
          <a:solidFill>
            <a:srgbClr val="FFFFCC">
              <a:alpha val="2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lIns="72000" tIns="0" rIns="36000" bIns="0" anchor="ctr"/>
          <a:lstStyle/>
          <a:p>
            <a:pPr marL="85725" indent="-85725" algn="l" latinLnBrk="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MTS vs Miracle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 시스템 제공 기능 조사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사용부서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별 사용기능 기준으로 양 시스템 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Gap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사용자 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Rectangle 91"/>
          <p:cNvSpPr>
            <a:spLocks noChangeArrowheads="1"/>
          </p:cNvSpPr>
          <p:nvPr/>
        </p:nvSpPr>
        <p:spPr bwMode="gray">
          <a:xfrm>
            <a:off x="2216150" y="2422277"/>
            <a:ext cx="7346950" cy="502667"/>
          </a:xfrm>
          <a:prstGeom prst="rect">
            <a:avLst/>
          </a:prstGeom>
          <a:solidFill>
            <a:srgbClr val="FFFFCC">
              <a:alpha val="2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lIns="72000" tIns="0" rIns="36000" bIns="0" anchor="ctr"/>
          <a:lstStyle>
            <a:lvl1pPr marL="85725" indent="-85725" algn="l" eaLnBrk="0" hangingPunct="0">
              <a:lnSpc>
                <a:spcPct val="120000"/>
              </a:lnSpc>
              <a:spcBef>
                <a:spcPct val="30000"/>
              </a:spcBef>
              <a:buChar char="•"/>
              <a:defRPr kumimoji="1" sz="16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820738" indent="-285750" algn="l" eaLnBrk="0" hangingPunct="0">
              <a:spcBef>
                <a:spcPct val="20000"/>
              </a:spcBef>
              <a:buChar char="–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228725" indent="-228600" algn="l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36713" indent="-228600" algn="l" eaLnBrk="0" hangingPunct="0">
              <a:spcBef>
                <a:spcPct val="20000"/>
              </a:spcBef>
              <a:buChar char="–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latinLnBrk="0" hangingPunct="1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ko-KR" altLang="en-US" sz="12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타사 현황 조사 및 현업 공유 </a:t>
            </a:r>
          </a:p>
          <a:p>
            <a:pPr eaLnBrk="1" latinLnBrk="0" hangingPunct="1">
              <a:lnSpc>
                <a:spcPct val="11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1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1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도입대상 시스템인 </a:t>
            </a:r>
            <a:r>
              <a:rPr lang="en-US" altLang="ko-KR" sz="11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K-Front/Miracle-S </a:t>
            </a:r>
            <a:r>
              <a:rPr lang="ko-KR" altLang="en-US" sz="11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에 대해 타사 도입 및 운용 현황 조사 및 현업 필요성 공유</a:t>
            </a:r>
            <a:r>
              <a:rPr lang="ko-KR" altLang="en-US" sz="12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89"/>
          <p:cNvSpPr>
            <a:spLocks noChangeArrowheads="1"/>
          </p:cNvSpPr>
          <p:nvPr/>
        </p:nvSpPr>
        <p:spPr bwMode="gray">
          <a:xfrm>
            <a:off x="631825" y="2422277"/>
            <a:ext cx="1512888" cy="502667"/>
          </a:xfrm>
          <a:prstGeom prst="homePlate">
            <a:avLst>
              <a:gd name="adj" fmla="val 18969"/>
            </a:avLst>
          </a:prstGeom>
          <a:solidFill>
            <a:schemeClr val="accent5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54000" tIns="0" rIns="54000" bIns="25200" anchor="ctr"/>
          <a:lstStyle/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통합시스템도입</a:t>
            </a:r>
            <a:endParaRPr lang="en-US" altLang="ko-KR" sz="11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검토</a:t>
            </a:r>
          </a:p>
        </p:txBody>
      </p:sp>
      <p:sp>
        <p:nvSpPr>
          <p:cNvPr id="67" name="AutoShape 90"/>
          <p:cNvSpPr>
            <a:spLocks noChangeArrowheads="1"/>
          </p:cNvSpPr>
          <p:nvPr/>
        </p:nvSpPr>
        <p:spPr bwMode="gray">
          <a:xfrm>
            <a:off x="631825" y="2996952"/>
            <a:ext cx="1512888" cy="434007"/>
          </a:xfrm>
          <a:prstGeom prst="homePlate">
            <a:avLst>
              <a:gd name="adj" fmla="val 19013"/>
            </a:avLst>
          </a:prstGeom>
          <a:solidFill>
            <a:schemeClr val="accent5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54000" tIns="0" rIns="54000" bIns="25200" anchor="ctr"/>
          <a:lstStyle/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Gap </a:t>
            </a: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</a:t>
            </a:r>
          </a:p>
        </p:txBody>
      </p:sp>
      <p:sp>
        <p:nvSpPr>
          <p:cNvPr id="68" name="Oval 197"/>
          <p:cNvSpPr>
            <a:spLocks noChangeArrowheads="1"/>
          </p:cNvSpPr>
          <p:nvPr/>
        </p:nvSpPr>
        <p:spPr bwMode="auto">
          <a:xfrm>
            <a:off x="1496616" y="1326232"/>
            <a:ext cx="115887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198"/>
          <p:cNvSpPr>
            <a:spLocks noChangeArrowheads="1"/>
          </p:cNvSpPr>
          <p:nvPr/>
        </p:nvSpPr>
        <p:spPr bwMode="auto">
          <a:xfrm>
            <a:off x="560512" y="908720"/>
            <a:ext cx="1082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통합시스템도입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검토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AutoShape 206"/>
          <p:cNvSpPr>
            <a:spLocks/>
          </p:cNvSpPr>
          <p:nvPr/>
        </p:nvSpPr>
        <p:spPr bwMode="auto">
          <a:xfrm rot="16200000">
            <a:off x="1028465" y="1168983"/>
            <a:ext cx="184150" cy="832023"/>
          </a:xfrm>
          <a:prstGeom prst="leftBrace">
            <a:avLst>
              <a:gd name="adj1" fmla="val 41734"/>
              <a:gd name="adj2" fmla="val 48722"/>
            </a:avLst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Rectangle 207"/>
          <p:cNvSpPr>
            <a:spLocks noChangeArrowheads="1"/>
          </p:cNvSpPr>
          <p:nvPr/>
        </p:nvSpPr>
        <p:spPr bwMode="auto">
          <a:xfrm>
            <a:off x="633413" y="836712"/>
            <a:ext cx="8929687" cy="1235645"/>
          </a:xfrm>
          <a:prstGeom prst="rect">
            <a:avLst/>
          </a:prstGeom>
          <a:noFill/>
          <a:ln w="12700" cap="rnd" algn="ctr">
            <a:solidFill>
              <a:sysClr val="windowText" lastClr="0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Line 213"/>
          <p:cNvSpPr>
            <a:spLocks noChangeShapeType="1"/>
          </p:cNvSpPr>
          <p:nvPr/>
        </p:nvSpPr>
        <p:spPr bwMode="auto">
          <a:xfrm flipH="1" flipV="1">
            <a:off x="1568624" y="1469107"/>
            <a:ext cx="11112" cy="590550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Line 215"/>
          <p:cNvSpPr>
            <a:spLocks noChangeShapeType="1"/>
          </p:cNvSpPr>
          <p:nvPr/>
        </p:nvSpPr>
        <p:spPr bwMode="auto">
          <a:xfrm flipH="1" flipV="1">
            <a:off x="3927425" y="1469107"/>
            <a:ext cx="17463" cy="603250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Oval 217"/>
          <p:cNvSpPr>
            <a:spLocks noChangeArrowheads="1"/>
          </p:cNvSpPr>
          <p:nvPr/>
        </p:nvSpPr>
        <p:spPr bwMode="auto">
          <a:xfrm>
            <a:off x="2604865" y="1329407"/>
            <a:ext cx="115887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219"/>
          <p:cNvSpPr>
            <a:spLocks noChangeShapeType="1"/>
          </p:cNvSpPr>
          <p:nvPr/>
        </p:nvSpPr>
        <p:spPr bwMode="auto">
          <a:xfrm flipH="1" flipV="1">
            <a:off x="2648744" y="1457598"/>
            <a:ext cx="19050" cy="603250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Oval 241"/>
          <p:cNvSpPr>
            <a:spLocks noChangeArrowheads="1"/>
          </p:cNvSpPr>
          <p:nvPr/>
        </p:nvSpPr>
        <p:spPr bwMode="auto">
          <a:xfrm>
            <a:off x="3872880" y="1340520"/>
            <a:ext cx="115887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Oval 244"/>
          <p:cNvSpPr>
            <a:spLocks noChangeArrowheads="1"/>
          </p:cNvSpPr>
          <p:nvPr/>
        </p:nvSpPr>
        <p:spPr bwMode="auto">
          <a:xfrm>
            <a:off x="5197153" y="1340520"/>
            <a:ext cx="115887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Rectangle 260"/>
          <p:cNvSpPr>
            <a:spLocks noChangeArrowheads="1"/>
          </p:cNvSpPr>
          <p:nvPr/>
        </p:nvSpPr>
        <p:spPr bwMode="auto">
          <a:xfrm>
            <a:off x="8732838" y="981075"/>
            <a:ext cx="73025" cy="1524000"/>
          </a:xfrm>
          <a:prstGeom prst="rect">
            <a:avLst/>
          </a:prstGeom>
          <a:solidFill>
            <a:srgbClr val="4F81BD">
              <a:alpha val="2313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AutoShape 261"/>
          <p:cNvSpPr>
            <a:spLocks noChangeArrowheads="1"/>
          </p:cNvSpPr>
          <p:nvPr/>
        </p:nvSpPr>
        <p:spPr bwMode="auto">
          <a:xfrm>
            <a:off x="8572500" y="692150"/>
            <a:ext cx="396875" cy="288925"/>
          </a:xfrm>
          <a:prstGeom prst="downArrowCallout">
            <a:avLst>
              <a:gd name="adj1" fmla="val 34341"/>
              <a:gd name="adj2" fmla="val 34341"/>
              <a:gd name="adj3" fmla="val 16667"/>
              <a:gd name="adj4" fmla="val 66667"/>
            </a:avLst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</a:p>
        </p:txBody>
      </p:sp>
      <p:sp>
        <p:nvSpPr>
          <p:cNvPr id="80" name="Line 269"/>
          <p:cNvSpPr>
            <a:spLocks noChangeShapeType="1"/>
          </p:cNvSpPr>
          <p:nvPr/>
        </p:nvSpPr>
        <p:spPr bwMode="auto">
          <a:xfrm flipV="1">
            <a:off x="5233095" y="1470695"/>
            <a:ext cx="7937" cy="588962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AutoShape 206"/>
          <p:cNvSpPr>
            <a:spLocks/>
          </p:cNvSpPr>
          <p:nvPr/>
        </p:nvSpPr>
        <p:spPr bwMode="auto">
          <a:xfrm rot="16200000">
            <a:off x="4468896" y="928669"/>
            <a:ext cx="248132" cy="1296145"/>
          </a:xfrm>
          <a:prstGeom prst="leftBrace">
            <a:avLst>
              <a:gd name="adj1" fmla="val 41734"/>
              <a:gd name="adj2" fmla="val 48722"/>
            </a:avLst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AutoShape 206"/>
          <p:cNvSpPr>
            <a:spLocks/>
          </p:cNvSpPr>
          <p:nvPr/>
        </p:nvSpPr>
        <p:spPr bwMode="auto">
          <a:xfrm rot="16200000">
            <a:off x="3171403" y="927321"/>
            <a:ext cx="250825" cy="1296145"/>
          </a:xfrm>
          <a:prstGeom prst="leftBrace">
            <a:avLst>
              <a:gd name="adj1" fmla="val 41734"/>
              <a:gd name="adj2" fmla="val 48722"/>
            </a:avLst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Oval 197"/>
          <p:cNvSpPr>
            <a:spLocks noChangeArrowheads="1"/>
          </p:cNvSpPr>
          <p:nvPr/>
        </p:nvSpPr>
        <p:spPr bwMode="auto">
          <a:xfrm>
            <a:off x="631825" y="1340768"/>
            <a:ext cx="115888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Line 213"/>
          <p:cNvSpPr>
            <a:spLocks noChangeShapeType="1"/>
          </p:cNvSpPr>
          <p:nvPr/>
        </p:nvSpPr>
        <p:spPr bwMode="auto">
          <a:xfrm flipH="1" flipV="1">
            <a:off x="676275" y="1412775"/>
            <a:ext cx="13494" cy="659581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 Box 212"/>
          <p:cNvSpPr txBox="1">
            <a:spLocks noChangeArrowheads="1"/>
          </p:cNvSpPr>
          <p:nvPr/>
        </p:nvSpPr>
        <p:spPr bwMode="auto">
          <a:xfrm>
            <a:off x="1208584" y="2047273"/>
            <a:ext cx="6604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2016.05</a:t>
            </a:r>
            <a:endParaRPr lang="ko-KR" altLang="en-US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206"/>
          <p:cNvSpPr>
            <a:spLocks/>
          </p:cNvSpPr>
          <p:nvPr/>
        </p:nvSpPr>
        <p:spPr bwMode="auto">
          <a:xfrm rot="16200000">
            <a:off x="2005496" y="1033823"/>
            <a:ext cx="206375" cy="1080119"/>
          </a:xfrm>
          <a:prstGeom prst="leftBrace">
            <a:avLst>
              <a:gd name="adj1" fmla="val 41734"/>
              <a:gd name="adj2" fmla="val 48722"/>
            </a:avLst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Rectangle 198"/>
          <p:cNvSpPr>
            <a:spLocks noChangeArrowheads="1"/>
          </p:cNvSpPr>
          <p:nvPr/>
        </p:nvSpPr>
        <p:spPr bwMode="auto">
          <a:xfrm>
            <a:off x="1712640" y="908720"/>
            <a:ext cx="11572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en-US" altLang="ko-KR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Gap </a:t>
            </a: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 Box 212"/>
          <p:cNvSpPr txBox="1">
            <a:spLocks noChangeArrowheads="1"/>
          </p:cNvSpPr>
          <p:nvPr/>
        </p:nvSpPr>
        <p:spPr bwMode="auto">
          <a:xfrm>
            <a:off x="2348384" y="2067892"/>
            <a:ext cx="660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2016.06</a:t>
            </a:r>
            <a:endParaRPr lang="ko-KR" altLang="en-US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 Box 212"/>
          <p:cNvSpPr txBox="1">
            <a:spLocks noChangeArrowheads="1"/>
          </p:cNvSpPr>
          <p:nvPr/>
        </p:nvSpPr>
        <p:spPr bwMode="auto">
          <a:xfrm>
            <a:off x="3584848" y="2067892"/>
            <a:ext cx="660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2016.08</a:t>
            </a:r>
            <a:endParaRPr lang="ko-KR" altLang="en-US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 Box 212"/>
          <p:cNvSpPr txBox="1">
            <a:spLocks noChangeArrowheads="1"/>
          </p:cNvSpPr>
          <p:nvPr/>
        </p:nvSpPr>
        <p:spPr bwMode="auto">
          <a:xfrm>
            <a:off x="4880992" y="2060848"/>
            <a:ext cx="6619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2016.09</a:t>
            </a:r>
            <a:endParaRPr lang="ko-KR" altLang="en-US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198"/>
          <p:cNvSpPr>
            <a:spLocks noChangeArrowheads="1"/>
          </p:cNvSpPr>
          <p:nvPr/>
        </p:nvSpPr>
        <p:spPr bwMode="auto">
          <a:xfrm>
            <a:off x="2936776" y="836712"/>
            <a:ext cx="91563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제품 설명회 </a:t>
            </a:r>
            <a:endParaRPr lang="en-US" altLang="ko-KR" sz="1000" dirty="0" smtClean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0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요구기능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지원 검토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gray">
          <a:xfrm>
            <a:off x="2216150" y="3501008"/>
            <a:ext cx="7346950" cy="647700"/>
          </a:xfrm>
          <a:prstGeom prst="rect">
            <a:avLst/>
          </a:prstGeom>
          <a:solidFill>
            <a:srgbClr val="FFFFCC">
              <a:alpha val="2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lIns="72000" tIns="0" rIns="36000" bIns="0" anchor="ctr"/>
          <a:lstStyle/>
          <a:p>
            <a:pPr marL="85725" indent="-85725" algn="l" latinLnBrk="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양 차세대시스템 제품 설명회 및 통합시스템 구성 시 요구기능 지원여부 검토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대상으로 도입검토 대상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설명회를 통한 장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 분석 및 신규 기능 구현 가능성 검증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AutoShape 90"/>
          <p:cNvSpPr>
            <a:spLocks noChangeArrowheads="1"/>
          </p:cNvSpPr>
          <p:nvPr/>
        </p:nvSpPr>
        <p:spPr bwMode="gray">
          <a:xfrm>
            <a:off x="631825" y="3501653"/>
            <a:ext cx="1512888" cy="647700"/>
          </a:xfrm>
          <a:prstGeom prst="homePlate">
            <a:avLst>
              <a:gd name="adj" fmla="val 19013"/>
            </a:avLst>
          </a:prstGeom>
          <a:solidFill>
            <a:schemeClr val="accent5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54000" tIns="0" rIns="54000" bIns="25200" anchor="ctr"/>
          <a:lstStyle/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설명회 및 요구 </a:t>
            </a:r>
            <a:endParaRPr lang="en-US" altLang="ko-KR" sz="11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기능 지원 검토</a:t>
            </a:r>
          </a:p>
        </p:txBody>
      </p:sp>
      <p:sp>
        <p:nvSpPr>
          <p:cNvPr id="95" name="Text Box 212"/>
          <p:cNvSpPr txBox="1">
            <a:spLocks noChangeArrowheads="1"/>
          </p:cNvSpPr>
          <p:nvPr/>
        </p:nvSpPr>
        <p:spPr bwMode="auto">
          <a:xfrm>
            <a:off x="6033120" y="2066305"/>
            <a:ext cx="6604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2016.10</a:t>
            </a:r>
            <a:endParaRPr lang="ko-KR" altLang="en-US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198"/>
          <p:cNvSpPr>
            <a:spLocks noChangeArrowheads="1"/>
          </p:cNvSpPr>
          <p:nvPr/>
        </p:nvSpPr>
        <p:spPr bwMode="auto">
          <a:xfrm>
            <a:off x="4088904" y="936402"/>
            <a:ext cx="914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평가 및 선정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92"/>
          <p:cNvSpPr>
            <a:spLocks noChangeArrowheads="1"/>
          </p:cNvSpPr>
          <p:nvPr/>
        </p:nvSpPr>
        <p:spPr bwMode="gray">
          <a:xfrm>
            <a:off x="2228850" y="4229624"/>
            <a:ext cx="7346950" cy="635000"/>
          </a:xfrm>
          <a:prstGeom prst="rect">
            <a:avLst/>
          </a:prstGeom>
          <a:solidFill>
            <a:srgbClr val="FFFFCC">
              <a:alpha val="2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lIns="72000" tIns="0" rIns="36000" bIns="0" anchor="ctr"/>
          <a:lstStyle/>
          <a:p>
            <a:pPr marL="85725" indent="-85725" algn="l" latinLnBrk="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양 차세대시스템 비교 평가를 통한 당사 주문전용 통합시스템 선정 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Miracle-S )</a:t>
            </a:r>
          </a:p>
          <a:p>
            <a:pPr algn="l" latinLnBrk="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 기준으로 양 시스템 비교 평가를 통해 향후 적합한 통합시스템으로 선정 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AutoShape 90"/>
          <p:cNvSpPr>
            <a:spLocks noChangeArrowheads="1"/>
          </p:cNvSpPr>
          <p:nvPr/>
        </p:nvSpPr>
        <p:spPr bwMode="gray">
          <a:xfrm>
            <a:off x="628061" y="4221088"/>
            <a:ext cx="1512888" cy="635000"/>
          </a:xfrm>
          <a:prstGeom prst="homePlate">
            <a:avLst>
              <a:gd name="adj" fmla="val 19013"/>
            </a:avLst>
          </a:prstGeom>
          <a:solidFill>
            <a:schemeClr val="accent5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54000" tIns="0" rIns="54000" bIns="25200" anchor="ctr"/>
          <a:lstStyle/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평가 및 선정</a:t>
            </a:r>
          </a:p>
        </p:txBody>
      </p:sp>
      <p:sp>
        <p:nvSpPr>
          <p:cNvPr id="99" name="Rectangle 198"/>
          <p:cNvSpPr>
            <a:spLocks noChangeArrowheads="1"/>
          </p:cNvSpPr>
          <p:nvPr/>
        </p:nvSpPr>
        <p:spPr bwMode="auto">
          <a:xfrm>
            <a:off x="8409384" y="1629445"/>
            <a:ext cx="998991" cy="2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프로젝트 착수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Oval 244"/>
          <p:cNvSpPr>
            <a:spLocks noChangeArrowheads="1"/>
          </p:cNvSpPr>
          <p:nvPr/>
        </p:nvSpPr>
        <p:spPr bwMode="auto">
          <a:xfrm>
            <a:off x="6349281" y="1340520"/>
            <a:ext cx="115887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AutoShape 206"/>
          <p:cNvSpPr>
            <a:spLocks/>
          </p:cNvSpPr>
          <p:nvPr/>
        </p:nvSpPr>
        <p:spPr bwMode="auto">
          <a:xfrm rot="16200000">
            <a:off x="5688707" y="1000795"/>
            <a:ext cx="228600" cy="1123950"/>
          </a:xfrm>
          <a:prstGeom prst="leftBrace">
            <a:avLst>
              <a:gd name="adj1" fmla="val 41734"/>
              <a:gd name="adj2" fmla="val 48722"/>
            </a:avLst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Line 269"/>
          <p:cNvSpPr>
            <a:spLocks noChangeShapeType="1"/>
          </p:cNvSpPr>
          <p:nvPr/>
        </p:nvSpPr>
        <p:spPr bwMode="auto">
          <a:xfrm flipV="1">
            <a:off x="6378873" y="1483395"/>
            <a:ext cx="14287" cy="576262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Rectangle 198"/>
          <p:cNvSpPr>
            <a:spLocks noChangeArrowheads="1"/>
          </p:cNvSpPr>
          <p:nvPr/>
        </p:nvSpPr>
        <p:spPr bwMode="auto">
          <a:xfrm>
            <a:off x="5322615" y="908720"/>
            <a:ext cx="998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통합관점 검토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92"/>
          <p:cNvSpPr>
            <a:spLocks noChangeArrowheads="1"/>
          </p:cNvSpPr>
          <p:nvPr/>
        </p:nvSpPr>
        <p:spPr bwMode="gray">
          <a:xfrm>
            <a:off x="2216150" y="4941540"/>
            <a:ext cx="7346950" cy="647700"/>
          </a:xfrm>
          <a:prstGeom prst="rect">
            <a:avLst/>
          </a:prstGeom>
          <a:solidFill>
            <a:srgbClr val="FFFFCC">
              <a:alpha val="2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lIns="72000" tIns="0" rIns="36000" bIns="0" anchor="ctr"/>
          <a:lstStyle/>
          <a:p>
            <a:pPr marL="85725" indent="-85725" algn="l" latinLnBrk="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 주문 전용시스템을 통합시스템으로 통합함에 따른 관점에서 검토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운영 관점에서 특이사항 없음을 검증하였고</a:t>
            </a: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통합비용의 적정성도 검토함  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AutoShape 90"/>
          <p:cNvSpPr>
            <a:spLocks noChangeArrowheads="1"/>
          </p:cNvSpPr>
          <p:nvPr/>
        </p:nvSpPr>
        <p:spPr bwMode="gray">
          <a:xfrm>
            <a:off x="631825" y="4941540"/>
            <a:ext cx="1512888" cy="647700"/>
          </a:xfrm>
          <a:prstGeom prst="homePlate">
            <a:avLst>
              <a:gd name="adj" fmla="val 19013"/>
            </a:avLst>
          </a:prstGeom>
          <a:solidFill>
            <a:schemeClr val="accent5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54000" tIns="0" rIns="54000" bIns="25200" anchor="ctr"/>
          <a:lstStyle/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통합관점 검토</a:t>
            </a:r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gray">
          <a:xfrm>
            <a:off x="2214562" y="5661620"/>
            <a:ext cx="7346950" cy="647700"/>
          </a:xfrm>
          <a:prstGeom prst="rect">
            <a:avLst/>
          </a:prstGeom>
          <a:solidFill>
            <a:srgbClr val="FFFFCC">
              <a:alpha val="2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lIns="72000" tIns="0" rIns="36000" bIns="0" anchor="ctr"/>
          <a:lstStyle/>
          <a:p>
            <a:pPr marL="85725" indent="-85725" algn="l" latinLnBrk="0">
              <a:lnSpc>
                <a:spcPct val="115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현업요청사항 취합 및 품의 완료</a:t>
            </a:r>
            <a:endParaRPr lang="en-US" altLang="ko-KR" sz="1100" dirty="0" smtClean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ko-KR" sz="1100" dirty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현업의 </a:t>
            </a:r>
            <a:r>
              <a:rPr lang="en-US" altLang="ko-KR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요구사항 취합</a:t>
            </a:r>
            <a:r>
              <a:rPr lang="en-US" altLang="ko-KR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부서간 협의</a:t>
            </a:r>
            <a:r>
              <a:rPr lang="en-US" altLang="ko-KR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solidFill>
                  <a:srgbClr val="0B0C1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품의 완료</a:t>
            </a:r>
            <a:endParaRPr lang="en-US" altLang="ko-KR" sz="110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AutoShape 90"/>
          <p:cNvSpPr>
            <a:spLocks noChangeArrowheads="1"/>
          </p:cNvSpPr>
          <p:nvPr/>
        </p:nvSpPr>
        <p:spPr bwMode="gray">
          <a:xfrm>
            <a:off x="630237" y="5661620"/>
            <a:ext cx="1512888" cy="647700"/>
          </a:xfrm>
          <a:prstGeom prst="homePlate">
            <a:avLst>
              <a:gd name="adj" fmla="val 19013"/>
            </a:avLst>
          </a:prstGeom>
          <a:solidFill>
            <a:schemeClr val="accent5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54000" tIns="0" rIns="54000" bIns="25200" anchor="ctr"/>
          <a:lstStyle/>
          <a:p>
            <a:pPr fontAlgn="auto" latinLnBrk="0">
              <a:lnSpc>
                <a:spcPct val="125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현업요청사항 취합 및 품의 완료</a:t>
            </a:r>
            <a:endParaRPr lang="ko-KR" altLang="en-US" sz="11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0" name="AutoShape 206"/>
          <p:cNvSpPr>
            <a:spLocks/>
          </p:cNvSpPr>
          <p:nvPr/>
        </p:nvSpPr>
        <p:spPr bwMode="auto">
          <a:xfrm rot="16200000">
            <a:off x="7240334" y="603766"/>
            <a:ext cx="263932" cy="1930152"/>
          </a:xfrm>
          <a:prstGeom prst="leftBrace">
            <a:avLst>
              <a:gd name="adj1" fmla="val 41734"/>
              <a:gd name="adj2" fmla="val 48722"/>
            </a:avLst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val 244"/>
          <p:cNvSpPr>
            <a:spLocks noChangeArrowheads="1"/>
          </p:cNvSpPr>
          <p:nvPr/>
        </p:nvSpPr>
        <p:spPr bwMode="auto">
          <a:xfrm>
            <a:off x="8337376" y="1351141"/>
            <a:ext cx="115887" cy="123825"/>
          </a:xfrm>
          <a:prstGeom prst="ellipse">
            <a:avLst/>
          </a:prstGeom>
          <a:solidFill>
            <a:sysClr val="window" lastClr="FFFFFF"/>
          </a:solidFill>
          <a:ln w="38100" algn="ctr">
            <a:solidFill>
              <a:srgbClr val="2B5DD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Line 269"/>
          <p:cNvSpPr>
            <a:spLocks noChangeShapeType="1"/>
          </p:cNvSpPr>
          <p:nvPr/>
        </p:nvSpPr>
        <p:spPr bwMode="auto">
          <a:xfrm flipV="1">
            <a:off x="8356178" y="1494016"/>
            <a:ext cx="14287" cy="576262"/>
          </a:xfrm>
          <a:prstGeom prst="line">
            <a:avLst/>
          </a:prstGeom>
          <a:noFill/>
          <a:ln w="12700" cap="rnd">
            <a:solidFill>
              <a:sysClr val="windowText" lastClr="000000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kern="0" dirty="0">
              <a:solidFill>
                <a:srgbClr val="0B0C1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 Box 212"/>
          <p:cNvSpPr txBox="1">
            <a:spLocks noChangeArrowheads="1"/>
          </p:cNvSpPr>
          <p:nvPr/>
        </p:nvSpPr>
        <p:spPr bwMode="auto">
          <a:xfrm>
            <a:off x="8037016" y="2060848"/>
            <a:ext cx="660758" cy="28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0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2017.01</a:t>
            </a:r>
            <a:endParaRPr lang="ko-KR" altLang="en-US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198"/>
          <p:cNvSpPr>
            <a:spLocks noChangeArrowheads="1"/>
          </p:cNvSpPr>
          <p:nvPr/>
        </p:nvSpPr>
        <p:spPr bwMode="auto">
          <a:xfrm>
            <a:off x="6816568" y="908720"/>
            <a:ext cx="1217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요청사항 취합 및 </a:t>
            </a:r>
            <a:endParaRPr lang="en-US" altLang="ko-KR" sz="1000" dirty="0" smtClean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품의 완료</a:t>
            </a:r>
            <a:endParaRPr lang="en-US" altLang="ko-KR" sz="10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806181" y="6525344"/>
            <a:ext cx="650875" cy="200025"/>
          </a:xfrm>
        </p:spPr>
        <p:txBody>
          <a:bodyPr/>
          <a:lstStyle/>
          <a:p>
            <a:pPr>
              <a:defRPr/>
            </a:pPr>
            <a:fld id="{31A3EF4B-ABC3-4528-A002-ECB9466C027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/>
          <p:cNvSpPr txBox="1">
            <a:spLocks noChangeArrowheads="1"/>
          </p:cNvSpPr>
          <p:nvPr/>
        </p:nvSpPr>
        <p:spPr bwMode="auto">
          <a:xfrm>
            <a:off x="309530" y="253821"/>
            <a:ext cx="25003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프로젝트 조직도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>
            <a:stCxn id="83" idx="2"/>
          </p:cNvCxnSpPr>
          <p:nvPr/>
        </p:nvCxnSpPr>
        <p:spPr>
          <a:xfrm flipH="1">
            <a:off x="5123100" y="1802830"/>
            <a:ext cx="0" cy="74133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92"/>
          <p:cNvSpPr>
            <a:spLocks noChangeArrowheads="1"/>
          </p:cNvSpPr>
          <p:nvPr/>
        </p:nvSpPr>
        <p:spPr bwMode="gray">
          <a:xfrm>
            <a:off x="4300964" y="4299672"/>
            <a:ext cx="818309" cy="416719"/>
          </a:xfrm>
          <a:prstGeom prst="rect">
            <a:avLst/>
          </a:prstGeom>
          <a:solidFill>
            <a:srgbClr val="28A5A2">
              <a:lumMod val="20000"/>
              <a:lumOff val="80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총괄</a:t>
            </a:r>
            <a:endParaRPr lang="en-US" altLang="ko-KR" sz="8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데이터로드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Rectangle 98"/>
          <p:cNvSpPr>
            <a:spLocks noChangeArrowheads="1"/>
          </p:cNvSpPr>
          <p:nvPr/>
        </p:nvSpPr>
        <p:spPr bwMode="gray">
          <a:xfrm>
            <a:off x="4300964" y="4713057"/>
            <a:ext cx="818309" cy="285035"/>
          </a:xfrm>
          <a:prstGeom prst="rect">
            <a:avLst/>
          </a:prstGeom>
          <a:solidFill>
            <a:srgbClr val="33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차장 유준의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7"/>
          <p:cNvSpPr>
            <a:spLocks noChangeArrowheads="1"/>
          </p:cNvSpPr>
          <p:nvPr/>
        </p:nvSpPr>
        <p:spPr bwMode="gray">
          <a:xfrm>
            <a:off x="4300964" y="4998091"/>
            <a:ext cx="818309" cy="967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defTabSz="97584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임치호</a:t>
            </a:r>
            <a:endParaRPr lang="en-US" altLang="ko-KR" sz="900" b="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7584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</a:t>
            </a:r>
            <a:r>
              <a:rPr lang="ko-KR" altLang="en-US" sz="900" b="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이가경</a:t>
            </a:r>
            <a:endParaRPr lang="en-US" altLang="ko-KR" sz="900" b="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gray">
          <a:xfrm>
            <a:off x="5181662" y="4299672"/>
            <a:ext cx="818309" cy="416719"/>
          </a:xfrm>
          <a:prstGeom prst="rect">
            <a:avLst/>
          </a:prstGeom>
          <a:solidFill>
            <a:srgbClr val="28A5A2">
              <a:lumMod val="20000"/>
              <a:lumOff val="80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Gateway</a:t>
            </a:r>
          </a:p>
          <a:p>
            <a:pPr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데이터로드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98"/>
          <p:cNvSpPr>
            <a:spLocks noChangeArrowheads="1"/>
          </p:cNvSpPr>
          <p:nvPr/>
        </p:nvSpPr>
        <p:spPr bwMode="gray">
          <a:xfrm>
            <a:off x="5181662" y="4718057"/>
            <a:ext cx="818309" cy="285036"/>
          </a:xfrm>
          <a:prstGeom prst="rect">
            <a:avLst/>
          </a:prstGeom>
          <a:solidFill>
            <a:srgbClr val="33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차장 김지영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Rectangle 99"/>
          <p:cNvSpPr>
            <a:spLocks noChangeArrowheads="1"/>
          </p:cNvSpPr>
          <p:nvPr/>
        </p:nvSpPr>
        <p:spPr bwMode="gray">
          <a:xfrm>
            <a:off x="5181662" y="4998091"/>
            <a:ext cx="818309" cy="967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defTabSz="97584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 김준홍</a:t>
            </a:r>
            <a:endParaRPr kumimoji="0" lang="ko-KR" altLang="en-US" sz="900" b="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94"/>
          <p:cNvSpPr>
            <a:spLocks noChangeArrowheads="1"/>
          </p:cNvSpPr>
          <p:nvPr/>
        </p:nvSpPr>
        <p:spPr bwMode="gray">
          <a:xfrm>
            <a:off x="6062360" y="4299673"/>
            <a:ext cx="818309" cy="416719"/>
          </a:xfrm>
          <a:prstGeom prst="rect">
            <a:avLst/>
          </a:prstGeom>
          <a:solidFill>
            <a:srgbClr val="28A5A2">
              <a:lumMod val="20000"/>
              <a:lumOff val="80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lvl="0" algn="ctr" latinLnBrk="0">
              <a:defRPr/>
            </a:pPr>
            <a:r>
              <a:rPr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총괄</a:t>
            </a:r>
            <a:endParaRPr lang="ko-KR" altLang="en-US" sz="10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데이터로드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100"/>
          <p:cNvSpPr>
            <a:spLocks noChangeArrowheads="1"/>
          </p:cNvSpPr>
          <p:nvPr/>
        </p:nvSpPr>
        <p:spPr bwMode="gray">
          <a:xfrm>
            <a:off x="6062360" y="4718058"/>
            <a:ext cx="818309" cy="285036"/>
          </a:xfrm>
          <a:prstGeom prst="rect">
            <a:avLst/>
          </a:prstGeom>
          <a:solidFill>
            <a:srgbClr val="33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PL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과장 박종혁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101"/>
          <p:cNvSpPr>
            <a:spLocks noChangeArrowheads="1"/>
          </p:cNvSpPr>
          <p:nvPr/>
        </p:nvSpPr>
        <p:spPr bwMode="gray">
          <a:xfrm>
            <a:off x="6062360" y="4999761"/>
            <a:ext cx="818309" cy="9692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defTabSz="97584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anose="020B0503020000020004" pitchFamily="50" charset="-127"/>
              </a:rPr>
              <a:t>주임 문창현</a:t>
            </a:r>
            <a:endParaRPr kumimoji="0" lang="ko-KR" altLang="en-US" sz="900" b="0" kern="0" dirty="0">
              <a:solidFill>
                <a:sysClr val="windowText" lastClr="00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gray">
          <a:xfrm>
            <a:off x="4346175" y="3388622"/>
            <a:ext cx="1553852" cy="45339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PM</a:t>
            </a: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데이터로드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백승우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gray">
          <a:xfrm>
            <a:off x="4346174" y="2044583"/>
            <a:ext cx="1553851" cy="529259"/>
          </a:xfrm>
          <a:prstGeom prst="rect">
            <a:avLst/>
          </a:prstGeom>
          <a:solidFill>
            <a:srgbClr val="B7C1EB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총괄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부서장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상무 민석기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gray">
          <a:xfrm>
            <a:off x="8193359" y="4295663"/>
            <a:ext cx="1155793" cy="425054"/>
          </a:xfrm>
          <a:prstGeom prst="rect">
            <a:avLst/>
          </a:prstGeom>
          <a:solidFill>
            <a:srgbClr val="D2D2F4"/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현업 그룹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(PBS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선물옵션영업부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투자공학부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102"/>
          <p:cNvSpPr>
            <a:spLocks noChangeArrowheads="1"/>
          </p:cNvSpPr>
          <p:nvPr/>
        </p:nvSpPr>
        <p:spPr bwMode="gray">
          <a:xfrm>
            <a:off x="8193359" y="4704762"/>
            <a:ext cx="1155793" cy="311706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대리 이상훈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gray">
          <a:xfrm>
            <a:off x="8193359" y="4995188"/>
            <a:ext cx="1155793" cy="9579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차장 김경애</a:t>
            </a:r>
            <a:endParaRPr lang="ko-KR" altLang="en-US" sz="900" b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차장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김연추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0"/>
          <p:cNvSpPr>
            <a:spLocks noChangeArrowheads="1"/>
          </p:cNvSpPr>
          <p:nvPr/>
        </p:nvSpPr>
        <p:spPr bwMode="gray">
          <a:xfrm>
            <a:off x="3271278" y="1052736"/>
            <a:ext cx="3712455" cy="75009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7585" tIns="48792" rIns="97585" bIns="48792"/>
          <a:lstStyle/>
          <a:p>
            <a:pPr algn="ctr" latinLnBrk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통제위원 </a:t>
            </a:r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271278" y="1410775"/>
            <a:ext cx="3712455" cy="283203"/>
          </a:xfrm>
          <a:prstGeom prst="rect">
            <a:avLst/>
          </a:prstGeom>
        </p:spPr>
        <p:txBody>
          <a:bodyPr wrap="square" lIns="97585" tIns="48792" rIns="97585" bIns="48792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법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 이준재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IT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전무 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차진규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Shape 108"/>
          <p:cNvCxnSpPr>
            <a:stCxn id="83" idx="3"/>
            <a:endCxn id="90" idx="0"/>
          </p:cNvCxnSpPr>
          <p:nvPr/>
        </p:nvCxnSpPr>
        <p:spPr>
          <a:xfrm>
            <a:off x="6983733" y="1427783"/>
            <a:ext cx="1797265" cy="616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38"/>
          <p:cNvSpPr>
            <a:spLocks noChangeArrowheads="1"/>
          </p:cNvSpPr>
          <p:nvPr/>
        </p:nvSpPr>
        <p:spPr bwMode="gray">
          <a:xfrm>
            <a:off x="8004072" y="2044583"/>
            <a:ext cx="1553851" cy="529259"/>
          </a:xfrm>
          <a:prstGeom prst="rect">
            <a:avLst/>
          </a:prstGeom>
          <a:solidFill>
            <a:srgbClr val="B7C1EB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총괄 부서장</a:t>
            </a: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부장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최지헌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Rectangle 39"/>
          <p:cNvSpPr>
            <a:spLocks noChangeArrowheads="1"/>
          </p:cNvSpPr>
          <p:nvPr/>
        </p:nvSpPr>
        <p:spPr bwMode="gray">
          <a:xfrm>
            <a:off x="128464" y="4305075"/>
            <a:ext cx="936104" cy="432963"/>
          </a:xfrm>
          <a:prstGeom prst="rect">
            <a:avLst/>
          </a:prstGeom>
          <a:solidFill>
            <a:srgbClr val="D2D2F4"/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프로젝트개발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(IT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개발부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102"/>
          <p:cNvSpPr>
            <a:spLocks noChangeArrowheads="1"/>
          </p:cNvSpPr>
          <p:nvPr/>
        </p:nvSpPr>
        <p:spPr bwMode="gray">
          <a:xfrm>
            <a:off x="128464" y="4714175"/>
            <a:ext cx="936104" cy="311706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PL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차장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임재일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gray">
          <a:xfrm>
            <a:off x="128464" y="5004602"/>
            <a:ext cx="936104" cy="95231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차장 오성민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차장 박형모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박병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61"/>
          <p:cNvSpPr>
            <a:spLocks noChangeArrowheads="1"/>
          </p:cNvSpPr>
          <p:nvPr/>
        </p:nvSpPr>
        <p:spPr bwMode="gray">
          <a:xfrm>
            <a:off x="6203217" y="2755703"/>
            <a:ext cx="1554173" cy="453390"/>
          </a:xfrm>
          <a:prstGeom prst="rect">
            <a:avLst/>
          </a:prstGeom>
          <a:solidFill>
            <a:srgbClr val="CFDBFD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PMO/QE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차장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김종건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/>
          <p:cNvCxnSpPr>
            <a:stCxn id="77" idx="2"/>
          </p:cNvCxnSpPr>
          <p:nvPr/>
        </p:nvCxnSpPr>
        <p:spPr>
          <a:xfrm>
            <a:off x="5123100" y="2573842"/>
            <a:ext cx="0" cy="33037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1"/>
          <p:cNvSpPr>
            <a:spLocks noChangeArrowheads="1"/>
          </p:cNvSpPr>
          <p:nvPr/>
        </p:nvSpPr>
        <p:spPr bwMode="gray">
          <a:xfrm>
            <a:off x="6203217" y="2044583"/>
            <a:ext cx="1554173" cy="529259"/>
          </a:xfrm>
          <a:prstGeom prst="rect">
            <a:avLst/>
          </a:prstGeom>
          <a:solidFill>
            <a:srgbClr val="CFDBFD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MG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부장 최영목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부장 최영훈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>
            <a:stCxn id="101" idx="1"/>
            <a:endCxn id="77" idx="3"/>
          </p:cNvCxnSpPr>
          <p:nvPr/>
        </p:nvCxnSpPr>
        <p:spPr>
          <a:xfrm flipH="1">
            <a:off x="5900025" y="2309213"/>
            <a:ext cx="303192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9" idx="1"/>
            <a:endCxn id="146" idx="3"/>
          </p:cNvCxnSpPr>
          <p:nvPr/>
        </p:nvCxnSpPr>
        <p:spPr>
          <a:xfrm flipH="1">
            <a:off x="5900025" y="2982398"/>
            <a:ext cx="303192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46" idx="2"/>
            <a:endCxn id="76" idx="0"/>
          </p:cNvCxnSpPr>
          <p:nvPr/>
        </p:nvCxnSpPr>
        <p:spPr>
          <a:xfrm>
            <a:off x="5123100" y="3209093"/>
            <a:ext cx="1" cy="17952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108"/>
          <p:cNvCxnSpPr>
            <a:stCxn id="148" idx="2"/>
            <a:endCxn id="78" idx="0"/>
          </p:cNvCxnSpPr>
          <p:nvPr/>
        </p:nvCxnSpPr>
        <p:spPr>
          <a:xfrm flipH="1">
            <a:off x="8771256" y="3209093"/>
            <a:ext cx="9137" cy="10865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76" idx="2"/>
            <a:endCxn id="73" idx="0"/>
          </p:cNvCxnSpPr>
          <p:nvPr/>
        </p:nvCxnSpPr>
        <p:spPr>
          <a:xfrm rot="16200000" flipH="1">
            <a:off x="5568478" y="3396635"/>
            <a:ext cx="457661" cy="1348414"/>
          </a:xfrm>
          <a:prstGeom prst="bentConnector3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76" idx="2"/>
            <a:endCxn id="132" idx="0"/>
          </p:cNvCxnSpPr>
          <p:nvPr/>
        </p:nvCxnSpPr>
        <p:spPr>
          <a:xfrm rot="16200000" flipH="1">
            <a:off x="6009649" y="2955463"/>
            <a:ext cx="455961" cy="222905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76" idx="2"/>
            <a:endCxn id="66" idx="0"/>
          </p:cNvCxnSpPr>
          <p:nvPr/>
        </p:nvCxnSpPr>
        <p:spPr>
          <a:xfrm rot="5400000">
            <a:off x="4687780" y="3864351"/>
            <a:ext cx="457660" cy="41298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76" idx="2"/>
            <a:endCxn id="69" idx="0"/>
          </p:cNvCxnSpPr>
          <p:nvPr/>
        </p:nvCxnSpPr>
        <p:spPr>
          <a:xfrm rot="16200000" flipH="1">
            <a:off x="5128129" y="3836984"/>
            <a:ext cx="457660" cy="467716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37"/>
          <p:cNvCxnSpPr>
            <a:stCxn id="146" idx="1"/>
            <a:endCxn id="94" idx="0"/>
          </p:cNvCxnSpPr>
          <p:nvPr/>
        </p:nvCxnSpPr>
        <p:spPr>
          <a:xfrm rot="10800000" flipV="1">
            <a:off x="596516" y="2982397"/>
            <a:ext cx="3749658" cy="1322677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9"/>
          <p:cNvSpPr>
            <a:spLocks noChangeArrowheads="1"/>
          </p:cNvSpPr>
          <p:nvPr/>
        </p:nvSpPr>
        <p:spPr bwMode="gray">
          <a:xfrm>
            <a:off x="2216696" y="4307494"/>
            <a:ext cx="864096" cy="430545"/>
          </a:xfrm>
          <a:prstGeom prst="rect">
            <a:avLst/>
          </a:prstGeom>
          <a:solidFill>
            <a:srgbClr val="D2D2F4"/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개발지원그룹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(IT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시스템부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7" name="Rectangle 102"/>
          <p:cNvSpPr>
            <a:spLocks noChangeArrowheads="1"/>
          </p:cNvSpPr>
          <p:nvPr/>
        </p:nvSpPr>
        <p:spPr bwMode="gray">
          <a:xfrm>
            <a:off x="2216696" y="4718057"/>
            <a:ext cx="864096" cy="315733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PL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차장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배형섭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gray">
          <a:xfrm>
            <a:off x="1211202" y="4313574"/>
            <a:ext cx="861478" cy="426676"/>
          </a:xfrm>
          <a:prstGeom prst="rect">
            <a:avLst/>
          </a:prstGeom>
          <a:solidFill>
            <a:srgbClr val="D2D2F4"/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프로젝트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(IT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시스템부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102"/>
          <p:cNvSpPr>
            <a:spLocks noChangeArrowheads="1"/>
          </p:cNvSpPr>
          <p:nvPr/>
        </p:nvSpPr>
        <p:spPr bwMode="gray">
          <a:xfrm>
            <a:off x="1211202" y="4722672"/>
            <a:ext cx="861478" cy="312895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PL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차장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윤재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9"/>
          <p:cNvSpPr>
            <a:spLocks noChangeArrowheads="1"/>
          </p:cNvSpPr>
          <p:nvPr/>
        </p:nvSpPr>
        <p:spPr bwMode="gray">
          <a:xfrm>
            <a:off x="1211202" y="5013100"/>
            <a:ext cx="861478" cy="9559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차장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장문석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차장 정민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1" name="직선 연결선 130"/>
          <p:cNvCxnSpPr>
            <a:stCxn id="90" idx="2"/>
          </p:cNvCxnSpPr>
          <p:nvPr/>
        </p:nvCxnSpPr>
        <p:spPr>
          <a:xfrm flipH="1">
            <a:off x="8780393" y="2573842"/>
            <a:ext cx="604" cy="330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94"/>
          <p:cNvSpPr>
            <a:spLocks noChangeArrowheads="1"/>
          </p:cNvSpPr>
          <p:nvPr/>
        </p:nvSpPr>
        <p:spPr bwMode="gray">
          <a:xfrm>
            <a:off x="6943003" y="4297973"/>
            <a:ext cx="818309" cy="416719"/>
          </a:xfrm>
          <a:prstGeom prst="rect">
            <a:avLst/>
          </a:prstGeom>
          <a:solidFill>
            <a:srgbClr val="28A5A2">
              <a:lumMod val="20000"/>
              <a:lumOff val="80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lvl="0"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</a:t>
            </a:r>
            <a:endParaRPr lang="ko-KR" altLang="en-US" sz="10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데이터로드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Rectangle 100"/>
          <p:cNvSpPr>
            <a:spLocks noChangeArrowheads="1"/>
          </p:cNvSpPr>
          <p:nvPr/>
        </p:nvSpPr>
        <p:spPr bwMode="gray">
          <a:xfrm>
            <a:off x="6943003" y="4716358"/>
            <a:ext cx="818309" cy="285036"/>
          </a:xfrm>
          <a:prstGeom prst="rect">
            <a:avLst/>
          </a:prstGeom>
          <a:solidFill>
            <a:srgbClr val="33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PL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대리 강진진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101"/>
          <p:cNvSpPr>
            <a:spLocks noChangeArrowheads="1"/>
          </p:cNvSpPr>
          <p:nvPr/>
        </p:nvSpPr>
        <p:spPr bwMode="gray">
          <a:xfrm>
            <a:off x="6943003" y="4998061"/>
            <a:ext cx="814387" cy="9692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0800" tIns="10800" rIns="10800" bIns="10800" anchor="ctr"/>
          <a:lstStyle/>
          <a:p>
            <a:pPr algn="ctr" defTabSz="975848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anose="020B0503020000020004" pitchFamily="50" charset="-127"/>
              </a:rPr>
              <a:t>사원 강지수</a:t>
            </a:r>
            <a:endParaRPr kumimoji="0" lang="en-US" altLang="ko-KR" sz="900" b="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Rectangle 38"/>
          <p:cNvSpPr>
            <a:spLocks noChangeArrowheads="1"/>
          </p:cNvSpPr>
          <p:nvPr/>
        </p:nvSpPr>
        <p:spPr bwMode="gray">
          <a:xfrm>
            <a:off x="4346174" y="2755703"/>
            <a:ext cx="1553851" cy="453390"/>
          </a:xfrm>
          <a:prstGeom prst="rect">
            <a:avLst/>
          </a:prstGeom>
          <a:solidFill>
            <a:srgbClr val="D2D2F4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총괄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차장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최경선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Rectangle 38"/>
          <p:cNvSpPr>
            <a:spLocks noChangeArrowheads="1"/>
          </p:cNvSpPr>
          <p:nvPr/>
        </p:nvSpPr>
        <p:spPr bwMode="gray">
          <a:xfrm>
            <a:off x="8003467" y="2755703"/>
            <a:ext cx="1553851" cy="453390"/>
          </a:xfrm>
          <a:prstGeom prst="rect">
            <a:avLst/>
          </a:prstGeom>
          <a:solidFill>
            <a:srgbClr val="D2D2F4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대리 이상훈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Rectangle 39"/>
          <p:cNvSpPr>
            <a:spLocks noChangeArrowheads="1"/>
          </p:cNvSpPr>
          <p:nvPr/>
        </p:nvSpPr>
        <p:spPr bwMode="gray">
          <a:xfrm>
            <a:off x="3224808" y="4293096"/>
            <a:ext cx="853943" cy="428556"/>
          </a:xfrm>
          <a:prstGeom prst="rect">
            <a:avLst/>
          </a:prstGeom>
          <a:solidFill>
            <a:srgbClr val="D2D2F4"/>
          </a:solidFill>
          <a:ln w="9525">
            <a:solidFill>
              <a:srgbClr val="40458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개발지원그룹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(IBM)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102"/>
          <p:cNvSpPr>
            <a:spLocks noChangeArrowheads="1"/>
          </p:cNvSpPr>
          <p:nvPr/>
        </p:nvSpPr>
        <p:spPr bwMode="gray">
          <a:xfrm>
            <a:off x="3224808" y="4702194"/>
            <a:ext cx="853943" cy="314274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김성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151" name="Rectangle 9"/>
          <p:cNvSpPr>
            <a:spLocks noChangeArrowheads="1"/>
          </p:cNvSpPr>
          <p:nvPr/>
        </p:nvSpPr>
        <p:spPr bwMode="gray">
          <a:xfrm>
            <a:off x="3224808" y="4992621"/>
            <a:ext cx="853943" cy="9601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실장 조희석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buFont typeface="Wingdings" pitchFamily="2" charset="2"/>
              <a:buNone/>
              <a:defRPr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부장 김태진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7" name="Shape 37"/>
          <p:cNvCxnSpPr>
            <a:stCxn id="146" idx="1"/>
          </p:cNvCxnSpPr>
          <p:nvPr/>
        </p:nvCxnSpPr>
        <p:spPr>
          <a:xfrm rot="10800000" flipV="1">
            <a:off x="1424610" y="2982397"/>
            <a:ext cx="2921565" cy="1337531"/>
          </a:xfrm>
          <a:prstGeom prst="bentConnector3">
            <a:avLst>
              <a:gd name="adj1" fmla="val 91624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7"/>
          <p:cNvCxnSpPr/>
          <p:nvPr/>
        </p:nvCxnSpPr>
        <p:spPr>
          <a:xfrm rot="10800000" flipV="1">
            <a:off x="2642777" y="2989343"/>
            <a:ext cx="1363966" cy="1330587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37"/>
          <p:cNvCxnSpPr/>
          <p:nvPr/>
        </p:nvCxnSpPr>
        <p:spPr>
          <a:xfrm rot="16200000" flipH="1">
            <a:off x="2918244" y="3643734"/>
            <a:ext cx="1330588" cy="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9"/>
          <p:cNvSpPr>
            <a:spLocks noChangeArrowheads="1"/>
          </p:cNvSpPr>
          <p:nvPr/>
        </p:nvSpPr>
        <p:spPr bwMode="gray">
          <a:xfrm>
            <a:off x="2219314" y="5000826"/>
            <a:ext cx="861478" cy="9683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526" tIns="11526" rIns="11526" bIns="11526" anchor="ctr"/>
          <a:lstStyle/>
          <a:p>
            <a:pPr algn="ctr" latinLnBrk="0">
              <a:buFont typeface="Wingdings" pitchFamily="2" charset="2"/>
              <a:buNone/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0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911660"/>
              </p:ext>
            </p:extLst>
          </p:nvPr>
        </p:nvGraphicFramePr>
        <p:xfrm>
          <a:off x="309530" y="836712"/>
          <a:ext cx="9323990" cy="4821999"/>
        </p:xfrm>
        <a:graphic>
          <a:graphicData uri="http://schemas.openxmlformats.org/drawingml/2006/table">
            <a:tbl>
              <a:tblPr/>
              <a:tblGrid>
                <a:gridCol w="1436099"/>
                <a:gridCol w="4529680"/>
                <a:gridCol w="3358211"/>
              </a:tblGrid>
              <a:tr h="4379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분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  할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 당 자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4261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총괄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지원 총괄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 민석기 상무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(T.6007)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총괄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PM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전반적인 관리 및 수행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 최경선 차장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(T.5796)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 업무 총괄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업무요건정의 관리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인수테스트 진행 총괄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선물옵션영업부 이상훈 대리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(T.5607)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PMO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저장소 생성 및 권한 부여  품질보증 활동 수행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전략기획부 김종건 차장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(T.6596)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FIX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주문전용 시스템 계좌 정보 전송 및 신규 주문서비스 개발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시스템과의 주문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체결 연결 개발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 임재일 차장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(T.6540)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2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개발지원그룹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리눅스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서버 구축 지원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 시스템과의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지원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김성일 실장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(T.6746)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7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 그룹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업무요건 정의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인수테스트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선물옵션영업부 이상훈 대리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(T.5607)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PBS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 김경애 차장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(T.5361)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투자공학부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김연추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차장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(T.5797)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수행업체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FIX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주문전용 시스템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(Miracle-S)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개발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데이터로드㈜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26"/>
          <p:cNvSpPr txBox="1">
            <a:spLocks noChangeArrowheads="1"/>
          </p:cNvSpPr>
          <p:nvPr/>
        </p:nvSpPr>
        <p:spPr bwMode="auto">
          <a:xfrm>
            <a:off x="309530" y="253821"/>
            <a:ext cx="25003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담당 및 역할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25003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3.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추진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7492" y="5970766"/>
            <a:ext cx="92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2.16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착수보고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1248" y="5970766"/>
            <a:ext cx="86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보안성심의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정보보호부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3360" y="597076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변경심의보고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856456"/>
            <a:ext cx="9467850" cy="48768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 bwMode="auto">
          <a:xfrm>
            <a:off x="6393160" y="898497"/>
            <a:ext cx="0" cy="50507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7833308" y="908720"/>
            <a:ext cx="12" cy="5040560"/>
          </a:xfrm>
          <a:prstGeom prst="line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>
            <a:off x="8625408" y="918012"/>
            <a:ext cx="0" cy="5031268"/>
          </a:xfrm>
          <a:prstGeom prst="line">
            <a:avLst/>
          </a:prstGeom>
          <a:noFill/>
          <a:ln w="19050" cap="flat" cmpd="sng" algn="ctr">
            <a:solidFill>
              <a:srgbClr val="0066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8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25003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4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현업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목표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309530" y="836712"/>
            <a:ext cx="9217024" cy="5473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180000" rIns="0" bIns="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5750" indent="-1714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2950" indent="-1714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143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75924"/>
              </p:ext>
            </p:extLst>
          </p:nvPr>
        </p:nvGraphicFramePr>
        <p:xfrm>
          <a:off x="486992" y="1071257"/>
          <a:ext cx="9038040" cy="4806015"/>
        </p:xfrm>
        <a:graphic>
          <a:graphicData uri="http://schemas.openxmlformats.org/drawingml/2006/table">
            <a:tbl>
              <a:tblPr/>
              <a:tblGrid>
                <a:gridCol w="2000788"/>
                <a:gridCol w="7037252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기대목표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목표 요구 수준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3645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FIX </a:t>
                      </a: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주문기능 강화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 Single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최적화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되고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편리한 직관적인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Navigator, Order Monitor, LIST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등 전체화면의 조작 편리성 강화</a:t>
                      </a:r>
                      <a:endParaRPr lang="ko-KR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및 부서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 기능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강화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ETF</a:t>
                      </a:r>
                      <a:r>
                        <a:rPr lang="en-US" altLang="ko-KR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LP </a:t>
                      </a:r>
                      <a:r>
                        <a:rPr lang="ko-KR" altLang="en-US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주문 기능 제공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 Trading Platform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만들어진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ETF LP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시스템 제공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Index , Sector ,  Commodity)</a:t>
                      </a: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 제공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144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초고속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 Making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처리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Algorithm</a:t>
                      </a:r>
                      <a:r>
                        <a:rPr lang="en-US" altLang="ko-KR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Trading </a:t>
                      </a:r>
                      <a:r>
                        <a:rPr lang="ko-KR" altLang="en-US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지원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 Trading Platform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기반을 제공하여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여러 가지 특화된 전략 주문을 지원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고속 자동정정 주문 기능 추가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144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Pair Trading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추가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144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 실행되어 초고속으로 주문처리가 가능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Customizing</a:t>
                      </a: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된 기능 구현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현업의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가지 신규요청사항 추가 반영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해외선물 매매기능 추가</a:t>
                      </a:r>
                      <a:endParaRPr lang="ko-KR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Miracle-S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변경됨으로써 기존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발생할 수 있는 혼란이 최소화될 수 있도록 요건사항 반영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6542" y="692696"/>
            <a:ext cx="2056178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주문전용시스템 목표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25003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4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현업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목표 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계속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1" lang="ko-KR" alt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72480" y="836712"/>
            <a:ext cx="9433048" cy="5716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180000" rIns="0" bIns="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5750" indent="-1714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2950" indent="-1714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14300" lvl="1" indent="0">
              <a:buNone/>
            </a:pPr>
            <a:endParaRPr lang="en-US" altLang="ko-KR" sz="1800" dirty="0"/>
          </a:p>
          <a:p>
            <a:pPr lvl="1"/>
            <a:endParaRPr lang="ko-KR" alt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91081"/>
              </p:ext>
            </p:extLst>
          </p:nvPr>
        </p:nvGraphicFramePr>
        <p:xfrm>
          <a:off x="488504" y="1070501"/>
          <a:ext cx="9001000" cy="2430507"/>
        </p:xfrm>
        <a:graphic>
          <a:graphicData uri="http://schemas.openxmlformats.org/drawingml/2006/table">
            <a:tbl>
              <a:tblPr/>
              <a:tblGrid>
                <a:gridCol w="2088567"/>
                <a:gridCol w="6912433"/>
              </a:tblGrid>
              <a:tr h="3920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기대목표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목표 요구 수준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07697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Execution Algorithm 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주문기능 제공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VWAP,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IS, MOC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법인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 영업부문의 다양한 고도의 통계적 분석에 의해 주문을 집행하는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 </a:t>
                      </a:r>
                      <a:r>
                        <a:rPr lang="ko-KR" altLang="en-US" sz="900" baseline="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트레이딩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현업에서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개발이 가능하도록 지원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(Python Language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9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파생상품 주문가능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바스켓 주문기능 강화 및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Basis 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 다양한 매매지표 정보 제공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Trigger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주문기능 개선 </a:t>
                      </a:r>
                      <a:endParaRPr lang="ko-KR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및 부서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ko-KR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 기능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강화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6542" y="692696"/>
            <a:ext cx="2272202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주문전용시스템 목표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6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25003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4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현업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목표 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계속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1" lang="ko-KR" alt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72480" y="836712"/>
            <a:ext cx="9433048" cy="5716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180000" rIns="0" bIns="0"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85750" indent="-1714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2950" indent="-1714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14300" lvl="1" indent="0">
              <a:buNone/>
            </a:pPr>
            <a:endParaRPr lang="en-US" altLang="ko-KR" sz="1800" dirty="0"/>
          </a:p>
          <a:p>
            <a:pPr lvl="1"/>
            <a:endParaRPr lang="ko-KR" alt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06180"/>
              </p:ext>
            </p:extLst>
          </p:nvPr>
        </p:nvGraphicFramePr>
        <p:xfrm>
          <a:off x="488504" y="1070499"/>
          <a:ext cx="9036528" cy="2783645"/>
        </p:xfrm>
        <a:graphic>
          <a:graphicData uri="http://schemas.openxmlformats.org/drawingml/2006/table">
            <a:tbl>
              <a:tblPr/>
              <a:tblGrid>
                <a:gridCol w="7416824"/>
                <a:gridCol w="1619704"/>
              </a:tblGrid>
              <a:tr h="6175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주요 기능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비고 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5640"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해외선물 매매 지원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900" baseline="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헤지주문용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 :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원유선물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 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ETF-LP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매매 지원 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12</a:t>
                      </a:r>
                      <a:r>
                        <a:rPr lang="ko-KR" altLang="en-US" sz="10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lang="en-US" altLang="ko-KR" sz="10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7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지원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1</a:t>
                      </a:r>
                      <a:r>
                        <a:rPr lang="ko-KR" altLang="en-US" sz="10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lang="en-US" altLang="ko-KR" sz="10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073"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유저 편의성 및 효율성 증대를 위한 기능 보완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ctr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56"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9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셋팅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ctr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56"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algn="ctr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총계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49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6542" y="692696"/>
            <a:ext cx="2272202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요청 사항 상세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7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41394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5. IT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목표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50021"/>
              </p:ext>
            </p:extLst>
          </p:nvPr>
        </p:nvGraphicFramePr>
        <p:xfrm>
          <a:off x="344489" y="928935"/>
          <a:ext cx="9145015" cy="4950225"/>
        </p:xfrm>
        <a:graphic>
          <a:graphicData uri="http://schemas.openxmlformats.org/drawingml/2006/table">
            <a:tbl>
              <a:tblPr/>
              <a:tblGrid>
                <a:gridCol w="1152128"/>
                <a:gridCol w="1512168"/>
                <a:gridCol w="2880320"/>
                <a:gridCol w="3600399"/>
              </a:tblGrid>
              <a:tr h="381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분류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기대 목표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목표 요구 수준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목표 달성 방안</a:t>
                      </a:r>
                      <a:endParaRPr lang="ko-KR" sz="1000" b="1" kern="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792556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Miracle-S</a:t>
                      </a:r>
                      <a:r>
                        <a:rPr lang="en-US" altLang="ko-KR" sz="10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 </a:t>
                      </a:r>
                      <a:endParaRPr lang="en-US" altLang="ko-KR" sz="1000" b="1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안정성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통합으로 인한 </a:t>
                      </a:r>
                      <a:endParaRPr lang="en-US" altLang="ko-KR" sz="900" b="1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가용성 확보 및 안정적      </a:t>
                      </a:r>
                      <a:endParaRPr lang="en-US" altLang="ko-KR" sz="900" b="1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운영기반 마련</a:t>
                      </a:r>
                      <a:endParaRPr lang="en-US" altLang="ko-KR" sz="900" b="1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2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안정적 서버 운영</a:t>
                      </a:r>
                      <a:endParaRPr lang="en-US" altLang="ko-KR" sz="900" b="1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-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시스템을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개로 통합함에 따라 관리     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축소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효율적 안정적 운영 가능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Active-Active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구조를 파악하여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서버를 안정적이고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효율적으로 관리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060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기간 내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 및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처리 지원</a:t>
                      </a:r>
                    </a:p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오픈 일정 준수</a:t>
                      </a:r>
                      <a:endParaRPr lang="en-US" altLang="ko-KR" sz="900" b="1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착수 초기에 합의된 최종 적용일자 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준수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2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업무요건을 명확하게 정리하여 일정에 차질    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없도록 기획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진행 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데이터로드 고급인력 투입으로 개발과정의 수행착오 최소화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현업 요구사항에 대한 명확한 처리</a:t>
                      </a:r>
                      <a:endParaRPr lang="en-US" altLang="ko-KR" sz="900" b="1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명세서에서 합의된 개발대상업무에 대한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- 49</a:t>
                      </a: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추가요청사항 반영 </a:t>
                      </a: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</a:t>
                      </a:r>
                      <a:r>
                        <a:rPr lang="ko-KR" altLang="en-US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중에 발생되는 추가 요구사항에 대해서는 즉시 반영이 가능한 업무와 오픈 이후 추가개발을 필요로 하는 업무로 분류하고 요구사항 명세서 업데이트 및 관리를 통해 일정 준수할 수 있도록 진행</a:t>
                      </a:r>
                      <a:r>
                        <a:rPr lang="en-US" altLang="ko-KR" sz="900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9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900" baseline="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02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ko-KR" altLang="en-US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안정적 고객 전환을 통한 </a:t>
                      </a:r>
                      <a:endParaRPr lang="en-US" altLang="ko-KR" sz="900" b="1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ko-KR" altLang="en-US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고객 서비스 불편 최소화</a:t>
                      </a:r>
                      <a:endParaRPr lang="en-US" altLang="ko-KR" sz="900" b="1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본사영업 부서 고객의 신규 시스템으로의 안정적 전환 추진</a:t>
                      </a:r>
                      <a:endParaRPr lang="en-US" altLang="ko-KR" sz="900" b="1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- 4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오픈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 부서는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개월 이내 전환 추진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 외의 부서는 단계별 전환 전략을 통한 고객전환 </a:t>
                      </a: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lang="ko-KR" altLang="en-US" sz="900" kern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선공지를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통한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Miracle-S 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사용전환 일정 안내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UAT</a:t>
                      </a: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테스트를 통한 철저한 검증 </a:t>
                      </a: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병행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가동 기간 이후 기존 </a:t>
                      </a: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Miracle 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 중단 예정 </a:t>
                      </a:r>
                      <a:endParaRPr lang="en-US" altLang="ko-KR" sz="90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7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Miracle-S </a:t>
                      </a: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</a:t>
                      </a:r>
                      <a:endParaRPr lang="en-US" altLang="ko-KR" sz="1000" b="1" kern="100" dirty="0" smtClean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개선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ko-KR" altLang="en-US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서버 및 클라이언트   </a:t>
                      </a:r>
                      <a:endParaRPr lang="en-US" altLang="ko-KR" sz="900" b="1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algn="ctr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1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 </a:t>
                      </a:r>
                      <a:r>
                        <a:rPr lang="ko-KR" altLang="en-US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재설계를 통한 </a:t>
                      </a:r>
                      <a:endParaRPr lang="en-US" altLang="ko-KR" sz="900" b="1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algn="ctr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성능 향상</a:t>
                      </a:r>
                      <a:endParaRPr lang="en-US" altLang="ko-KR" sz="900" b="1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1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</a:t>
                      </a:r>
                      <a:r>
                        <a:rPr lang="en-US" altLang="ko-KR" sz="900" b="1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 속도 개선 </a:t>
                      </a:r>
                      <a:endParaRPr lang="en-US" altLang="ko-KR" sz="900" b="1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- Miracle </a:t>
                      </a:r>
                      <a:r>
                        <a:rPr lang="ko-KR" altLang="en-US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대비 </a:t>
                      </a:r>
                      <a:r>
                        <a:rPr lang="en-US" altLang="ko-KR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throughput 250</a:t>
                      </a:r>
                      <a:r>
                        <a:rPr lang="ko-KR" altLang="en-US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 향상 </a:t>
                      </a:r>
                      <a:endParaRPr lang="en-US" altLang="ko-KR" sz="900" b="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- </a:t>
                      </a:r>
                      <a:r>
                        <a:rPr lang="ko-KR" altLang="en-US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초고속 시세 수신 및 배포 </a:t>
                      </a:r>
                      <a:endParaRPr lang="en-US" altLang="ko-KR" sz="900" b="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r>
                        <a:rPr lang="en-US" altLang="ko-KR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- </a:t>
                      </a:r>
                      <a:r>
                        <a:rPr lang="ko-KR" altLang="en-US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초고속 </a:t>
                      </a:r>
                      <a:r>
                        <a:rPr lang="en-US" altLang="ko-KR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lang="ko-KR" altLang="en-US" sz="900" b="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처리</a:t>
                      </a:r>
                      <a:endParaRPr lang="en-US" altLang="ko-KR" sz="900" b="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ea"/>
                        <a:buNone/>
                        <a:defRPr/>
                      </a:pPr>
                      <a:endParaRPr lang="en-US" altLang="ko-KR" sz="90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Shared Memory 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</a:t>
                      </a: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IPC 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endParaRPr lang="en-US" altLang="ko-KR" sz="90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MOM </a:t>
                      </a:r>
                      <a:r>
                        <a:rPr lang="ko-KR" altLang="en-US" sz="900" kern="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미들웨어</a:t>
                      </a: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Goldilocks Memory DBMS 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90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Linux 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운영체제 적용</a:t>
                      </a:r>
                      <a:endParaRPr lang="en-US" altLang="ko-KR" sz="90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indent="-228600" fontAlgn="auto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초고속 메시지 처리를 위한 </a:t>
                      </a:r>
                      <a:r>
                        <a:rPr lang="en-US" altLang="ko-KR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FIX Engine </a:t>
                      </a:r>
                      <a:r>
                        <a:rPr lang="ko-KR" altLang="en-US" sz="900" kern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교체</a:t>
                      </a:r>
                      <a:endParaRPr lang="en-US" altLang="ko-KR" sz="900" kern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7" marR="39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3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47154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6.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예상 </a:t>
            </a:r>
            <a:r>
              <a:rPr kumimoji="1" lang="ko-KR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리스크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및 이슈 사항</a:t>
            </a:r>
          </a:p>
        </p:txBody>
      </p:sp>
      <p:graphicFrame>
        <p:nvGraphicFramePr>
          <p:cNvPr id="9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00929"/>
              </p:ext>
            </p:extLst>
          </p:nvPr>
        </p:nvGraphicFramePr>
        <p:xfrm>
          <a:off x="272480" y="4509120"/>
          <a:ext cx="9433252" cy="1719192"/>
        </p:xfrm>
        <a:graphic>
          <a:graphicData uri="http://schemas.openxmlformats.org/drawingml/2006/table">
            <a:tbl>
              <a:tblPr/>
              <a:tblGrid>
                <a:gridCol w="2628939"/>
                <a:gridCol w="5364153"/>
                <a:gridCol w="1440160"/>
              </a:tblGrid>
              <a:tr h="3012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 사항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 내용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776995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및 유지보수가 외주개발업체에 의해 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진행되므로 관리 철저 필요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매주 진척사항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이슈사항 관리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내부테스트 프로세스 기반 테스트 강화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929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테스트 선정 및 실행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특정고객 대상으로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연계 테스트 요청하여 고객 테스트 일정 확보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현업을 통해 고객연계테스트 동참 독려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연계테스트 적극 지원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15305"/>
              </p:ext>
            </p:extLst>
          </p:nvPr>
        </p:nvGraphicFramePr>
        <p:xfrm>
          <a:off x="272480" y="1248264"/>
          <a:ext cx="9433496" cy="2540776"/>
        </p:xfrm>
        <a:graphic>
          <a:graphicData uri="http://schemas.openxmlformats.org/drawingml/2006/table">
            <a:tbl>
              <a:tblPr/>
              <a:tblGrid>
                <a:gridCol w="1810934"/>
                <a:gridCol w="2798026"/>
                <a:gridCol w="504056"/>
                <a:gridCol w="3112551"/>
                <a:gridCol w="1207929"/>
              </a:tblGrid>
              <a:tr h="3309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위험등급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대응 방안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담당부서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558813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부하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Miracle-S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의 처리용량증가에 따른 매매원장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동시처리 건수 증가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Miracle-S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전용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별도로 구성하여 기존 주문업무에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영향이 없도록 추진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IBM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보안성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심의 진행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지연으로 인한 오픈 지연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보안성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심의 결과 이슈 발생으로 추가 개발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 및 보안 항목 발생 시 오픈 일정 지연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정보보호부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담당자와 협의하여 단위 테스트 완료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시점에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보안성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심의 관련 테스트를 선 진행할 예정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정보보호부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676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기간 중 제도 반영 건 추가 반영 여부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상반기 거래소 제도 변경 및 주요 제도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건으로 인한 중복 개발 이슈 발생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상반기 제도 반영과 통합주문시스템 업무와 겹치는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부분 없음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676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원격을 통한 프로젝트 개발 진행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 이슈 및 대면 개발이 아님으로 인한 프로젝트 품질관리가 어려움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DBSafer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설치로 인해 허용된 서버만 접근 가능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OTP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 사용으로 보안 컨트롤 유지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업체로부터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일단위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진행 상황 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주단위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대변보고 원칙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정보보호부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2361" y="836551"/>
            <a:ext cx="1584295" cy="21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85" tIns="48792" rIns="97585" bIns="48792"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1</a:t>
            </a:r>
            <a:r>
              <a:rPr lang="en-US" altLang="ko-KR" sz="1200" dirty="0" smtClean="0">
                <a:solidFill>
                  <a:srgbClr val="000000"/>
                </a:solidFill>
              </a:rPr>
              <a:t>) </a:t>
            </a:r>
            <a:r>
              <a:rPr lang="ko-KR" altLang="en-US" sz="1200" dirty="0" smtClean="0">
                <a:solidFill>
                  <a:srgbClr val="000000"/>
                </a:solidFill>
              </a:rPr>
              <a:t>예상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리스크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2361" y="4220928"/>
            <a:ext cx="1440279" cy="28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85" tIns="48792" rIns="97585" bIns="48792"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2</a:t>
            </a:r>
            <a:r>
              <a:rPr lang="en-US" altLang="ko-KR" sz="1200" dirty="0" smtClean="0">
                <a:solidFill>
                  <a:srgbClr val="000000"/>
                </a:solidFill>
              </a:rPr>
              <a:t>) </a:t>
            </a:r>
            <a:r>
              <a:rPr lang="ko-KR" altLang="en-US" sz="1200" dirty="0" smtClean="0">
                <a:solidFill>
                  <a:srgbClr val="000000"/>
                </a:solidFill>
              </a:rPr>
              <a:t>예상 이슈 사항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446159" y="438150"/>
            <a:ext cx="9037448" cy="6048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가는각진제목체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46216" y="636588"/>
            <a:ext cx="8605379" cy="5616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softEdge rad="635000"/>
          </a:effectLst>
        </p:spPr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6" descr="투자공사_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9" t="525" r="75542" b="14697"/>
          <a:stretch>
            <a:fillRect/>
          </a:stretch>
        </p:blipFill>
        <p:spPr bwMode="auto">
          <a:xfrm>
            <a:off x="562065" y="550863"/>
            <a:ext cx="2389571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/>
          <p:cNvCxnSpPr/>
          <p:nvPr/>
        </p:nvCxnSpPr>
        <p:spPr>
          <a:xfrm flipH="1">
            <a:off x="4238620" y="1215016"/>
            <a:ext cx="0" cy="450000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2" name="자유형 21"/>
          <p:cNvSpPr/>
          <p:nvPr/>
        </p:nvSpPr>
        <p:spPr bwMode="auto">
          <a:xfrm>
            <a:off x="466271" y="308428"/>
            <a:ext cx="2706914" cy="3283857"/>
          </a:xfrm>
          <a:custGeom>
            <a:avLst/>
            <a:gdLst>
              <a:gd name="connsiteX0" fmla="*/ 2102757 w 2706914"/>
              <a:gd name="connsiteY0" fmla="*/ 224971 h 3283857"/>
              <a:gd name="connsiteX1" fmla="*/ 1721757 w 2706914"/>
              <a:gd name="connsiteY1" fmla="*/ 518886 h 3283857"/>
              <a:gd name="connsiteX2" fmla="*/ 1612900 w 2706914"/>
              <a:gd name="connsiteY2" fmla="*/ 1193800 h 3283857"/>
              <a:gd name="connsiteX3" fmla="*/ 393700 w 2706914"/>
              <a:gd name="connsiteY3" fmla="*/ 2010229 h 3283857"/>
              <a:gd name="connsiteX4" fmla="*/ 56243 w 2706914"/>
              <a:gd name="connsiteY4" fmla="*/ 3066143 h 3283857"/>
              <a:gd name="connsiteX5" fmla="*/ 393700 w 2706914"/>
              <a:gd name="connsiteY5" fmla="*/ 2837543 h 3283857"/>
              <a:gd name="connsiteX6" fmla="*/ 2418443 w 2706914"/>
              <a:gd name="connsiteY6" fmla="*/ 388257 h 3283857"/>
              <a:gd name="connsiteX7" fmla="*/ 2124528 w 2706914"/>
              <a:gd name="connsiteY7" fmla="*/ 508000 h 3283857"/>
              <a:gd name="connsiteX8" fmla="*/ 2102757 w 2706914"/>
              <a:gd name="connsiteY8" fmla="*/ 224971 h 3283857"/>
              <a:gd name="connsiteX0" fmla="*/ 2102757 w 2706914"/>
              <a:gd name="connsiteY0" fmla="*/ 224971 h 3283857"/>
              <a:gd name="connsiteX1" fmla="*/ 1721757 w 2706914"/>
              <a:gd name="connsiteY1" fmla="*/ 518886 h 3283857"/>
              <a:gd name="connsiteX2" fmla="*/ 1395186 w 2706914"/>
              <a:gd name="connsiteY2" fmla="*/ 1057743 h 3283857"/>
              <a:gd name="connsiteX3" fmla="*/ 393700 w 2706914"/>
              <a:gd name="connsiteY3" fmla="*/ 2010229 h 3283857"/>
              <a:gd name="connsiteX4" fmla="*/ 56243 w 2706914"/>
              <a:gd name="connsiteY4" fmla="*/ 3066143 h 3283857"/>
              <a:gd name="connsiteX5" fmla="*/ 393700 w 2706914"/>
              <a:gd name="connsiteY5" fmla="*/ 2837543 h 3283857"/>
              <a:gd name="connsiteX6" fmla="*/ 2418443 w 2706914"/>
              <a:gd name="connsiteY6" fmla="*/ 388257 h 3283857"/>
              <a:gd name="connsiteX7" fmla="*/ 2124528 w 2706914"/>
              <a:gd name="connsiteY7" fmla="*/ 508000 h 3283857"/>
              <a:gd name="connsiteX8" fmla="*/ 2102757 w 2706914"/>
              <a:gd name="connsiteY8" fmla="*/ 224971 h 3283857"/>
              <a:gd name="connsiteX0" fmla="*/ 2102757 w 2706914"/>
              <a:gd name="connsiteY0" fmla="*/ 224971 h 3283857"/>
              <a:gd name="connsiteX1" fmla="*/ 1721757 w 2706914"/>
              <a:gd name="connsiteY1" fmla="*/ 518886 h 3283857"/>
              <a:gd name="connsiteX2" fmla="*/ 1395186 w 2706914"/>
              <a:gd name="connsiteY2" fmla="*/ 1057743 h 3283857"/>
              <a:gd name="connsiteX3" fmla="*/ 393700 w 2706914"/>
              <a:gd name="connsiteY3" fmla="*/ 2010229 h 3283857"/>
              <a:gd name="connsiteX4" fmla="*/ 56243 w 2706914"/>
              <a:gd name="connsiteY4" fmla="*/ 3066143 h 3283857"/>
              <a:gd name="connsiteX5" fmla="*/ 393700 w 2706914"/>
              <a:gd name="connsiteY5" fmla="*/ 2837543 h 3283857"/>
              <a:gd name="connsiteX6" fmla="*/ 2418443 w 2706914"/>
              <a:gd name="connsiteY6" fmla="*/ 388257 h 3283857"/>
              <a:gd name="connsiteX7" fmla="*/ 2124528 w 2706914"/>
              <a:gd name="connsiteY7" fmla="*/ 508000 h 3283857"/>
              <a:gd name="connsiteX8" fmla="*/ 2102757 w 2706914"/>
              <a:gd name="connsiteY8" fmla="*/ 224971 h 3283857"/>
              <a:gd name="connsiteX0" fmla="*/ 2102757 w 2706914"/>
              <a:gd name="connsiteY0" fmla="*/ 224971 h 3283857"/>
              <a:gd name="connsiteX1" fmla="*/ 1721757 w 2706914"/>
              <a:gd name="connsiteY1" fmla="*/ 518886 h 3283857"/>
              <a:gd name="connsiteX2" fmla="*/ 1395186 w 2706914"/>
              <a:gd name="connsiteY2" fmla="*/ 1057743 h 3283857"/>
              <a:gd name="connsiteX3" fmla="*/ 393700 w 2706914"/>
              <a:gd name="connsiteY3" fmla="*/ 2010229 h 3283857"/>
              <a:gd name="connsiteX4" fmla="*/ 56243 w 2706914"/>
              <a:gd name="connsiteY4" fmla="*/ 3066143 h 3283857"/>
              <a:gd name="connsiteX5" fmla="*/ 393700 w 2706914"/>
              <a:gd name="connsiteY5" fmla="*/ 2837543 h 3283857"/>
              <a:gd name="connsiteX6" fmla="*/ 2418443 w 2706914"/>
              <a:gd name="connsiteY6" fmla="*/ 388257 h 3283857"/>
              <a:gd name="connsiteX7" fmla="*/ 2124528 w 2706914"/>
              <a:gd name="connsiteY7" fmla="*/ 508000 h 3283857"/>
              <a:gd name="connsiteX8" fmla="*/ 2102757 w 2706914"/>
              <a:gd name="connsiteY8" fmla="*/ 224971 h 3283857"/>
              <a:gd name="connsiteX0" fmla="*/ 2102757 w 2706914"/>
              <a:gd name="connsiteY0" fmla="*/ 224971 h 3283857"/>
              <a:gd name="connsiteX1" fmla="*/ 1721757 w 2706914"/>
              <a:gd name="connsiteY1" fmla="*/ 518886 h 3283857"/>
              <a:gd name="connsiteX2" fmla="*/ 1395186 w 2706914"/>
              <a:gd name="connsiteY2" fmla="*/ 1057743 h 3283857"/>
              <a:gd name="connsiteX3" fmla="*/ 393700 w 2706914"/>
              <a:gd name="connsiteY3" fmla="*/ 2010229 h 3283857"/>
              <a:gd name="connsiteX4" fmla="*/ 56243 w 2706914"/>
              <a:gd name="connsiteY4" fmla="*/ 3066143 h 3283857"/>
              <a:gd name="connsiteX5" fmla="*/ 393700 w 2706914"/>
              <a:gd name="connsiteY5" fmla="*/ 2837543 h 3283857"/>
              <a:gd name="connsiteX6" fmla="*/ 2418443 w 2706914"/>
              <a:gd name="connsiteY6" fmla="*/ 388257 h 3283857"/>
              <a:gd name="connsiteX7" fmla="*/ 2124528 w 2706914"/>
              <a:gd name="connsiteY7" fmla="*/ 508000 h 3283857"/>
              <a:gd name="connsiteX8" fmla="*/ 2102757 w 2706914"/>
              <a:gd name="connsiteY8" fmla="*/ 224971 h 328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6914" h="3283857">
                <a:moveTo>
                  <a:pt x="2102757" y="224971"/>
                </a:moveTo>
                <a:cubicBezTo>
                  <a:pt x="2035629" y="226785"/>
                  <a:pt x="1839685" y="380091"/>
                  <a:pt x="1721757" y="518886"/>
                </a:cubicBezTo>
                <a:cubicBezTo>
                  <a:pt x="1603829" y="657681"/>
                  <a:pt x="1616529" y="809186"/>
                  <a:pt x="1395186" y="1057743"/>
                </a:cubicBezTo>
                <a:cubicBezTo>
                  <a:pt x="1173843" y="1306300"/>
                  <a:pt x="616857" y="1675496"/>
                  <a:pt x="393700" y="2010229"/>
                </a:cubicBezTo>
                <a:cubicBezTo>
                  <a:pt x="170543" y="2344962"/>
                  <a:pt x="56243" y="2928257"/>
                  <a:pt x="56243" y="3066143"/>
                </a:cubicBezTo>
                <a:cubicBezTo>
                  <a:pt x="56243" y="3204029"/>
                  <a:pt x="0" y="3283857"/>
                  <a:pt x="393700" y="2837543"/>
                </a:cubicBezTo>
                <a:cubicBezTo>
                  <a:pt x="787400" y="2391229"/>
                  <a:pt x="2129972" y="776514"/>
                  <a:pt x="2418443" y="388257"/>
                </a:cubicBezTo>
                <a:cubicBezTo>
                  <a:pt x="2706914" y="0"/>
                  <a:pt x="2177142" y="533400"/>
                  <a:pt x="2124528" y="508000"/>
                </a:cubicBezTo>
                <a:cubicBezTo>
                  <a:pt x="2071914" y="482600"/>
                  <a:pt x="2169885" y="223157"/>
                  <a:pt x="2102757" y="224971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solidFill>
                  <a:sysClr val="window" lastClr="FFFFFF"/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optima"/>
              <a:ea typeface="가는각진제목체"/>
              <a:cs typeface="+mn-cs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304241" y="971550"/>
            <a:ext cx="2713473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5000" b="1" i="1" kern="0" dirty="0">
                <a:solidFill>
                  <a:sysClr val="window" lastClr="FFFFFF"/>
                </a:solidFill>
                <a:latin typeface="Times New Roman" pitchFamily="18" charset="0"/>
                <a:ea typeface="HY견고딕" pitchFamily="18" charset="-127"/>
              </a:rPr>
              <a:t>C</a:t>
            </a:r>
            <a:r>
              <a:rPr kumimoji="0" lang="en-US" altLang="ko-KR" sz="3600" b="1" i="1" kern="0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HY견고딕" pitchFamily="18" charset="-127"/>
              </a:rPr>
              <a:t>ontents</a:t>
            </a:r>
            <a:endParaRPr kumimoji="0" lang="ko-KR" altLang="en-US" sz="5000" b="1" i="1" kern="0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ea typeface="HY견고딕" pitchFamily="18" charset="-127"/>
            </a:endParaRPr>
          </a:p>
        </p:txBody>
      </p:sp>
      <p:pic>
        <p:nvPicPr>
          <p:cNvPr id="24" name="Picture 2" descr="Picture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6786" y="4368795"/>
            <a:ext cx="1868944" cy="163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3"/>
          <p:cNvSpPr txBox="1">
            <a:spLocks noChangeArrowheads="1"/>
          </p:cNvSpPr>
          <p:nvPr/>
        </p:nvSpPr>
        <p:spPr bwMode="gray">
          <a:xfrm>
            <a:off x="5024438" y="1928802"/>
            <a:ext cx="3643338" cy="1954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latinLnBrk="0">
              <a:spcBef>
                <a:spcPct val="50000"/>
              </a:spcBef>
            </a:pP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Ⅰ. 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50000"/>
              </a:spcBef>
            </a:pP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Ⅱ. 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50000"/>
              </a:spcBef>
            </a:pP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Ⅲ. 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검토사항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50000"/>
              </a:spcBef>
            </a:pP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Ⅳ. 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비용 및 기타</a:t>
            </a:r>
            <a:endParaRPr lang="en-US" altLang="ko-KR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/>
          <p:cNvSpPr txBox="1">
            <a:spLocks noChangeArrowheads="1"/>
          </p:cNvSpPr>
          <p:nvPr/>
        </p:nvSpPr>
        <p:spPr bwMode="auto">
          <a:xfrm>
            <a:off x="309530" y="868070"/>
            <a:ext cx="117660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1) </a:t>
            </a:r>
            <a:r>
              <a:rPr kumimoji="1" lang="ko-KR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품질관리 절차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3500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품질 관리 계획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58100"/>
              </p:ext>
            </p:extLst>
          </p:nvPr>
        </p:nvGraphicFramePr>
        <p:xfrm>
          <a:off x="282451" y="1187694"/>
          <a:ext cx="9433496" cy="497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60"/>
                <a:gridCol w="3565590"/>
                <a:gridCol w="3995646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활동내역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8943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품질보증 조직구성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전사 품질지원 조직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관리자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(PM)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업무별 품질 담당자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(PL)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워크스루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Workthrough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단계별 산출물의 적절성을 검증하여 플랫폼의 결함을 예방하는 활동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인스펙션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(Code Inspection)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산출물에 대한 검토를 실시하여 결함을 초기에 발견함으로써 산출물의 완성도를 높이고 차후 공정에 문제 발생요인을 제거하는 활동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8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품질보증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계획수립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품질보증 계획수립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품질목표 설정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품질보증 실시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 및 시정조치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70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품질보증활동</a:t>
                      </a:r>
                      <a:endParaRPr lang="en-US" altLang="ko-KR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워크스루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인스펙션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산출물 검토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검토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이슈관리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품질기준 미 달성 시 시정조치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92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품질승인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한국투자증권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700" marR="7770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산출물 문서 검수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문서의 완전성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요구사항의 반영여부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개발소스 검수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요구기능 달성여부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 충족여부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/>
          <p:cNvSpPr txBox="1">
            <a:spLocks noChangeArrowheads="1"/>
          </p:cNvSpPr>
          <p:nvPr/>
        </p:nvSpPr>
        <p:spPr bwMode="auto">
          <a:xfrm>
            <a:off x="272480" y="908720"/>
            <a:ext cx="387926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fontAlgn="ctr" latinLnBrk="0"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평가지표 수립 및 평가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측정방법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품질목표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3500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품질 관리 계획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48502"/>
              </p:ext>
            </p:extLst>
          </p:nvPr>
        </p:nvGraphicFramePr>
        <p:xfrm>
          <a:off x="200472" y="1268760"/>
          <a:ext cx="9433496" cy="491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/>
                <a:gridCol w="1152160"/>
                <a:gridCol w="1152160"/>
                <a:gridCol w="1076473"/>
                <a:gridCol w="902196"/>
                <a:gridCol w="1476321"/>
                <a:gridCol w="1968428"/>
                <a:gridCol w="985658"/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지표구분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지표명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측정주체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측정주기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확보근거 산출물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측정방법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64311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</a:p>
                  </a:txBody>
                  <a:tcPr marL="38850" marR="3885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일정현황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매주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WBS</a:t>
                      </a: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측정수식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C=A/B*100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11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공수투입 현황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월별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투입률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인력투입계획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측정수식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C=A/B*100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월별투입실적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월별투입계획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변경현황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정의서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추적표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측정수식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C=A/B*100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처리된 변경요청 개수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접수된 변경요청 개수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708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이슈처리 현황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조치율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이슈관리대장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측정수식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C=A/B*100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 :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조치완료된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 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식별된 이슈개수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11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</a:p>
                  </a:txBody>
                  <a:tcPr marL="38850" marR="38850" marT="37800" marB="37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기능의 적합성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반영율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단계 말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정의서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추적표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측정수식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C=A/B*100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요구사항반영개수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요구사항개수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11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기능의 정확성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테스트케이스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수행율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PL</a:t>
                      </a: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단계 말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품질보증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체크리스트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측정수식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C=A/B*100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합격한 테스트케이스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천체 테스트케이스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850" marR="3885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708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완전성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제거율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결함관리대장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측정수식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C=A/B*100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 :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조치완료된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 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발견된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850" marR="38850" marT="37800" marB="378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/>
          <p:cNvSpPr txBox="1">
            <a:spLocks noChangeArrowheads="1"/>
          </p:cNvSpPr>
          <p:nvPr/>
        </p:nvSpPr>
        <p:spPr bwMode="auto">
          <a:xfrm>
            <a:off x="309530" y="868070"/>
            <a:ext cx="128560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fontAlgn="ctr" latinLnBrk="0"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ko-KR" altLang="en-US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2" name="Text Box 40"/>
          <p:cNvSpPr txBox="1">
            <a:spLocks noChangeArrowheads="1"/>
          </p:cNvSpPr>
          <p:nvPr/>
        </p:nvSpPr>
        <p:spPr bwMode="auto">
          <a:xfrm>
            <a:off x="473151" y="1244079"/>
            <a:ext cx="9089894" cy="384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/>
            <a:r>
              <a:rPr lang="ko-KR" altLang="en-US" sz="1300" b="0" dirty="0" smtClean="0">
                <a:latin typeface="+mn-ea"/>
                <a:ea typeface="+mn-ea"/>
              </a:rPr>
              <a:t>  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개발완료 후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/FEP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담당자와 시스템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처리속도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정기적으로 실시 계획이며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측정된 결과에서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느린 응답에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대하여는 시스템 성능 개선 튜닝을 실시하여 성능을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3500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7.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품질 관리 계획</a:t>
            </a:r>
          </a:p>
        </p:txBody>
      </p:sp>
      <p:graphicFrame>
        <p:nvGraphicFramePr>
          <p:cNvPr id="18" name="Group 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69250"/>
              </p:ext>
            </p:extLst>
          </p:nvPr>
        </p:nvGraphicFramePr>
        <p:xfrm>
          <a:off x="848544" y="1976512"/>
          <a:ext cx="7632848" cy="1649718"/>
        </p:xfrm>
        <a:graphic>
          <a:graphicData uri="http://schemas.openxmlformats.org/drawingml/2006/table">
            <a:tbl>
              <a:tblPr/>
              <a:tblGrid>
                <a:gridCol w="1008112"/>
                <a:gridCol w="2669296"/>
                <a:gridCol w="3955440"/>
              </a:tblGrid>
              <a:tr h="387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용</a:t>
                      </a:r>
                    </a:p>
                  </a:txBody>
                  <a:tcPr marL="91455" marR="91455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처리속도</a:t>
                      </a: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측정기준 및 처리내용</a:t>
                      </a: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685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Manual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150㎲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초당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7,500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등록된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분할주문 실행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Place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및 전송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DMA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300㎲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초당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3,750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DMA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수신하여 주문처리 하는 총 시간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Ticket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Place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및 전송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544" y="3696020"/>
            <a:ext cx="2418838" cy="237036"/>
          </a:xfrm>
          <a:prstGeom prst="rect">
            <a:avLst/>
          </a:prstGeom>
          <a:noFill/>
        </p:spPr>
        <p:txBody>
          <a:bodyPr wrap="none" lIns="97585" tIns="48792" rIns="97585" bIns="48792" rtlCol="0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Tuxedo </a:t>
            </a:r>
            <a:r>
              <a:rPr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call, </a:t>
            </a:r>
            <a:r>
              <a:rPr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원장 소요 시간 제외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3500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8.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테스트 단계 및 수행전략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0472" y="746818"/>
            <a:ext cx="3640353" cy="3059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테스트 및 테스트 유형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5559"/>
              </p:ext>
            </p:extLst>
          </p:nvPr>
        </p:nvGraphicFramePr>
        <p:xfrm>
          <a:off x="192770" y="1278413"/>
          <a:ext cx="9440750" cy="4669653"/>
        </p:xfrm>
        <a:graphic>
          <a:graphicData uri="http://schemas.openxmlformats.org/drawingml/2006/table">
            <a:tbl>
              <a:tblPr/>
              <a:tblGrid>
                <a:gridCol w="871374"/>
                <a:gridCol w="3096430"/>
                <a:gridCol w="864120"/>
                <a:gridCol w="3168440"/>
                <a:gridCol w="779214"/>
                <a:gridCol w="661172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7700" marR="77700" marT="37800" marB="37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목적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유형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중점항목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테스트대상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근거 문서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52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marL="77700" marR="77700" marT="37800" marB="37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단위테스트는 개발되는 시스템 특성에 맞게 적절한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크기의 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단위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(unit)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선정하고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각각의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Unit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하나의 독립적인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단위로서 그 기능을 적절히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수행하는가에 중점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단위테스트는 응용시스템 개발자가 스스로 작성한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프로그램에 대하여 모듈 단위로 테스트를 수행하여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결함을 찾음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상세기능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설계에 따른 상세기능 구현 여부 확인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업무별 처리 프로세스 확인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업무상의 데이터 정합성 확인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영역별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케이스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47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marL="77700" marR="77700" marT="37800" marB="37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신규 어플리케이션 프로그램들 간의 인터페이스를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테스트하여 프로그램 통합그룹 또는 인터페이스 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프로그램들이 기능대로 수행되는지 검증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통합기능테스트는 단위테스트를 통해 시스템의 단순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결함들이 걸러진 후 이루어지며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개발팀에서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테스트 요원을 선발하여 테스트담당자의 지도 아래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구현이 완료된 전체 시스템의 통합된 기능을 테스트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주문처리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주문전송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확인처리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체결처리 반영까지의 전체 업무처리 프로세스에 대한 시나리오 기반 테스트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서브시스템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구성요소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시나리오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외부접속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-FIX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외부 고객과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 및 접수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체결까지의 전체 프로세스에 대한 시나리오 기반 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836712"/>
            <a:ext cx="9124771" cy="1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defTabSz="987425" latinLnBrk="0">
              <a:lnSpc>
                <a:spcPct val="100000"/>
              </a:lnSpc>
              <a:defRPr kumimoji="0" sz="1200"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defTabSz="987425">
              <a:defRPr>
                <a:latin typeface="굴림" pitchFamily="50" charset="-127"/>
              </a:defRPr>
            </a:lvl2pPr>
            <a:lvl3pPr marL="1143000" indent="-228600" defTabSz="987425">
              <a:defRPr>
                <a:latin typeface="굴림" pitchFamily="50" charset="-127"/>
              </a:defRPr>
            </a:lvl3pPr>
            <a:lvl4pPr marL="1600200" indent="-228600" defTabSz="987425">
              <a:defRPr>
                <a:latin typeface="굴림" pitchFamily="50" charset="-127"/>
              </a:defRPr>
            </a:lvl4pPr>
            <a:lvl5pPr marL="2057400" indent="-228600" defTabSz="987425">
              <a:defRPr>
                <a:latin typeface="굴림" pitchFamily="50" charset="-127"/>
              </a:defRPr>
            </a:lvl5pPr>
            <a:lvl6pPr marL="25146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6pPr>
            <a:lvl7pPr marL="29718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7pPr>
            <a:lvl8pPr marL="34290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8pPr>
            <a:lvl9pPr marL="38862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단계별 테스트 및 테스트 유형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계속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95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3500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8.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테스트 단계 및 수행전략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77483"/>
              </p:ext>
            </p:extLst>
          </p:nvPr>
        </p:nvGraphicFramePr>
        <p:xfrm>
          <a:off x="264778" y="1340768"/>
          <a:ext cx="9440750" cy="4859734"/>
        </p:xfrm>
        <a:graphic>
          <a:graphicData uri="http://schemas.openxmlformats.org/drawingml/2006/table">
            <a:tbl>
              <a:tblPr/>
              <a:tblGrid>
                <a:gridCol w="871374"/>
                <a:gridCol w="3096430"/>
                <a:gridCol w="864120"/>
                <a:gridCol w="3168440"/>
                <a:gridCol w="779214"/>
                <a:gridCol w="661172"/>
              </a:tblGrid>
              <a:tr h="3231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목적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유형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중점항목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테스트대상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근거 문서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60198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테스트 범위 내 신규 도입 시스템을 대상으로 스트레스 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(Stress),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성능 등의 기능 외적 요인을 테스트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성능에 대한 검증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로딩 속도 검증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throughput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속도 검증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시세속도 검증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리소스 사용에 대한 검증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CPU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사용량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heap memory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사용량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시나리오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73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스트레스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사양에서 최대 실행 가능한 화면 개수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서버 및 네트워크 부하 측정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장애상황에 대비한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전환 테스트 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66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사용자승인 테스트는 개발된 시스템에 대해 운영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환경으로 전환하기 위한 준비를 완료하고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운영환경과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동일한 환경하에서 당초 사용자가 요구한 사항을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시스템이 전체적으로 만족시키는지를 사용자 주도로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평가하게 하여 그 테스트 결과에 대하여 승인 여부를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사용자승인테스트는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이나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PM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에게 권한을 할당 받은 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위임자의 주도로 이루어지며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실제 시스템을 잘 알고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있는 개발 담당자들이 테스트를 준비하고 진행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기능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검증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 테스트 점검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처리 결과 검증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현업에서 설계자료에 의한 테스트 진행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시나리오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836712"/>
            <a:ext cx="9124771" cy="1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defTabSz="987425" latinLnBrk="0">
              <a:lnSpc>
                <a:spcPct val="100000"/>
              </a:lnSpc>
              <a:defRPr kumimoji="0" sz="1200"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defTabSz="987425">
              <a:defRPr>
                <a:latin typeface="굴림" pitchFamily="50" charset="-127"/>
              </a:defRPr>
            </a:lvl2pPr>
            <a:lvl3pPr marL="1143000" indent="-228600" defTabSz="987425">
              <a:defRPr>
                <a:latin typeface="굴림" pitchFamily="50" charset="-127"/>
              </a:defRPr>
            </a:lvl3pPr>
            <a:lvl4pPr marL="1600200" indent="-228600" defTabSz="987425">
              <a:defRPr>
                <a:latin typeface="굴림" pitchFamily="50" charset="-127"/>
              </a:defRPr>
            </a:lvl4pPr>
            <a:lvl5pPr marL="2057400" indent="-228600" defTabSz="987425">
              <a:defRPr>
                <a:latin typeface="굴림" pitchFamily="50" charset="-127"/>
              </a:defRPr>
            </a:lvl5pPr>
            <a:lvl6pPr marL="25146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6pPr>
            <a:lvl7pPr marL="29718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7pPr>
            <a:lvl8pPr marL="34290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8pPr>
            <a:lvl9pPr marL="3886200" indent="-228600" defTabSz="987425" fontAlgn="base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테스트 수행일정 및 담당자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Rectangle 126"/>
          <p:cNvSpPr txBox="1">
            <a:spLocks noChangeArrowheads="1"/>
          </p:cNvSpPr>
          <p:nvPr/>
        </p:nvSpPr>
        <p:spPr bwMode="auto">
          <a:xfrm>
            <a:off x="309530" y="325259"/>
            <a:ext cx="3500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8.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테스트 단계 및 수행전략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84162"/>
              </p:ext>
            </p:extLst>
          </p:nvPr>
        </p:nvGraphicFramePr>
        <p:xfrm>
          <a:off x="234691" y="1268760"/>
          <a:ext cx="9433495" cy="5091369"/>
        </p:xfrm>
        <a:graphic>
          <a:graphicData uri="http://schemas.openxmlformats.org/drawingml/2006/table">
            <a:tbl>
              <a:tblPr/>
              <a:tblGrid>
                <a:gridCol w="1529572"/>
                <a:gridCol w="3149051"/>
                <a:gridCol w="1188718"/>
                <a:gridCol w="1188718"/>
                <a:gridCol w="1188718"/>
                <a:gridCol w="1188718"/>
              </a:tblGrid>
              <a:tr h="2080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8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43857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계획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계획서 작성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2017.02.20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2017.02.22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테스트 계획 일정 협의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2017.02.22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2017.02.23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선물옵션영업부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PBS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투자공학부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테스트 시나리오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2017.02.24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2017.03.03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PL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선물옵션영업부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PBS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투자공학부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단위 테스트 케이스 검토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2017.02.27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2017.03.03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개발자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단위 테스트 수행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2017.03.06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2017.04.07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개발그룹전체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 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 테스트 시나리오 보완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2017.03.27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2017.03.29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선물옵션영업부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PBS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투자공학부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 테스트 환경 및 데이터 구축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2017.03.29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2017.03.31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 테스트 수행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2017.04.03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2017.04.28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PL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테스트 시나리오 보완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2017.03.27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2017.03.29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테스트 환경 구축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2017.03.30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2017.04.03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테스트 수행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2017.04.03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2017.04.28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PL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 테스트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인수 테스트 수행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2017.04.03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2017.04.28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PM, PL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선물옵션영업부</a:t>
                      </a:r>
                    </a:p>
                  </a:txBody>
                  <a:tcPr marL="77700" marR="77700" marT="37800" marB="37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8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/>
          <p:cNvSpPr txBox="1">
            <a:spLocks noChangeArrowheads="1"/>
          </p:cNvSpPr>
          <p:nvPr/>
        </p:nvSpPr>
        <p:spPr bwMode="auto">
          <a:xfrm>
            <a:off x="392532" y="357166"/>
            <a:ext cx="11381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noProof="0" dirty="0" smtClean="0">
                <a:latin typeface="맑은 고딕" pitchFamily="50" charset="-127"/>
                <a:ea typeface="맑은 고딕" pitchFamily="50" charset="-127"/>
                <a:cs typeface="+mj-cs"/>
              </a:rPr>
              <a:t>9</a:t>
            </a:r>
            <a:r>
              <a:rPr kumimoji="1" lang="en-US" altLang="ko-KR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+mj-cs"/>
              </a:rPr>
              <a:t>운영 계획</a:t>
            </a:r>
            <a:endParaRPr kumimoji="1" lang="ko-KR" alt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43" name="AutoShape 34" descr="그림2"/>
          <p:cNvSpPr>
            <a:spLocks noChangeArrowheads="1"/>
          </p:cNvSpPr>
          <p:nvPr/>
        </p:nvSpPr>
        <p:spPr bwMode="auto">
          <a:xfrm>
            <a:off x="8568333" y="4476943"/>
            <a:ext cx="527928" cy="322584"/>
          </a:xfrm>
          <a:prstGeom prst="roundRect">
            <a:avLst>
              <a:gd name="adj" fmla="val 827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latinLnBrk="0"/>
            <a:r>
              <a:rPr lang="ko-KR" altLang="ko-KR" sz="1000" dirty="0">
                <a:solidFill>
                  <a:prstClr val="white"/>
                </a:solidFill>
                <a:ea typeface="맑은 고딕" pitchFamily="50" charset="-127"/>
              </a:rPr>
              <a:t>운영/</a:t>
            </a:r>
            <a:br>
              <a:rPr lang="ko-KR" altLang="ko-KR" sz="1000" dirty="0">
                <a:solidFill>
                  <a:prstClr val="white"/>
                </a:solidFill>
                <a:ea typeface="맑은 고딕" pitchFamily="50" charset="-127"/>
              </a:rPr>
            </a:br>
            <a:r>
              <a:rPr lang="ko-KR" altLang="ko-KR" sz="1000" dirty="0">
                <a:solidFill>
                  <a:prstClr val="white"/>
                </a:solidFill>
                <a:ea typeface="맑은 고딕" pitchFamily="50" charset="-127"/>
              </a:rPr>
              <a:t>유지보수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53264" y="112457"/>
            <a:ext cx="2571768" cy="5304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92532" y="1071546"/>
            <a:ext cx="9132500" cy="2746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fontAlgn="t">
              <a:lnSpc>
                <a:spcPct val="150000"/>
              </a:lnSpc>
              <a:defRPr/>
            </a:pPr>
            <a:r>
              <a:rPr kumimoji="0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 관련 매뉴얼 강화</a:t>
            </a:r>
          </a:p>
          <a:p>
            <a:pPr lvl="0" fontAlgn="t">
              <a:lnSpc>
                <a:spcPct val="150000"/>
              </a:lnSpc>
              <a:defRPr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화면에서 기존의 매뉴얼 문서 뿐만 아니라 운영 시 주의사항</a:t>
            </a:r>
            <a:r>
              <a:rPr kumimoji="0" lang="en-US" altLang="ko-KR" sz="105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시 도출된 요건 및 </a:t>
            </a:r>
            <a:endParaRPr kumimoji="0" lang="en-US" altLang="ko-KR" sz="105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t">
              <a:lnSpc>
                <a:spcPct val="150000"/>
              </a:lnSpc>
              <a:defRPr/>
            </a:pPr>
            <a:r>
              <a:rPr kumimoji="0" lang="en-US" altLang="ko-KR" sz="105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참고자료 등을 포함한 운영 매뉴얼 제공</a:t>
            </a:r>
            <a:endParaRPr kumimoji="0" lang="en-US" altLang="ko-KR" sz="105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t">
              <a:lnSpc>
                <a:spcPct val="150000"/>
              </a:lnSpc>
              <a:defRPr/>
            </a:pPr>
            <a:endParaRPr kumimoji="0" lang="en-US" altLang="ko-KR" sz="105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t">
              <a:lnSpc>
                <a:spcPct val="150000"/>
              </a:lnSpc>
              <a:defRPr/>
            </a:pPr>
            <a:endParaRPr kumimoji="0" lang="en-US" altLang="ko-KR" sz="11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fontAlgn="t">
              <a:lnSpc>
                <a:spcPct val="150000"/>
              </a:lnSpc>
              <a:buAutoNum type="arabicParenR" startAt="2"/>
              <a:defRPr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유지보수 지원</a:t>
            </a:r>
            <a:endParaRPr kumimoji="0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t">
              <a:lnSpc>
                <a:spcPct val="150000"/>
              </a:lnSpc>
              <a:defRPr/>
            </a:pPr>
            <a:r>
              <a:rPr kumimoji="0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0" dirty="0" smtClean="0">
                <a:solidFill>
                  <a:srgbClr val="000000"/>
                </a:solidFill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</a:rPr>
              <a:t>- </a:t>
            </a:r>
            <a:r>
              <a:rPr lang="en-US" altLang="ko-KR" sz="1100" b="0" dirty="0" smtClean="0">
                <a:solidFill>
                  <a:srgbClr val="000000"/>
                </a:solidFill>
              </a:rPr>
              <a:t> </a:t>
            </a:r>
            <a:r>
              <a:rPr lang="ko-KR" altLang="en-US" sz="105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월사</a:t>
            </a:r>
            <a:r>
              <a:rPr lang="ko-KR" altLang="en-US" sz="105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계약을 통한 </a:t>
            </a:r>
            <a:r>
              <a:rPr lang="en-US" altLang="ko-KR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Miracle-S</a:t>
            </a:r>
            <a:r>
              <a:rPr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서비스 지원체계 </a:t>
            </a:r>
            <a:r>
              <a:rPr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en-US" altLang="ko-KR" sz="105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fontAlgn="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altLang="ko-KR" sz="10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후 </a:t>
            </a:r>
            <a:r>
              <a:rPr kumimoji="0" lang="en-US" altLang="ko-KR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이후 </a:t>
            </a:r>
            <a:r>
              <a:rPr kumimoji="0" lang="ko-KR" altLang="en-US" sz="105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월사용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계약으로 전환</a:t>
            </a:r>
            <a:endParaRPr kumimoji="0" lang="en-US" altLang="ko-KR" sz="105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t">
              <a:lnSpc>
                <a:spcPct val="150000"/>
              </a:lnSpc>
              <a:defRPr/>
            </a:pPr>
            <a:r>
              <a:rPr kumimoji="0" lang="en-US" altLang="ko-KR" sz="10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10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Miracle-S</a:t>
            </a:r>
            <a:r>
              <a:rPr lang="ko-KR" altLang="en-US" sz="10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5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전담인력 배치 및 업무 인수인계 강화</a:t>
            </a:r>
            <a:endParaRPr kumimoji="0" lang="en-US" altLang="ko-KR" sz="105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t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0" name="Rectangle 126"/>
          <p:cNvSpPr>
            <a:spLocks noGrp="1" noChangeArrowheads="1"/>
          </p:cNvSpPr>
          <p:nvPr>
            <p:ph type="title" idx="4294967295"/>
          </p:nvPr>
        </p:nvSpPr>
        <p:spPr>
          <a:xfrm>
            <a:off x="166655" y="214290"/>
            <a:ext cx="4143404" cy="464963"/>
          </a:xfrm>
        </p:spPr>
        <p:txBody>
          <a:bodyPr/>
          <a:lstStyle/>
          <a:p>
            <a:pPr latinLnBrk="0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ITA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그룹 검토 및 협의 내용 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32520" y="980729"/>
            <a:ext cx="870937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5000"/>
              </a:lnSpc>
              <a:buClr>
                <a:srgbClr val="336699"/>
              </a:buClr>
              <a:buFont typeface="Arial" pitchFamily="34" charset="0"/>
              <a:buNone/>
            </a:pP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협의 일시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장소 </a:t>
            </a:r>
            <a:r>
              <a:rPr kumimoji="1"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2017.02.01 (</a:t>
            </a:r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14:00 </a:t>
            </a:r>
            <a:r>
              <a:rPr kumimoji="1"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15:30 </a:t>
            </a:r>
            <a:r>
              <a:rPr kumimoji="1"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층 회의실</a:t>
            </a:r>
            <a:endParaRPr kumimoji="1"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5000"/>
              </a:lnSpc>
              <a:buClr>
                <a:srgbClr val="336699"/>
              </a:buClr>
              <a:buFont typeface="Arial" pitchFamily="34" charset="0"/>
              <a:buNone/>
            </a:pP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-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회의참가자      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IT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개발부 김창희 차장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최경선 차장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lnSpc>
                <a:spcPct val="125000"/>
              </a:lnSpc>
              <a:buClr>
                <a:srgbClr val="336699"/>
              </a:buClr>
              <a:buFont typeface="Arial" pitchFamily="34" charset="0"/>
              <a:buNone/>
            </a:pP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     IT</a:t>
            </a:r>
            <a:r>
              <a:rPr kumimoji="1" lang="ko-KR" altLang="en-US" sz="1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시스템부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박순용 차장</a:t>
            </a:r>
            <a:endParaRPr kumimoji="1"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5000"/>
              </a:lnSpc>
              <a:buClr>
                <a:srgbClr val="336699"/>
              </a:buClr>
              <a:buFont typeface="Arial" pitchFamily="34" charset="0"/>
              <a:buNone/>
            </a:pPr>
            <a:r>
              <a:rPr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한국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IBM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김성일 실장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조희석 실장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최충현 부장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김태진 부장</a:t>
            </a:r>
            <a:endParaRPr kumimoji="1"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5000"/>
              </a:lnSpc>
              <a:buClr>
                <a:srgbClr val="336699"/>
              </a:buClr>
              <a:buFont typeface="Arial" pitchFamily="34" charset="0"/>
              <a:buNone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</a:t>
            </a:r>
            <a:r>
              <a:rPr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업체 데이터로드 문민태 부장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백승우 차장</a:t>
            </a:r>
            <a:endParaRPr kumimoji="1"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25000"/>
              </a:lnSpc>
              <a:buClr>
                <a:srgbClr val="336699"/>
              </a:buClr>
              <a:buFont typeface="Arial" pitchFamily="34" charset="0"/>
              <a:buNone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-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회의주제         </a:t>
            </a:r>
            <a:r>
              <a:rPr kumimoji="1" lang="en-US" altLang="ko-KR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1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본사주문전용 통합시스템 구성방안 적절성 등 검토</a:t>
            </a:r>
            <a:endParaRPr kumimoji="1"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38048"/>
              </p:ext>
            </p:extLst>
          </p:nvPr>
        </p:nvGraphicFramePr>
        <p:xfrm>
          <a:off x="487788" y="2924944"/>
          <a:ext cx="9218501" cy="3117098"/>
        </p:xfrm>
        <a:graphic>
          <a:graphicData uri="http://schemas.openxmlformats.org/drawingml/2006/table">
            <a:tbl>
              <a:tblPr/>
              <a:tblGrid>
                <a:gridCol w="2322072"/>
                <a:gridCol w="3079244"/>
                <a:gridCol w="3817185"/>
              </a:tblGrid>
              <a:tr h="405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 검토 주요 사안</a:t>
                      </a:r>
                    </a:p>
                  </a:txBody>
                  <a:tcPr marL="91455" marR="91455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ITA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검토결과</a:t>
                      </a: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alpha val="50000"/>
                      </a:schemeClr>
                    </a:solidFill>
                  </a:tcPr>
                </a:tc>
              </a:tr>
              <a:tr h="38645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Active-Active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구조의 성능과 안정성 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 (Virtual IP)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협의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46789" marB="4678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서버당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55" marR="91455" marT="45709" marB="4570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협의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46789" marB="4678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호기 간의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private network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필요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Hardware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협의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46789" marB="4678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서버당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24core , 500GB, 12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포트 필요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Test Strategy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46789" marB="4678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Stress test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연결 필히 확인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매매원장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해외선물 원장 영향도 분석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46789" marB="4678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Miracle-S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자체적으로 주문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control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로직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원장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Tuxedo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에서도 자체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설정을 통해 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H.A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협의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46789" marB="4678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Redhat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Linux H.A software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B0C17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B0C17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marT="45709" marB="45709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53198" y="214290"/>
            <a:ext cx="3253091" cy="42560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검토 사항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6542" y="692696"/>
            <a:ext cx="2272202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6542" y="2520537"/>
            <a:ext cx="2272202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검토사항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85070"/>
              </p:ext>
            </p:extLst>
          </p:nvPr>
        </p:nvGraphicFramePr>
        <p:xfrm>
          <a:off x="488505" y="930909"/>
          <a:ext cx="9000999" cy="401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99506"/>
                <a:gridCol w="1285857"/>
                <a:gridCol w="2407125"/>
                <a:gridCol w="869771"/>
                <a:gridCol w="930429"/>
                <a:gridCol w="936103"/>
              </a:tblGrid>
              <a:tr h="3300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정보보호부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적합여부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5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검토의견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관련근거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조치방안 및 조치내용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조치일자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16241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원격접속 통제 강화 필요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원격접속 사용 여부 점검 철저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허용 기간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 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개월까지  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허용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및 안정화 기간 이후  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원격접속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불가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이인환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보안시행세칙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safer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설치하여 통제 및 모니터링 중</a:t>
                      </a:r>
                      <a:endParaRPr lang="en-US" altLang="ko-KR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운영방안에 대해</a:t>
                      </a:r>
                      <a:r>
                        <a:rPr lang="ko-KR" altLang="en-US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협의 예정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endParaRPr lang="en-US" altLang="ko-KR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이후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9993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데이터 관리 철저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데이터 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실환경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금지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  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데이터 변환 후 사용 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보안시행세칙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데이터는 이미 암호화 적용되어 있음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완료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6267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내 계정 관리 철저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Dev/Real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에 대한  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계정관리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보안시행세칙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운영계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적용시에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패스워드 분리 예정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endParaRPr lang="en-US" altLang="ko-KR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126"/>
          <p:cNvSpPr>
            <a:spLocks noGrp="1" noChangeArrowheads="1"/>
          </p:cNvSpPr>
          <p:nvPr>
            <p:ph type="title" idx="4294967295"/>
          </p:nvPr>
        </p:nvSpPr>
        <p:spPr>
          <a:xfrm>
            <a:off x="166655" y="214290"/>
            <a:ext cx="4143404" cy="464963"/>
          </a:xfrm>
        </p:spPr>
        <p:txBody>
          <a:bodyPr/>
          <a:lstStyle/>
          <a:p>
            <a:pPr latinLnBrk="0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정보보호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의견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3198" y="214290"/>
            <a:ext cx="3253091" cy="42560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III.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프로젝트 검토 사항</a:t>
            </a:r>
            <a:endParaRPr lang="ko-KR" altLang="en-US" sz="2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806181" y="6525344"/>
            <a:ext cx="650875" cy="200025"/>
          </a:xfrm>
        </p:spPr>
        <p:txBody>
          <a:bodyPr/>
          <a:lstStyle/>
          <a:p>
            <a:pPr>
              <a:defRPr/>
            </a:pPr>
            <a:fld id="{A289EDC3-97A7-4BB7-87DD-0B397AEEFC05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0" name="Rectangle 126"/>
          <p:cNvSpPr>
            <a:spLocks noGrp="1" noChangeArrowheads="1"/>
          </p:cNvSpPr>
          <p:nvPr>
            <p:ph type="title" idx="4294967295"/>
          </p:nvPr>
        </p:nvSpPr>
        <p:spPr>
          <a:xfrm>
            <a:off x="487790" y="74459"/>
            <a:ext cx="5822532" cy="639897"/>
          </a:xfrm>
        </p:spPr>
        <p:txBody>
          <a:bodyPr/>
          <a:lstStyle/>
          <a:p>
            <a:pPr latinLnBrk="0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구축 비용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3330" y="214290"/>
            <a:ext cx="2143140" cy="42560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ea typeface="맑은 고딕" pitchFamily="50" charset="-127"/>
              </a:rPr>
              <a:t>IV. </a:t>
            </a:r>
            <a:r>
              <a:rPr lang="ko-KR" altLang="en-US" sz="2000" dirty="0" smtClean="0">
                <a:solidFill>
                  <a:prstClr val="black"/>
                </a:solidFill>
                <a:ea typeface="맑은 고딕" pitchFamily="50" charset="-127"/>
              </a:rPr>
              <a:t>비용 및 기타</a:t>
            </a:r>
            <a:endParaRPr lang="ko-KR" altLang="en-US" sz="20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272480" y="774518"/>
            <a:ext cx="1008112" cy="278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2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2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개발비용</a:t>
            </a:r>
            <a:endParaRPr lang="ko-KR" altLang="en-US" sz="12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271768" y="3429000"/>
            <a:ext cx="1152840" cy="278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2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2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인프라비용</a:t>
            </a:r>
            <a:endParaRPr lang="ko-KR" altLang="en-US" sz="12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8273980" y="880062"/>
            <a:ext cx="1287532" cy="24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단위</a:t>
            </a: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, VAT</a:t>
            </a:r>
            <a:r>
              <a:rPr lang="ko-KR" altLang="en-US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8501"/>
              </p:ext>
            </p:extLst>
          </p:nvPr>
        </p:nvGraphicFramePr>
        <p:xfrm>
          <a:off x="301450" y="1124744"/>
          <a:ext cx="9260062" cy="2160238"/>
        </p:xfrm>
        <a:graphic>
          <a:graphicData uri="http://schemas.openxmlformats.org/drawingml/2006/table">
            <a:tbl>
              <a:tblPr/>
              <a:tblGrid>
                <a:gridCol w="805921"/>
                <a:gridCol w="1058717"/>
                <a:gridCol w="1749595"/>
                <a:gridCol w="1296144"/>
                <a:gridCol w="1368152"/>
                <a:gridCol w="1584176"/>
                <a:gridCol w="1397357"/>
              </a:tblGrid>
              <a:tr h="4643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투입공수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계약기간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공급업체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처리비목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귀속부서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Package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-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110,000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데이터로드㈜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기구비품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176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110,000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1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12M/M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2017.04.24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33,000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데이터로드㈜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176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33,000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176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143,000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91547"/>
              </p:ext>
            </p:extLst>
          </p:nvPr>
        </p:nvGraphicFramePr>
        <p:xfrm>
          <a:off x="301448" y="3756452"/>
          <a:ext cx="9260064" cy="1698063"/>
        </p:xfrm>
        <a:graphic>
          <a:graphicData uri="http://schemas.openxmlformats.org/drawingml/2006/table">
            <a:tbl>
              <a:tblPr/>
              <a:tblGrid>
                <a:gridCol w="1426253"/>
                <a:gridCol w="1137067"/>
                <a:gridCol w="2664296"/>
                <a:gridCol w="1080120"/>
                <a:gridCol w="1512168"/>
                <a:gridCol w="1440160"/>
              </a:tblGrid>
              <a:tr h="22365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분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구축사양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구축대수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연간운용비용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귀속부서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8499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H/W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운영시스템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:X3560-M5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Xeon E-52690v3 2.6GB(24 Core)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스토리지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500 GB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40,614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개발시스템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:X3560-M5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Xeon E-52690v3 2.6GB(12 Core)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11,632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725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4300" marR="0" lvl="0" indent="-114300" algn="l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52,246</a:t>
                      </a: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14" marR="90014" marT="17996" marB="179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8282926" y="3516947"/>
            <a:ext cx="1287532" cy="24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단위</a:t>
            </a: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, VAT</a:t>
            </a:r>
            <a:r>
              <a:rPr lang="ko-KR" altLang="en-US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900" dirty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266" y="5552839"/>
            <a:ext cx="2832413" cy="237036"/>
          </a:xfrm>
          <a:prstGeom prst="rect">
            <a:avLst/>
          </a:prstGeom>
          <a:noFill/>
        </p:spPr>
        <p:txBody>
          <a:bodyPr wrap="none" lIns="97585" tIns="48792" rIns="97585" bIns="48792" rtlCol="0">
            <a:spAutoFit/>
          </a:bodyPr>
          <a:lstStyle/>
          <a:p>
            <a:r>
              <a:rPr lang="en-US" altLang="ko-KR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H.A </a:t>
            </a:r>
            <a:r>
              <a:rPr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 관련 운영비용이 증가할 수 있음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Rectangle 99"/>
          <p:cNvSpPr>
            <a:spLocks noGrp="1" noChangeArrowheads="1"/>
          </p:cNvSpPr>
          <p:nvPr>
            <p:ph type="title" idx="4294967295"/>
          </p:nvPr>
        </p:nvSpPr>
        <p:spPr>
          <a:xfrm>
            <a:off x="166654" y="191492"/>
            <a:ext cx="6500858" cy="50077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추진 배경 및 목적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76543" y="692696"/>
            <a:ext cx="1590930" cy="3059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44488" y="5184833"/>
            <a:ext cx="1986281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0512" y="980728"/>
            <a:ext cx="858361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 smtClean="0">
                <a:solidFill>
                  <a:srgbClr val="000000"/>
                </a:solidFill>
              </a:rPr>
              <a:t>- </a:t>
            </a:r>
            <a:r>
              <a:rPr lang="ko-KR" altLang="en-US" b="0" dirty="0" smtClean="0">
                <a:solidFill>
                  <a:srgbClr val="000000"/>
                </a:solidFill>
              </a:rPr>
              <a:t>㈜</a:t>
            </a:r>
            <a:r>
              <a:rPr lang="ko-KR" altLang="en-US" b="0" dirty="0" err="1" smtClean="0">
                <a:solidFill>
                  <a:srgbClr val="000000"/>
                </a:solidFill>
              </a:rPr>
              <a:t>코스콤에서</a:t>
            </a:r>
            <a:r>
              <a:rPr lang="ko-KR" altLang="en-US" b="0" dirty="0" smtClean="0">
                <a:solidFill>
                  <a:srgbClr val="000000"/>
                </a:solidFill>
              </a:rPr>
              <a:t> 제공한 </a:t>
            </a:r>
            <a:r>
              <a:rPr lang="en-US" altLang="ko-KR" b="0" dirty="0" smtClean="0">
                <a:solidFill>
                  <a:srgbClr val="000000"/>
                </a:solidFill>
              </a:rPr>
              <a:t>MTS(M</a:t>
            </a:r>
            <a:r>
              <a:rPr lang="en-US" altLang="ko-KR" b="0" dirty="0" smtClean="0"/>
              <a:t>illennium</a:t>
            </a:r>
            <a:r>
              <a:rPr lang="en-US" altLang="ko-KR" b="0" dirty="0" smtClean="0">
                <a:solidFill>
                  <a:srgbClr val="000000"/>
                </a:solidFill>
              </a:rPr>
              <a:t> Trading System) </a:t>
            </a:r>
            <a:r>
              <a:rPr lang="ko-KR" altLang="en-US" b="0" dirty="0" smtClean="0">
                <a:solidFill>
                  <a:srgbClr val="000000"/>
                </a:solidFill>
              </a:rPr>
              <a:t>시스템에 대하여 프로그램 노후화 및 </a:t>
            </a:r>
            <a:r>
              <a:rPr lang="en-US" altLang="ko-KR" b="0" dirty="0" smtClean="0">
                <a:solidFill>
                  <a:srgbClr val="000000"/>
                </a:solidFill>
              </a:rPr>
              <a:t>Windows7 </a:t>
            </a:r>
            <a:r>
              <a:rPr lang="ko-KR" altLang="en-US" b="0" dirty="0" smtClean="0">
                <a:solidFill>
                  <a:srgbClr val="000000"/>
                </a:solidFill>
              </a:rPr>
              <a:t>과의 호환성 문제로 </a:t>
            </a:r>
            <a:r>
              <a:rPr lang="en-US" altLang="ko-KR" b="0" dirty="0" smtClean="0">
                <a:solidFill>
                  <a:srgbClr val="000000"/>
                </a:solidFill>
              </a:rPr>
              <a:t>16</a:t>
            </a:r>
            <a:r>
              <a:rPr lang="ko-KR" altLang="en-US" b="0" dirty="0" smtClean="0">
                <a:solidFill>
                  <a:srgbClr val="000000"/>
                </a:solidFill>
              </a:rPr>
              <a:t>년부터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ko-KR" altLang="en-US" b="0" dirty="0" smtClean="0">
                <a:solidFill>
                  <a:srgbClr val="000000"/>
                </a:solidFill>
              </a:rPr>
              <a:t>     유지보수 중단 결정에 따라 대체 시스템 도입 필요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 smtClean="0">
                <a:solidFill>
                  <a:srgbClr val="000000"/>
                </a:solidFill>
              </a:rPr>
              <a:t>       *  MTS</a:t>
            </a:r>
            <a:r>
              <a:rPr lang="ko-KR" altLang="en-US" b="0" dirty="0" smtClean="0">
                <a:solidFill>
                  <a:srgbClr val="000000"/>
                </a:solidFill>
              </a:rPr>
              <a:t>에 대한 차세대 시스템인 </a:t>
            </a:r>
            <a:r>
              <a:rPr lang="en-US" altLang="ko-KR" b="0" dirty="0" smtClean="0">
                <a:solidFill>
                  <a:srgbClr val="000000"/>
                </a:solidFill>
              </a:rPr>
              <a:t>K-Front </a:t>
            </a:r>
            <a:r>
              <a:rPr lang="ko-KR" altLang="en-US" b="0" dirty="0" smtClean="0">
                <a:solidFill>
                  <a:srgbClr val="000000"/>
                </a:solidFill>
              </a:rPr>
              <a:t>시스템 도입 검토를 전제로 한시적 유지보수 진행 중</a:t>
            </a:r>
            <a:r>
              <a:rPr lang="en-US" altLang="ko-KR" b="0" dirty="0" smtClean="0">
                <a:solidFill>
                  <a:srgbClr val="000000"/>
                </a:solidFill>
              </a:rPr>
              <a:t>      </a:t>
            </a: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ko-KR" altLang="en-US" b="0" dirty="0" smtClean="0">
                <a:solidFill>
                  <a:srgbClr val="000000"/>
                </a:solidFill>
              </a:rPr>
              <a:t>본사영업부서에서 사용하는 </a:t>
            </a:r>
            <a:r>
              <a:rPr lang="en-US" altLang="ko-KR" b="0" dirty="0" smtClean="0">
                <a:solidFill>
                  <a:srgbClr val="000000"/>
                </a:solidFill>
              </a:rPr>
              <a:t>FIX </a:t>
            </a:r>
            <a:r>
              <a:rPr lang="ko-KR" altLang="en-US" b="0" dirty="0" smtClean="0">
                <a:solidFill>
                  <a:srgbClr val="000000"/>
                </a:solidFill>
              </a:rPr>
              <a:t>기반 유사 주문전용시스템에 대한 운영관리 및 유지보수비용 측면에서 효율성을 도모하기 위해 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smtClean="0">
                <a:solidFill>
                  <a:srgbClr val="000000"/>
                </a:solidFill>
              </a:rPr>
              <a:t>     MTS </a:t>
            </a:r>
            <a:r>
              <a:rPr lang="ko-KR" altLang="en-US" b="0" dirty="0" smtClean="0">
                <a:solidFill>
                  <a:srgbClr val="000000"/>
                </a:solidFill>
              </a:rPr>
              <a:t>대체 시스템으로  통합하고자 함</a:t>
            </a:r>
            <a:endParaRPr lang="en-US" altLang="ko-KR" b="0" dirty="0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544" y="2420888"/>
            <a:ext cx="1362380" cy="1728192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당사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주문시스템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8544" y="4240544"/>
            <a:ext cx="1362380" cy="936105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타사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시스템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동향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1493"/>
              </p:ext>
            </p:extLst>
          </p:nvPr>
        </p:nvGraphicFramePr>
        <p:xfrm>
          <a:off x="2328533" y="2459709"/>
          <a:ext cx="7093933" cy="17147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291"/>
                <a:gridCol w="1512168"/>
                <a:gridCol w="1728192"/>
                <a:gridCol w="1440160"/>
                <a:gridCol w="1373122"/>
              </a:tblGrid>
              <a:tr h="32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Miracle(OMS)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FDMA(OMS-B)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 년도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사용부서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법인영업부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국제영업부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부서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선물옵션영업부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PBS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투자공학부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PBS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기능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 주식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 차익거래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매매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ETF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외국기관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대량주문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대외계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주문건수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월평균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545,132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33,820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41523"/>
              </p:ext>
            </p:extLst>
          </p:nvPr>
        </p:nvGraphicFramePr>
        <p:xfrm>
          <a:off x="2330769" y="4240544"/>
          <a:ext cx="7091697" cy="93610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38055"/>
                <a:gridCol w="858327"/>
                <a:gridCol w="782427"/>
                <a:gridCol w="722240"/>
                <a:gridCol w="949374"/>
                <a:gridCol w="864096"/>
                <a:gridCol w="1877178"/>
              </a:tblGrid>
              <a:tr h="293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교보증권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하나대투증권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신영증권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EA"/>
                    </a:solidFill>
                  </a:tcPr>
                </a:tc>
              </a:tr>
              <a:tr h="293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 년도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타사는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주문전용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차세대 시스템 도입 진행 중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K-Front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Miracle-S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K-Front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Miracle-S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중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12912" y="5497776"/>
            <a:ext cx="858361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 smtClean="0">
                <a:solidFill>
                  <a:srgbClr val="000000"/>
                </a:solidFill>
              </a:rPr>
              <a:t>- </a:t>
            </a:r>
            <a:r>
              <a:rPr lang="ko-KR" altLang="en-US" b="0" dirty="0" smtClean="0">
                <a:solidFill>
                  <a:srgbClr val="000000"/>
                </a:solidFill>
              </a:rPr>
              <a:t>노후화된 시스템</a:t>
            </a:r>
            <a:r>
              <a:rPr lang="en-US" altLang="ko-KR" b="0" dirty="0" smtClean="0">
                <a:solidFill>
                  <a:srgbClr val="000000"/>
                </a:solidFill>
              </a:rPr>
              <a:t>(MTS) </a:t>
            </a:r>
            <a:r>
              <a:rPr lang="ko-KR" altLang="en-US" b="0" dirty="0" smtClean="0">
                <a:solidFill>
                  <a:srgbClr val="000000"/>
                </a:solidFill>
              </a:rPr>
              <a:t>교체를 통해 주문속도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</a:rPr>
              <a:t>동시 처리용량 향상을 위한 신 기술이 적용된 차세대 시스템 도입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 smtClean="0">
                <a:solidFill>
                  <a:srgbClr val="000000"/>
                </a:solidFill>
              </a:rPr>
              <a:t>- MTS</a:t>
            </a:r>
            <a:r>
              <a:rPr lang="ko-KR" altLang="en-US" b="0" dirty="0">
                <a:solidFill>
                  <a:srgbClr val="000000"/>
                </a:solidFill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</a:rPr>
              <a:t>사용부서의 다양한 요구사항 반영   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ko-KR" b="0" dirty="0" smtClean="0">
                <a:solidFill>
                  <a:srgbClr val="000000"/>
                </a:solidFill>
              </a:rPr>
              <a:t>- </a:t>
            </a:r>
            <a:r>
              <a:rPr lang="ko-KR" altLang="en-US" b="0" dirty="0" smtClean="0">
                <a:solidFill>
                  <a:srgbClr val="000000"/>
                </a:solidFill>
              </a:rPr>
              <a:t>본사영업부서에서 사용하는 </a:t>
            </a:r>
            <a:r>
              <a:rPr lang="en-US" altLang="ko-KR" b="0" dirty="0" smtClean="0">
                <a:solidFill>
                  <a:srgbClr val="000000"/>
                </a:solidFill>
              </a:rPr>
              <a:t>FIX</a:t>
            </a:r>
            <a:r>
              <a:rPr lang="ko-KR" altLang="en-US" b="0" dirty="0" smtClean="0">
                <a:solidFill>
                  <a:srgbClr val="000000"/>
                </a:solidFill>
              </a:rPr>
              <a:t>기반의 유사한 주문시스템 통합을 위한 사전 작</a:t>
            </a:r>
            <a:r>
              <a:rPr lang="ko-KR" altLang="en-US" b="0" dirty="0">
                <a:solidFill>
                  <a:srgbClr val="000000"/>
                </a:solidFill>
              </a:rPr>
              <a:t>업</a:t>
            </a:r>
            <a:r>
              <a:rPr lang="ko-KR" altLang="en-US" b="0" dirty="0" smtClean="0">
                <a:solidFill>
                  <a:srgbClr val="000000"/>
                </a:solidFill>
              </a:rPr>
              <a:t> </a:t>
            </a:r>
            <a:endParaRPr lang="en-US" altLang="ko-KR" b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8046" y="2997656"/>
            <a:ext cx="3731138" cy="963261"/>
          </a:xfrm>
          <a:prstGeom prst="rect">
            <a:avLst/>
          </a:prstGeom>
          <a:noFill/>
        </p:spPr>
        <p:txBody>
          <a:bodyPr wrap="square" lIns="97585" tIns="48792" rIns="97585" bIns="48792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300" dirty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43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7426" y="214290"/>
            <a:ext cx="1172078" cy="42560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ea typeface="맑은 고딕" pitchFamily="50" charset="-127"/>
              </a:rPr>
              <a:t>IT </a:t>
            </a:r>
            <a:r>
              <a:rPr lang="ko-KR" altLang="en-US" sz="2000" dirty="0" smtClean="0">
                <a:solidFill>
                  <a:prstClr val="black"/>
                </a:solidFill>
                <a:ea typeface="맑은 고딕" pitchFamily="50" charset="-127"/>
              </a:rPr>
              <a:t>개발부 </a:t>
            </a:r>
            <a:endParaRPr lang="ko-KR" altLang="en-US" sz="2000" dirty="0">
              <a:solidFill>
                <a:prstClr val="black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7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Rectangle 99"/>
          <p:cNvSpPr>
            <a:spLocks noGrp="1" noChangeArrowheads="1"/>
          </p:cNvSpPr>
          <p:nvPr>
            <p:ph type="title" idx="4294967295"/>
          </p:nvPr>
        </p:nvSpPr>
        <p:spPr>
          <a:xfrm>
            <a:off x="166654" y="191492"/>
            <a:ext cx="6500858" cy="50077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요청 현황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8029" y="764575"/>
            <a:ext cx="9263149" cy="122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85" tIns="48792" rIns="97585" bIns="48792"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1) </a:t>
            </a:r>
            <a:r>
              <a:rPr lang="ko-KR" altLang="en-US" sz="1200" dirty="0">
                <a:solidFill>
                  <a:srgbClr val="000000"/>
                </a:solidFill>
              </a:rPr>
              <a:t>사업발의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ko-KR" altLang="en-US" dirty="0">
                <a:solidFill>
                  <a:srgbClr val="000000"/>
                </a:solidFill>
              </a:rPr>
              <a:t>     </a:t>
            </a:r>
            <a:r>
              <a:rPr kumimoji="1" lang="en-US" altLang="ko-KR" b="0" dirty="0">
                <a:solidFill>
                  <a:srgbClr val="000000"/>
                </a:solidFill>
              </a:rPr>
              <a:t>-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요청사업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: FIX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주문전용 시스템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(Miracle-S)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 개발의 </a:t>
            </a:r>
            <a:r>
              <a:rPr lang="ko-KR" altLang="en-US" b="0" dirty="0">
                <a:solidFill>
                  <a:srgbClr val="000000"/>
                </a:solidFill>
              </a:rPr>
              <a:t>건</a:t>
            </a:r>
            <a:endParaRPr kumimoji="1" lang="en-US" altLang="ko-KR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b="0" dirty="0">
                <a:solidFill>
                  <a:srgbClr val="000000"/>
                </a:solidFill>
              </a:rPr>
              <a:t>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    -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요청부서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: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선물옵션영업부</a:t>
            </a:r>
            <a:endParaRPr kumimoji="1" lang="en-US" altLang="ko-KR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b="0" dirty="0">
                <a:solidFill>
                  <a:srgbClr val="000000"/>
                </a:solidFill>
              </a:rPr>
              <a:t>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       &gt; </a:t>
            </a:r>
            <a:r>
              <a:rPr lang="ko-KR" altLang="en-US" b="0" dirty="0" smtClean="0">
                <a:solidFill>
                  <a:srgbClr val="000000"/>
                </a:solidFill>
              </a:rPr>
              <a:t>시스템 사용 부서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: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법인영업부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국제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ETS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부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국제영업부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, PBS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부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투자공학부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b="0" dirty="0" err="1" smtClean="0">
                <a:solidFill>
                  <a:srgbClr val="000000"/>
                </a:solidFill>
              </a:rPr>
              <a:t>고객자산운용부</a:t>
            </a:r>
            <a:endParaRPr kumimoji="1" lang="en-US" altLang="ko-KR" b="0" dirty="0" smtClean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8029" y="1988839"/>
            <a:ext cx="9263149" cy="250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85" tIns="48792" rIns="97585" bIns="48792"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2) </a:t>
            </a:r>
            <a:r>
              <a:rPr lang="ko-KR" altLang="en-US" sz="1100" dirty="0">
                <a:solidFill>
                  <a:srgbClr val="000000"/>
                </a:solidFill>
              </a:rPr>
              <a:t>요구사항 상세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ko-KR" altLang="en-US" dirty="0" smtClean="0">
                <a:solidFill>
                  <a:srgbClr val="000000"/>
                </a:solidFill>
              </a:rPr>
              <a:t>     </a:t>
            </a:r>
            <a:r>
              <a:rPr kumimoji="1" lang="en-US" altLang="ko-KR" dirty="0">
                <a:solidFill>
                  <a:srgbClr val="000000"/>
                </a:solidFill>
              </a:rPr>
              <a:t>- </a:t>
            </a:r>
            <a:r>
              <a:rPr kumimoji="1" lang="ko-KR" altLang="en-US" dirty="0" smtClean="0">
                <a:solidFill>
                  <a:srgbClr val="000000"/>
                </a:solidFill>
              </a:rPr>
              <a:t>배경</a:t>
            </a:r>
            <a:endParaRPr kumimoji="1"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ko-KR" altLang="en-US" b="0" dirty="0" smtClean="0">
                <a:solidFill>
                  <a:srgbClr val="000000"/>
                </a:solidFill>
              </a:rPr>
              <a:t>       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&gt;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현재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MTS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시스템에 구현되어 있는 현</a:t>
            </a:r>
            <a:r>
              <a:rPr lang="ko-KR" altLang="en-US" b="0" dirty="0" smtClean="0">
                <a:solidFill>
                  <a:srgbClr val="000000"/>
                </a:solidFill>
              </a:rPr>
              <a:t>물</a:t>
            </a:r>
            <a:r>
              <a:rPr lang="en-US" altLang="ko-KR" b="0" dirty="0" smtClean="0">
                <a:solidFill>
                  <a:srgbClr val="000000"/>
                </a:solidFill>
              </a:rPr>
              <a:t>/</a:t>
            </a:r>
            <a:r>
              <a:rPr lang="ko-KR" altLang="en-US" b="0" dirty="0" smtClean="0">
                <a:solidFill>
                  <a:srgbClr val="000000"/>
                </a:solidFill>
              </a:rPr>
              <a:t>선물 연계 차익거래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</a:rPr>
              <a:t>바스켓 매매</a:t>
            </a:r>
            <a:r>
              <a:rPr lang="en-US" altLang="ko-KR" b="0" dirty="0" smtClean="0">
                <a:solidFill>
                  <a:srgbClr val="000000"/>
                </a:solidFill>
              </a:rPr>
              <a:t>, ETF LP</a:t>
            </a:r>
            <a:r>
              <a:rPr lang="ko-KR" altLang="en-US" b="0" dirty="0">
                <a:solidFill>
                  <a:srgbClr val="000000"/>
                </a:solidFill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</a:rPr>
              <a:t>주문 기능이 되는 시스템 도입 요청</a:t>
            </a:r>
            <a:endParaRPr lang="en-US" altLang="ko-KR" b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b="0" dirty="0" smtClean="0">
                <a:solidFill>
                  <a:srgbClr val="000000"/>
                </a:solidFill>
              </a:rPr>
              <a:t>        &gt; ETF-LP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주문의 </a:t>
            </a:r>
            <a:r>
              <a:rPr lang="ko-KR" altLang="en-US" b="0" dirty="0" smtClean="0">
                <a:solidFill>
                  <a:srgbClr val="000000"/>
                </a:solidFill>
              </a:rPr>
              <a:t>기초자산인 해외선물에 대한 헤지 거래 기능 요구 </a:t>
            </a:r>
            <a:r>
              <a:rPr lang="en-US" altLang="ko-KR" b="0" dirty="0" smtClean="0">
                <a:solidFill>
                  <a:srgbClr val="000000"/>
                </a:solidFill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</a:rPr>
              <a:t>현재는 </a:t>
            </a:r>
            <a:r>
              <a:rPr lang="en-US" altLang="ko-KR" b="0" dirty="0" smtClean="0">
                <a:solidFill>
                  <a:srgbClr val="000000"/>
                </a:solidFill>
              </a:rPr>
              <a:t>wink</a:t>
            </a:r>
            <a:r>
              <a:rPr lang="ko-KR" altLang="en-US" b="0" dirty="0" smtClean="0">
                <a:solidFill>
                  <a:srgbClr val="000000"/>
                </a:solidFill>
              </a:rPr>
              <a:t>에서 별도 주문 처리 중</a:t>
            </a:r>
            <a:r>
              <a:rPr lang="en-US" altLang="ko-KR" b="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b="0" dirty="0" smtClean="0">
                <a:solidFill>
                  <a:srgbClr val="000000"/>
                </a:solidFill>
              </a:rPr>
              <a:t>       &gt; Miracle</a:t>
            </a:r>
            <a:r>
              <a:rPr lang="ko-KR" altLang="en-US" b="0" dirty="0" smtClean="0">
                <a:solidFill>
                  <a:srgbClr val="000000"/>
                </a:solidFill>
              </a:rPr>
              <a:t>에 구현되어 있는 </a:t>
            </a:r>
            <a:r>
              <a:rPr lang="ko-KR" altLang="en-US" b="0" dirty="0" err="1" smtClean="0">
                <a:solidFill>
                  <a:srgbClr val="000000"/>
                </a:solidFill>
              </a:rPr>
              <a:t>코넥스</a:t>
            </a:r>
            <a:r>
              <a:rPr lang="ko-KR" altLang="en-US" b="0" dirty="0" smtClean="0">
                <a:solidFill>
                  <a:srgbClr val="000000"/>
                </a:solidFill>
              </a:rPr>
              <a:t> 시장 주문 기능 및 사용자 편의 기능 요구 </a:t>
            </a:r>
            <a:endParaRPr lang="en-US" altLang="ko-KR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</a:rPr>
              <a:t>     - </a:t>
            </a:r>
            <a:r>
              <a:rPr kumimoji="1" lang="ko-KR" altLang="en-US" dirty="0" smtClean="0">
                <a:solidFill>
                  <a:srgbClr val="000000"/>
                </a:solidFill>
              </a:rPr>
              <a:t>추진방향</a:t>
            </a:r>
            <a:endParaRPr kumimoji="1"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b="0" dirty="0" smtClean="0">
                <a:solidFill>
                  <a:srgbClr val="000000"/>
                </a:solidFill>
              </a:rPr>
              <a:t>        &gt; </a:t>
            </a:r>
            <a:r>
              <a:rPr lang="ko-KR" altLang="en-US" b="0" dirty="0" err="1" smtClean="0">
                <a:solidFill>
                  <a:srgbClr val="000000"/>
                </a:solidFill>
              </a:rPr>
              <a:t>하나대투증권</a:t>
            </a:r>
            <a:r>
              <a:rPr kumimoji="1" lang="ko-KR" altLang="en-US" b="0" dirty="0" err="1" smtClean="0">
                <a:solidFill>
                  <a:srgbClr val="000000"/>
                </a:solidFill>
              </a:rPr>
              <a:t>에서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 사용하고 있는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Miracle-S 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시스템</a:t>
            </a:r>
            <a:r>
              <a:rPr lang="ko-KR" altLang="en-US" b="0" dirty="0">
                <a:solidFill>
                  <a:srgbClr val="000000"/>
                </a:solidFill>
              </a:rPr>
              <a:t>을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 도입하여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</a:rPr>
              <a:t>당사 환경에 맞게 변경 개발 </a:t>
            </a:r>
            <a:endParaRPr kumimoji="1" lang="en-US" altLang="ko-KR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b="0" dirty="0">
                <a:solidFill>
                  <a:srgbClr val="000000"/>
                </a:solidFill>
              </a:rPr>
              <a:t>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       &gt; </a:t>
            </a:r>
            <a:r>
              <a:rPr lang="en-US" altLang="ko-KR" b="0" dirty="0" smtClean="0">
                <a:solidFill>
                  <a:srgbClr val="000000"/>
                </a:solidFill>
              </a:rPr>
              <a:t>49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개의 현업요청사항 반영 작업</a:t>
            </a:r>
            <a:endParaRPr kumimoji="1" lang="en-US" altLang="ko-KR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ko-KR" b="0" dirty="0">
                <a:solidFill>
                  <a:srgbClr val="000000"/>
                </a:solidFill>
              </a:rPr>
              <a:t>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       &gt; </a:t>
            </a:r>
            <a:r>
              <a:rPr lang="ko-KR" altLang="en-US" b="0" dirty="0" smtClean="0">
                <a:solidFill>
                  <a:srgbClr val="000000"/>
                </a:solidFill>
              </a:rPr>
              <a:t>시스템 오픈 이후</a:t>
            </a:r>
            <a:r>
              <a:rPr lang="en-US" altLang="ko-KR" b="0" dirty="0" smtClean="0">
                <a:solidFill>
                  <a:srgbClr val="000000"/>
                </a:solidFill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</a:rPr>
              <a:t>유사한 기능의 본사 주문전용시스템 통합 작업 진행</a:t>
            </a:r>
            <a:r>
              <a:rPr lang="en-US" altLang="ko-KR" b="0" dirty="0" smtClean="0">
                <a:solidFill>
                  <a:srgbClr val="000000"/>
                </a:solidFill>
              </a:rPr>
              <a:t> </a:t>
            </a:r>
            <a:endParaRPr kumimoji="1" lang="en-US" altLang="ko-KR" b="0" dirty="0" smtClean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8504" y="4495355"/>
            <a:ext cx="9263149" cy="174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585" tIns="48792" rIns="97585" bIns="48792"/>
          <a:lstStyle>
            <a:lvl1pPr marL="176213" indent="-176213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452438" algn="l"/>
              </a:tabLst>
              <a:defRPr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</a:rPr>
              <a:t>) </a:t>
            </a:r>
            <a:r>
              <a:rPr lang="ko-KR" altLang="en-US" dirty="0" smtClean="0">
                <a:solidFill>
                  <a:srgbClr val="000000"/>
                </a:solidFill>
              </a:rPr>
              <a:t>개발 일정</a:t>
            </a:r>
            <a:endParaRPr lang="en-US" altLang="ko-KR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ko-KR" altLang="en-US" dirty="0" smtClean="0">
                <a:solidFill>
                  <a:srgbClr val="000000"/>
                </a:solidFill>
              </a:rPr>
              <a:t>     </a:t>
            </a:r>
            <a:r>
              <a:rPr kumimoji="1" lang="en-US" altLang="ko-KR" dirty="0">
                <a:solidFill>
                  <a:srgbClr val="000000"/>
                </a:solidFill>
              </a:rPr>
              <a:t>- </a:t>
            </a:r>
            <a:r>
              <a:rPr kumimoji="1" lang="ko-KR" altLang="en-US" dirty="0" smtClean="0">
                <a:solidFill>
                  <a:srgbClr val="000000"/>
                </a:solidFill>
              </a:rPr>
              <a:t>개발일정</a:t>
            </a:r>
            <a:endParaRPr kumimoji="1" lang="en-US" altLang="ko-KR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1" lang="ko-KR" altLang="en-US" b="0" dirty="0" smtClean="0">
                <a:solidFill>
                  <a:srgbClr val="000000"/>
                </a:solidFill>
              </a:rPr>
              <a:t>       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&gt; </a:t>
            </a:r>
            <a:r>
              <a:rPr lang="ko-KR" altLang="en-US" b="0" dirty="0" smtClean="0">
                <a:solidFill>
                  <a:srgbClr val="000000"/>
                </a:solidFill>
              </a:rPr>
              <a:t>시스템 도입 </a:t>
            </a:r>
            <a:r>
              <a:rPr lang="en-US" altLang="ko-KR" b="0" dirty="0" smtClean="0">
                <a:solidFill>
                  <a:srgbClr val="000000"/>
                </a:solidFill>
              </a:rPr>
              <a:t>: 10</a:t>
            </a:r>
            <a:r>
              <a:rPr kumimoji="1" lang="ko-KR" altLang="en-US" b="0" dirty="0" smtClean="0">
                <a:solidFill>
                  <a:srgbClr val="000000"/>
                </a:solidFill>
              </a:rPr>
              <a:t>주 소요예상 </a:t>
            </a:r>
            <a:r>
              <a:rPr kumimoji="1" lang="en-US" altLang="ko-KR" b="0" dirty="0" smtClean="0">
                <a:solidFill>
                  <a:srgbClr val="000000"/>
                </a:solidFill>
              </a:rPr>
              <a:t>(</a:t>
            </a:r>
            <a:r>
              <a:rPr lang="en-US" altLang="ko-KR" b="0" dirty="0" smtClean="0">
                <a:solidFill>
                  <a:srgbClr val="000000"/>
                </a:solidFill>
              </a:rPr>
              <a:t>2017.02.20 ~ 2017.04.28)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ko-KR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b="0" dirty="0" smtClean="0">
                <a:solidFill>
                  <a:srgbClr val="000000"/>
                </a:solidFill>
              </a:rPr>
              <a:t>      </a:t>
            </a:r>
            <a:r>
              <a:rPr lang="en-US" altLang="ko-KR" dirty="0" smtClean="0">
                <a:solidFill>
                  <a:srgbClr val="000000"/>
                </a:solidFill>
              </a:rPr>
              <a:t>- FIX </a:t>
            </a:r>
            <a:r>
              <a:rPr lang="ko-KR" altLang="en-US" dirty="0" smtClean="0">
                <a:solidFill>
                  <a:srgbClr val="000000"/>
                </a:solidFill>
              </a:rPr>
              <a:t>기반의 유사주문시스템 통합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작업은 별도 일정 수립하여 순차적으로 진행 예정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238092" y="175378"/>
            <a:ext cx="6500858" cy="519298"/>
          </a:xfrm>
        </p:spPr>
        <p:txBody>
          <a:bodyPr/>
          <a:lstStyle/>
          <a:p>
            <a:pPr latinLnBrk="0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구축 범위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93519"/>
              </p:ext>
            </p:extLst>
          </p:nvPr>
        </p:nvGraphicFramePr>
        <p:xfrm>
          <a:off x="200473" y="759785"/>
          <a:ext cx="9289032" cy="5477527"/>
        </p:xfrm>
        <a:graphic>
          <a:graphicData uri="http://schemas.openxmlformats.org/drawingml/2006/table">
            <a:tbl>
              <a:tblPr/>
              <a:tblGrid>
                <a:gridCol w="1368152"/>
                <a:gridCol w="1224136"/>
                <a:gridCol w="5449736"/>
                <a:gridCol w="1247008"/>
              </a:tblGrid>
              <a:tr h="3759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내역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8811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주문전용 시스템 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(Miracle-S)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최신 기술 적용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타사에서 사용하는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Miracle-S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시스템을 당사 환경에 맞게 변경 작업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거래소 시세를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코스콤에서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수신하도록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9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속도 개선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 및 주문 속성에 맞게 원장을 경유한 주문 외에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통한 직접 주문 경로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 개선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구성을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Active- Active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구조로 구성하여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DMA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주문만 처리하는 시스템을 별도 구축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해외선물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ETF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종목 기초자산인 원유선물에 대한 헤지 주문용으로 해외선물 주문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 현업 요청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현업으로부터 접수한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가지 기능 개선 사항 개발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한국투자증권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지원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매매 원장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Miracle-S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시스템에서 사용하는 계좌정보를 실시간 전송하는 동기화 기능 구축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서비스는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신규로 구성하여 기존 주문서비스에 영향이 없도록 원장 시스템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매매서버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파생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접수를 위한 신규 주문서비스 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매매서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시스템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Miracle-S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FEP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 현물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파생상품 주문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체결 및 장운영 등 송수신 프로세스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Miracle-S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구분 자 등 구분 값 변경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Miracle-S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IMS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 계좌정보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한도 및  메일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/SMS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송수신을 위한 프로세스 추가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5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환경 구축</a:t>
                      </a: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리눅스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환경 개발서버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운영서버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구축 지원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및 테스트를 위한 테스트 환경 구축 및 운영장비에 대한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Test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 지원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07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개발서버 및 운영서버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M/W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Tuxedo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 구축 및 업무 테스트 지원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통합로그시스템 및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전송 기능 지원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1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외부기관 주문 접수를 위한 방화벽 작업 등 지원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9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유사 주문시스템 통합 작업 이후 현업과 논의하여 진행 예정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96" marR="7096" marT="7096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71241" y="1463467"/>
            <a:ext cx="9578599" cy="489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Rectangle 52"/>
          <p:cNvSpPr txBox="1">
            <a:spLocks noChangeArrowheads="1"/>
          </p:cNvSpPr>
          <p:nvPr/>
        </p:nvSpPr>
        <p:spPr bwMode="auto">
          <a:xfrm>
            <a:off x="238092" y="175378"/>
            <a:ext cx="6500858" cy="5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4. Miracle-S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Architecture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8823" y="1841481"/>
            <a:ext cx="8350212" cy="4136352"/>
            <a:chOff x="563563" y="1219000"/>
            <a:chExt cx="8779544" cy="4938515"/>
          </a:xfrm>
        </p:grpSpPr>
        <p:sp>
          <p:nvSpPr>
            <p:cNvPr id="8" name="Text Box 57"/>
            <p:cNvSpPr txBox="1">
              <a:spLocks noChangeArrowheads="1"/>
            </p:cNvSpPr>
            <p:nvPr/>
          </p:nvSpPr>
          <p:spPr bwMode="auto">
            <a:xfrm>
              <a:off x="8417942" y="1578916"/>
              <a:ext cx="925165" cy="288925"/>
            </a:xfrm>
            <a:prstGeom prst="rect">
              <a:avLst/>
            </a:prstGeom>
            <a:solidFill>
              <a:srgbClr val="7878DE"/>
            </a:solidFill>
            <a:ln w="19050">
              <a:solidFill>
                <a:srgbClr val="7878DE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Exchange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1897063" y="4241155"/>
              <a:ext cx="785812" cy="72072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38433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kern="0" dirty="0">
                  <a:solidFill>
                    <a:prstClr val="white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Trader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kern="0" dirty="0">
                  <a:solidFill>
                    <a:prstClr val="white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UI</a:t>
              </a:r>
            </a:p>
          </p:txBody>
        </p:sp>
        <p:sp>
          <p:nvSpPr>
            <p:cNvPr id="12" name="Text Box 82"/>
            <p:cNvSpPr txBox="1">
              <a:spLocks noChangeArrowheads="1"/>
            </p:cNvSpPr>
            <p:nvPr/>
          </p:nvSpPr>
          <p:spPr bwMode="auto">
            <a:xfrm>
              <a:off x="1931988" y="3306116"/>
              <a:ext cx="4752975" cy="358775"/>
            </a:xfrm>
            <a:prstGeom prst="rect">
              <a:avLst/>
            </a:prstGeom>
            <a:solidFill>
              <a:srgbClr val="F79646"/>
            </a:solidFill>
            <a:ln w="6350">
              <a:solidFill>
                <a:srgbClr val="F7964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ko-KR" sz="1400" b="1" kern="0" dirty="0">
                  <a:solidFill>
                    <a:srgbClr val="3333CC"/>
                  </a:solidFill>
                  <a:latin typeface="Arial" charset="0"/>
                  <a:ea typeface="굴림" pitchFamily="50" charset="-127"/>
                  <a:cs typeface="Arial" charset="0"/>
                </a:rPr>
                <a:t>FORMULA </a:t>
              </a:r>
              <a:r>
                <a:rPr lang="en-US" altLang="ko-KR" sz="1400" b="1" kern="0" dirty="0" smtClean="0">
                  <a:solidFill>
                    <a:srgbClr val="3333CC"/>
                  </a:solidFill>
                  <a:latin typeface="Arial" charset="0"/>
                  <a:ea typeface="굴림" pitchFamily="50" charset="-127"/>
                  <a:cs typeface="Arial" charset="0"/>
                </a:rPr>
                <a:t> S  MOM</a:t>
              </a:r>
              <a:endParaRPr lang="en-US" altLang="ko-KR" sz="1400" b="1" kern="0" dirty="0">
                <a:solidFill>
                  <a:srgbClr val="3333CC"/>
                </a:solidFill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13" name="Text Box 82"/>
            <p:cNvSpPr txBox="1">
              <a:spLocks noChangeArrowheads="1"/>
            </p:cNvSpPr>
            <p:nvPr/>
          </p:nvSpPr>
          <p:spPr bwMode="auto">
            <a:xfrm>
              <a:off x="8417942" y="1867841"/>
              <a:ext cx="925165" cy="316706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>
              <a:solidFill>
                <a:srgbClr val="7878DE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en-US" altLang="ko-KR" sz="1000" b="1" kern="0" dirty="0">
                <a:solidFill>
                  <a:prstClr val="white"/>
                </a:solidFill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14" name="Text Box 82"/>
            <p:cNvSpPr txBox="1">
              <a:spLocks noChangeArrowheads="1"/>
            </p:cNvSpPr>
            <p:nvPr/>
          </p:nvSpPr>
          <p:spPr bwMode="auto">
            <a:xfrm>
              <a:off x="8551019" y="2082537"/>
              <a:ext cx="666441" cy="647716"/>
            </a:xfrm>
            <a:prstGeom prst="rect">
              <a:avLst/>
            </a:prstGeom>
            <a:solidFill>
              <a:srgbClr val="7878DE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KRX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: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ATS</a:t>
              </a: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5948363" y="2080566"/>
              <a:ext cx="805220" cy="72072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Market Access Gateway</a:t>
              </a:r>
            </a:p>
          </p:txBody>
        </p:sp>
        <p:sp>
          <p:nvSpPr>
            <p:cNvPr id="16" name="Text Box 82"/>
            <p:cNvSpPr txBox="1">
              <a:spLocks noChangeArrowheads="1"/>
            </p:cNvSpPr>
            <p:nvPr/>
          </p:nvSpPr>
          <p:spPr bwMode="auto">
            <a:xfrm>
              <a:off x="1897063" y="2080566"/>
              <a:ext cx="800100" cy="72072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FIX </a:t>
              </a:r>
              <a:b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</a:b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Engine</a:t>
              </a: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5946775" y="4242742"/>
              <a:ext cx="782638" cy="71913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Market Data  Server 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 bwMode="auto">
            <a:xfrm flipH="1">
              <a:off x="6756400" y="4581128"/>
              <a:ext cx="18018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headEnd type="none" w="med" len="med"/>
              <a:tailEnd type="triangle" w="lg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직선 화살표 연결선 18"/>
            <p:cNvCxnSpPr/>
            <p:nvPr/>
          </p:nvCxnSpPr>
          <p:spPr bwMode="auto">
            <a:xfrm flipH="1">
              <a:off x="7182867" y="2439342"/>
              <a:ext cx="35242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66FF"/>
              </a:solidFill>
              <a:prstDash val="solid"/>
              <a:headEnd type="triangle" w="lg" len="med"/>
              <a:tailEnd type="triangle" w="lg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>
              <a:off x="2291206" y="2872399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82"/>
            <p:cNvSpPr txBox="1">
              <a:spLocks noChangeArrowheads="1"/>
            </p:cNvSpPr>
            <p:nvPr/>
          </p:nvSpPr>
          <p:spPr bwMode="auto">
            <a:xfrm>
              <a:off x="3911600" y="2080566"/>
              <a:ext cx="801688" cy="720725"/>
            </a:xfrm>
            <a:prstGeom prst="rect">
              <a:avLst/>
            </a:prstGeom>
            <a:solidFill>
              <a:srgbClr val="2D2DB9">
                <a:lumMod val="60000"/>
                <a:lumOff val="40000"/>
              </a:srgbClr>
            </a:solidFill>
            <a:ln w="63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 smtClean="0">
                  <a:solidFill>
                    <a:prstClr val="white"/>
                  </a:solidFill>
                  <a:latin typeface="Arial" charset="0"/>
                  <a:cs typeface="Arial" charset="0"/>
                </a:rPr>
                <a:t>Order  Server</a:t>
              </a:r>
              <a:endParaRPr lang="en-US" altLang="ko-KR" sz="1000" b="1" kern="0" dirty="0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4919663" y="4242742"/>
              <a:ext cx="801687" cy="719138"/>
            </a:xfrm>
            <a:prstGeom prst="rect">
              <a:avLst/>
            </a:prstGeom>
            <a:solidFill>
              <a:srgbClr val="3333CC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Calculation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>
              <a:off x="3910013" y="4242742"/>
              <a:ext cx="803275" cy="719138"/>
            </a:xfrm>
            <a:prstGeom prst="rect">
              <a:avLst/>
            </a:prstGeom>
            <a:solidFill>
              <a:srgbClr val="3333CC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Execution Algo</a:t>
              </a:r>
            </a:p>
          </p:txBody>
        </p:sp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2921000" y="4242742"/>
              <a:ext cx="784225" cy="71913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100" b="1" kern="0" dirty="0" smtClean="0">
                  <a:solidFill>
                    <a:prstClr val="white"/>
                  </a:solidFill>
                  <a:latin typeface="Arial" charset="0"/>
                  <a:cs typeface="Arial" charset="0"/>
                </a:rPr>
                <a:t>Msg Replicator</a:t>
              </a:r>
              <a:endParaRPr lang="en-US" altLang="ko-KR" sz="900" b="1" kern="0" dirty="0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5" name="직선 화살표 연결선 24"/>
            <p:cNvCxnSpPr>
              <a:cxnSpLocks noChangeShapeType="1"/>
            </p:cNvCxnSpPr>
            <p:nvPr/>
          </p:nvCxnSpPr>
          <p:spPr bwMode="auto">
            <a:xfrm>
              <a:off x="3299873" y="3738462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직선 화살표 연결선 25"/>
            <p:cNvCxnSpPr>
              <a:cxnSpLocks noChangeShapeType="1"/>
            </p:cNvCxnSpPr>
            <p:nvPr/>
          </p:nvCxnSpPr>
          <p:spPr bwMode="auto">
            <a:xfrm>
              <a:off x="5315706" y="2860675"/>
              <a:ext cx="0" cy="432298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직선 화살표 연결선 26"/>
            <p:cNvCxnSpPr>
              <a:cxnSpLocks noChangeShapeType="1"/>
            </p:cNvCxnSpPr>
            <p:nvPr/>
          </p:nvCxnSpPr>
          <p:spPr bwMode="auto">
            <a:xfrm>
              <a:off x="5315706" y="3725273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27"/>
            <p:cNvCxnSpPr>
              <a:cxnSpLocks noChangeShapeType="1"/>
            </p:cNvCxnSpPr>
            <p:nvPr/>
          </p:nvCxnSpPr>
          <p:spPr bwMode="auto">
            <a:xfrm>
              <a:off x="4307039" y="2860675"/>
              <a:ext cx="0" cy="432298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화살표 연결선 28"/>
            <p:cNvCxnSpPr>
              <a:cxnSpLocks noChangeShapeType="1"/>
            </p:cNvCxnSpPr>
            <p:nvPr/>
          </p:nvCxnSpPr>
          <p:spPr bwMode="auto">
            <a:xfrm>
              <a:off x="4307039" y="3725273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화살표 연결선 29"/>
            <p:cNvCxnSpPr>
              <a:cxnSpLocks noChangeShapeType="1"/>
            </p:cNvCxnSpPr>
            <p:nvPr/>
          </p:nvCxnSpPr>
          <p:spPr bwMode="auto">
            <a:xfrm>
              <a:off x="3299873" y="2872399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화살표 연결선 30"/>
            <p:cNvCxnSpPr>
              <a:cxnSpLocks noChangeShapeType="1"/>
            </p:cNvCxnSpPr>
            <p:nvPr/>
          </p:nvCxnSpPr>
          <p:spPr bwMode="auto">
            <a:xfrm>
              <a:off x="2285202" y="3725273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화살표 연결선 31"/>
            <p:cNvCxnSpPr>
              <a:cxnSpLocks noChangeShapeType="1"/>
            </p:cNvCxnSpPr>
            <p:nvPr/>
          </p:nvCxnSpPr>
          <p:spPr bwMode="auto">
            <a:xfrm>
              <a:off x="6333379" y="2870933"/>
              <a:ext cx="0" cy="433764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>
              <a:off x="6333379" y="3736997"/>
              <a:ext cx="0" cy="432298"/>
            </a:xfrm>
            <a:prstGeom prst="straightConnector1">
              <a:avLst/>
            </a:prstGeom>
            <a:noFill/>
            <a:ln w="28575" algn="ctr">
              <a:solidFill>
                <a:srgbClr val="4A7EBB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8551019" y="2873864"/>
              <a:ext cx="666441" cy="647716"/>
            </a:xfrm>
            <a:prstGeom prst="rect">
              <a:avLst/>
            </a:prstGeom>
            <a:solidFill>
              <a:srgbClr val="7878DE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CME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: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Eurex</a:t>
              </a:r>
            </a:p>
          </p:txBody>
        </p:sp>
        <p:sp>
          <p:nvSpPr>
            <p:cNvPr id="35" name="Text Box 55"/>
            <p:cNvSpPr txBox="1">
              <a:spLocks noChangeArrowheads="1"/>
            </p:cNvSpPr>
            <p:nvPr/>
          </p:nvSpPr>
          <p:spPr bwMode="auto">
            <a:xfrm>
              <a:off x="2941638" y="1219000"/>
              <a:ext cx="2733675" cy="360363"/>
            </a:xfrm>
            <a:prstGeom prst="rect">
              <a:avLst/>
            </a:prstGeom>
            <a:solidFill>
              <a:srgbClr val="8064A2">
                <a:lumMod val="40000"/>
                <a:lumOff val="60000"/>
              </a:srgbClr>
            </a:solidFill>
            <a:ln w="12700">
              <a:solidFill>
                <a:srgbClr val="1F497D">
                  <a:lumMod val="75000"/>
                </a:srgbClr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en-US" altLang="ko-KR" sz="1000" b="1" kern="0" dirty="0">
                  <a:solidFill>
                    <a:srgbClr val="3333CC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Goldilocks DBM (NoSQL </a:t>
              </a:r>
              <a:r>
                <a:rPr lang="en-US" altLang="ko-KR" sz="1000" b="1" kern="0" dirty="0" smtClean="0">
                  <a:solidFill>
                    <a:srgbClr val="3333CC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In-memory </a:t>
              </a:r>
              <a:r>
                <a:rPr lang="en-US" altLang="ko-KR" sz="1000" b="1" kern="0" dirty="0">
                  <a:solidFill>
                    <a:srgbClr val="3333CC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DB)</a:t>
              </a:r>
            </a:p>
          </p:txBody>
        </p:sp>
        <p:sp>
          <p:nvSpPr>
            <p:cNvPr id="36" name="Text Box 82"/>
            <p:cNvSpPr txBox="1">
              <a:spLocks noChangeArrowheads="1"/>
            </p:cNvSpPr>
            <p:nvPr/>
          </p:nvSpPr>
          <p:spPr bwMode="auto">
            <a:xfrm>
              <a:off x="6753583" y="2595434"/>
              <a:ext cx="429284" cy="216882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FEP</a:t>
              </a:r>
            </a:p>
          </p:txBody>
        </p:sp>
        <p:sp>
          <p:nvSpPr>
            <p:cNvPr id="37" name="Text Box 82"/>
            <p:cNvSpPr txBox="1">
              <a:spLocks noChangeArrowheads="1"/>
            </p:cNvSpPr>
            <p:nvPr/>
          </p:nvSpPr>
          <p:spPr bwMode="auto">
            <a:xfrm>
              <a:off x="6753583" y="2331658"/>
              <a:ext cx="429284" cy="21541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38" name="Text Box 82"/>
            <p:cNvSpPr txBox="1">
              <a:spLocks noChangeArrowheads="1"/>
            </p:cNvSpPr>
            <p:nvPr/>
          </p:nvSpPr>
          <p:spPr bwMode="auto">
            <a:xfrm>
              <a:off x="4921250" y="2080566"/>
              <a:ext cx="800100" cy="720725"/>
            </a:xfrm>
            <a:prstGeom prst="rect">
              <a:avLst/>
            </a:prstGeom>
            <a:solidFill>
              <a:srgbClr val="2D2DB9">
                <a:lumMod val="60000"/>
                <a:lumOff val="40000"/>
              </a:srgbClr>
            </a:solidFill>
            <a:ln w="63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Execution Server</a:t>
              </a:r>
            </a:p>
          </p:txBody>
        </p:sp>
        <p:sp>
          <p:nvSpPr>
            <p:cNvPr id="39" name="Text Box 82"/>
            <p:cNvSpPr txBox="1">
              <a:spLocks noChangeArrowheads="1"/>
            </p:cNvSpPr>
            <p:nvPr/>
          </p:nvSpPr>
          <p:spPr bwMode="auto">
            <a:xfrm>
              <a:off x="2905125" y="2080566"/>
              <a:ext cx="800100" cy="720725"/>
            </a:xfrm>
            <a:prstGeom prst="rect">
              <a:avLst/>
            </a:prstGeom>
            <a:solidFill>
              <a:srgbClr val="3333CC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 smtClean="0">
                  <a:solidFill>
                    <a:prstClr val="white"/>
                  </a:solidFill>
                  <a:latin typeface="Arial" charset="0"/>
                  <a:cs typeface="Arial" charset="0"/>
                </a:rPr>
                <a:t>ETF LP </a:t>
              </a: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563563" y="1578916"/>
              <a:ext cx="792162" cy="288925"/>
            </a:xfrm>
            <a:prstGeom prst="rect">
              <a:avLst/>
            </a:prstGeom>
            <a:solidFill>
              <a:srgbClr val="7878DE"/>
            </a:solidFill>
            <a:ln w="19050">
              <a:solidFill>
                <a:srgbClr val="7878DE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cs typeface="Arial" charset="0"/>
                </a:rPr>
                <a:t>End Client</a:t>
              </a:r>
            </a:p>
          </p:txBody>
        </p:sp>
        <p:sp>
          <p:nvSpPr>
            <p:cNvPr id="41" name="Text Box 82"/>
            <p:cNvSpPr txBox="1">
              <a:spLocks noChangeArrowheads="1"/>
            </p:cNvSpPr>
            <p:nvPr/>
          </p:nvSpPr>
          <p:spPr bwMode="auto">
            <a:xfrm>
              <a:off x="563563" y="1867841"/>
              <a:ext cx="792162" cy="316706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>
              <a:solidFill>
                <a:srgbClr val="7878DE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en-US" altLang="ko-KR" sz="1000" b="1" kern="0" dirty="0">
                <a:solidFill>
                  <a:prstClr val="white"/>
                </a:solidFill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42" name="Text Box 82"/>
            <p:cNvSpPr txBox="1">
              <a:spLocks noChangeArrowheads="1"/>
            </p:cNvSpPr>
            <p:nvPr/>
          </p:nvSpPr>
          <p:spPr bwMode="auto">
            <a:xfrm>
              <a:off x="635611" y="2010732"/>
              <a:ext cx="648429" cy="432298"/>
            </a:xfrm>
            <a:prstGeom prst="rect">
              <a:avLst/>
            </a:prstGeom>
            <a:solidFill>
              <a:srgbClr val="7878DE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FIX 1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 flipH="1" flipV="1">
              <a:off x="1365250" y="2439342"/>
              <a:ext cx="504825" cy="1588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headEnd type="triangle" w="lg" len="med"/>
              <a:tailEnd type="triangle" w="lg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634110" y="2621811"/>
              <a:ext cx="646927" cy="432299"/>
            </a:xfrm>
            <a:prstGeom prst="rect">
              <a:avLst/>
            </a:prstGeom>
            <a:solidFill>
              <a:srgbClr val="7878DE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FIX 2</a:t>
              </a:r>
            </a:p>
          </p:txBody>
        </p:sp>
        <p:sp>
          <p:nvSpPr>
            <p:cNvPr id="45" name="Text Box 82"/>
            <p:cNvSpPr txBox="1">
              <a:spLocks noChangeArrowheads="1"/>
            </p:cNvSpPr>
            <p:nvPr/>
          </p:nvSpPr>
          <p:spPr bwMode="auto">
            <a:xfrm>
              <a:off x="635611" y="4459448"/>
              <a:ext cx="648429" cy="430834"/>
            </a:xfrm>
            <a:prstGeom prst="rect">
              <a:avLst/>
            </a:prstGeom>
            <a:solidFill>
              <a:srgbClr val="7878DE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FIX n</a:t>
              </a:r>
            </a:p>
          </p:txBody>
        </p:sp>
        <p:sp>
          <p:nvSpPr>
            <p:cNvPr id="46" name="Text Box 82"/>
            <p:cNvSpPr txBox="1">
              <a:spLocks noChangeArrowheads="1"/>
            </p:cNvSpPr>
            <p:nvPr/>
          </p:nvSpPr>
          <p:spPr bwMode="auto">
            <a:xfrm>
              <a:off x="7555930" y="2342505"/>
              <a:ext cx="474662" cy="466725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19050">
              <a:solidFill>
                <a:srgbClr val="9BBB59">
                  <a:lumMod val="50000"/>
                </a:srgb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ea typeface="굴림" charset="-127"/>
                  <a:cs typeface="Arial" charset="0"/>
                </a:rPr>
                <a:t>HOST</a:t>
              </a:r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7554342" y="3147366"/>
              <a:ext cx="476250" cy="455613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19050">
              <a:solidFill>
                <a:srgbClr val="9BBB59">
                  <a:lumMod val="50000"/>
                </a:srgb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 typeface="Arial" charset="0"/>
                <a:buNone/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Arial" charset="0"/>
                  <a:ea typeface="굴림" charset="-127"/>
                  <a:cs typeface="Arial" charset="0"/>
                </a:rPr>
                <a:t>FEP</a:t>
              </a:r>
            </a:p>
          </p:txBody>
        </p:sp>
        <p:cxnSp>
          <p:nvCxnSpPr>
            <p:cNvPr id="48" name="직선 화살표 연결선 124"/>
            <p:cNvCxnSpPr/>
            <p:nvPr/>
          </p:nvCxnSpPr>
          <p:spPr bwMode="auto">
            <a:xfrm rot="10800000">
              <a:off x="6932613" y="2820342"/>
              <a:ext cx="581025" cy="565150"/>
            </a:xfrm>
            <a:prstGeom prst="bentConnector2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headEnd type="triangle" w="lg" len="med"/>
              <a:tailEnd type="triangle" w="lg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" name="직선 화살표 연결선 48"/>
            <p:cNvCxnSpPr/>
            <p:nvPr/>
          </p:nvCxnSpPr>
          <p:spPr bwMode="auto">
            <a:xfrm flipH="1">
              <a:off x="8030592" y="3380729"/>
              <a:ext cx="387350" cy="4762"/>
            </a:xfrm>
            <a:prstGeom prst="straightConnector1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  <a:headEnd type="triangle" w="lg" len="med"/>
              <a:tailEnd type="triangle" w="lg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0" name="직선 화살표 연결선 49"/>
            <p:cNvCxnSpPr/>
            <p:nvPr/>
          </p:nvCxnSpPr>
          <p:spPr bwMode="auto">
            <a:xfrm flipH="1">
              <a:off x="7782942" y="2826692"/>
              <a:ext cx="3175" cy="285750"/>
            </a:xfrm>
            <a:prstGeom prst="straightConnector1">
              <a:avLst/>
            </a:prstGeom>
            <a:noFill/>
            <a:ln w="25400" cap="flat" cmpd="sng" algn="ctr">
              <a:solidFill>
                <a:srgbClr val="FF66FF"/>
              </a:solidFill>
              <a:prstDash val="solid"/>
              <a:headEnd type="triangle" w="lg" len="med"/>
              <a:tailEnd type="triangle" w="lg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직선 연결선 50"/>
            <p:cNvCxnSpPr>
              <a:cxnSpLocks noChangeShapeType="1"/>
            </p:cNvCxnSpPr>
            <p:nvPr/>
          </p:nvCxnSpPr>
          <p:spPr bwMode="auto">
            <a:xfrm flipH="1">
              <a:off x="7360263" y="1578432"/>
              <a:ext cx="13508" cy="3456927"/>
            </a:xfrm>
            <a:prstGeom prst="line">
              <a:avLst/>
            </a:prstGeom>
            <a:noFill/>
            <a:ln w="19050" algn="ctr">
              <a:solidFill>
                <a:srgbClr val="7F7F7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직선 연결선 51"/>
            <p:cNvCxnSpPr>
              <a:cxnSpLocks noChangeShapeType="1"/>
            </p:cNvCxnSpPr>
            <p:nvPr/>
          </p:nvCxnSpPr>
          <p:spPr bwMode="auto">
            <a:xfrm flipH="1">
              <a:off x="8211122" y="1578432"/>
              <a:ext cx="13508" cy="3456927"/>
            </a:xfrm>
            <a:prstGeom prst="line">
              <a:avLst/>
            </a:prstGeom>
            <a:noFill/>
            <a:ln w="19050" algn="ctr">
              <a:solidFill>
                <a:srgbClr val="7F7F7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직선 연결선 52"/>
            <p:cNvCxnSpPr>
              <a:cxnSpLocks noChangeShapeType="1"/>
            </p:cNvCxnSpPr>
            <p:nvPr/>
          </p:nvCxnSpPr>
          <p:spPr bwMode="auto">
            <a:xfrm flipH="1">
              <a:off x="1626266" y="1578432"/>
              <a:ext cx="13509" cy="3456927"/>
            </a:xfrm>
            <a:prstGeom prst="line">
              <a:avLst/>
            </a:prstGeom>
            <a:noFill/>
            <a:ln w="19050" algn="ctr">
              <a:solidFill>
                <a:srgbClr val="7F7F7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82"/>
            <p:cNvSpPr txBox="1">
              <a:spLocks noChangeArrowheads="1"/>
            </p:cNvSpPr>
            <p:nvPr/>
          </p:nvSpPr>
          <p:spPr bwMode="auto">
            <a:xfrm>
              <a:off x="8551019" y="4214724"/>
              <a:ext cx="666441" cy="647716"/>
            </a:xfrm>
            <a:prstGeom prst="rect">
              <a:avLst/>
            </a:prstGeom>
            <a:solidFill>
              <a:srgbClr val="7878DE"/>
            </a:solidFill>
            <a:ln w="6350">
              <a:solidFill>
                <a:srgbClr val="7030A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>
                  <a:solidFill>
                    <a:srgbClr val="FFFFFF"/>
                  </a:solidFill>
                  <a:latin typeface="Arial" charset="0"/>
                  <a:cs typeface="Arial" charset="0"/>
                </a:rPr>
                <a:t>Market Data</a:t>
              </a: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1832297" y="5504333"/>
              <a:ext cx="5390829" cy="653182"/>
            </a:xfrm>
            <a:prstGeom prst="rect">
              <a:avLst/>
            </a:prstGeom>
            <a:solidFill>
              <a:srgbClr val="808080">
                <a:lumMod val="20000"/>
                <a:lumOff val="80000"/>
              </a:srgbClr>
            </a:solidFill>
            <a:ln w="19050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kumimoji="1" lang="en-US" altLang="ko-KR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</a:t>
              </a:r>
              <a:r>
                <a:rPr kumimoji="1" lang="en-US" altLang="ko-KR" sz="11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- System </a:t>
              </a:r>
              <a:r>
                <a:rPr kumimoji="1" lang="en-US" altLang="ko-KR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Trading </a:t>
              </a:r>
              <a:r>
                <a:rPr kumimoji="1" lang="en-US" altLang="ko-KR" sz="11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: </a:t>
              </a:r>
              <a:r>
                <a:rPr kumimoji="1" lang="en-US" altLang="ko-KR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LP Server,  Execution Algo, Calculation Server</a:t>
              </a:r>
            </a:p>
            <a:p>
              <a:pPr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kumimoji="1" lang="en-US" altLang="ko-KR" sz="11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 - Market  </a:t>
              </a:r>
              <a:r>
                <a:rPr kumimoji="1" lang="en-US" altLang="ko-KR" sz="11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Access Gateway : DMA Gateway, HOST Gateway, FEP </a:t>
              </a:r>
              <a:r>
                <a:rPr kumimoji="1" lang="en-US" altLang="ko-KR" sz="11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Gateway</a:t>
              </a:r>
              <a:endParaRPr kumimoji="1" lang="en-US" altLang="ko-KR" sz="11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71241" y="1463467"/>
            <a:ext cx="9578599" cy="489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Rectangle 52"/>
          <p:cNvSpPr txBox="1">
            <a:spLocks noChangeArrowheads="1"/>
          </p:cNvSpPr>
          <p:nvPr/>
        </p:nvSpPr>
        <p:spPr bwMode="auto">
          <a:xfrm>
            <a:off x="238092" y="185106"/>
            <a:ext cx="6500858" cy="5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5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시스템 </a:t>
            </a:r>
            <a:r>
              <a:rPr lang="ko-KR" altLang="en-US" sz="16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구성</a:t>
            </a:r>
            <a:r>
              <a:rPr lang="ko-KR" altLang="en-US" sz="16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도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45982" y="2403880"/>
            <a:ext cx="9277065" cy="3847445"/>
            <a:chOff x="75137" y="2082271"/>
            <a:chExt cx="10237404" cy="4323264"/>
          </a:xfrm>
        </p:grpSpPr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7306236" y="4928669"/>
              <a:ext cx="0" cy="3555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6523630" y="3807532"/>
              <a:ext cx="420890" cy="0"/>
            </a:xfrm>
            <a:prstGeom prst="line">
              <a:avLst/>
            </a:prstGeom>
            <a:noFill/>
            <a:ln w="381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>
              <a:flatTx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7" name="Line 4"/>
            <p:cNvSpPr>
              <a:spLocks noChangeShapeType="1"/>
            </p:cNvSpPr>
            <p:nvPr/>
          </p:nvSpPr>
          <p:spPr bwMode="auto">
            <a:xfrm>
              <a:off x="6146828" y="4360090"/>
              <a:ext cx="1274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>
              <a:off x="6383319" y="4132152"/>
              <a:ext cx="799436" cy="394986"/>
            </a:xfrm>
            <a:prstGeom prst="flowChartMagneticDisk">
              <a:avLst/>
            </a:prstGeom>
            <a:solidFill>
              <a:srgbClr val="8064A2">
                <a:lumMod val="40000"/>
                <a:lumOff val="60000"/>
              </a:srgbClr>
            </a:solidFill>
            <a:ln w="12700">
              <a:solidFill>
                <a:srgbClr val="333333"/>
              </a:solidFill>
              <a:round/>
              <a:headEnd/>
              <a:tailEnd/>
            </a:ln>
          </p:spPr>
          <p:txBody>
            <a:bodyPr lIns="97599" tIns="48798" rIns="97599" bIns="48798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auto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en-US" altLang="ko-KR" sz="1000" kern="0" dirty="0" smtClean="0">
                  <a:solidFill>
                    <a:srgbClr val="000000"/>
                  </a:solidFill>
                  <a:latin typeface="Arial" charset="0"/>
                  <a:ea typeface="굴림" charset="-127"/>
                  <a:cs typeface="Arial" charset="0"/>
                </a:rPr>
                <a:t> Storage</a:t>
              </a:r>
              <a:endParaRPr kumimoji="0" lang="ko-KR" altLang="en-US" sz="1000" kern="0" dirty="0">
                <a:solidFill>
                  <a:srgbClr val="000000"/>
                </a:solidFill>
                <a:latin typeface="Arial" charset="0"/>
                <a:ea typeface="굴림" charset="-127"/>
                <a:cs typeface="Arial" charset="0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627366" y="4933349"/>
              <a:ext cx="7584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V="1">
              <a:off x="4617365" y="3141133"/>
              <a:ext cx="4305082" cy="13412"/>
            </a:xfrm>
            <a:prstGeom prst="line">
              <a:avLst/>
            </a:prstGeom>
            <a:noFill/>
            <a:ln w="19050">
              <a:solidFill>
                <a:srgbClr val="FFFFFF">
                  <a:lumMod val="65000"/>
                </a:srgbClr>
              </a:solidFill>
              <a:prstDash val="lgDash"/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>
              <a:flatTx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138559" y="3130843"/>
              <a:ext cx="3808229" cy="166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 flipH="1">
              <a:off x="5326050" y="3130843"/>
              <a:ext cx="1588" cy="167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8212216" y="3137192"/>
              <a:ext cx="12189" cy="18008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5322869" y="4769221"/>
              <a:ext cx="7826" cy="514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grpSp>
          <p:nvGrpSpPr>
            <p:cNvPr id="67" name="Group 17"/>
            <p:cNvGrpSpPr>
              <a:grpSpLocks/>
            </p:cNvGrpSpPr>
            <p:nvPr/>
          </p:nvGrpSpPr>
          <p:grpSpPr bwMode="auto">
            <a:xfrm>
              <a:off x="6974810" y="5187747"/>
              <a:ext cx="653088" cy="606775"/>
              <a:chOff x="2540" y="7285"/>
              <a:chExt cx="1137" cy="1063"/>
            </a:xfrm>
            <a:solidFill>
              <a:srgbClr val="3333CC"/>
            </a:solidFill>
          </p:grpSpPr>
          <p:sp>
            <p:nvSpPr>
              <p:cNvPr id="100" name="AutoShape 18"/>
              <p:cNvSpPr>
                <a:spLocks noChangeArrowheads="1"/>
              </p:cNvSpPr>
              <p:nvPr/>
            </p:nvSpPr>
            <p:spPr bwMode="auto">
              <a:xfrm>
                <a:off x="2540" y="7595"/>
                <a:ext cx="1120" cy="753"/>
              </a:xfrm>
              <a:prstGeom prst="upArrowCallout">
                <a:avLst>
                  <a:gd name="adj1" fmla="val 17780"/>
                  <a:gd name="adj2" fmla="val 37185"/>
                  <a:gd name="adj3" fmla="val 14583"/>
                  <a:gd name="adj4" fmla="val 33333"/>
                </a:avLst>
              </a:prstGeom>
              <a:grpFill/>
              <a:ln w="9525">
                <a:solidFill>
                  <a:srgbClr val="8064A2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kumimoji="0" lang="ko-KR" altLang="en-US" sz="1200" kern="0">
                  <a:solidFill>
                    <a:prstClr val="white"/>
                  </a:solidFill>
                  <a:latin typeface="Arial" charset="0"/>
                  <a:ea typeface="굴림" charset="-127"/>
                  <a:cs typeface="Arial" charset="0"/>
                </a:endParaRPr>
              </a:p>
            </p:txBody>
          </p:sp>
          <p:sp>
            <p:nvSpPr>
              <p:cNvPr id="101" name="AutoShape 19"/>
              <p:cNvSpPr>
                <a:spLocks noChangeArrowheads="1"/>
              </p:cNvSpPr>
              <p:nvPr/>
            </p:nvSpPr>
            <p:spPr bwMode="auto">
              <a:xfrm>
                <a:off x="2557" y="7285"/>
                <a:ext cx="1120" cy="703"/>
              </a:xfrm>
              <a:prstGeom prst="bevel">
                <a:avLst>
                  <a:gd name="adj" fmla="val 6116"/>
                </a:avLst>
              </a:prstGeom>
              <a:grpFill/>
              <a:ln w="9525">
                <a:solidFill>
                  <a:srgbClr val="8064A2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auto" hangingPunct="1">
                  <a:spcBef>
                    <a:spcPct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kumimoji="0" lang="en-US" altLang="ko-KR" sz="900" b="1" kern="0" dirty="0">
                    <a:solidFill>
                      <a:prstClr val="white"/>
                    </a:solidFill>
                    <a:latin typeface="Arial" charset="0"/>
                    <a:ea typeface="굴림체" pitchFamily="49" charset="-127"/>
                    <a:cs typeface="Arial" charset="0"/>
                  </a:rPr>
                  <a:t>Miracle S Client n</a:t>
                </a:r>
              </a:p>
            </p:txBody>
          </p:sp>
        </p:grpSp>
        <p:grpSp>
          <p:nvGrpSpPr>
            <p:cNvPr id="68" name="Group 20"/>
            <p:cNvGrpSpPr>
              <a:grpSpLocks/>
            </p:cNvGrpSpPr>
            <p:nvPr/>
          </p:nvGrpSpPr>
          <p:grpSpPr bwMode="auto">
            <a:xfrm>
              <a:off x="5000024" y="5174052"/>
              <a:ext cx="643324" cy="630179"/>
              <a:chOff x="2484" y="7261"/>
              <a:chExt cx="1120" cy="1104"/>
            </a:xfrm>
            <a:solidFill>
              <a:srgbClr val="3333CC"/>
            </a:solidFill>
          </p:grpSpPr>
          <p:sp>
            <p:nvSpPr>
              <p:cNvPr id="98" name="AutoShape 21"/>
              <p:cNvSpPr>
                <a:spLocks noChangeArrowheads="1"/>
              </p:cNvSpPr>
              <p:nvPr/>
            </p:nvSpPr>
            <p:spPr bwMode="auto">
              <a:xfrm>
                <a:off x="2484" y="7612"/>
                <a:ext cx="1120" cy="753"/>
              </a:xfrm>
              <a:prstGeom prst="upArrowCallout">
                <a:avLst>
                  <a:gd name="adj1" fmla="val 17780"/>
                  <a:gd name="adj2" fmla="val 37185"/>
                  <a:gd name="adj3" fmla="val 14583"/>
                  <a:gd name="adj4" fmla="val 33333"/>
                </a:avLst>
              </a:prstGeom>
              <a:grpFill/>
              <a:ln w="9525">
                <a:solidFill>
                  <a:srgbClr val="8064A2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tIns="36000" rIns="0" bIns="0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kumimoji="0" lang="ko-KR" altLang="en-US" sz="1200" kern="0">
                  <a:solidFill>
                    <a:prstClr val="white"/>
                  </a:solidFill>
                  <a:latin typeface="Arial" charset="0"/>
                  <a:ea typeface="굴림" charset="-127"/>
                  <a:cs typeface="Arial" charset="0"/>
                </a:endParaRPr>
              </a:p>
            </p:txBody>
          </p:sp>
          <p:sp>
            <p:nvSpPr>
              <p:cNvPr id="99" name="AutoShape 22"/>
              <p:cNvSpPr>
                <a:spLocks noChangeArrowheads="1"/>
              </p:cNvSpPr>
              <p:nvPr/>
            </p:nvSpPr>
            <p:spPr bwMode="auto">
              <a:xfrm>
                <a:off x="2484" y="7261"/>
                <a:ext cx="1120" cy="727"/>
              </a:xfrm>
              <a:prstGeom prst="bevel">
                <a:avLst>
                  <a:gd name="adj" fmla="val 6116"/>
                </a:avLst>
              </a:prstGeom>
              <a:grpFill/>
              <a:ln w="9525">
                <a:solidFill>
                  <a:srgbClr val="8064A2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auto" hangingPunct="1">
                  <a:spcBef>
                    <a:spcPct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kumimoji="0" lang="en-US" altLang="ko-KR" sz="900" b="1" kern="0" dirty="0">
                    <a:solidFill>
                      <a:prstClr val="white"/>
                    </a:solidFill>
                    <a:latin typeface="Arial" charset="0"/>
                    <a:ea typeface="굴림체" pitchFamily="49" charset="-127"/>
                    <a:cs typeface="Arial" charset="0"/>
                  </a:rPr>
                  <a:t>Miracle S Client 1</a:t>
                </a:r>
              </a:p>
            </p:txBody>
          </p:sp>
        </p:grp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9191227" y="3017366"/>
              <a:ext cx="1121314" cy="206375"/>
            </a:xfrm>
            <a:prstGeom prst="flowChartTerminator">
              <a:avLst/>
            </a:prstGeom>
            <a:solidFill>
              <a:srgbClr val="F79646">
                <a:lumMod val="60000"/>
                <a:lumOff val="40000"/>
              </a:srgbClr>
            </a:solidFill>
            <a:ln w="9525">
              <a:solidFill>
                <a:srgbClr val="F79646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0" tIns="0" rIns="0" bIns="0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en-US" altLang="ko-KR" sz="1000" b="1" kern="0" dirty="0" smtClean="0">
                  <a:solidFill>
                    <a:srgbClr val="000000"/>
                  </a:solidFill>
                  <a:latin typeface="Arial" charset="0"/>
                  <a:ea typeface="굴림체" pitchFamily="49" charset="-127"/>
                  <a:cs typeface="Arial" charset="0"/>
                </a:rPr>
                <a:t>WAN</a:t>
              </a:r>
              <a:endParaRPr kumimoji="0" lang="en-US" altLang="ko-KR" sz="1000" b="1" kern="0" dirty="0">
                <a:solidFill>
                  <a:srgbClr val="000000"/>
                </a:solidFill>
                <a:latin typeface="Arial" charset="0"/>
                <a:ea typeface="굴림체" pitchFamily="49" charset="-127"/>
                <a:cs typeface="Arial" charset="0"/>
              </a:endParaRP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6163532" y="3775685"/>
              <a:ext cx="1239340" cy="15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179833" y="2756959"/>
              <a:ext cx="0" cy="3730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936501" y="2082271"/>
              <a:ext cx="738543" cy="668338"/>
            </a:xfrm>
            <a:prstGeom prst="rect">
              <a:avLst/>
            </a:prstGeom>
            <a:solidFill>
              <a:srgbClr val="C5C5D9"/>
            </a:solidFill>
            <a:ln w="9525">
              <a:noFill/>
              <a:miter lim="800000"/>
              <a:headEnd/>
              <a:tailEnd/>
            </a:ln>
            <a:effectLst>
              <a:outerShdw dist="63500" dir="18412194" algn="ctr" rotWithShape="0">
                <a:srgbClr val="808080"/>
              </a:outerShdw>
            </a:effectLst>
          </p:spPr>
          <p:txBody>
            <a:bodyPr lIns="0" tIns="0" rIns="0" bIns="0" anchor="ctr"/>
            <a:lstStyle>
              <a:lvl1pPr defTabSz="815975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1363" indent="-284163" defTabSz="815975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1413" indent="-227013" defTabSz="815975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598613" indent="-227013" defTabSz="815975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5813" indent="-227013" defTabSz="815975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30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02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74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46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ko-KR" altLang="en-US" sz="1100" b="1" kern="0" dirty="0" smtClean="0">
                  <a:solidFill>
                    <a:srgbClr val="000000"/>
                  </a:solidFill>
                  <a:cs typeface="Arial" charset="0"/>
                </a:rPr>
                <a:t>해외선물</a:t>
              </a:r>
              <a:endParaRPr kumimoji="0" lang="en-US" altLang="ko-KR" sz="1100" b="1" kern="0" dirty="0" smtClean="0">
                <a:solidFill>
                  <a:srgbClr val="000000"/>
                </a:solidFill>
                <a:cs typeface="Arial" charset="0"/>
              </a:endParaRPr>
            </a:p>
            <a:p>
              <a:pPr algn="ctr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en-US" altLang="ko-KR" sz="1100" b="1" kern="0" dirty="0" smtClean="0">
                  <a:solidFill>
                    <a:srgbClr val="000000"/>
                  </a:solidFill>
                  <a:cs typeface="Arial" charset="0"/>
                </a:rPr>
                <a:t>AP</a:t>
              </a:r>
              <a:endParaRPr kumimoji="0" lang="en-US" altLang="ko-KR" sz="900" b="1" kern="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4845792" y="2552025"/>
              <a:ext cx="4170782" cy="96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000000"/>
              </a:extrusionClr>
              <a:contourClr>
                <a:srgbClr val="00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H="1">
              <a:off x="6850046" y="2558596"/>
              <a:ext cx="3177" cy="560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pic>
          <p:nvPicPr>
            <p:cNvPr id="79" name="Picture 4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2737" y="2628541"/>
              <a:ext cx="286846" cy="42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50"/>
            <p:cNvSpPr>
              <a:spLocks noChangeArrowheads="1"/>
            </p:cNvSpPr>
            <p:nvPr/>
          </p:nvSpPr>
          <p:spPr bwMode="auto">
            <a:xfrm>
              <a:off x="1827690" y="2082271"/>
              <a:ext cx="740131" cy="668338"/>
            </a:xfrm>
            <a:prstGeom prst="rect">
              <a:avLst/>
            </a:prstGeom>
            <a:solidFill>
              <a:srgbClr val="C5C5D9"/>
            </a:solidFill>
            <a:ln w="9525">
              <a:noFill/>
              <a:miter lim="800000"/>
              <a:headEnd/>
              <a:tailEnd/>
            </a:ln>
            <a:effectLst>
              <a:outerShdw dist="63500" dir="18412194" algn="ctr" rotWithShape="0">
                <a:srgbClr val="808080"/>
              </a:outerShdw>
            </a:effectLst>
          </p:spPr>
          <p:txBody>
            <a:bodyPr lIns="0" tIns="0" rIns="0" bIns="0" anchor="ctr"/>
            <a:lstStyle>
              <a:lvl1pPr defTabSz="815975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1363" indent="-284163" defTabSz="815975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1413" indent="-227013" defTabSz="815975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598613" indent="-227013" defTabSz="815975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5813" indent="-227013" defTabSz="815975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30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02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74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46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ko-KR" altLang="en-US" sz="1100" b="1" kern="0" dirty="0">
                  <a:solidFill>
                    <a:srgbClr val="000000"/>
                  </a:solidFill>
                  <a:cs typeface="Arial" charset="0"/>
                </a:rPr>
                <a:t>주문 </a:t>
              </a:r>
              <a:r>
                <a:rPr kumimoji="0" lang="en-US" altLang="ko-KR" sz="1100" b="1" kern="0" dirty="0">
                  <a:solidFill>
                    <a:srgbClr val="000000"/>
                  </a:solidFill>
                  <a:cs typeface="Arial" charset="0"/>
                </a:rPr>
                <a:t>FEP</a:t>
              </a:r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3076525" y="2766483"/>
              <a:ext cx="0" cy="3730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Rectangle 50"/>
            <p:cNvSpPr>
              <a:spLocks noChangeArrowheads="1"/>
            </p:cNvSpPr>
            <p:nvPr/>
          </p:nvSpPr>
          <p:spPr bwMode="auto">
            <a:xfrm>
              <a:off x="2706324" y="2082271"/>
              <a:ext cx="740131" cy="668338"/>
            </a:xfrm>
            <a:prstGeom prst="rect">
              <a:avLst/>
            </a:prstGeom>
            <a:solidFill>
              <a:srgbClr val="C5C5D9"/>
            </a:solidFill>
            <a:ln w="9525">
              <a:noFill/>
              <a:miter lim="800000"/>
              <a:headEnd/>
              <a:tailEnd/>
            </a:ln>
            <a:effectLst>
              <a:outerShdw dist="63500" dir="18412194" algn="ctr" rotWithShape="0">
                <a:srgbClr val="808080"/>
              </a:outerShdw>
            </a:effectLst>
          </p:spPr>
          <p:txBody>
            <a:bodyPr lIns="0" tIns="0" rIns="0" bIns="0" anchor="ctr"/>
            <a:lstStyle>
              <a:lvl1pPr defTabSz="815975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1363" indent="-284163" defTabSz="815975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1413" indent="-227013" defTabSz="815975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598613" indent="-227013" defTabSz="815975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5813" indent="-227013" defTabSz="815975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30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02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74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46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ko-KR" altLang="en-US" sz="1100" b="1" kern="0" dirty="0" smtClean="0">
                  <a:solidFill>
                    <a:srgbClr val="000000"/>
                  </a:solidFill>
                  <a:cs typeface="Arial" charset="0"/>
                </a:rPr>
                <a:t>국내시세 </a:t>
              </a:r>
              <a:r>
                <a:rPr kumimoji="0" lang="en-US" altLang="ko-KR" sz="1100" b="1" kern="0" dirty="0" smtClean="0">
                  <a:solidFill>
                    <a:srgbClr val="000000"/>
                  </a:solidFill>
                  <a:cs typeface="Arial" charset="0"/>
                </a:rPr>
                <a:t>KRX</a:t>
              </a:r>
              <a:endParaRPr kumimoji="0" lang="en-US" altLang="ko-KR" sz="1100" b="1" kern="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323991" y="2750609"/>
              <a:ext cx="0" cy="3730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7599" tIns="48798" rIns="97599" bIns="48798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90" name="AutoShape 24"/>
            <p:cNvSpPr>
              <a:spLocks noChangeArrowheads="1"/>
            </p:cNvSpPr>
            <p:nvPr/>
          </p:nvSpPr>
          <p:spPr bwMode="auto">
            <a:xfrm>
              <a:off x="9188897" y="4684294"/>
              <a:ext cx="1121314" cy="206375"/>
            </a:xfrm>
            <a:prstGeom prst="flowChartTerminator">
              <a:avLst/>
            </a:prstGeom>
            <a:solidFill>
              <a:srgbClr val="F79646">
                <a:lumMod val="60000"/>
                <a:lumOff val="40000"/>
              </a:srgbClr>
            </a:solidFill>
            <a:ln w="9525">
              <a:solidFill>
                <a:srgbClr val="F79646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0" tIns="0" rIns="0" bIns="0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Arial" charset="0"/>
                  <a:ea typeface="굴림체" pitchFamily="49" charset="-127"/>
                  <a:cs typeface="Arial" charset="0"/>
                </a:rPr>
                <a:t>LAN</a:t>
              </a:r>
            </a:p>
          </p:txBody>
        </p:sp>
        <p:sp>
          <p:nvSpPr>
            <p:cNvPr id="91" name="Rectangle 31"/>
            <p:cNvSpPr>
              <a:spLocks noChangeArrowheads="1"/>
            </p:cNvSpPr>
            <p:nvPr/>
          </p:nvSpPr>
          <p:spPr bwMode="auto">
            <a:xfrm>
              <a:off x="75137" y="4507510"/>
              <a:ext cx="1630833" cy="1898025"/>
            </a:xfrm>
            <a:prstGeom prst="rect">
              <a:avLst/>
            </a:prstGeom>
            <a:solidFill>
              <a:srgbClr val="808080">
                <a:lumMod val="20000"/>
                <a:lumOff val="80000"/>
              </a:srgbClr>
            </a:solidFill>
            <a:ln w="28575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/>
          </p:spPr>
          <p:txBody>
            <a:bodyPr lIns="17169" tIns="0" rIns="0" bIns="43607" anchor="ctr"/>
            <a:lstStyle>
              <a:lvl1pPr defTabSz="815975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1363" indent="-284163" defTabSz="815975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1413" indent="-227013" defTabSz="815975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598613" indent="-227013" defTabSz="815975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5813" indent="-227013" defTabSz="815975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30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02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74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4613" indent="-227013" defTabSz="8159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CPU : x.86 Server 24 Cores</a:t>
              </a:r>
              <a:endParaRPr lang="en-US" altLang="ko-KR" sz="9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endParaRP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 </a:t>
              </a: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-Memory </a:t>
              </a: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: </a:t>
              </a: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256 GB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 -Storage </a:t>
              </a: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: </a:t>
              </a: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100 GB</a:t>
              </a:r>
              <a:endParaRPr lang="en-US" altLang="ko-KR" sz="9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endParaRP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 -OS </a:t>
              </a: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: </a:t>
              </a:r>
              <a:r>
                <a:rPr lang="en-US" altLang="ko-KR" sz="900" b="1" kern="0" dirty="0" err="1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RedHat</a:t>
              </a: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</a:t>
              </a: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Linux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</a:t>
              </a: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-M/W : FORMULA S MOM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 -DB: Goldilocks </a:t>
              </a: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DBM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 </a:t>
              </a: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-Language: C/C++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b="1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SW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900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</a:t>
              </a:r>
              <a:r>
                <a:rPr lang="en-US" altLang="ko-KR" sz="900" kern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Arial" charset="0"/>
                </a:rPr>
                <a:t> - HA Solution</a:t>
              </a:r>
              <a:endParaRPr lang="en-US" altLang="ko-KR" sz="9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endParaRPr>
            </a:p>
          </p:txBody>
        </p:sp>
        <p:cxnSp>
          <p:nvCxnSpPr>
            <p:cNvPr id="92" name="직선 화살표 연결선 51"/>
            <p:cNvCxnSpPr>
              <a:cxnSpLocks noChangeShapeType="1"/>
              <a:stCxn id="82" idx="0"/>
            </p:cNvCxnSpPr>
            <p:nvPr/>
          </p:nvCxnSpPr>
          <p:spPr bwMode="auto">
            <a:xfrm>
              <a:off x="2199072" y="2083017"/>
              <a:ext cx="865043" cy="843984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</p:grpSp>
      <p:sp>
        <p:nvSpPr>
          <p:cNvPr id="103" name="Rectangle 31"/>
          <p:cNvSpPr>
            <a:spLocks noChangeArrowheads="1"/>
          </p:cNvSpPr>
          <p:nvPr/>
        </p:nvSpPr>
        <p:spPr bwMode="auto">
          <a:xfrm>
            <a:off x="8553400" y="3684441"/>
            <a:ext cx="1040853" cy="87775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285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lIns="17169" tIns="0" rIns="0" bIns="43607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 1</a:t>
            </a: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호기</a:t>
            </a:r>
            <a:r>
              <a:rPr lang="en-US" altLang="ko-KR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, 2</a:t>
            </a: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호기 </a:t>
            </a:r>
            <a:endParaRPr lang="en-US" altLang="ko-KR" sz="900" b="1" kern="0" dirty="0" smtClean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동시 활용을 통해</a:t>
            </a:r>
            <a:endParaRPr lang="en-US" altLang="ko-KR" sz="900" kern="0" dirty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  </a:t>
            </a: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분산처리 및 </a:t>
            </a:r>
            <a:endParaRPr lang="en-US" altLang="ko-KR" sz="900" b="1" kern="0" dirty="0" smtClean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 처리용량 향상</a:t>
            </a:r>
            <a:endParaRPr lang="en-US" altLang="ko-KR" sz="900" b="1" kern="0" dirty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</p:txBody>
      </p:sp>
      <p:sp>
        <p:nvSpPr>
          <p:cNvPr id="102" name="Rectangle 36"/>
          <p:cNvSpPr>
            <a:spLocks noChangeArrowheads="1"/>
          </p:cNvSpPr>
          <p:nvPr/>
        </p:nvSpPr>
        <p:spPr bwMode="auto">
          <a:xfrm>
            <a:off x="328654" y="2420888"/>
            <a:ext cx="692011" cy="594781"/>
          </a:xfrm>
          <a:prstGeom prst="rect">
            <a:avLst/>
          </a:prstGeom>
          <a:solidFill>
            <a:srgbClr val="C5C5D9"/>
          </a:solidFill>
          <a:ln w="9525">
            <a:noFill/>
            <a:miter lim="800000"/>
            <a:headEnd/>
            <a:tailEnd/>
          </a:ln>
          <a:effectLst>
            <a:outerShdw dist="63500" dir="18412194" algn="ctr" rotWithShape="0">
              <a:srgbClr val="808080"/>
            </a:outerShdw>
          </a:effectLst>
        </p:spPr>
        <p:txBody>
          <a:bodyPr lIns="0" tIns="0" rIns="0" bIns="0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cs typeface="Arial" charset="0"/>
              </a:rPr>
              <a:t>매매</a:t>
            </a:r>
            <a:endParaRPr kumimoji="0" lang="en-US" altLang="ko-KR" sz="1100" kern="0" dirty="0" smtClean="0">
              <a:solidFill>
                <a:srgbClr val="000000"/>
              </a:solidFill>
              <a:cs typeface="Arial" charset="0"/>
            </a:endParaRPr>
          </a:p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cs typeface="Arial" charset="0"/>
              </a:rPr>
              <a:t>AP</a:t>
            </a:r>
            <a:endParaRPr kumimoji="0" lang="en-US" altLang="ko-KR" sz="1100" b="1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4" name="Line 30"/>
          <p:cNvSpPr>
            <a:spLocks noChangeShapeType="1"/>
          </p:cNvSpPr>
          <p:nvPr/>
        </p:nvSpPr>
        <p:spPr bwMode="auto">
          <a:xfrm>
            <a:off x="674659" y="2999590"/>
            <a:ext cx="0" cy="33200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599" tIns="48798" rIns="97599" bIns="4879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05" name="Rectangle 50"/>
          <p:cNvSpPr>
            <a:spLocks noChangeArrowheads="1"/>
          </p:cNvSpPr>
          <p:nvPr/>
        </p:nvSpPr>
        <p:spPr bwMode="auto">
          <a:xfrm>
            <a:off x="3539421" y="2404809"/>
            <a:ext cx="693499" cy="594781"/>
          </a:xfrm>
          <a:prstGeom prst="rect">
            <a:avLst/>
          </a:prstGeom>
          <a:solidFill>
            <a:srgbClr val="C5C5D9"/>
          </a:solidFill>
          <a:ln w="9525">
            <a:noFill/>
            <a:miter lim="800000"/>
            <a:headEnd/>
            <a:tailEnd/>
          </a:ln>
          <a:effectLst>
            <a:outerShdw dist="63500" dir="18412194" algn="ctr" rotWithShape="0">
              <a:srgbClr val="808080"/>
            </a:outerShdw>
          </a:effectLst>
        </p:spPr>
        <p:txBody>
          <a:bodyPr lIns="0" tIns="0" rIns="0" bIns="0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cs typeface="Arial" charset="0"/>
              </a:rPr>
              <a:t>해외선물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cs typeface="Arial" charset="0"/>
              </a:rPr>
              <a:t>시세 </a:t>
            </a:r>
            <a:r>
              <a:rPr kumimoji="0" lang="en-US" altLang="ko-KR" sz="1100" b="1" kern="0" dirty="0">
                <a:solidFill>
                  <a:srgbClr val="000000"/>
                </a:solidFill>
                <a:cs typeface="Arial" charset="0"/>
              </a:rPr>
              <a:t>FEP</a:t>
            </a:r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>
            <a:off x="3879576" y="2996952"/>
            <a:ext cx="0" cy="33200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599" tIns="48798" rIns="97599" bIns="4879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08" name="Rectangle 26"/>
          <p:cNvSpPr>
            <a:spLocks noChangeArrowheads="1"/>
          </p:cNvSpPr>
          <p:nvPr/>
        </p:nvSpPr>
        <p:spPr bwMode="auto">
          <a:xfrm>
            <a:off x="4408915" y="3617256"/>
            <a:ext cx="1364654" cy="1163568"/>
          </a:xfrm>
          <a:prstGeom prst="rect">
            <a:avLst/>
          </a:prstGeom>
          <a:solidFill>
            <a:srgbClr val="FF681D"/>
          </a:solidFill>
          <a:ln w="19050">
            <a:solidFill>
              <a:srgbClr val="3333CC"/>
            </a:solidFill>
            <a:miter lim="800000"/>
            <a:headEnd/>
            <a:tailEnd/>
          </a:ln>
          <a:effectLst>
            <a:outerShdw dist="71842" dir="18900000" algn="ctr" rotWithShape="0">
              <a:srgbClr val="808080"/>
            </a:outerShdw>
          </a:effectLst>
        </p:spPr>
        <p:txBody>
          <a:bodyPr lIns="17169" tIns="103009" rIns="0" bIns="43607" anchor="ctr"/>
          <a:lstStyle>
            <a:lvl1pPr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363" indent="-28416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13" indent="-22701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8613" indent="-22701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5813" indent="-22701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30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02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74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46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endParaRPr lang="en-US" altLang="ko-KR" sz="1000" b="1" dirty="0">
              <a:solidFill>
                <a:srgbClr val="FFFFFF"/>
              </a:solidFill>
              <a:latin typeface="Arial" charset="0"/>
              <a:ea typeface="굴림체" pitchFamily="49" charset="-127"/>
              <a:cs typeface="Arial" charset="0"/>
            </a:endParaRPr>
          </a:p>
        </p:txBody>
      </p:sp>
      <p:sp>
        <p:nvSpPr>
          <p:cNvPr id="107" name="Rectangle 50"/>
          <p:cNvSpPr>
            <a:spLocks noChangeArrowheads="1"/>
          </p:cNvSpPr>
          <p:nvPr/>
        </p:nvSpPr>
        <p:spPr bwMode="auto">
          <a:xfrm>
            <a:off x="4542789" y="3730171"/>
            <a:ext cx="1054513" cy="380553"/>
          </a:xfrm>
          <a:prstGeom prst="rect">
            <a:avLst/>
          </a:prstGeom>
          <a:solidFill>
            <a:srgbClr val="C5C5D9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cs typeface="Arial" charset="0"/>
              </a:rPr>
              <a:t>MiracleS </a:t>
            </a:r>
            <a:r>
              <a:rPr kumimoji="0" lang="en-US" altLang="ko-KR" sz="1100" kern="0" dirty="0" smtClean="0">
                <a:solidFill>
                  <a:srgbClr val="000000"/>
                </a:solidFill>
                <a:cs typeface="Arial" charset="0"/>
              </a:rPr>
              <a:t>OMS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cs typeface="Arial" charset="0"/>
              </a:rPr>
              <a:t>(Active)</a:t>
            </a:r>
            <a:endParaRPr kumimoji="0" lang="en-US" altLang="ko-KR" sz="1100" b="1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4532093" y="4314586"/>
            <a:ext cx="1065210" cy="38055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b="1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MiracleS </a:t>
            </a:r>
            <a:r>
              <a:rPr kumimoji="0" lang="en-US" altLang="ko-KR" sz="1100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DMA</a:t>
            </a:r>
            <a:r>
              <a:rPr kumimoji="0" lang="en-US" altLang="ko-KR" sz="1100" b="1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 </a:t>
            </a:r>
          </a:p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(Standby)</a:t>
            </a:r>
            <a:endParaRPr kumimoji="0" lang="en-US" altLang="ko-KR" sz="1100" b="1" kern="0" dirty="0">
              <a:solidFill>
                <a:schemeClr val="tx2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  <p:sp>
        <p:nvSpPr>
          <p:cNvPr id="110" name="Line 12"/>
          <p:cNvSpPr>
            <a:spLocks noChangeShapeType="1"/>
          </p:cNvSpPr>
          <p:nvPr/>
        </p:nvSpPr>
        <p:spPr bwMode="auto">
          <a:xfrm>
            <a:off x="2072680" y="3351617"/>
            <a:ext cx="0" cy="1564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7599" tIns="48798" rIns="97599" bIns="4879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6985689" y="3617256"/>
            <a:ext cx="1364654" cy="1163568"/>
          </a:xfrm>
          <a:prstGeom prst="rect">
            <a:avLst/>
          </a:prstGeom>
          <a:solidFill>
            <a:srgbClr val="FF681D"/>
          </a:solidFill>
          <a:ln w="19050">
            <a:solidFill>
              <a:srgbClr val="3333CC"/>
            </a:solidFill>
            <a:miter lim="800000"/>
            <a:headEnd/>
            <a:tailEnd/>
          </a:ln>
          <a:effectLst>
            <a:outerShdw dist="71842" dir="18900000" algn="ctr" rotWithShape="0">
              <a:srgbClr val="808080"/>
            </a:outerShdw>
          </a:effectLst>
        </p:spPr>
        <p:txBody>
          <a:bodyPr lIns="17169" tIns="103009" rIns="0" bIns="43607" anchor="ctr"/>
          <a:lstStyle>
            <a:lvl1pPr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363" indent="-28416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13" indent="-22701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8613" indent="-22701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5813" indent="-227013" defTabSz="8159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30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02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74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4613" indent="-227013" defTabSz="815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endParaRPr lang="en-US" altLang="ko-KR" sz="1000" b="1" dirty="0">
              <a:solidFill>
                <a:srgbClr val="FFFFFF"/>
              </a:solidFill>
              <a:latin typeface="Arial" charset="0"/>
              <a:ea typeface="굴림체" pitchFamily="49" charset="-127"/>
              <a:cs typeface="Arial" charset="0"/>
            </a:endParaRPr>
          </a:p>
        </p:txBody>
      </p:sp>
      <p:sp>
        <p:nvSpPr>
          <p:cNvPr id="112" name="Rectangle 50"/>
          <p:cNvSpPr>
            <a:spLocks noChangeArrowheads="1"/>
          </p:cNvSpPr>
          <p:nvPr/>
        </p:nvSpPr>
        <p:spPr bwMode="auto">
          <a:xfrm>
            <a:off x="7146977" y="3733502"/>
            <a:ext cx="1054513" cy="38055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cs typeface="Arial" charset="0"/>
              </a:rPr>
              <a:t>MiracleS </a:t>
            </a:r>
            <a:r>
              <a:rPr kumimoji="0" lang="en-US" altLang="ko-KR" sz="1100" kern="0" dirty="0" smtClean="0">
                <a:solidFill>
                  <a:srgbClr val="000000"/>
                </a:solidFill>
                <a:cs typeface="Arial" charset="0"/>
              </a:rPr>
              <a:t>DMA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cs typeface="Arial" charset="0"/>
              </a:rPr>
              <a:t>(Active)</a:t>
            </a:r>
            <a:endParaRPr kumimoji="0" lang="en-US" altLang="ko-KR" sz="1100" b="1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3" name="Rectangle 50"/>
          <p:cNvSpPr>
            <a:spLocks noChangeArrowheads="1"/>
          </p:cNvSpPr>
          <p:nvPr/>
        </p:nvSpPr>
        <p:spPr bwMode="auto">
          <a:xfrm>
            <a:off x="7136281" y="4309753"/>
            <a:ext cx="1065210" cy="380553"/>
          </a:xfrm>
          <a:prstGeom prst="rect">
            <a:avLst/>
          </a:prstGeom>
          <a:solidFill>
            <a:srgbClr val="C5C5D9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b="1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MiracleS </a:t>
            </a:r>
            <a:r>
              <a:rPr kumimoji="0" lang="en-US" altLang="ko-KR" sz="1100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OMS</a:t>
            </a:r>
            <a:r>
              <a:rPr kumimoji="0" lang="en-US" altLang="ko-KR" sz="1100" b="1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 </a:t>
            </a:r>
          </a:p>
          <a:p>
            <a:pPr algn="ctr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1100" kern="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Arial" charset="0"/>
              </a:rPr>
              <a:t>(Standby)</a:t>
            </a:r>
            <a:endParaRPr kumimoji="0" lang="en-US" altLang="ko-KR" sz="1100" b="1" kern="0" dirty="0">
              <a:solidFill>
                <a:schemeClr val="tx2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  <p:sp>
        <p:nvSpPr>
          <p:cNvPr id="118" name="Text Box 57"/>
          <p:cNvSpPr txBox="1">
            <a:spLocks noChangeArrowheads="1"/>
          </p:cNvSpPr>
          <p:nvPr/>
        </p:nvSpPr>
        <p:spPr bwMode="auto">
          <a:xfrm>
            <a:off x="4669117" y="1922176"/>
            <a:ext cx="3779534" cy="226274"/>
          </a:xfrm>
          <a:prstGeom prst="rect">
            <a:avLst/>
          </a:prstGeom>
          <a:solidFill>
            <a:srgbClr val="7878DE"/>
          </a:solidFill>
          <a:ln w="19050">
            <a:solidFill>
              <a:srgbClr val="7878DE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FIX SESSION</a:t>
            </a:r>
            <a:endParaRPr lang="en-US" altLang="ko-KR" sz="1000" b="1" kern="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19" name="Text Box 82"/>
          <p:cNvSpPr txBox="1">
            <a:spLocks noChangeArrowheads="1"/>
          </p:cNvSpPr>
          <p:nvPr/>
        </p:nvSpPr>
        <p:spPr bwMode="auto">
          <a:xfrm>
            <a:off x="4669117" y="2161564"/>
            <a:ext cx="3779534" cy="4425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>
            <a:solidFill>
              <a:srgbClr val="7878DE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en-US" altLang="ko-KR" sz="1000" b="1" kern="0" dirty="0">
              <a:solidFill>
                <a:prstClr val="white"/>
              </a:solidFill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20" name="Text Box 82"/>
          <p:cNvSpPr txBox="1">
            <a:spLocks noChangeArrowheads="1"/>
          </p:cNvSpPr>
          <p:nvPr/>
        </p:nvSpPr>
        <p:spPr bwMode="auto">
          <a:xfrm>
            <a:off x="4788972" y="2202895"/>
            <a:ext cx="616720" cy="362080"/>
          </a:xfrm>
          <a:prstGeom prst="rect">
            <a:avLst/>
          </a:prstGeom>
          <a:solidFill>
            <a:srgbClr val="7878DE"/>
          </a:solidFill>
          <a:ln w="6350">
            <a:solidFill>
              <a:srgbClr val="7030A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>
                <a:solidFill>
                  <a:srgbClr val="FFFFFF"/>
                </a:solidFill>
                <a:latin typeface="Arial" charset="0"/>
                <a:cs typeface="Arial" charset="0"/>
              </a:rPr>
              <a:t>FIX 1</a:t>
            </a:r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5694494" y="2200510"/>
            <a:ext cx="616720" cy="362080"/>
          </a:xfrm>
          <a:prstGeom prst="rect">
            <a:avLst/>
          </a:prstGeom>
          <a:solidFill>
            <a:srgbClr val="7878DE"/>
          </a:solidFill>
          <a:ln w="6350">
            <a:solidFill>
              <a:srgbClr val="7030A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 dirty="0">
                <a:solidFill>
                  <a:srgbClr val="FFFFFF"/>
                </a:solidFill>
                <a:latin typeface="Arial" charset="0"/>
                <a:cs typeface="Arial" charset="0"/>
              </a:rPr>
              <a:t>FIX </a:t>
            </a:r>
            <a:r>
              <a:rPr lang="en-US" altLang="ko-KR" sz="1000" b="1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  <a:endParaRPr lang="en-US" altLang="ko-KR" sz="1000" b="1" kern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7704815" y="2208521"/>
            <a:ext cx="616720" cy="362080"/>
          </a:xfrm>
          <a:prstGeom prst="rect">
            <a:avLst/>
          </a:prstGeom>
          <a:solidFill>
            <a:srgbClr val="7878DE"/>
          </a:solidFill>
          <a:ln w="6350">
            <a:solidFill>
              <a:srgbClr val="7030A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 dirty="0">
                <a:solidFill>
                  <a:srgbClr val="FFFFFF"/>
                </a:solidFill>
                <a:latin typeface="Arial" charset="0"/>
                <a:cs typeface="Arial" charset="0"/>
              </a:rPr>
              <a:t>FIX </a:t>
            </a:r>
            <a:r>
              <a:rPr lang="en-US" altLang="ko-KR" sz="1000" b="1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4</a:t>
            </a:r>
            <a:endParaRPr lang="en-US" altLang="ko-KR" sz="1000" b="1" kern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6882057" y="2205742"/>
            <a:ext cx="616720" cy="362080"/>
          </a:xfrm>
          <a:prstGeom prst="rect">
            <a:avLst/>
          </a:prstGeom>
          <a:solidFill>
            <a:srgbClr val="7878DE"/>
          </a:solidFill>
          <a:ln w="6350">
            <a:solidFill>
              <a:srgbClr val="7030A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 dirty="0">
                <a:solidFill>
                  <a:srgbClr val="FFFFFF"/>
                </a:solidFill>
                <a:latin typeface="Arial" charset="0"/>
                <a:cs typeface="Arial" charset="0"/>
              </a:rPr>
              <a:t>FIX </a:t>
            </a:r>
            <a:r>
              <a:rPr lang="en-US" altLang="ko-KR" sz="1000" b="1" kern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3</a:t>
            </a:r>
            <a:endParaRPr lang="en-US" altLang="ko-KR" sz="1000" b="1" kern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25" name="Rectangle 198"/>
          <p:cNvSpPr>
            <a:spLocks noChangeArrowheads="1"/>
          </p:cNvSpPr>
          <p:nvPr/>
        </p:nvSpPr>
        <p:spPr bwMode="auto">
          <a:xfrm>
            <a:off x="6018269" y="3684442"/>
            <a:ext cx="798617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9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Replication</a:t>
            </a:r>
            <a:endParaRPr lang="en-US" altLang="ko-KR" sz="9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98"/>
          <p:cNvSpPr>
            <a:spLocks noChangeArrowheads="1"/>
          </p:cNvSpPr>
          <p:nvPr/>
        </p:nvSpPr>
        <p:spPr bwMode="auto">
          <a:xfrm>
            <a:off x="6158120" y="3913051"/>
            <a:ext cx="437974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900" dirty="0" smtClean="0">
                <a:solidFill>
                  <a:srgbClr val="0B0C17"/>
                </a:solidFill>
                <a:latin typeface="맑은 고딕" pitchFamily="50" charset="-127"/>
                <a:ea typeface="맑은 고딕" pitchFamily="50" charset="-127"/>
              </a:rPr>
              <a:t>(TCP)</a:t>
            </a:r>
            <a:endParaRPr lang="en-US" altLang="ko-KR" sz="900" dirty="0">
              <a:solidFill>
                <a:srgbClr val="0B0C1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2072680" y="4973171"/>
            <a:ext cx="2480288" cy="688077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2857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lIns="17169" tIns="0" rIns="0" bIns="43607" anchor="ctr"/>
          <a:lstStyle>
            <a:lvl1pPr defTabSz="8159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1363" indent="-284163" defTabSz="8159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1413" indent="-227013" defTabSz="8159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8613" indent="-227013" defTabSz="8159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5813" indent="-227013" defTabSz="8159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0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2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4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613" indent="-227013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900" kern="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대외계</a:t>
            </a:r>
            <a:r>
              <a:rPr lang="en-US" altLang="ko-KR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(</a:t>
            </a:r>
            <a:r>
              <a:rPr lang="ko-KR" alt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주문</a:t>
            </a:r>
            <a:r>
              <a:rPr lang="en-US" altLang="ko-KR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FEP) </a:t>
            </a:r>
            <a:r>
              <a:rPr lang="ko-KR" alt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를 통한 신규주문 경로 추가</a:t>
            </a:r>
            <a:endParaRPr lang="en-US" altLang="ko-KR" sz="900" kern="0" dirty="0" smtClean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</a:t>
            </a:r>
            <a:r>
              <a:rPr lang="en-US" altLang="ko-KR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- </a:t>
            </a: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매매원장을 통하지 않고 거래소로 주문</a:t>
            </a:r>
            <a:r>
              <a:rPr lang="ko-KR" alt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이</a:t>
            </a:r>
            <a:endParaRPr lang="en-US" altLang="ko-KR" sz="900" kern="0" dirty="0" smtClean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</a:t>
            </a:r>
            <a:r>
              <a:rPr lang="en-US" altLang="ko-KR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   </a:t>
            </a: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나가는 </a:t>
            </a:r>
            <a:r>
              <a:rPr lang="ko-KR" alt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경</a:t>
            </a:r>
            <a:r>
              <a:rPr lang="ko-KR" alt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로</a:t>
            </a:r>
            <a:r>
              <a:rPr lang="ko-KR" altLang="en-US" sz="9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    </a:t>
            </a:r>
            <a:endParaRPr lang="en-US" altLang="ko-KR" sz="900" b="1" kern="0" dirty="0">
              <a:solidFill>
                <a:srgbClr val="000000">
                  <a:lumMod val="65000"/>
                  <a:lumOff val="35000"/>
                </a:srgbClr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6111" y="1548665"/>
            <a:ext cx="3888000" cy="35286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88144" y="1584905"/>
            <a:ext cx="3888000" cy="350061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3" name="원통 102"/>
          <p:cNvSpPr/>
          <p:nvPr/>
        </p:nvSpPr>
        <p:spPr>
          <a:xfrm>
            <a:off x="7843001" y="5557619"/>
            <a:ext cx="1488624" cy="652381"/>
          </a:xfrm>
          <a:prstGeom prst="can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5200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sz="9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15616" y="1667982"/>
            <a:ext cx="1764000" cy="3284487"/>
          </a:xfrm>
          <a:prstGeom prst="rect">
            <a:avLst/>
          </a:prstGeom>
          <a:solidFill>
            <a:srgbClr val="EBE6F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altLang="ko-KR" sz="1000" kern="100" dirty="0" err="1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MiracleS</a:t>
            </a:r>
            <a:r>
              <a:rPr lang="en-US" altLang="ko-KR" sz="1000" kern="100" dirty="0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DMA </a:t>
            </a:r>
            <a:br>
              <a:rPr lang="en-US" altLang="ko-KR" sz="1000" kern="100" dirty="0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&lt;Standby&gt;</a:t>
            </a:r>
            <a:endParaRPr lang="ko-KR" sz="1000" kern="100" dirty="0">
              <a:solidFill>
                <a:srgbClr val="7030A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Rectangle 52"/>
          <p:cNvSpPr txBox="1">
            <a:spLocks noChangeArrowheads="1"/>
          </p:cNvSpPr>
          <p:nvPr/>
        </p:nvSpPr>
        <p:spPr bwMode="auto">
          <a:xfrm>
            <a:off x="230566" y="214290"/>
            <a:ext cx="6500858" cy="5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6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HA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구성도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6" name="Text Box 562"/>
          <p:cNvSpPr txBox="1"/>
          <p:nvPr/>
        </p:nvSpPr>
        <p:spPr>
          <a:xfrm>
            <a:off x="655200" y="1295994"/>
            <a:ext cx="2019300" cy="2381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altLang="ko-KR" sz="1100" kern="100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MiracleS</a:t>
            </a:r>
            <a:r>
              <a:rPr lang="en-US" altLang="ko-KR" sz="11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&lt;OMS&gt;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 Box 564"/>
          <p:cNvSpPr txBox="1"/>
          <p:nvPr/>
        </p:nvSpPr>
        <p:spPr>
          <a:xfrm>
            <a:off x="5388145" y="1318108"/>
            <a:ext cx="2362200" cy="2190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altLang="ko-KR" sz="11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MiracleS</a:t>
            </a:r>
            <a:r>
              <a:rPr lang="en-US" altLang="ko-KR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&lt;DMA&gt;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 Box 551"/>
          <p:cNvSpPr txBox="1"/>
          <p:nvPr/>
        </p:nvSpPr>
        <p:spPr>
          <a:xfrm>
            <a:off x="4621940" y="3851613"/>
            <a:ext cx="706755" cy="3606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ko-KR" sz="800" kern="100" dirty="0" err="1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업무쪽과</a:t>
            </a:r>
            <a:r>
              <a:rPr lang="ko-KR" sz="8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별도</a:t>
            </a:r>
            <a:r>
              <a:rPr lang="en-US" sz="8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8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8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sz="8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구성</a:t>
            </a:r>
            <a:endParaRPr lang="ko-KR" sz="10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 Box 581"/>
          <p:cNvSpPr txBox="1"/>
          <p:nvPr/>
        </p:nvSpPr>
        <p:spPr>
          <a:xfrm>
            <a:off x="4615611" y="2842883"/>
            <a:ext cx="676275" cy="231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Replication</a:t>
            </a:r>
            <a:b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(TCP)</a:t>
            </a:r>
            <a:r>
              <a:rPr lang="en-US" sz="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598449" y="5582500"/>
            <a:ext cx="1453759" cy="652381"/>
          </a:xfrm>
          <a:prstGeom prst="can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5200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sz="9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원통 32"/>
          <p:cNvSpPr/>
          <p:nvPr/>
        </p:nvSpPr>
        <p:spPr>
          <a:xfrm>
            <a:off x="4259763" y="5335070"/>
            <a:ext cx="1685987" cy="692044"/>
          </a:xfrm>
          <a:prstGeom prst="can">
            <a:avLst/>
          </a:prstGeom>
          <a:solidFill>
            <a:srgbClr val="FFFFCC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22749" y="2966153"/>
            <a:ext cx="1368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Replicator DMA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14923" y="4270827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9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Goldilocks DMA</a:t>
            </a:r>
            <a:br>
              <a:rPr lang="en-US" sz="9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9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(Shared Memory DB)</a:t>
            </a:r>
            <a: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3787" y="1667982"/>
            <a:ext cx="1764000" cy="3284488"/>
          </a:xfrm>
          <a:prstGeom prst="rect">
            <a:avLst/>
          </a:prstGeom>
          <a:solidFill>
            <a:srgbClr val="DDF2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altLang="ko-KR" sz="1000" kern="100" dirty="0" err="1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MiracleS</a:t>
            </a:r>
            <a:r>
              <a:rPr lang="en-US" altLang="ko-KR" sz="1000" kern="100" dirty="0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OMS </a:t>
            </a:r>
            <a:br>
              <a:rPr lang="en-US" altLang="ko-KR" sz="1000" kern="100" dirty="0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&lt;Active&gt;</a:t>
            </a:r>
            <a:endParaRPr lang="ko-KR" sz="1000" kern="100" dirty="0">
              <a:solidFill>
                <a:srgbClr val="00206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6781" y="2984155"/>
            <a:ext cx="1368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b="1" kern="10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MMDS (</a:t>
            </a:r>
            <a:r>
              <a:rPr lang="ko-KR" altLang="en-US" sz="900" b="1" kern="10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시세</a:t>
            </a:r>
            <a:r>
              <a:rPr lang="en-US" sz="900" b="1" kern="10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7907" y="3628696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OMS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5091" y="4270827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altLang="ko-KR" sz="900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Goldilocks </a:t>
            </a: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OMS</a:t>
            </a:r>
            <a:b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(Shared Memory DB)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1081" y="5770662"/>
            <a:ext cx="1476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MMDS</a:t>
            </a:r>
            <a:br>
              <a:rPr lang="en-US" altLang="ko-KR" sz="900" dirty="0" smtClean="0"/>
            </a:br>
            <a:r>
              <a:rPr lang="en-US" altLang="ko-KR" sz="900" dirty="0" smtClean="0"/>
              <a:t>Replicator DMA</a:t>
            </a:r>
            <a:endParaRPr lang="ko-KR" altLang="en-US" sz="900" dirty="0"/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2170531" y="5632721"/>
            <a:ext cx="2088000" cy="0"/>
          </a:xfrm>
          <a:prstGeom prst="line">
            <a:avLst/>
          </a:prstGeom>
          <a:solidFill>
            <a:srgbClr val="CCFFCC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직사각형 61"/>
          <p:cNvSpPr/>
          <p:nvPr/>
        </p:nvSpPr>
        <p:spPr>
          <a:xfrm>
            <a:off x="4390000" y="5581714"/>
            <a:ext cx="141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002060"/>
                </a:solidFill>
              </a:rPr>
              <a:t>OMS / Goldilocks OMS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>
                <a:solidFill>
                  <a:srgbClr val="7030A0"/>
                </a:solidFill>
              </a:rPr>
              <a:t>DMA / Goldilocks DMA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 flipH="1" flipV="1">
            <a:off x="2174621" y="5080350"/>
            <a:ext cx="3028" cy="545436"/>
          </a:xfrm>
          <a:prstGeom prst="straightConnector1">
            <a:avLst/>
          </a:prstGeom>
          <a:solidFill>
            <a:srgbClr val="CCFFCC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3315748" y="5512574"/>
            <a:ext cx="933923" cy="0"/>
          </a:xfrm>
          <a:prstGeom prst="line">
            <a:avLst/>
          </a:prstGeom>
          <a:solidFill>
            <a:srgbClr val="CCFFCC"/>
          </a:solidFill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화살표 연결선 73"/>
          <p:cNvCxnSpPr/>
          <p:nvPr/>
        </p:nvCxnSpPr>
        <p:spPr bwMode="auto">
          <a:xfrm flipH="1" flipV="1">
            <a:off x="3323699" y="5086092"/>
            <a:ext cx="3028" cy="432000"/>
          </a:xfrm>
          <a:prstGeom prst="straightConnector1">
            <a:avLst/>
          </a:prstGeom>
          <a:solidFill>
            <a:srgbClr val="CCFFCC"/>
          </a:solidFill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5954289" y="5628989"/>
            <a:ext cx="1800000" cy="0"/>
          </a:xfrm>
          <a:prstGeom prst="line">
            <a:avLst/>
          </a:prstGeom>
          <a:solidFill>
            <a:srgbClr val="CCFFCC"/>
          </a:solidFill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5936349" y="5508469"/>
            <a:ext cx="933923" cy="0"/>
          </a:xfrm>
          <a:prstGeom prst="line">
            <a:avLst/>
          </a:prstGeom>
          <a:solidFill>
            <a:srgbClr val="CCFFCC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 flipV="1">
            <a:off x="6868758" y="5081987"/>
            <a:ext cx="3028" cy="432000"/>
          </a:xfrm>
          <a:prstGeom prst="straightConnector1">
            <a:avLst/>
          </a:prstGeom>
          <a:solidFill>
            <a:srgbClr val="CCFFCC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 flipH="1" flipV="1">
            <a:off x="7750345" y="5077264"/>
            <a:ext cx="3028" cy="545436"/>
          </a:xfrm>
          <a:prstGeom prst="straightConnector1">
            <a:avLst/>
          </a:prstGeom>
          <a:solidFill>
            <a:srgbClr val="CCFFCC"/>
          </a:solidFill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83" name="직사각형 82"/>
          <p:cNvSpPr/>
          <p:nvPr/>
        </p:nvSpPr>
        <p:spPr>
          <a:xfrm>
            <a:off x="5522011" y="1695886"/>
            <a:ext cx="1764000" cy="3243850"/>
          </a:xfrm>
          <a:prstGeom prst="rect">
            <a:avLst/>
          </a:prstGeom>
          <a:solidFill>
            <a:srgbClr val="EBE6F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altLang="ko-KR" sz="1000" kern="100" dirty="0" err="1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MiracleS</a:t>
            </a:r>
            <a:r>
              <a:rPr lang="en-US" altLang="ko-KR" sz="1000" kern="100" dirty="0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DMA </a:t>
            </a:r>
            <a:br>
              <a:rPr lang="en-US" altLang="ko-KR" sz="1000" kern="100" dirty="0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 smtClean="0">
                <a:solidFill>
                  <a:srgbClr val="7030A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&lt;Active&gt;</a:t>
            </a:r>
            <a:endParaRPr lang="ko-KR" sz="1000" kern="100" dirty="0">
              <a:solidFill>
                <a:srgbClr val="7030A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36131" y="3604011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b="1" kern="10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DMA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43315" y="4246142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Goldilocks DMA</a:t>
            </a:r>
            <a:b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(Shared Memory DB)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383851" y="1695886"/>
            <a:ext cx="1764000" cy="3243849"/>
          </a:xfrm>
          <a:prstGeom prst="rect">
            <a:avLst/>
          </a:prstGeom>
          <a:solidFill>
            <a:srgbClr val="DDF2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altLang="ko-KR" sz="1000" kern="100" dirty="0" err="1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MiracleS</a:t>
            </a:r>
            <a:r>
              <a:rPr lang="en-US" altLang="ko-KR" sz="1000" kern="100" dirty="0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OMS </a:t>
            </a:r>
            <a:br>
              <a:rPr lang="en-US" altLang="ko-KR" sz="1000" kern="100" dirty="0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kern="100" dirty="0" smtClean="0">
                <a:solidFill>
                  <a:srgbClr val="0020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&lt;Standby&gt;</a:t>
            </a:r>
            <a:endParaRPr lang="ko-KR" sz="1000" kern="100" dirty="0">
              <a:solidFill>
                <a:srgbClr val="00206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581930" y="2971421"/>
            <a:ext cx="1368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MMDS (</a:t>
            </a:r>
            <a:r>
              <a:rPr lang="ko-KR" alt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시세</a:t>
            </a:r>
            <a:r>
              <a:rPr lang="en-US" altLang="ko-KR" sz="900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592326" y="3615962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OMS</a:t>
            </a:r>
            <a: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573056" y="2313939"/>
            <a:ext cx="1368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kern="100" dirty="0" smtClean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Replicator OMS</a:t>
            </a:r>
            <a: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88015" y="5753678"/>
            <a:ext cx="1476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MMDS </a:t>
            </a:r>
          </a:p>
          <a:p>
            <a:r>
              <a:rPr lang="en-US" altLang="ko-KR" sz="900" dirty="0" smtClean="0"/>
              <a:t>Replicator OMS</a:t>
            </a:r>
            <a:endParaRPr lang="ko-KR" altLang="en-US" sz="900" dirty="0"/>
          </a:p>
        </p:txBody>
      </p:sp>
      <p:sp>
        <p:nvSpPr>
          <p:cNvPr id="99" name="Text Box 562"/>
          <p:cNvSpPr txBox="1"/>
          <p:nvPr/>
        </p:nvSpPr>
        <p:spPr>
          <a:xfrm>
            <a:off x="946845" y="5597045"/>
            <a:ext cx="837154" cy="1770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altLang="ko-KR" sz="9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Internal Disk</a:t>
            </a:r>
            <a:endParaRPr lang="ko-KR" sz="9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0" name="Text Box 562"/>
          <p:cNvSpPr txBox="1"/>
          <p:nvPr/>
        </p:nvSpPr>
        <p:spPr>
          <a:xfrm>
            <a:off x="8192614" y="5576581"/>
            <a:ext cx="837154" cy="1770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altLang="ko-KR" sz="9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Internal Disk</a:t>
            </a:r>
            <a:endParaRPr lang="ko-KR" sz="9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Text Box 562"/>
          <p:cNvSpPr txBox="1"/>
          <p:nvPr/>
        </p:nvSpPr>
        <p:spPr>
          <a:xfrm>
            <a:off x="4845507" y="5354150"/>
            <a:ext cx="529234" cy="1770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altLang="ko-KR" sz="9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Storage</a:t>
            </a:r>
          </a:p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1341886" y="5077264"/>
            <a:ext cx="0" cy="504000"/>
          </a:xfrm>
          <a:prstGeom prst="line">
            <a:avLst/>
          </a:prstGeom>
          <a:solidFill>
            <a:srgbClr val="CCFFCC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8620616" y="5085520"/>
            <a:ext cx="0" cy="468000"/>
          </a:xfrm>
          <a:prstGeom prst="line">
            <a:avLst/>
          </a:prstGeom>
          <a:solidFill>
            <a:srgbClr val="CCFFCC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오른쪽 화살표 106"/>
          <p:cNvSpPr/>
          <p:nvPr/>
        </p:nvSpPr>
        <p:spPr bwMode="auto">
          <a:xfrm>
            <a:off x="4561019" y="3051816"/>
            <a:ext cx="801634" cy="414063"/>
          </a:xfrm>
          <a:prstGeom prst="rightArrow">
            <a:avLst/>
          </a:prstGeom>
          <a:solidFill>
            <a:schemeClr val="bg1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109" name="Text Box 581"/>
          <p:cNvSpPr txBox="1"/>
          <p:nvPr/>
        </p:nvSpPr>
        <p:spPr>
          <a:xfrm>
            <a:off x="4590449" y="3195923"/>
            <a:ext cx="676275" cy="1258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OMS</a:t>
            </a:r>
            <a:b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0" name="왼쪽 화살표 109"/>
          <p:cNvSpPr/>
          <p:nvPr/>
        </p:nvSpPr>
        <p:spPr bwMode="auto">
          <a:xfrm>
            <a:off x="4547371" y="3402322"/>
            <a:ext cx="802800" cy="414000"/>
          </a:xfrm>
          <a:prstGeom prst="leftArrow">
            <a:avLst/>
          </a:prstGeom>
          <a:solidFill>
            <a:schemeClr val="bg1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111" name="Text Box 581"/>
          <p:cNvSpPr txBox="1"/>
          <p:nvPr/>
        </p:nvSpPr>
        <p:spPr>
          <a:xfrm>
            <a:off x="4614029" y="3544611"/>
            <a:ext cx="676275" cy="1258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1000"/>
              </a:spcAft>
            </a:pPr>
            <a: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DMA</a:t>
            </a:r>
            <a:br>
              <a:rPr lang="en-US" sz="800" b="1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4" name="위쪽/아래쪽 화살표 113"/>
          <p:cNvSpPr/>
          <p:nvPr/>
        </p:nvSpPr>
        <p:spPr bwMode="auto">
          <a:xfrm>
            <a:off x="2393293" y="967250"/>
            <a:ext cx="107829" cy="549601"/>
          </a:xfrm>
          <a:prstGeom prst="upDownArrow">
            <a:avLst/>
          </a:prstGeom>
          <a:solidFill>
            <a:srgbClr val="DDF2FF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115" name="위쪽/아래쪽 화살표 114"/>
          <p:cNvSpPr/>
          <p:nvPr/>
        </p:nvSpPr>
        <p:spPr bwMode="auto">
          <a:xfrm>
            <a:off x="7163860" y="972885"/>
            <a:ext cx="107829" cy="549601"/>
          </a:xfrm>
          <a:prstGeom prst="upDownArrow">
            <a:avLst/>
          </a:prstGeom>
          <a:solidFill>
            <a:srgbClr val="EBE6FE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가는각진제목체" pitchFamily="18" charset="-127"/>
              <a:cs typeface="Arial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72143" y="1016413"/>
            <a:ext cx="198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OMS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VIP</a:t>
            </a:r>
          </a:p>
          <a:p>
            <a:r>
              <a:rPr lang="en-US" altLang="ko-KR" sz="900" dirty="0" smtClean="0"/>
              <a:t>VIP1 : </a:t>
            </a:r>
            <a:r>
              <a:rPr lang="ko-KR" altLang="en-US" sz="900" dirty="0" smtClean="0"/>
              <a:t>외부 </a:t>
            </a:r>
            <a:r>
              <a:rPr lang="en-US" altLang="ko-KR" sz="900" dirty="0" smtClean="0"/>
              <a:t>FIX </a:t>
            </a:r>
            <a:r>
              <a:rPr lang="ko-KR" altLang="en-US" sz="900" dirty="0" smtClean="0"/>
              <a:t>접속용 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271014" y="1040342"/>
            <a:ext cx="2005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DMA VIP</a:t>
            </a:r>
            <a:br>
              <a:rPr lang="en-US" altLang="ko-KR" sz="900" dirty="0" smtClean="0"/>
            </a:br>
            <a:r>
              <a:rPr lang="en-US" altLang="ko-KR" sz="900" dirty="0" smtClean="0"/>
              <a:t>VIP2 : </a:t>
            </a:r>
            <a:r>
              <a:rPr lang="ko-KR" altLang="en-US" sz="900" dirty="0"/>
              <a:t>외부 </a:t>
            </a:r>
            <a:r>
              <a:rPr lang="en-US" altLang="ko-KR" sz="900" dirty="0"/>
              <a:t>FIX </a:t>
            </a:r>
            <a:r>
              <a:rPr lang="ko-KR" altLang="en-US" sz="900" dirty="0"/>
              <a:t>접속용 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14989" y="3618483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sz="9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DMA</a:t>
            </a:r>
            <a: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611463" y="4276481"/>
            <a:ext cx="1368000" cy="54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144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9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Goldilocks OMS</a:t>
            </a:r>
            <a:br>
              <a:rPr lang="en-US" sz="9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sz="9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(Shared Memory DB)</a:t>
            </a:r>
            <a: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sz="9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sz="10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95164"/>
              </p:ext>
            </p:extLst>
          </p:nvPr>
        </p:nvGraphicFramePr>
        <p:xfrm>
          <a:off x="344489" y="1124744"/>
          <a:ext cx="8784976" cy="4131026"/>
        </p:xfrm>
        <a:graphic>
          <a:graphicData uri="http://schemas.openxmlformats.org/drawingml/2006/table">
            <a:tbl>
              <a:tblPr firstRow="1" bandRow="1"/>
              <a:tblGrid>
                <a:gridCol w="936103"/>
                <a:gridCol w="1368152"/>
                <a:gridCol w="2160240"/>
                <a:gridCol w="2520280"/>
                <a:gridCol w="1800201"/>
              </a:tblGrid>
              <a:tr h="514782"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시스템 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(MTS)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 시스템 </a:t>
                      </a:r>
                      <a:r>
                        <a:rPr lang="en-US" altLang="ko-KR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Miracle-S)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60578">
                <a:tc rowSpan="5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Latency</a:t>
                      </a:r>
                      <a:r>
                        <a:rPr lang="en-US" altLang="ko-KR" sz="9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  <a:r>
                        <a:rPr 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 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㎲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 이하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향상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19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Through-Put</a:t>
                      </a:r>
                      <a:endParaRPr lang="ko-KR" altLang="en-US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7,500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건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향상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19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처리용량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건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 건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향상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313">
                <a:tc vMerge="1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</a:t>
                      </a: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종목수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종목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종목</a:t>
                      </a:r>
                      <a:endParaRPr 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237">
                <a:tc vMerge="1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이상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시장규모증가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22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구조적 프로그래밍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구조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endParaRPr lang="ko-KR" altLang="en-US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7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운용구조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자동화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완전 자동화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관리툴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3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 없음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 탑재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 개발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227">
                <a:tc rowSpan="4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(SUN)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(X86)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복수기종지원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392">
                <a:tc vMerge="1"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운영체계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237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04751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5712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0949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61869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14243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66615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18994" algn="l" defTabSz="904751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</a:t>
                      </a: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39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미들웨어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랑데부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Low-Latency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 개발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39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엔진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en-US" altLang="ko-KR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</a:t>
                      </a:r>
                      <a:r>
                        <a:rPr lang="en-US" altLang="ko-KR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AlgoPlatform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(CEP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kern="0" spc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기반기술확보</a:t>
                      </a: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52"/>
          <p:cNvSpPr txBox="1">
            <a:spLocks noChangeArrowheads="1"/>
          </p:cNvSpPr>
          <p:nvPr/>
        </p:nvSpPr>
        <p:spPr bwMode="auto">
          <a:xfrm>
            <a:off x="230566" y="214290"/>
            <a:ext cx="6500858" cy="5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7.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구 시스템</a:t>
            </a:r>
            <a:r>
              <a:rPr lang="en-US" altLang="ko-KR" sz="1600" kern="0" noProof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1600" kern="0" noProof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대비 </a:t>
            </a:r>
            <a:r>
              <a:rPr lang="en-US" altLang="ko-KR" sz="1600" kern="0" noProof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Miracle-S </a:t>
            </a:r>
            <a:r>
              <a:rPr lang="ko-KR" altLang="en-US" sz="1600" kern="0" noProof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개선사항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578" y="142852"/>
            <a:ext cx="2524108" cy="58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kumimoji="0" lang="en-US" altLang="ko-KR" sz="2400" b="1" dirty="0" smtClean="0">
                <a:solidFill>
                  <a:srgbClr val="1F497D">
                    <a:lumMod val="50000"/>
                  </a:srgbClr>
                </a:solidFill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prstClr val="black"/>
                </a:solidFill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0472" y="692696"/>
            <a:ext cx="2272202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 MTS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 개선사항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가는각진제목체"/>
        <a:cs typeface=""/>
      </a:majorFont>
      <a:minorFont>
        <a:latin typeface="Arial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85725" marR="0" indent="-85725" algn="ct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가는각진제목체" pitchFamily="18" charset="-127"/>
            <a:cs typeface="Arial" pitchFamily="34" charset="0"/>
          </a:defRPr>
        </a:defPPr>
      </a:lstStyle>
    </a:spDef>
    <a:lnDef>
      <a:spPr bwMode="auto">
        <a:solidFill>
          <a:srgbClr val="CCFFCC"/>
        </a:solidFill>
        <a:ln w="19050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149352</TotalTime>
  <Words>5017</Words>
  <Application>Microsoft Office PowerPoint</Application>
  <PresentationFormat>A4 용지(210x297mm)</PresentationFormat>
  <Paragraphs>1296</Paragraphs>
  <Slides>30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optima</vt:lpstr>
      <vt:lpstr>가는각진제목체</vt:lpstr>
      <vt:lpstr>굴림</vt:lpstr>
      <vt:lpstr>굴림체</vt:lpstr>
      <vt:lpstr>맑은 고딕</vt:lpstr>
      <vt:lpstr>Arial</vt:lpstr>
      <vt:lpstr>Times New Roman</vt:lpstr>
      <vt:lpstr>Wingdings</vt:lpstr>
      <vt:lpstr>기본 디자인</vt:lpstr>
      <vt:lpstr>PowerPoint 프레젠테이션</vt:lpstr>
      <vt:lpstr>PowerPoint 프레젠테이션</vt:lpstr>
      <vt:lpstr>1. 추진 배경 및 목적</vt:lpstr>
      <vt:lpstr>2. 요청 현황</vt:lpstr>
      <vt:lpstr>3. 구축 범위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ITA 그룹 검토 및 협의 내용 </vt:lpstr>
      <vt:lpstr>2.  정보보호부 의견 </vt:lpstr>
      <vt:lpstr>구축 비용 </vt:lpstr>
      <vt:lpstr>PowerPoint 프레젠테이션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KPMG</dc:creator>
  <cp:lastModifiedBy>swback</cp:lastModifiedBy>
  <cp:revision>8087</cp:revision>
  <cp:lastPrinted>2017-02-16T05:03:05Z</cp:lastPrinted>
  <dcterms:created xsi:type="dcterms:W3CDTF">2005-06-13T02:27:40Z</dcterms:created>
  <dcterms:modified xsi:type="dcterms:W3CDTF">2017-11-06T05:18:41Z</dcterms:modified>
</cp:coreProperties>
</file>