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63" r:id="rId3"/>
    <p:sldId id="279" r:id="rId4"/>
    <p:sldId id="280" r:id="rId5"/>
    <p:sldId id="281" r:id="rId6"/>
    <p:sldId id="276" r:id="rId7"/>
    <p:sldId id="284" r:id="rId8"/>
    <p:sldId id="282" r:id="rId9"/>
    <p:sldId id="264" r:id="rId10"/>
    <p:sldId id="259" r:id="rId11"/>
    <p:sldId id="274" r:id="rId12"/>
    <p:sldId id="27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60" r:id="rId2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orient="horz" pos="346" userDrawn="1">
          <p15:clr>
            <a:srgbClr val="A4A3A4"/>
          </p15:clr>
        </p15:guide>
        <p15:guide id="7" pos="3727" userDrawn="1">
          <p15:clr>
            <a:srgbClr val="A4A3A4"/>
          </p15:clr>
        </p15:guide>
        <p15:guide id="8" pos="3953" userDrawn="1">
          <p15:clr>
            <a:srgbClr val="A4A3A4"/>
          </p15:clr>
        </p15:guide>
        <p15:guide id="9" orient="horz" pos="550" userDrawn="1">
          <p15:clr>
            <a:srgbClr val="A4A3A4"/>
          </p15:clr>
        </p15:guide>
        <p15:guide id="10" pos="7469" userDrawn="1">
          <p15:clr>
            <a:srgbClr val="A4A3A4"/>
          </p15:clr>
        </p15:guide>
        <p15:guide id="11" orient="horz" pos="2976" userDrawn="1">
          <p15:clr>
            <a:srgbClr val="A4A3A4"/>
          </p15:clr>
        </p15:guide>
        <p15:guide id="12" orient="horz" pos="3181" userDrawn="1">
          <p15:clr>
            <a:srgbClr val="A4A3A4"/>
          </p15:clr>
        </p15:guide>
        <p15:guide id="13" orient="horz" pos="4315" userDrawn="1">
          <p15:clr>
            <a:srgbClr val="A4A3A4"/>
          </p15:clr>
        </p15:guide>
        <p15:guide id="14" orient="horz" pos="1684" userDrawn="1">
          <p15:clr>
            <a:srgbClr val="A4A3A4"/>
          </p15:clr>
        </p15:guide>
        <p15:guide id="15" orient="horz" pos="1480" userDrawn="1">
          <p15:clr>
            <a:srgbClr val="A4A3A4"/>
          </p15:clr>
        </p15:guide>
        <p15:guide id="16" orient="horz" pos="1139" userDrawn="1">
          <p15:clr>
            <a:srgbClr val="A4A3A4"/>
          </p15:clr>
        </p15:guide>
        <p15:guide id="17" orient="horz" pos="3566" userDrawn="1">
          <p15:clr>
            <a:srgbClr val="A4A3A4"/>
          </p15:clr>
        </p15:guide>
        <p15:guide id="18" pos="7265" userDrawn="1">
          <p15:clr>
            <a:srgbClr val="A4A3A4"/>
          </p15:clr>
        </p15:guide>
        <p15:guide id="19" pos="4158" userDrawn="1">
          <p15:clr>
            <a:srgbClr val="A4A3A4"/>
          </p15:clr>
        </p15:guide>
        <p15:guide id="20" pos="415" userDrawn="1">
          <p15:clr>
            <a:srgbClr val="A4A3A4"/>
          </p15:clr>
        </p15:guide>
        <p15:guide id="21" orient="horz" pos="2319" userDrawn="1">
          <p15:clr>
            <a:srgbClr val="A4A3A4"/>
          </p15:clr>
        </p15:guide>
        <p15:guide id="22" orient="horz" pos="2523" userDrawn="1">
          <p15:clr>
            <a:srgbClr val="A4A3A4"/>
          </p15:clr>
        </p15:guide>
        <p15:guide id="23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56" autoAdjust="0"/>
  </p:normalViewPr>
  <p:slideViewPr>
    <p:cSldViewPr snapToGrid="0" showGuides="1">
      <p:cViewPr varScale="1">
        <p:scale>
          <a:sx n="142" d="100"/>
          <a:sy n="142" d="100"/>
        </p:scale>
        <p:origin x="150" y="168"/>
      </p:cViewPr>
      <p:guideLst>
        <p:guide pos="211"/>
        <p:guide pos="3840"/>
        <p:guide orient="horz" pos="4110"/>
        <p:guide orient="horz" pos="346"/>
        <p:guide pos="3727"/>
        <p:guide pos="3953"/>
        <p:guide orient="horz" pos="550"/>
        <p:guide pos="7469"/>
        <p:guide orient="horz" pos="2976"/>
        <p:guide orient="horz" pos="3181"/>
        <p:guide orient="horz" pos="4315"/>
        <p:guide orient="horz" pos="1684"/>
        <p:guide orient="horz" pos="1480"/>
        <p:guide orient="horz" pos="1139"/>
        <p:guide orient="horz" pos="3566"/>
        <p:guide pos="7265"/>
        <p:guide pos="4158"/>
        <p:guide pos="415"/>
        <p:guide orient="horz" pos="2319"/>
        <p:guide orient="horz" pos="2523"/>
        <p:guide orient="horz" pos="4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D9271-A64D-4DD9-91E3-5F43DD1444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F511-BE90-4B4E-8E3D-AB1F20B8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8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9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0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0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5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8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9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8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9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095935"/>
            <a:ext cx="11010902" cy="50810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송신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전체 화면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송신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pPr marL="971555" lvl="1" indent="-514350">
              <a:buFont typeface="+mj-ea"/>
              <a:buAutoNum type="circleNumDbPlain"/>
            </a:pPr>
            <a:r>
              <a:rPr lang="ko-KR" altLang="en-US" dirty="0" smtClean="0"/>
              <a:t>송신 </a:t>
            </a:r>
            <a:r>
              <a:rPr lang="ko-KR" altLang="en-US" dirty="0" err="1" smtClean="0"/>
              <a:t>그리드</a:t>
            </a:r>
            <a:endParaRPr lang="en-US" altLang="ko-KR" dirty="0" smtClean="0"/>
          </a:p>
          <a:p>
            <a:pPr marL="971555" lvl="1" indent="-514350">
              <a:buFont typeface="+mj-ea"/>
              <a:buAutoNum type="circleNumDbPlain"/>
            </a:pPr>
            <a:r>
              <a:rPr lang="ko-KR" altLang="en-US" dirty="0" smtClean="0"/>
              <a:t>상단 부 버튼</a:t>
            </a:r>
            <a:endParaRPr lang="en-US" altLang="ko-KR" dirty="0" smtClean="0"/>
          </a:p>
          <a:p>
            <a:pPr marL="971555" lvl="1" indent="-514350">
              <a:buFont typeface="+mj-ea"/>
              <a:buAutoNum type="circleNumDbPlain"/>
            </a:pPr>
            <a:r>
              <a:rPr lang="ko-KR" altLang="en-US" dirty="0" smtClean="0"/>
              <a:t>검색 조건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전송 대상의 </a:t>
            </a:r>
            <a:r>
              <a:rPr lang="en-US" altLang="ko-KR" dirty="0" smtClean="0"/>
              <a:t>Sub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당일 송신 확인의 </a:t>
            </a:r>
            <a:r>
              <a:rPr lang="en-US" altLang="ko-KR" dirty="0" smtClean="0"/>
              <a:t>Sub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기타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Import / </a:t>
            </a:r>
            <a:r>
              <a:rPr lang="ko-KR" altLang="en-US" b="1" dirty="0" smtClean="0"/>
              <a:t>갱신 버튼의 역할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33376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69047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검색 조건에 따른 전송 </a:t>
            </a:r>
            <a:r>
              <a:rPr lang="ko-KR" altLang="en-US" b="1" dirty="0" smtClean="0"/>
              <a:t>대상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33376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69047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검색 조건에 따른 전송 대상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33376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69047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검색 조건에 따른 전송 대상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299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검색 조건에 따른 전송 대상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02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검색 조건에 따른 전송 대상</a:t>
            </a:r>
            <a:r>
              <a:rPr lang="en-US" altLang="ko-KR" b="1" dirty="0" smtClean="0"/>
              <a:t>(3)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59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검색 조건에 따른 당일 송신 확인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3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검색 조건에 따른 당일 송신 확인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77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전송 대상 그리드의 우 클릭 메뉴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02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ko-KR" altLang="en-US" b="1" dirty="0" smtClean="0"/>
              <a:t>전송 대상 그리드의 우 클릭 메뉴 상세 설명</a:t>
            </a:r>
            <a:r>
              <a:rPr lang="en-US" altLang="ko-KR" b="1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8094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5" y="149165"/>
            <a:ext cx="115157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 smtClean="0"/>
              <a:t>송신 </a:t>
            </a:r>
            <a:r>
              <a:rPr lang="en-US" altLang="ko-KR" sz="2000" b="1" dirty="0" smtClean="0"/>
              <a:t>Manager </a:t>
            </a:r>
            <a:r>
              <a:rPr lang="ko-KR" altLang="en-US" sz="2000" b="1" dirty="0" smtClean="0"/>
              <a:t>화면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860256"/>
            <a:ext cx="8281035" cy="5680710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8. </a:t>
            </a:r>
            <a:r>
              <a:rPr lang="ko-KR" altLang="en-US" b="1" dirty="0" smtClean="0"/>
              <a:t>당일송신확인 그리드의 우 클릭 메뉴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86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smtClean="0"/>
              <a:t>당일송신확인 그리드의 우 클릭 메뉴 상세 설명</a:t>
            </a:r>
            <a:r>
              <a:rPr lang="en-US" altLang="ko-KR" b="1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9599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른쪽 화살표 20"/>
          <p:cNvSpPr/>
          <p:nvPr/>
        </p:nvSpPr>
        <p:spPr>
          <a:xfrm rot="5400000">
            <a:off x="2886074" y="3321342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검색 조건에 따른 전송 대상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271587"/>
            <a:ext cx="5495924" cy="189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6" y="1250951"/>
            <a:ext cx="5464175" cy="191426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11851" y="2112553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38" y="2364740"/>
            <a:ext cx="1028700" cy="594360"/>
          </a:xfrm>
          <a:prstGeom prst="rect">
            <a:avLst/>
          </a:prstGeom>
          <a:effectLst>
            <a:outerShdw blurRad="127000" dist="127000" dir="2400000" algn="t" rotWithShape="0">
              <a:prstClr val="black">
                <a:alpha val="7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4" y="3689161"/>
            <a:ext cx="5495926" cy="19373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675" y="3335749"/>
            <a:ext cx="748665" cy="120015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22" name="오른쪽 화살표 21"/>
          <p:cNvSpPr/>
          <p:nvPr/>
        </p:nvSpPr>
        <p:spPr>
          <a:xfrm rot="2130053">
            <a:off x="5873328" y="3321340"/>
            <a:ext cx="467567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926" y="3689161"/>
            <a:ext cx="5464175" cy="1937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226" y="3367179"/>
            <a:ext cx="1205865" cy="868680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942630" y="2023984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28798" y="3192038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2630" y="3222401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6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56020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</a:t>
            </a:r>
            <a:endParaRPr lang="en-US" altLang="ko-KR" sz="2000" b="1" dirty="0" smtClean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814999"/>
            <a:ext cx="5587202" cy="38327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75388" y="1807695"/>
            <a:ext cx="5581650" cy="384007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8453" y="2338388"/>
            <a:ext cx="5556394" cy="31816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776" y="3918020"/>
            <a:ext cx="556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①</a:t>
            </a:r>
            <a:endParaRPr lang="ko-KR" altLang="en-US" sz="4000" b="1" dirty="0"/>
          </a:p>
        </p:txBody>
      </p:sp>
      <p:sp>
        <p:nvSpPr>
          <p:cNvPr id="15" name="직사각형 14"/>
          <p:cNvSpPr/>
          <p:nvPr/>
        </p:nvSpPr>
        <p:spPr>
          <a:xfrm>
            <a:off x="3595688" y="1905000"/>
            <a:ext cx="2305194" cy="123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75388" y="2066368"/>
            <a:ext cx="55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송신 화면은 크게 </a:t>
            </a:r>
            <a:r>
              <a:rPr lang="en-US" altLang="ko-KR" b="1" dirty="0"/>
              <a:t>3</a:t>
            </a:r>
            <a:r>
              <a:rPr lang="ko-KR" altLang="en-US" b="1" dirty="0" smtClean="0"/>
              <a:t>가지 부분으로 나눌 수 있다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7175" y="2708192"/>
            <a:ext cx="531569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송신 </a:t>
            </a:r>
            <a:r>
              <a:rPr lang="ko-KR" altLang="en-US" sz="1500" b="1" dirty="0" err="1" smtClean="0"/>
              <a:t>그리드</a:t>
            </a:r>
            <a:endParaRPr lang="en-US" altLang="ko-KR" sz="1500" b="1" dirty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전송 대상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- </a:t>
            </a:r>
            <a:r>
              <a:rPr lang="ko-KR" altLang="en-US" sz="1500" dirty="0" smtClean="0"/>
              <a:t>당일 송신 확인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dirty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smtClean="0"/>
              <a:t>상단 부 버튼</a:t>
            </a:r>
            <a:endParaRPr lang="en-US" altLang="ko-KR" sz="1500" b="1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수신처 </a:t>
            </a:r>
            <a:r>
              <a:rPr lang="en-US" altLang="ko-KR" sz="1500" dirty="0" smtClean="0"/>
              <a:t>Import / </a:t>
            </a:r>
            <a:r>
              <a:rPr lang="ko-KR" altLang="en-US" sz="1500" dirty="0" smtClean="0"/>
              <a:t>매매 </a:t>
            </a:r>
            <a:r>
              <a:rPr lang="en-US" altLang="ko-KR" sz="1500" dirty="0" smtClean="0"/>
              <a:t>Import / </a:t>
            </a:r>
            <a:r>
              <a:rPr lang="ko-KR" altLang="en-US" sz="1500" dirty="0" smtClean="0"/>
              <a:t>갱신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전송 </a:t>
            </a:r>
            <a:endParaRPr lang="en-US" altLang="ko-KR" sz="1500" dirty="0"/>
          </a:p>
          <a:p>
            <a:r>
              <a:rPr lang="en-US" altLang="ko-KR" sz="1500" dirty="0" smtClean="0"/>
              <a:t>   / </a:t>
            </a:r>
            <a:r>
              <a:rPr lang="ko-KR" altLang="en-US" sz="1500" dirty="0" smtClean="0"/>
              <a:t>인쇄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종료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dirty="0"/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500" b="1" dirty="0" smtClean="0"/>
              <a:t>검색 조건 </a:t>
            </a:r>
            <a:endParaRPr lang="en-US" altLang="ko-KR" sz="1500" b="1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일자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사번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생성시간 </a:t>
            </a:r>
            <a:r>
              <a:rPr lang="en-US" altLang="ko-KR" sz="1500" dirty="0" smtClean="0"/>
              <a:t>/ </a:t>
            </a:r>
            <a:r>
              <a:rPr lang="ko-KR" altLang="en-US" sz="1500" dirty="0" err="1" smtClean="0"/>
              <a:t>계좌번호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/ </a:t>
            </a:r>
            <a:r>
              <a:rPr lang="ko-KR" altLang="en-US" sz="1500" dirty="0" err="1" smtClean="0"/>
              <a:t>전송구분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/ </a:t>
            </a:r>
            <a:r>
              <a:rPr lang="ko-KR" altLang="en-US" sz="1500" dirty="0" err="1" smtClean="0"/>
              <a:t>진행상황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79834" y="1578113"/>
            <a:ext cx="53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②</a:t>
            </a:r>
            <a:endParaRPr lang="ko-KR" altLang="en-US" sz="4000" b="1" dirty="0"/>
          </a:p>
        </p:txBody>
      </p:sp>
      <p:sp>
        <p:nvSpPr>
          <p:cNvPr id="19" name="직사각형 18"/>
          <p:cNvSpPr/>
          <p:nvPr/>
        </p:nvSpPr>
        <p:spPr>
          <a:xfrm>
            <a:off x="452438" y="2065337"/>
            <a:ext cx="3390900" cy="2492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25836" y="3826765"/>
            <a:ext cx="2312752" cy="1356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79834" y="2586663"/>
            <a:ext cx="53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③</a:t>
            </a:r>
            <a:endParaRPr lang="ko-KR" altLang="en-US" sz="4000" b="1" dirty="0"/>
          </a:p>
        </p:txBody>
      </p:sp>
      <p:cxnSp>
        <p:nvCxnSpPr>
          <p:cNvPr id="4" name="꺾인 연결선 3"/>
          <p:cNvCxnSpPr>
            <a:stCxn id="19" idx="3"/>
            <a:endCxn id="21" idx="1"/>
          </p:cNvCxnSpPr>
          <p:nvPr/>
        </p:nvCxnSpPr>
        <p:spPr>
          <a:xfrm>
            <a:off x="3843338" y="2189956"/>
            <a:ext cx="636496" cy="750650"/>
          </a:xfrm>
          <a:prstGeom prst="bentConnector3">
            <a:avLst>
              <a:gd name="adj1" fmla="val 57482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0" idx="3"/>
            <a:endCxn id="21" idx="1"/>
          </p:cNvCxnSpPr>
          <p:nvPr/>
        </p:nvCxnSpPr>
        <p:spPr>
          <a:xfrm flipV="1">
            <a:off x="3938588" y="2940606"/>
            <a:ext cx="541246" cy="95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</a:t>
            </a:r>
            <a:r>
              <a:rPr lang="ko-KR" altLang="en-US" sz="2000" b="1" dirty="0" smtClean="0">
                <a:latin typeface="+mj-lt"/>
              </a:rPr>
              <a:t>구성 </a:t>
            </a:r>
            <a:r>
              <a:rPr lang="en-US" altLang="ko-KR" sz="2000" b="1" dirty="0" smtClean="0">
                <a:latin typeface="+mj-lt"/>
              </a:rPr>
              <a:t>- ①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ko-KR" altLang="en-US" sz="2000" b="1" dirty="0" err="1" smtClean="0">
                <a:latin typeface="+mj-lt"/>
              </a:rPr>
              <a:t>그리드</a:t>
            </a:r>
            <a:endParaRPr lang="en-US" altLang="ko-KR" sz="2000" b="1" dirty="0" smtClean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323695"/>
            <a:ext cx="11522075" cy="23474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4963" y="873125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전송대상</a:t>
            </a:r>
            <a:endParaRPr lang="en-US" altLang="ko-KR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33376" y="401852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04272" y="4079038"/>
            <a:ext cx="54451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사번</a:t>
            </a:r>
            <a:r>
              <a:rPr lang="en-US" altLang="ko-KR" sz="1500" b="1" dirty="0"/>
              <a:t>: </a:t>
            </a:r>
            <a:r>
              <a:rPr lang="en-US" altLang="ko-KR" sz="1500" dirty="0"/>
              <a:t>WINK</a:t>
            </a:r>
            <a:r>
              <a:rPr lang="ko-KR" altLang="en-US" sz="1500" dirty="0"/>
              <a:t>에서 작업한 사용자의 </a:t>
            </a:r>
            <a:r>
              <a:rPr lang="ko-KR" altLang="en-US" sz="1500" dirty="0" smtClean="0"/>
              <a:t>사번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생성시간</a:t>
            </a:r>
            <a:r>
              <a:rPr lang="en-US" altLang="ko-KR" sz="1500" b="1" dirty="0"/>
              <a:t>: </a:t>
            </a:r>
            <a:r>
              <a:rPr lang="en-US" altLang="ko-KR" sz="1500" dirty="0"/>
              <a:t>WINK</a:t>
            </a:r>
            <a:r>
              <a:rPr lang="ko-KR" altLang="en-US" sz="1500" dirty="0"/>
              <a:t>에서 매매 데이터를 생성한 </a:t>
            </a:r>
            <a:r>
              <a:rPr lang="ko-KR" altLang="en-US" sz="1500" dirty="0" smtClean="0"/>
              <a:t>시각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err="1" smtClean="0"/>
              <a:t>계좌번호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계좌명</a:t>
            </a:r>
            <a:r>
              <a:rPr lang="en-US" altLang="ko-KR" sz="1500" b="1" dirty="0"/>
              <a:t>: </a:t>
            </a:r>
            <a:r>
              <a:rPr lang="en-US" altLang="ko-KR" sz="1500" dirty="0"/>
              <a:t>WINK</a:t>
            </a:r>
            <a:r>
              <a:rPr lang="ko-KR" altLang="en-US" sz="1500" dirty="0"/>
              <a:t>에서 매매 데이터를 생성했을 때</a:t>
            </a:r>
            <a:r>
              <a:rPr lang="en-US" altLang="ko-KR" sz="1500" dirty="0"/>
              <a:t>, </a:t>
            </a:r>
            <a:r>
              <a:rPr lang="ko-KR" altLang="en-US" sz="1500" dirty="0"/>
              <a:t>기준이 되는 계좌 </a:t>
            </a:r>
            <a:r>
              <a:rPr lang="en-US" altLang="ko-KR" sz="1500" dirty="0"/>
              <a:t>(8</a:t>
            </a:r>
            <a:r>
              <a:rPr lang="ko-KR" altLang="en-US" sz="1500" dirty="0"/>
              <a:t>단위 </a:t>
            </a:r>
            <a:r>
              <a:rPr lang="en-US" altLang="ko-KR" sz="1500" dirty="0"/>
              <a:t>or 10</a:t>
            </a:r>
            <a:r>
              <a:rPr lang="ko-KR" altLang="en-US" sz="1500" dirty="0"/>
              <a:t>단위 </a:t>
            </a:r>
            <a:r>
              <a:rPr lang="en-US" altLang="ko-KR" sz="1500" dirty="0"/>
              <a:t>or 14</a:t>
            </a:r>
            <a:r>
              <a:rPr lang="ko-KR" altLang="en-US" sz="1500" dirty="0"/>
              <a:t>단위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err="1" smtClean="0"/>
              <a:t>전송구분</a:t>
            </a:r>
            <a:r>
              <a:rPr lang="en-US" altLang="ko-KR" sz="1500" b="1" dirty="0"/>
              <a:t>: </a:t>
            </a:r>
            <a:r>
              <a:rPr lang="en-US" altLang="ko-KR" sz="1500" dirty="0"/>
              <a:t>FAX / E-mail / </a:t>
            </a:r>
            <a:r>
              <a:rPr lang="ko-KR" altLang="en-US" sz="1500" dirty="0">
                <a:solidFill>
                  <a:srgbClr val="FF0000"/>
                </a:solidFill>
              </a:rPr>
              <a:t>미등록</a:t>
            </a:r>
            <a:r>
              <a:rPr lang="ko-KR" altLang="en-US" sz="1500" dirty="0"/>
              <a:t> 으로 표시되며</a:t>
            </a:r>
            <a:r>
              <a:rPr lang="en-US" altLang="ko-KR" sz="1500" dirty="0"/>
              <a:t>, </a:t>
            </a:r>
            <a:r>
              <a:rPr lang="en-US" altLang="ko-KR" sz="1500" dirty="0" smtClean="0"/>
              <a:t>      WINK</a:t>
            </a:r>
            <a:r>
              <a:rPr lang="ko-KR" altLang="en-US" sz="1500" dirty="0"/>
              <a:t>에서 </a:t>
            </a:r>
            <a:r>
              <a:rPr lang="ko-KR" altLang="en-US" sz="1500" dirty="0" err="1"/>
              <a:t>종합계좌</a:t>
            </a:r>
            <a:r>
              <a:rPr lang="ko-KR" altLang="en-US" sz="1500" dirty="0"/>
              <a:t> 단위</a:t>
            </a:r>
            <a:r>
              <a:rPr lang="en-US" altLang="ko-KR" sz="1500" dirty="0"/>
              <a:t>(8</a:t>
            </a:r>
            <a:r>
              <a:rPr lang="ko-KR" altLang="en-US" sz="1500" dirty="0"/>
              <a:t>단위</a:t>
            </a:r>
            <a:r>
              <a:rPr lang="en-US" altLang="ko-KR" sz="1500" dirty="0"/>
              <a:t>) </a:t>
            </a:r>
            <a:r>
              <a:rPr lang="ko-KR" altLang="en-US" sz="1500" dirty="0"/>
              <a:t>담당자의 연락처 유무에 따라 </a:t>
            </a:r>
            <a:r>
              <a:rPr lang="ko-KR" altLang="en-US" sz="1500" dirty="0" err="1"/>
              <a:t>전송구분이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나타남</a:t>
            </a:r>
            <a:endParaRPr lang="en-US" altLang="ko-KR" sz="15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275388" y="400526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350908" y="4080342"/>
            <a:ext cx="54393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smtClean="0"/>
              <a:t>수신처명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</a:t>
            </a:r>
            <a:r>
              <a:rPr lang="en-US" altLang="ko-KR" sz="1500" b="1" dirty="0" smtClean="0"/>
              <a:t>: </a:t>
            </a:r>
            <a:r>
              <a:rPr lang="en-US" altLang="ko-KR" sz="1500" dirty="0" smtClean="0"/>
              <a:t>WINK </a:t>
            </a:r>
            <a:r>
              <a:rPr lang="ko-KR" altLang="en-US" sz="1500" dirty="0" err="1" smtClean="0"/>
              <a:t>종합계좌</a:t>
            </a:r>
            <a:r>
              <a:rPr lang="ko-KR" altLang="en-US" sz="1500" dirty="0" smtClean="0"/>
              <a:t> 단위</a:t>
            </a:r>
            <a:r>
              <a:rPr lang="en-US" altLang="ko-KR" sz="1500" dirty="0" smtClean="0"/>
              <a:t>(8</a:t>
            </a:r>
            <a:r>
              <a:rPr lang="ko-KR" altLang="en-US" sz="1500" dirty="0" smtClean="0"/>
              <a:t>단위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로 가져온 수신처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err="1" smtClean="0"/>
              <a:t>보고서서식</a:t>
            </a:r>
            <a:r>
              <a:rPr lang="en-US" altLang="ko-KR" sz="1500" b="1" dirty="0" smtClean="0"/>
              <a:t>: </a:t>
            </a:r>
            <a:r>
              <a:rPr lang="en-US" altLang="ko-KR" sz="1500" dirty="0" smtClean="0"/>
              <a:t>42</a:t>
            </a:r>
            <a:r>
              <a:rPr lang="ko-KR" altLang="en-US" sz="1500" dirty="0" smtClean="0"/>
              <a:t>개의 보고서 </a:t>
            </a:r>
            <a:r>
              <a:rPr lang="ko-KR" altLang="en-US" sz="1500" dirty="0" err="1" smtClean="0"/>
              <a:t>서식명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err="1" smtClean="0"/>
              <a:t>서버전송</a:t>
            </a:r>
            <a:r>
              <a:rPr lang="en-US" altLang="ko-KR" sz="1500" b="1" dirty="0" smtClean="0"/>
              <a:t>: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에서 전송을 요청한 시각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err="1" smtClean="0"/>
              <a:t>전송제외</a:t>
            </a:r>
            <a:r>
              <a:rPr lang="en-US" altLang="ko-KR" sz="1500" b="1" dirty="0" smtClean="0"/>
              <a:t>: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에서 사용자가 전송 제외를 요청한   대상</a:t>
            </a:r>
            <a:endParaRPr lang="en-US" altLang="ko-KR" sz="1500" b="1" dirty="0" smtClean="0"/>
          </a:p>
        </p:txBody>
      </p:sp>
      <p:sp>
        <p:nvSpPr>
          <p:cNvPr id="33" name="순서도: 연결자 32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</a:t>
            </a:r>
            <a:r>
              <a:rPr lang="ko-KR" altLang="en-US" sz="2000" b="1" dirty="0" smtClean="0">
                <a:latin typeface="+mj-lt"/>
              </a:rPr>
              <a:t>구성 </a:t>
            </a:r>
            <a:r>
              <a:rPr lang="en-US" altLang="ko-KR" sz="2000" b="1" dirty="0" smtClean="0">
                <a:latin typeface="+mj-lt"/>
              </a:rPr>
              <a:t>- </a:t>
            </a:r>
            <a:r>
              <a:rPr lang="en-US" altLang="ko-KR" sz="2000" b="1" dirty="0"/>
              <a:t>① </a:t>
            </a:r>
            <a:r>
              <a:rPr lang="ko-KR" altLang="en-US" sz="2000" b="1" dirty="0"/>
              <a:t>송신 </a:t>
            </a:r>
            <a:r>
              <a:rPr lang="ko-KR" altLang="en-US" sz="2000" b="1" dirty="0" err="1" smtClean="0"/>
              <a:t>그리드</a:t>
            </a:r>
            <a:endParaRPr lang="en-US" altLang="ko-KR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963" y="873125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당일송신확인</a:t>
            </a:r>
            <a:endParaRPr lang="en-US" altLang="ko-KR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33376" y="401852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2687" y="4532910"/>
            <a:ext cx="54317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사번</a:t>
            </a:r>
            <a:r>
              <a:rPr lang="en-US" altLang="ko-KR" sz="1500" b="1" dirty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계좌번호</a:t>
            </a:r>
            <a:r>
              <a:rPr lang="en-US" altLang="ko-KR" sz="1500" b="1" dirty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계좌명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전송구분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수신처명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보고서서식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시작시간</a:t>
            </a:r>
            <a:r>
              <a:rPr lang="ko-KR" altLang="en-US" sz="1500" b="1" dirty="0" smtClean="0"/>
              <a:t>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  </a:t>
            </a:r>
            <a:r>
              <a:rPr lang="en-US" altLang="ko-KR" sz="1500" dirty="0"/>
              <a:t>  </a:t>
            </a:r>
            <a:r>
              <a:rPr lang="en-US" altLang="ko-KR" sz="1500" dirty="0" smtClean="0"/>
              <a:t> : </a:t>
            </a:r>
            <a:r>
              <a:rPr lang="ko-KR" altLang="en-US" sz="1500" dirty="0" err="1" smtClean="0"/>
              <a:t>전송대상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그리드에서</a:t>
            </a:r>
            <a:r>
              <a:rPr lang="ko-KR" altLang="en-US" sz="1500" dirty="0" smtClean="0"/>
              <a:t> 전송을 시도한 데이터가 표시된다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smtClean="0"/>
              <a:t>완료시간</a:t>
            </a:r>
            <a:r>
              <a:rPr lang="en-US" altLang="ko-KR" sz="1500" b="1" dirty="0" smtClean="0"/>
              <a:t>: </a:t>
            </a:r>
            <a:r>
              <a:rPr lang="en-US" altLang="ko-KR" sz="1500" dirty="0" err="1" smtClean="0"/>
              <a:t>SettleNet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에서 전송을 완료한 시각</a:t>
            </a:r>
            <a:endParaRPr lang="en-US" altLang="ko-KR" sz="1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52" y="1334439"/>
            <a:ext cx="11530386" cy="24389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75388" y="400526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54699" y="4173401"/>
            <a:ext cx="54317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500" b="1" dirty="0" smtClean="0"/>
              <a:t>재전송</a:t>
            </a:r>
            <a:r>
              <a:rPr lang="en-US" altLang="ko-KR" sz="1500" b="1" dirty="0" smtClean="0"/>
              <a:t>:</a:t>
            </a:r>
            <a:r>
              <a:rPr lang="en-US" altLang="ko-KR" sz="1500" dirty="0" smtClean="0"/>
              <a:t> FAX </a:t>
            </a:r>
            <a:r>
              <a:rPr lang="ko-KR" altLang="en-US" sz="1500" dirty="0" smtClean="0"/>
              <a:t>전송의 경우 수신 측 </a:t>
            </a:r>
            <a:r>
              <a:rPr lang="en-US" altLang="ko-KR" sz="1500" dirty="0" smtClean="0"/>
              <a:t>FAX</a:t>
            </a:r>
            <a:r>
              <a:rPr lang="ko-KR" altLang="en-US" sz="1500" dirty="0" smtClean="0"/>
              <a:t>가 통화 중일 경우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에서 </a:t>
            </a:r>
            <a:r>
              <a:rPr lang="en-US" altLang="ko-KR" sz="1500" dirty="0" smtClean="0"/>
              <a:t>100</a:t>
            </a:r>
            <a:r>
              <a:rPr lang="ko-KR" altLang="en-US" sz="1500" dirty="0" smtClean="0"/>
              <a:t>번까지 자동으로 재전송을 시도하는데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시도 횟수가 표시된다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pPr marL="342900" indent="-342900">
              <a:buFont typeface="+mj-ea"/>
              <a:buAutoNum type="circleNumDbPlain" startAt="4"/>
            </a:pPr>
            <a:r>
              <a:rPr lang="en-US" altLang="ko-KR" sz="1500" b="1" dirty="0" smtClean="0"/>
              <a:t>Process: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전송상태를</a:t>
            </a:r>
            <a:r>
              <a:rPr lang="ko-KR" altLang="en-US" sz="1500" dirty="0" smtClean="0"/>
              <a:t> 표시한다</a:t>
            </a:r>
            <a:r>
              <a:rPr lang="en-US" altLang="ko-KR" sz="1500" dirty="0" smtClean="0"/>
              <a:t>. </a:t>
            </a:r>
          </a:p>
          <a:p>
            <a:r>
              <a:rPr lang="en-US" altLang="ko-KR" sz="1500" dirty="0" smtClean="0"/>
              <a:t>     (</a:t>
            </a:r>
            <a:r>
              <a:rPr lang="en-US" altLang="ko-KR" sz="1500" dirty="0"/>
              <a:t>FINISH / </a:t>
            </a:r>
            <a:r>
              <a:rPr lang="en-US" altLang="ko-KR" sz="1500" dirty="0" err="1"/>
              <a:t>Wating</a:t>
            </a:r>
            <a:r>
              <a:rPr lang="en-US" altLang="ko-KR" sz="1500" dirty="0"/>
              <a:t> / Sending / ERROR)</a:t>
            </a:r>
          </a:p>
          <a:p>
            <a:endParaRPr lang="en-US" altLang="ko-KR" sz="1500" dirty="0"/>
          </a:p>
          <a:p>
            <a:pPr marL="342900" indent="-342900">
              <a:buFont typeface="+mj-ea"/>
              <a:buAutoNum type="circleNumDbPlain" startAt="5"/>
            </a:pPr>
            <a:r>
              <a:rPr lang="en-US" altLang="ko-KR" sz="1500" b="1" dirty="0" smtClean="0"/>
              <a:t>Page: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진행 페이지</a:t>
            </a:r>
            <a:r>
              <a:rPr lang="en-US" altLang="ko-KR" sz="1500" dirty="0" smtClean="0"/>
              <a:t>(M)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총 페이지</a:t>
            </a:r>
            <a:r>
              <a:rPr lang="en-US" altLang="ko-KR" sz="1500" dirty="0" smtClean="0"/>
              <a:t>(N)</a:t>
            </a:r>
            <a:r>
              <a:rPr lang="ko-KR" altLang="en-US" sz="1500" dirty="0" smtClean="0"/>
              <a:t>로 표시되며</a:t>
            </a:r>
            <a:r>
              <a:rPr lang="en-US" altLang="ko-KR" sz="1500" dirty="0" smtClean="0"/>
              <a:t>,      FAX</a:t>
            </a:r>
            <a:r>
              <a:rPr lang="ko-KR" altLang="en-US" sz="1500" dirty="0" smtClean="0"/>
              <a:t>에만 해당한다</a:t>
            </a:r>
            <a:r>
              <a:rPr lang="en-US" altLang="ko-KR" sz="1500" dirty="0" smtClean="0"/>
              <a:t>. </a:t>
            </a:r>
          </a:p>
        </p:txBody>
      </p:sp>
      <p:sp>
        <p:nvSpPr>
          <p:cNvPr id="12" name="순서도: 연결자 11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</a:t>
            </a:r>
            <a:r>
              <a:rPr lang="ko-KR" altLang="en-US" sz="2000" b="1" dirty="0" smtClean="0">
                <a:latin typeface="+mj-lt"/>
              </a:rPr>
              <a:t>구성 </a:t>
            </a:r>
            <a:r>
              <a:rPr lang="en-US" altLang="ko-KR" sz="2000" b="1" dirty="0" smtClean="0">
                <a:latin typeface="+mj-lt"/>
              </a:rPr>
              <a:t>- </a:t>
            </a:r>
            <a:r>
              <a:rPr lang="en-US" altLang="ko-KR" sz="2000" b="1" dirty="0"/>
              <a:t>②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상단 부 버튼</a:t>
            </a:r>
            <a:endParaRPr lang="en-US" altLang="ko-KR" sz="20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34" y="2691859"/>
            <a:ext cx="5587202" cy="383276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07926" y="2792264"/>
            <a:ext cx="2305194" cy="123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685800" y="1734671"/>
            <a:ext cx="2919413" cy="1179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06" y="1509527"/>
            <a:ext cx="4932363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0" name="직사각형 49"/>
          <p:cNvSpPr/>
          <p:nvPr/>
        </p:nvSpPr>
        <p:spPr>
          <a:xfrm>
            <a:off x="6275388" y="873125"/>
            <a:ext cx="5588789" cy="5651499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91577" y="1018085"/>
            <a:ext cx="512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</a:t>
            </a:r>
            <a:r>
              <a:rPr lang="en-US" altLang="ko-KR" b="1" dirty="0" err="1" smtClean="0"/>
              <a:t>HotKey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는 상단 부 버튼에 한하여 일괄 적용</a:t>
            </a:r>
            <a:r>
              <a:rPr lang="en-US" altLang="ko-KR" b="1" dirty="0" smtClean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75388" y="1058111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수신처 </a:t>
            </a:r>
            <a:r>
              <a:rPr lang="en-US" altLang="ko-KR" b="1" dirty="0" smtClean="0"/>
              <a:t>Import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00825" y="1474294"/>
            <a:ext cx="5256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WINK</a:t>
            </a:r>
            <a:r>
              <a:rPr lang="ko-KR" altLang="en-US" sz="1500" dirty="0" smtClean="0"/>
              <a:t>에서 </a:t>
            </a:r>
            <a:r>
              <a:rPr lang="ko-KR" altLang="en-US" sz="1500" dirty="0" err="1" smtClean="0"/>
              <a:t>종합계좌</a:t>
            </a:r>
            <a:r>
              <a:rPr lang="en-US" altLang="ko-KR" sz="1500" dirty="0" smtClean="0"/>
              <a:t>(8</a:t>
            </a:r>
            <a:r>
              <a:rPr lang="ko-KR" altLang="en-US" sz="1500" dirty="0" smtClean="0"/>
              <a:t>단위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의 수신처를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으로 </a:t>
            </a:r>
            <a:endParaRPr lang="en-US" altLang="ko-KR" sz="1500" dirty="0" smtClean="0"/>
          </a:p>
          <a:p>
            <a:r>
              <a:rPr lang="ko-KR" altLang="en-US" sz="1500" dirty="0" smtClean="0"/>
              <a:t>업로드 한다</a:t>
            </a:r>
            <a:r>
              <a:rPr lang="en-US" altLang="ko-KR" sz="1500" dirty="0" smtClean="0"/>
              <a:t>. 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607424" y="1519518"/>
            <a:ext cx="316005" cy="1358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80729" y="2154984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매매 </a:t>
            </a:r>
            <a:r>
              <a:rPr lang="en-US" altLang="ko-KR" b="1" dirty="0" smtClean="0"/>
              <a:t>Import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07963" y="2574574"/>
            <a:ext cx="5256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WINK</a:t>
            </a:r>
            <a:r>
              <a:rPr lang="ko-KR" altLang="en-US" sz="1500" dirty="0" smtClean="0"/>
              <a:t>에서 계좌 </a:t>
            </a:r>
            <a:r>
              <a:rPr lang="en-US" altLang="ko-KR" sz="1500" dirty="0" smtClean="0"/>
              <a:t>&amp; </a:t>
            </a:r>
            <a:r>
              <a:rPr lang="ko-KR" altLang="en-US" sz="1500" dirty="0" smtClean="0"/>
              <a:t>전문 별 매매 데이터를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으로 업로드 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80729" y="3304426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갱신</a:t>
            </a:r>
            <a:endParaRPr lang="en-US" altLang="ko-KR" b="1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6607963" y="3724016"/>
            <a:ext cx="5256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 업로드 된 매매 데이터를 조건에 맞게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새로고침</a:t>
            </a:r>
            <a:r>
              <a:rPr lang="ko-KR" altLang="en-US" sz="1500" dirty="0" smtClean="0"/>
              <a:t> 한다</a:t>
            </a:r>
            <a:r>
              <a:rPr lang="en-US" altLang="ko-KR" sz="1500" dirty="0" smtClean="0"/>
              <a:t>.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80729" y="4417198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전송</a:t>
            </a:r>
            <a:endParaRPr lang="en-US" altLang="ko-KR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6607963" y="4840606"/>
            <a:ext cx="5256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그리드에서</a:t>
            </a:r>
            <a:r>
              <a:rPr lang="ko-KR" altLang="en-US" sz="1500" dirty="0" smtClean="0"/>
              <a:t> 선택한 전송 대상을 모두 전송한다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80729" y="5302463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인쇄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종료</a:t>
            </a:r>
            <a:endParaRPr lang="en-US" altLang="ko-KR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6607963" y="5725871"/>
            <a:ext cx="5256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전송대상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&amp; </a:t>
            </a:r>
            <a:r>
              <a:rPr lang="ko-KR" altLang="en-US" sz="1500" dirty="0" err="1" smtClean="0"/>
              <a:t>당일송신확인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그리드를</a:t>
            </a:r>
            <a:r>
              <a:rPr lang="ko-KR" altLang="en-US" sz="1500" dirty="0" smtClean="0"/>
              <a:t> 인쇄 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송신 </a:t>
            </a:r>
            <a:r>
              <a:rPr lang="en-US" altLang="ko-KR" sz="1500" dirty="0" smtClean="0"/>
              <a:t>Manager</a:t>
            </a:r>
            <a:r>
              <a:rPr lang="ko-KR" altLang="en-US" sz="1500" dirty="0" smtClean="0"/>
              <a:t>를 종료한다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79" name="순서도: 연결자 78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연결자 79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연결자 80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연결자 81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연결자 82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6" y="873125"/>
            <a:ext cx="6805964" cy="5651500"/>
          </a:xfrm>
          <a:prstGeom prst="rect">
            <a:avLst/>
          </a:prstGeom>
        </p:spPr>
      </p:pic>
      <p:sp>
        <p:nvSpPr>
          <p:cNvPr id="64" name="TextBox 76"/>
          <p:cNvSpPr txBox="1"/>
          <p:nvPr/>
        </p:nvSpPr>
        <p:spPr>
          <a:xfrm>
            <a:off x="7547509" y="4900699"/>
            <a:ext cx="4315038" cy="76032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전체</a:t>
            </a:r>
            <a:r>
              <a:rPr lang="en-US" altLang="ko-KR" b="1" dirty="0" smtClean="0"/>
              <a:t>’ </a:t>
            </a:r>
            <a:r>
              <a:rPr lang="en-US" altLang="ko-KR" dirty="0" smtClean="0"/>
              <a:t>– FAX / E-mail</a:t>
            </a:r>
            <a:r>
              <a:rPr lang="ko-KR" altLang="en-US" dirty="0" smtClean="0"/>
              <a:t> 대상 모두 표시한다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‘</a:t>
            </a:r>
            <a:r>
              <a:rPr lang="en-US" altLang="ko-KR" b="1" dirty="0" smtClean="0"/>
              <a:t>FAX</a:t>
            </a:r>
            <a:r>
              <a:rPr lang="en-US" altLang="ko-KR" sz="1100" b="1" baseline="0" dirty="0" smtClean="0"/>
              <a:t>’ </a:t>
            </a:r>
            <a:r>
              <a:rPr lang="en-US" altLang="ko-KR" sz="1100" baseline="0" dirty="0" smtClean="0"/>
              <a:t>– FAX</a:t>
            </a:r>
            <a:r>
              <a:rPr lang="ko-KR" altLang="en-US" sz="1100" dirty="0" smtClean="0"/>
              <a:t> 대상만 표시한다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b="1" dirty="0" smtClean="0"/>
              <a:t>‘E-mail’ </a:t>
            </a:r>
            <a:r>
              <a:rPr lang="en-US" altLang="ko-KR" dirty="0"/>
              <a:t>– </a:t>
            </a:r>
            <a:r>
              <a:rPr lang="en-US" altLang="ko-KR" dirty="0" smtClean="0"/>
              <a:t>FAX</a:t>
            </a:r>
            <a:r>
              <a:rPr lang="ko-KR" altLang="en-US" dirty="0" smtClean="0"/>
              <a:t> </a:t>
            </a:r>
            <a:r>
              <a:rPr lang="ko-KR" altLang="en-US" dirty="0"/>
              <a:t>대상만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(</a:t>
            </a:r>
            <a:r>
              <a:rPr lang="ko-KR" altLang="en-US" sz="1100" b="1" baseline="0" dirty="0" err="1" smtClean="0"/>
              <a:t>전송대상만</a:t>
            </a:r>
            <a:r>
              <a:rPr lang="en-US" altLang="ko-KR" sz="1100" b="1" baseline="0" dirty="0" smtClean="0"/>
              <a:t>) ‘</a:t>
            </a:r>
            <a:r>
              <a:rPr lang="ko-KR" altLang="en-US" sz="1100" b="1" baseline="0" dirty="0" err="1" smtClean="0"/>
              <a:t>미전송</a:t>
            </a:r>
            <a:r>
              <a:rPr lang="en-US" altLang="ko-KR" sz="1100" b="1" baseline="0" dirty="0" smtClean="0"/>
              <a:t>’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수신처가 등록되지 않은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149" name="TextBox 76"/>
          <p:cNvSpPr txBox="1"/>
          <p:nvPr/>
        </p:nvSpPr>
        <p:spPr>
          <a:xfrm>
            <a:off x="7546743" y="4196490"/>
            <a:ext cx="4315038" cy="45605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미전송</a:t>
            </a:r>
            <a:r>
              <a:rPr lang="ko-KR" altLang="en-US" sz="1100" b="0" baseline="0" dirty="0" smtClean="0"/>
              <a:t> </a:t>
            </a:r>
            <a:r>
              <a:rPr lang="ko-KR" altLang="en-US" sz="1100" b="0" baseline="0" dirty="0"/>
              <a:t>체크 시 </a:t>
            </a:r>
            <a:r>
              <a:rPr lang="ko-KR" altLang="en-US" sz="1100" b="0" baseline="0" dirty="0" err="1"/>
              <a:t>전송대상</a:t>
            </a:r>
            <a:r>
              <a:rPr lang="ko-KR" altLang="en-US" sz="1100" b="0" baseline="0" dirty="0"/>
              <a:t> 그리드에 전송되지 않은 대상만 </a:t>
            </a:r>
            <a:endParaRPr lang="en-US" altLang="ko-KR" sz="1100" b="0" baseline="0" dirty="0" smtClean="0"/>
          </a:p>
          <a:p>
            <a:r>
              <a:rPr lang="ko-KR" altLang="en-US" sz="1100" b="0" baseline="0" dirty="0" smtClean="0"/>
              <a:t>표시한다</a:t>
            </a:r>
            <a:r>
              <a:rPr lang="en-US" altLang="ko-KR" sz="1100" b="0" baseline="0" dirty="0"/>
              <a:t>.</a:t>
            </a:r>
            <a:endParaRPr lang="en-US" altLang="ko-KR" sz="1100" b="1" baseline="0" dirty="0"/>
          </a:p>
        </p:txBody>
      </p:sp>
      <p:sp>
        <p:nvSpPr>
          <p:cNvPr id="33" name="TextBox 76"/>
          <p:cNvSpPr txBox="1"/>
          <p:nvPr/>
        </p:nvSpPr>
        <p:spPr>
          <a:xfrm>
            <a:off x="7547509" y="5909177"/>
            <a:ext cx="4315038" cy="61544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baseline="0" dirty="0" smtClean="0"/>
              <a:t>‘</a:t>
            </a:r>
            <a:r>
              <a:rPr lang="ko-KR" altLang="en-US" sz="1100" b="1" baseline="0" dirty="0" smtClean="0"/>
              <a:t>진행중</a:t>
            </a:r>
            <a:r>
              <a:rPr lang="en-US" altLang="ko-KR" sz="1100" b="1" baseline="0" dirty="0" smtClean="0"/>
              <a:t>’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– </a:t>
            </a:r>
            <a:r>
              <a:rPr lang="ko-KR" altLang="en-US" dirty="0" smtClean="0"/>
              <a:t>전송 진행중인 대상만 표시한다</a:t>
            </a:r>
            <a:r>
              <a:rPr lang="en-US" altLang="ko-KR" dirty="0" smtClean="0"/>
              <a:t>.</a:t>
            </a:r>
            <a:endParaRPr lang="en-US" altLang="ko-KR" sz="1100" dirty="0" smtClean="0"/>
          </a:p>
          <a:p>
            <a:r>
              <a:rPr lang="en-US" altLang="ko-KR" b="1" baseline="0" dirty="0" smtClean="0"/>
              <a:t>‘</a:t>
            </a:r>
            <a:r>
              <a:rPr lang="ko-KR" altLang="en-US" b="1" dirty="0" smtClean="0"/>
              <a:t>오류</a:t>
            </a:r>
            <a:r>
              <a:rPr lang="en-US" altLang="ko-KR" b="1" baseline="0" dirty="0" smtClean="0"/>
              <a:t>’ </a:t>
            </a:r>
            <a:r>
              <a:rPr lang="en-US" altLang="ko-KR" baseline="0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전송 진행 중 오류가 난 대상만 표시한다</a:t>
            </a:r>
            <a:r>
              <a:rPr lang="en-US" altLang="ko-KR" dirty="0" smtClean="0"/>
              <a:t>.</a:t>
            </a:r>
            <a:endParaRPr lang="en-US" altLang="ko-KR" b="1" baseline="0" dirty="0" smtClean="0"/>
          </a:p>
          <a:p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전체</a:t>
            </a:r>
            <a:r>
              <a:rPr lang="en-US" altLang="ko-KR" sz="1100" b="1" dirty="0" smtClean="0"/>
              <a:t>’ </a:t>
            </a:r>
            <a:r>
              <a:rPr lang="en-US" altLang="ko-KR" sz="1100" dirty="0" smtClean="0"/>
              <a:t>– </a:t>
            </a:r>
            <a:r>
              <a:rPr lang="ko-KR" altLang="en-US" dirty="0" smtClean="0"/>
              <a:t>전송 진행 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/>
              <a:t> </a:t>
            </a:r>
            <a:r>
              <a:rPr lang="ko-KR" altLang="en-US" dirty="0" smtClean="0"/>
              <a:t>대상을 모두 표시한다</a:t>
            </a:r>
            <a:r>
              <a:rPr lang="en-US" altLang="ko-KR" dirty="0" smtClean="0"/>
              <a:t>.</a:t>
            </a:r>
            <a:endParaRPr lang="en-US" altLang="ko-KR" sz="1100" b="1" baseline="0" dirty="0"/>
          </a:p>
        </p:txBody>
      </p:sp>
      <p:sp>
        <p:nvSpPr>
          <p:cNvPr id="35" name="TextBox 67"/>
          <p:cNvSpPr txBox="1"/>
          <p:nvPr/>
        </p:nvSpPr>
        <p:spPr>
          <a:xfrm>
            <a:off x="7542000" y="2952915"/>
            <a:ext cx="4315038" cy="405664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smtClean="0"/>
              <a:t>계좌번호 </a:t>
            </a:r>
            <a:r>
              <a:rPr lang="ko-KR" altLang="en-US" sz="1100" b="0" baseline="0" dirty="0" smtClean="0"/>
              <a:t>콤보박스</a:t>
            </a:r>
            <a:r>
              <a:rPr lang="ko-KR" altLang="en-US" dirty="0" smtClean="0"/>
              <a:t>에서 선택한 </a:t>
            </a:r>
            <a:r>
              <a:rPr lang="ko-KR" altLang="en-US" sz="1100" b="0" baseline="0" dirty="0" smtClean="0"/>
              <a:t>계좌번호에 </a:t>
            </a:r>
            <a:r>
              <a:rPr lang="ko-KR" altLang="en-US" dirty="0" smtClean="0"/>
              <a:t>해당하는 전송 대상만 표시한다</a:t>
            </a:r>
            <a:r>
              <a:rPr lang="en-US" altLang="ko-KR" dirty="0" smtClean="0"/>
              <a:t>.</a:t>
            </a:r>
            <a:endParaRPr lang="en-US" altLang="ko-KR" sz="1100" b="1" baseline="0" dirty="0"/>
          </a:p>
        </p:txBody>
      </p:sp>
      <p:sp>
        <p:nvSpPr>
          <p:cNvPr id="37" name="TextBox 55"/>
          <p:cNvSpPr txBox="1"/>
          <p:nvPr/>
        </p:nvSpPr>
        <p:spPr>
          <a:xfrm>
            <a:off x="7542000" y="2291798"/>
            <a:ext cx="4315038" cy="418703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WINK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Settlenet</a:t>
            </a:r>
            <a:r>
              <a:rPr lang="ko-KR" altLang="en-US" dirty="0" smtClean="0"/>
              <a:t>으로 생성한 매매 데이터 중 </a:t>
            </a:r>
            <a:r>
              <a:rPr lang="ko-KR" altLang="en-US" b="1" dirty="0" err="1" smtClean="0"/>
              <a:t>생성시간</a:t>
            </a:r>
            <a:r>
              <a:rPr lang="ko-KR" altLang="en-US" dirty="0" smtClean="0"/>
              <a:t> 필드에 작성한 시간 이후에 전송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38" name="TextBox 42"/>
          <p:cNvSpPr txBox="1"/>
          <p:nvPr/>
        </p:nvSpPr>
        <p:spPr>
          <a:xfrm>
            <a:off x="7546318" y="1583037"/>
            <a:ext cx="4315038" cy="460609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/>
              <a:t>사번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콤보박스</a:t>
            </a:r>
            <a:r>
              <a:rPr lang="ko-KR" altLang="en-US" sz="1100" b="0" baseline="0" dirty="0"/>
              <a:t> 선택 시 </a:t>
            </a:r>
            <a:r>
              <a:rPr lang="en-US" altLang="ko-KR" sz="1100" b="0" baseline="0" dirty="0" smtClean="0"/>
              <a:t>Import </a:t>
            </a:r>
            <a:r>
              <a:rPr lang="ko-KR" altLang="en-US" sz="1100" b="0" baseline="0" dirty="0" smtClean="0"/>
              <a:t>작업을 진행한 </a:t>
            </a:r>
            <a:r>
              <a:rPr lang="en-US" altLang="ko-KR" sz="1100" b="0" baseline="0" dirty="0" err="1" smtClean="0"/>
              <a:t>SettleNet</a:t>
            </a:r>
            <a:r>
              <a:rPr lang="en-US" altLang="ko-KR" sz="1100" b="0" baseline="0" dirty="0" smtClean="0"/>
              <a:t> </a:t>
            </a:r>
            <a:r>
              <a:rPr lang="ko-KR" altLang="en-US" sz="1100" b="0" baseline="0" dirty="0" smtClean="0"/>
              <a:t>사용자 전송 대상만</a:t>
            </a:r>
            <a:r>
              <a:rPr lang="en-US" altLang="ko-KR" dirty="0"/>
              <a:t> </a:t>
            </a:r>
            <a:r>
              <a:rPr lang="ko-KR" altLang="en-US" sz="1100" b="0" baseline="0" dirty="0" smtClean="0"/>
              <a:t>표시한다</a:t>
            </a:r>
            <a:r>
              <a:rPr lang="en-US" altLang="ko-KR" sz="1100" b="0" baseline="0" dirty="0" smtClean="0"/>
              <a:t>.</a:t>
            </a:r>
            <a:endParaRPr lang="en-US" altLang="ko-KR" sz="1100" b="1" baseline="0" dirty="0"/>
          </a:p>
        </p:txBody>
      </p:sp>
      <p:sp>
        <p:nvSpPr>
          <p:cNvPr id="44" name="직사각형 43"/>
          <p:cNvSpPr/>
          <p:nvPr/>
        </p:nvSpPr>
        <p:spPr>
          <a:xfrm>
            <a:off x="1518393" y="1252800"/>
            <a:ext cx="1277195" cy="16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5" name="직사각형 44"/>
          <p:cNvSpPr/>
          <p:nvPr/>
        </p:nvSpPr>
        <p:spPr>
          <a:xfrm>
            <a:off x="2998111" y="1252800"/>
            <a:ext cx="930952" cy="16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6" name="직사각형 45"/>
          <p:cNvSpPr/>
          <p:nvPr/>
        </p:nvSpPr>
        <p:spPr>
          <a:xfrm>
            <a:off x="4137115" y="1252800"/>
            <a:ext cx="1435009" cy="16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7" name="직사각형 46"/>
          <p:cNvSpPr/>
          <p:nvPr/>
        </p:nvSpPr>
        <p:spPr>
          <a:xfrm>
            <a:off x="1029745" y="1483400"/>
            <a:ext cx="721395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8" name="직사각형 47"/>
          <p:cNvSpPr/>
          <p:nvPr/>
        </p:nvSpPr>
        <p:spPr>
          <a:xfrm>
            <a:off x="2255783" y="1483105"/>
            <a:ext cx="1616129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9" name="직사각형 48"/>
          <p:cNvSpPr/>
          <p:nvPr/>
        </p:nvSpPr>
        <p:spPr>
          <a:xfrm>
            <a:off x="2290943" y="3662361"/>
            <a:ext cx="1138452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55" name="꺾인 연결선 54"/>
          <p:cNvCxnSpPr>
            <a:stCxn id="44" idx="2"/>
            <a:endCxn id="38" idx="1"/>
          </p:cNvCxnSpPr>
          <p:nvPr/>
        </p:nvCxnSpPr>
        <p:spPr>
          <a:xfrm rot="16200000" flipH="1">
            <a:off x="4655983" y="-1076993"/>
            <a:ext cx="391342" cy="5389327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5" idx="2"/>
            <a:endCxn id="37" idx="1"/>
          </p:cNvCxnSpPr>
          <p:nvPr/>
        </p:nvCxnSpPr>
        <p:spPr>
          <a:xfrm rot="16200000" flipH="1">
            <a:off x="4963218" y="-77632"/>
            <a:ext cx="1079150" cy="4078413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5" idx="2"/>
          </p:cNvCxnSpPr>
          <p:nvPr/>
        </p:nvCxnSpPr>
        <p:spPr>
          <a:xfrm flipH="1">
            <a:off x="3429395" y="1252800"/>
            <a:ext cx="34192" cy="189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6" idx="2"/>
            <a:endCxn id="35" idx="1"/>
          </p:cNvCxnSpPr>
          <p:nvPr/>
        </p:nvCxnSpPr>
        <p:spPr>
          <a:xfrm rot="16200000" flipH="1">
            <a:off x="5331437" y="945183"/>
            <a:ext cx="1733747" cy="2687380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8" idx="2"/>
          </p:cNvCxnSpPr>
          <p:nvPr/>
        </p:nvCxnSpPr>
        <p:spPr>
          <a:xfrm flipH="1">
            <a:off x="3057736" y="1652305"/>
            <a:ext cx="6112" cy="200889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47" idx="2"/>
            <a:endCxn id="149" idx="1"/>
          </p:cNvCxnSpPr>
          <p:nvPr/>
        </p:nvCxnSpPr>
        <p:spPr>
          <a:xfrm rot="16200000" flipH="1">
            <a:off x="3082634" y="-39591"/>
            <a:ext cx="2771919" cy="6156300"/>
          </a:xfrm>
          <a:prstGeom prst="bentConnector2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4562834" y="3661200"/>
            <a:ext cx="1158516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156" name="꺾인 연결선 155"/>
          <p:cNvCxnSpPr>
            <a:stCxn id="142" idx="2"/>
            <a:endCxn id="33" idx="1"/>
          </p:cNvCxnSpPr>
          <p:nvPr/>
        </p:nvCxnSpPr>
        <p:spPr>
          <a:xfrm rot="16200000" flipH="1">
            <a:off x="5151550" y="3820941"/>
            <a:ext cx="2386501" cy="2405417"/>
          </a:xfrm>
          <a:prstGeom prst="bentConnector2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42"/>
          <p:cNvSpPr txBox="1"/>
          <p:nvPr/>
        </p:nvSpPr>
        <p:spPr>
          <a:xfrm>
            <a:off x="7542000" y="874276"/>
            <a:ext cx="4315038" cy="460609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WINK</a:t>
            </a:r>
            <a:r>
              <a:rPr lang="ko-KR" altLang="en-US" dirty="0"/>
              <a:t>에서 </a:t>
            </a:r>
            <a:r>
              <a:rPr lang="en-US" altLang="ko-KR" dirty="0" err="1"/>
              <a:t>Settlenet</a:t>
            </a:r>
            <a:r>
              <a:rPr lang="ko-KR" altLang="en-US" dirty="0"/>
              <a:t>으로 생성한 매매 데이터 중 </a:t>
            </a:r>
            <a:r>
              <a:rPr lang="ko-KR" altLang="en-US" b="1" dirty="0" smtClean="0"/>
              <a:t>일자</a:t>
            </a:r>
            <a:r>
              <a:rPr lang="ko-KR" altLang="en-US" dirty="0" smtClean="0"/>
              <a:t> </a:t>
            </a:r>
            <a:r>
              <a:rPr lang="ko-KR" altLang="en-US" dirty="0"/>
              <a:t>필드에 작성한 </a:t>
            </a:r>
            <a:r>
              <a:rPr lang="ko-KR" altLang="en-US" dirty="0" smtClean="0"/>
              <a:t>날짜의 생성한 데이터만 표시한다</a:t>
            </a:r>
            <a:r>
              <a:rPr lang="en-US" altLang="ko-KR" dirty="0" smtClean="0"/>
              <a:t>.</a:t>
            </a:r>
            <a:endParaRPr lang="en-US" altLang="ko-KR" sz="800" dirty="0"/>
          </a:p>
        </p:txBody>
      </p:sp>
      <p:cxnSp>
        <p:nvCxnSpPr>
          <p:cNvPr id="223" name="꺾인 연결선 222"/>
          <p:cNvCxnSpPr>
            <a:stCxn id="225" idx="0"/>
            <a:endCxn id="219" idx="1"/>
          </p:cNvCxnSpPr>
          <p:nvPr/>
        </p:nvCxnSpPr>
        <p:spPr>
          <a:xfrm rot="5400000" flipH="1" flipV="1">
            <a:off x="4160044" y="-2129156"/>
            <a:ext cx="148219" cy="6615694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552449" y="1252800"/>
            <a:ext cx="747713" cy="1697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</a:t>
            </a:r>
            <a:r>
              <a:rPr lang="ko-KR" altLang="en-US" sz="2000" b="1" dirty="0" smtClean="0">
                <a:latin typeface="+mj-lt"/>
              </a:rPr>
              <a:t>구성 </a:t>
            </a:r>
            <a:r>
              <a:rPr lang="en-US" altLang="ko-KR" sz="2000" b="1" dirty="0" smtClean="0">
                <a:latin typeface="+mj-lt"/>
              </a:rPr>
              <a:t>- </a:t>
            </a:r>
            <a:r>
              <a:rPr lang="en-US" altLang="ko-KR" sz="2000" b="1" dirty="0"/>
              <a:t>③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검색 조건</a:t>
            </a:r>
            <a:endParaRPr lang="en-US" altLang="ko-KR" sz="2000" b="1" dirty="0"/>
          </a:p>
        </p:txBody>
      </p:sp>
      <p:sp>
        <p:nvSpPr>
          <p:cNvPr id="28" name="순서도: 연결자 27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>
            <a:stCxn id="49" idx="2"/>
            <a:endCxn id="64" idx="1"/>
          </p:cNvCxnSpPr>
          <p:nvPr/>
        </p:nvCxnSpPr>
        <p:spPr>
          <a:xfrm rot="16200000" flipH="1">
            <a:off x="4479189" y="2212541"/>
            <a:ext cx="1449301" cy="4687340"/>
          </a:xfrm>
          <a:prstGeom prst="bentConnector2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7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/>
          <p:cNvSpPr/>
          <p:nvPr/>
        </p:nvSpPr>
        <p:spPr>
          <a:xfrm>
            <a:off x="11740850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502259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263668" y="6646023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/>
          <p:cNvSpPr/>
          <p:nvPr/>
        </p:nvSpPr>
        <p:spPr>
          <a:xfrm>
            <a:off x="11025077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>
            <a:off x="10786486" y="6646023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송신 </a:t>
            </a:r>
            <a:r>
              <a:rPr lang="en-US" altLang="ko-KR" b="1" dirty="0"/>
              <a:t>Manager </a:t>
            </a:r>
            <a:endParaRPr lang="ko-KR" altLang="en-US" b="1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770801"/>
            <a:ext cx="6836269" cy="5818600"/>
          </a:xfrm>
          <a:prstGeom prst="rect">
            <a:avLst/>
          </a:prstGeom>
        </p:spPr>
      </p:pic>
      <p:sp>
        <p:nvSpPr>
          <p:cNvPr id="41" name="TextBox 19"/>
          <p:cNvSpPr txBox="1"/>
          <p:nvPr/>
        </p:nvSpPr>
        <p:spPr>
          <a:xfrm>
            <a:off x="7524000" y="809574"/>
            <a:ext cx="4334400" cy="29823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Import</a:t>
            </a:r>
            <a:r>
              <a:rPr lang="en-US" altLang="ko-KR" sz="1100" b="1" baseline="0" dirty="0"/>
              <a:t> </a:t>
            </a:r>
            <a:r>
              <a:rPr lang="ko-KR" altLang="en-US" sz="1100" baseline="0" dirty="0"/>
              <a:t>버튼 클릭 </a:t>
            </a:r>
            <a:r>
              <a:rPr lang="ko-KR" altLang="en-US" sz="1100" baseline="0" dirty="0" smtClean="0"/>
              <a:t>시</a:t>
            </a:r>
            <a:r>
              <a:rPr lang="en-US" altLang="ko-KR" sz="1100" baseline="0" dirty="0" smtClean="0"/>
              <a:t> </a:t>
            </a:r>
            <a:r>
              <a:rPr lang="en-US" altLang="ko-KR" sz="1100" baseline="0" dirty="0"/>
              <a:t>WINK</a:t>
            </a:r>
            <a:r>
              <a:rPr lang="ko-KR" altLang="en-US" sz="1100" baseline="0" dirty="0"/>
              <a:t>에서 데이터 가져옴 </a:t>
            </a:r>
            <a:r>
              <a:rPr lang="en-US" altLang="ko-KR" sz="1100" baseline="0" dirty="0"/>
              <a:t>+ </a:t>
            </a:r>
            <a:r>
              <a:rPr lang="ko-KR" altLang="en-US" sz="1100" baseline="0" dirty="0"/>
              <a:t>갱신 이벤트</a:t>
            </a:r>
            <a:endParaRPr lang="en-US" altLang="ko-KR" sz="1100" baseline="0" dirty="0"/>
          </a:p>
        </p:txBody>
      </p:sp>
      <p:sp>
        <p:nvSpPr>
          <p:cNvPr id="42" name="직사각형 41"/>
          <p:cNvSpPr/>
          <p:nvPr/>
        </p:nvSpPr>
        <p:spPr>
          <a:xfrm>
            <a:off x="5132919" y="938855"/>
            <a:ext cx="483656" cy="1342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3" name="직사각형 42"/>
          <p:cNvSpPr/>
          <p:nvPr/>
        </p:nvSpPr>
        <p:spPr>
          <a:xfrm>
            <a:off x="5616575" y="937419"/>
            <a:ext cx="396875" cy="136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50" name="꺾인 연결선 49"/>
          <p:cNvCxnSpPr>
            <a:stCxn id="42" idx="2"/>
            <a:endCxn id="41" idx="1"/>
          </p:cNvCxnSpPr>
          <p:nvPr/>
        </p:nvCxnSpPr>
        <p:spPr>
          <a:xfrm rot="5400000" flipH="1" flipV="1">
            <a:off x="6392143" y="-58706"/>
            <a:ext cx="114460" cy="2149253"/>
          </a:xfrm>
          <a:prstGeom prst="bentConnector4">
            <a:avLst>
              <a:gd name="adj1" fmla="val -199720"/>
              <a:gd name="adj2" fmla="val 55626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7524000" y="1191755"/>
            <a:ext cx="4334400" cy="45087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갱신 </a:t>
            </a:r>
            <a:r>
              <a:rPr lang="ko-KR" altLang="en-US" dirty="0"/>
              <a:t>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</a:t>
            </a:r>
            <a:r>
              <a:rPr lang="en-US" altLang="ko-KR" dirty="0" err="1"/>
              <a:t>SettleNet</a:t>
            </a:r>
            <a:r>
              <a:rPr lang="ko-KR" altLang="en-US" dirty="0"/>
              <a:t>에 저장된 데이터만 </a:t>
            </a:r>
            <a:r>
              <a:rPr lang="ko-KR" altLang="en-US" dirty="0" smtClean="0"/>
              <a:t>다시 </a:t>
            </a:r>
            <a:r>
              <a:rPr lang="ko-KR" altLang="en-US" dirty="0"/>
              <a:t>한번 </a:t>
            </a:r>
            <a:endParaRPr lang="en-US" altLang="ko-KR" dirty="0" smtClean="0"/>
          </a:p>
          <a:p>
            <a:r>
              <a:rPr lang="ko-KR" altLang="en-US" dirty="0" err="1" smtClean="0"/>
              <a:t>새로고침</a:t>
            </a:r>
            <a:endParaRPr lang="en-US" altLang="ko-KR" dirty="0"/>
          </a:p>
        </p:txBody>
      </p:sp>
      <p:cxnSp>
        <p:nvCxnSpPr>
          <p:cNvPr id="54" name="꺾인 연결선 53"/>
          <p:cNvCxnSpPr>
            <a:stCxn id="43" idx="2"/>
            <a:endCxn id="52" idx="1"/>
          </p:cNvCxnSpPr>
          <p:nvPr/>
        </p:nvCxnSpPr>
        <p:spPr>
          <a:xfrm rot="16200000" flipH="1">
            <a:off x="6497881" y="391075"/>
            <a:ext cx="343251" cy="1708987"/>
          </a:xfrm>
          <a:prstGeom prst="bentConnector2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9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722</Words>
  <Application>Microsoft Office PowerPoint</Application>
  <PresentationFormat>와이드스크린</PresentationFormat>
  <Paragraphs>109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목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soo lee</dc:creator>
  <cp:lastModifiedBy>jung soo lee</cp:lastModifiedBy>
  <cp:revision>186</cp:revision>
  <cp:lastPrinted>2018-01-23T08:18:33Z</cp:lastPrinted>
  <dcterms:created xsi:type="dcterms:W3CDTF">2018-01-14T23:51:50Z</dcterms:created>
  <dcterms:modified xsi:type="dcterms:W3CDTF">2018-01-23T09:59:15Z</dcterms:modified>
</cp:coreProperties>
</file>