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7" r:id="rId6"/>
    <p:sldId id="259" r:id="rId7"/>
    <p:sldId id="266" r:id="rId8"/>
    <p:sldId id="261" r:id="rId9"/>
    <p:sldId id="263" r:id="rId10"/>
    <p:sldId id="264" r:id="rId11"/>
    <p:sldId id="268" r:id="rId12"/>
    <p:sldId id="265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666666"/>
    <a:srgbClr val="574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B74B-0688-4E56-8D8E-5F215F5DF03B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7F24-2A30-4408-B62E-F5B75509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5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F24-2A30-4408-B62E-F5B75509F6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2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F24-2A30-4408-B62E-F5B75509F6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F24-2A30-4408-B62E-F5B75509F6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1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B6230-6F59-413E-A758-FA6201F57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1EE6BE-B700-4BDF-9233-22E044911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5C435-E42B-4E65-9B6A-F385D798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198FF-A517-4F4C-9CE1-CAA65BEB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671F2-2C21-49A1-90B2-76FF05FD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67595-9612-45F0-BB73-D248ABC0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E0805-4224-4EEE-B36F-5305BF227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F9C48-C240-406E-B36E-2EE112FE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CA1C8-2B7E-4844-9907-06D6E3CC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8A7FA-A8E2-42A0-8ABD-9D4D86BD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8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6CECD8-B221-4D76-8247-C2F36BBBB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F4DE2-8DE7-4CCC-B2DF-28F6FFC5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FE09B-55AE-48E7-A258-44541745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D3417-DF83-4CB9-A6D2-CBE08C53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08F4E-31BB-477C-9AAD-41406BBF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768D6-CF51-4443-867E-76C76696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8104B-4B2A-44DA-BC13-C8330508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5AFC0-D416-41C2-99A4-E0A7396F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56ED8-90CC-4BA4-95EF-319CABA9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9DE14-4042-4C3D-A273-A9209011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2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D3F22-838F-48F7-9C2D-19794260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6C245-A74A-4601-B5EA-586B95434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80B1D-0D3B-429D-9A42-5FB955E0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1C711-78DD-4D36-9F79-BF62CB71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801DA-15B7-41E0-BB46-4327B02C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4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46A6F-626A-4434-8BDD-179EF566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664C0-DF52-4BF4-91DD-02D0B04A0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77E16D-774E-44E7-8A29-101659C7D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4324E-2534-4DCD-BB05-6FA85414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6BC16-8C94-4C65-BDBC-967A8CC5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5BEEFD-89C9-4D6E-B892-F546E81F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4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4EC9A-788F-4535-A145-83AC7899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0EEB3-BD77-490E-8DD9-AD1D9E1A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5EE16-A048-4A6D-935D-9E800C74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B71FB2-E930-4B99-B015-E253E5BB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BB213A-E710-43E4-A628-9EF4E4ADC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72007D-CB5E-459B-8C78-BC248775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6F7B3C-46C4-4533-B7CC-324617C6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B456B8-E7FF-40E1-A074-E3C9A6E3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7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65D90-D150-4A7C-A280-6D5F005A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4F2C4-5E52-4709-8064-47F854EC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110E0-F7C9-40F5-BF9A-E099889F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F930C-0F35-463D-BBD9-283E63F6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6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C7CCFC-4074-4E64-84FA-25A2923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3916D2-37C4-4A84-B0A5-1FF7531A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6B602B-B39B-414F-B5EB-EFCAE282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0B9FA-59DE-4207-A9A0-62D3B18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0658C-07B0-42BD-A939-5C9F29C2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F3517-6A76-4672-9441-1171A3A3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56C96-FBFB-4C9B-8822-583EB105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1C7A0-8C8F-43CC-B4B1-782FB7F6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CECB3-DC89-43DF-B9BF-B0403E8B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2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2231B-FE2F-49A0-84EA-71D2A7D3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0F5258-B41D-4598-823E-5C19AC2F0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A49C7-50F7-434F-B06D-E8243E1B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12459-3846-4A11-B6E1-0E95583C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E3EC2-C5DA-4D5E-B40B-01565E18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FA82C-C83B-4201-834C-658EE97B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3A18AD-9B4D-4886-90B2-704EF0C2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2543D-07DC-4583-84B2-A48ACCAA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BBB08-9C04-4993-BD8C-E7541C7CB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0FBE-9FEF-4089-8385-10783F7233B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649E1-B122-4CBB-B536-1EC169B55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E3028-ADAE-4808-96BB-EB81E7B92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84F4-95E0-4E9B-8AB9-E925E8814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ë¹í¸ì½ì¸ì ëí ì´ë¯¸ì§ ê²ìê²°ê³¼">
            <a:extLst>
              <a:ext uri="{FF2B5EF4-FFF2-40B4-BE49-F238E27FC236}">
                <a16:creationId xmlns:a16="http://schemas.microsoft.com/office/drawing/2014/main" id="{F99A1591-10BF-4861-BCE5-2E8DDD02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110" y="-129276"/>
            <a:ext cx="12576110" cy="727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43DC69-AE95-4E57-81F4-00C565A02FD3}"/>
              </a:ext>
            </a:extLst>
          </p:cNvPr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7AF786-2C4A-45E2-B42F-723C18AECF5C}"/>
              </a:ext>
            </a:extLst>
          </p:cNvPr>
          <p:cNvSpPr/>
          <p:nvPr/>
        </p:nvSpPr>
        <p:spPr>
          <a:xfrm>
            <a:off x="1213164" y="362139"/>
            <a:ext cx="4734962" cy="5911913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981022-5C98-4DE3-AE4F-3039E72BE6CF}"/>
              </a:ext>
            </a:extLst>
          </p:cNvPr>
          <p:cNvCxnSpPr>
            <a:cxnSpLocks/>
          </p:cNvCxnSpPr>
          <p:nvPr/>
        </p:nvCxnSpPr>
        <p:spPr>
          <a:xfrm>
            <a:off x="2405845" y="2549471"/>
            <a:ext cx="24946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5A883D-07AB-458D-928A-EE7DCC1CFFBC}"/>
              </a:ext>
            </a:extLst>
          </p:cNvPr>
          <p:cNvSpPr txBox="1"/>
          <p:nvPr/>
        </p:nvSpPr>
        <p:spPr>
          <a:xfrm>
            <a:off x="3056133" y="1685584"/>
            <a:ext cx="119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비트 코인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44BC3-BFC6-473C-BD07-D112FA0A87FE}"/>
              </a:ext>
            </a:extLst>
          </p:cNvPr>
          <p:cNvSpPr txBox="1"/>
          <p:nvPr/>
        </p:nvSpPr>
        <p:spPr>
          <a:xfrm>
            <a:off x="2530133" y="2054916"/>
            <a:ext cx="2246051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시뮬레이션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A6757-EEAC-453C-9DC7-3137E3015100}"/>
              </a:ext>
            </a:extLst>
          </p:cNvPr>
          <p:cNvSpPr txBox="1"/>
          <p:nvPr/>
        </p:nvSpPr>
        <p:spPr>
          <a:xfrm>
            <a:off x="2938504" y="2726945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201704100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85FFD-50B5-49CA-861E-5392DD7C9584}"/>
              </a:ext>
            </a:extLst>
          </p:cNvPr>
          <p:cNvSpPr txBox="1"/>
          <p:nvPr/>
        </p:nvSpPr>
        <p:spPr>
          <a:xfrm>
            <a:off x="2429712" y="3113171"/>
            <a:ext cx="244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소프트웨어응용학부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71CB0-AA2F-4B77-8AC8-39396E31F009}"/>
              </a:ext>
            </a:extLst>
          </p:cNvPr>
          <p:cNvSpPr txBox="1"/>
          <p:nvPr/>
        </p:nvSpPr>
        <p:spPr>
          <a:xfrm>
            <a:off x="2453582" y="3507316"/>
            <a:ext cx="244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정성욱</a:t>
            </a:r>
          </a:p>
        </p:txBody>
      </p:sp>
    </p:spTree>
    <p:extLst>
      <p:ext uri="{BB962C8B-B14F-4D97-AF65-F5344CB8AC3E}">
        <p14:creationId xmlns:p14="http://schemas.microsoft.com/office/powerpoint/2010/main" val="396815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4E7AD-F8E2-4421-B6BE-021BC45493DE}"/>
              </a:ext>
            </a:extLst>
          </p:cNvPr>
          <p:cNvSpPr txBox="1"/>
          <p:nvPr/>
        </p:nvSpPr>
        <p:spPr>
          <a:xfrm>
            <a:off x="785091" y="267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04.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ACFB-2602-4319-A36D-30BB8660287D}"/>
              </a:ext>
            </a:extLst>
          </p:cNvPr>
          <p:cNvSpPr txBox="1"/>
          <p:nvPr/>
        </p:nvSpPr>
        <p:spPr>
          <a:xfrm>
            <a:off x="1256145" y="218681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E3682-323C-4B78-8811-D09AA43D5C43}"/>
              </a:ext>
            </a:extLst>
          </p:cNvPr>
          <p:cNvCxnSpPr>
            <a:cxnSpLocks/>
          </p:cNvCxnSpPr>
          <p:nvPr/>
        </p:nvCxnSpPr>
        <p:spPr>
          <a:xfrm>
            <a:off x="1357745" y="717184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2C096-6AA8-43DB-9547-3324EE3BA404}"/>
              </a:ext>
            </a:extLst>
          </p:cNvPr>
          <p:cNvSpPr txBox="1"/>
          <p:nvPr/>
        </p:nvSpPr>
        <p:spPr>
          <a:xfrm>
            <a:off x="1256145" y="7910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개발과정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4DCF2-6186-4EED-BB17-14123AFE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85" y="1063503"/>
            <a:ext cx="2752725" cy="1276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C25F25-1D35-4C07-B0F0-AB0D47627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0" y="2442772"/>
            <a:ext cx="5429250" cy="2066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433F29-AEA2-4E2C-A149-35098AF7A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843" y="2442772"/>
            <a:ext cx="5646958" cy="2066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EBE9D7-AB07-4EE6-987A-13376977E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843" y="1055051"/>
            <a:ext cx="2752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4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A83160-6F71-4325-B848-732758BA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82" y="3447763"/>
            <a:ext cx="7858125" cy="2152650"/>
          </a:xfrm>
          <a:prstGeom prst="rect">
            <a:avLst/>
          </a:prstGeom>
        </p:spPr>
      </p:pic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4E7AD-F8E2-4421-B6BE-021BC45493DE}"/>
              </a:ext>
            </a:extLst>
          </p:cNvPr>
          <p:cNvSpPr txBox="1"/>
          <p:nvPr/>
        </p:nvSpPr>
        <p:spPr>
          <a:xfrm>
            <a:off x="785091" y="267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04.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ACFB-2602-4319-A36D-30BB8660287D}"/>
              </a:ext>
            </a:extLst>
          </p:cNvPr>
          <p:cNvSpPr txBox="1"/>
          <p:nvPr/>
        </p:nvSpPr>
        <p:spPr>
          <a:xfrm>
            <a:off x="1256145" y="218681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E3682-323C-4B78-8811-D09AA43D5C43}"/>
              </a:ext>
            </a:extLst>
          </p:cNvPr>
          <p:cNvCxnSpPr>
            <a:cxnSpLocks/>
          </p:cNvCxnSpPr>
          <p:nvPr/>
        </p:nvCxnSpPr>
        <p:spPr>
          <a:xfrm>
            <a:off x="1357745" y="717184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2C096-6AA8-43DB-9547-3324EE3BA404}"/>
              </a:ext>
            </a:extLst>
          </p:cNvPr>
          <p:cNvSpPr txBox="1"/>
          <p:nvPr/>
        </p:nvSpPr>
        <p:spPr>
          <a:xfrm>
            <a:off x="1256145" y="7910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개발과정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E40BE0-B7A1-4633-A6E6-A5ACBA82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39" y="267855"/>
            <a:ext cx="6463017" cy="60552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35F365-ADAD-4C37-AA0D-0A7A31E9E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82" y="1228438"/>
            <a:ext cx="2219325" cy="2219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877FE-9BDB-4058-A781-7335DA959252}"/>
              </a:ext>
            </a:extLst>
          </p:cNvPr>
          <p:cNvSpPr txBox="1"/>
          <p:nvPr/>
        </p:nvSpPr>
        <p:spPr>
          <a:xfrm>
            <a:off x="2570655" y="2924543"/>
            <a:ext cx="214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코인클래스를 생성하고</a:t>
            </a:r>
            <a:endParaRPr lang="en-US" altLang="ko-KR" sz="1400" b="1" dirty="0"/>
          </a:p>
          <a:p>
            <a:r>
              <a:rPr lang="ko-KR" altLang="en-US" sz="1400" b="1" dirty="0"/>
              <a:t>리스트로 관리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C290F-4EB8-4E6A-8AB4-9254CD4DBED5}"/>
              </a:ext>
            </a:extLst>
          </p:cNvPr>
          <p:cNvSpPr txBox="1"/>
          <p:nvPr/>
        </p:nvSpPr>
        <p:spPr>
          <a:xfrm>
            <a:off x="5234839" y="6334781"/>
            <a:ext cx="562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Json</a:t>
            </a:r>
            <a:r>
              <a:rPr lang="ko-KR" altLang="en-US" sz="1400" b="1" dirty="0"/>
              <a:t>형식의 데이터를 받아와 </a:t>
            </a:r>
            <a:r>
              <a:rPr lang="ko-KR" altLang="en-US" sz="1400" b="1" dirty="0" err="1"/>
              <a:t>파싱하여</a:t>
            </a:r>
            <a:r>
              <a:rPr lang="ko-KR" altLang="en-US" sz="1400" b="1" dirty="0"/>
              <a:t> 데이터제공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7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4E7AD-F8E2-4421-B6BE-021BC45493DE}"/>
              </a:ext>
            </a:extLst>
          </p:cNvPr>
          <p:cNvSpPr txBox="1"/>
          <p:nvPr/>
        </p:nvSpPr>
        <p:spPr>
          <a:xfrm>
            <a:off x="785091" y="267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04.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ACFB-2602-4319-A36D-30BB8660287D}"/>
              </a:ext>
            </a:extLst>
          </p:cNvPr>
          <p:cNvSpPr txBox="1"/>
          <p:nvPr/>
        </p:nvSpPr>
        <p:spPr>
          <a:xfrm>
            <a:off x="1256145" y="218681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E3682-323C-4B78-8811-D09AA43D5C43}"/>
              </a:ext>
            </a:extLst>
          </p:cNvPr>
          <p:cNvCxnSpPr>
            <a:cxnSpLocks/>
          </p:cNvCxnSpPr>
          <p:nvPr/>
        </p:nvCxnSpPr>
        <p:spPr>
          <a:xfrm>
            <a:off x="1357745" y="717184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2C096-6AA8-43DB-9547-3324EE3BA404}"/>
              </a:ext>
            </a:extLst>
          </p:cNvPr>
          <p:cNvSpPr txBox="1"/>
          <p:nvPr/>
        </p:nvSpPr>
        <p:spPr>
          <a:xfrm>
            <a:off x="1256145" y="7910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개발과정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556FA422-DA90-46F1-8D1D-3B0A42E6A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056319"/>
              </p:ext>
            </p:extLst>
          </p:nvPr>
        </p:nvGraphicFramePr>
        <p:xfrm>
          <a:off x="3260984" y="1068073"/>
          <a:ext cx="30495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r:id="rId4" imgW="6501240" imgH="11542680" progId="">
                  <p:embed/>
                </p:oleObj>
              </mc:Choice>
              <mc:Fallback>
                <p:oleObj r:id="rId4" imgW="6501240" imgH="11542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0984" y="1068073"/>
                        <a:ext cx="30495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FCC9A996-89FB-4651-8377-11C61062B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173331"/>
              </p:ext>
            </p:extLst>
          </p:nvPr>
        </p:nvGraphicFramePr>
        <p:xfrm>
          <a:off x="7232347" y="1068074"/>
          <a:ext cx="30495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r:id="rId6" imgW="6501240" imgH="11542680" progId="">
                  <p:embed/>
                </p:oleObj>
              </mc:Choice>
              <mc:Fallback>
                <p:oleObj r:id="rId6" imgW="6501240" imgH="11542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2347" y="1068074"/>
                        <a:ext cx="30495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71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4E7AD-F8E2-4421-B6BE-021BC45493DE}"/>
              </a:ext>
            </a:extLst>
          </p:cNvPr>
          <p:cNvSpPr txBox="1"/>
          <p:nvPr/>
        </p:nvSpPr>
        <p:spPr>
          <a:xfrm>
            <a:off x="785091" y="267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05.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ACFB-2602-4319-A36D-30BB8660287D}"/>
              </a:ext>
            </a:extLst>
          </p:cNvPr>
          <p:cNvSpPr txBox="1"/>
          <p:nvPr/>
        </p:nvSpPr>
        <p:spPr>
          <a:xfrm>
            <a:off x="1256145" y="218681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E3682-323C-4B78-8811-D09AA43D5C43}"/>
              </a:ext>
            </a:extLst>
          </p:cNvPr>
          <p:cNvCxnSpPr>
            <a:cxnSpLocks/>
          </p:cNvCxnSpPr>
          <p:nvPr/>
        </p:nvCxnSpPr>
        <p:spPr>
          <a:xfrm>
            <a:off x="1357745" y="717184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2C096-6AA8-43DB-9547-3324EE3BA404}"/>
              </a:ext>
            </a:extLst>
          </p:cNvPr>
          <p:cNvSpPr txBox="1"/>
          <p:nvPr/>
        </p:nvSpPr>
        <p:spPr>
          <a:xfrm>
            <a:off x="1256145" y="7910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추후계획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9BFC6-4A5D-460D-B7BA-7B25DD1ED709}"/>
              </a:ext>
            </a:extLst>
          </p:cNvPr>
          <p:cNvSpPr txBox="1"/>
          <p:nvPr/>
        </p:nvSpPr>
        <p:spPr>
          <a:xfrm>
            <a:off x="988291" y="1615735"/>
            <a:ext cx="478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딥 러닝을 이용하여 특정 기사에서 반응하는 </a:t>
            </a:r>
            <a:r>
              <a:rPr lang="ko-KR" altLang="en-US" b="1" dirty="0" err="1"/>
              <a:t>비트코인</a:t>
            </a:r>
            <a:r>
              <a:rPr lang="ko-KR" altLang="en-US" b="1" dirty="0"/>
              <a:t> 동향을 파악하여 키워드를 잡는다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453DE-8C4A-43AB-92D8-F0AD9A763425}"/>
              </a:ext>
            </a:extLst>
          </p:cNvPr>
          <p:cNvSpPr txBox="1"/>
          <p:nvPr/>
        </p:nvSpPr>
        <p:spPr>
          <a:xfrm>
            <a:off x="988291" y="2574709"/>
            <a:ext cx="478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이전까지의 </a:t>
            </a:r>
            <a:r>
              <a:rPr lang="ko-KR" altLang="en-US" b="1" dirty="0" err="1"/>
              <a:t>비트코인의</a:t>
            </a:r>
            <a:r>
              <a:rPr lang="ko-KR" altLang="en-US" b="1" dirty="0"/>
              <a:t> 시세를 그래프화 하여 데이터 마이닝을 통해 위에서 예측했던 결과값과 공통점을 찾아본다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710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1FAD70-CCF3-48BF-BC90-4D69F33CDAE8}"/>
              </a:ext>
            </a:extLst>
          </p:cNvPr>
          <p:cNvCxnSpPr>
            <a:cxnSpLocks/>
          </p:cNvCxnSpPr>
          <p:nvPr/>
        </p:nvCxnSpPr>
        <p:spPr>
          <a:xfrm>
            <a:off x="5592618" y="1616364"/>
            <a:ext cx="1182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1A243F-1611-4DC6-A2B4-B4E34E5C930E}"/>
              </a:ext>
            </a:extLst>
          </p:cNvPr>
          <p:cNvSpPr txBox="1"/>
          <p:nvPr/>
        </p:nvSpPr>
        <p:spPr>
          <a:xfrm>
            <a:off x="5140036" y="1247032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INDEX</a:t>
            </a:r>
            <a:endParaRPr lang="ko-KR" altLang="en-US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FB82948-5FD3-4D4B-B4A4-FD072E8A6233}"/>
              </a:ext>
            </a:extLst>
          </p:cNvPr>
          <p:cNvCxnSpPr>
            <a:cxnSpLocks/>
          </p:cNvCxnSpPr>
          <p:nvPr/>
        </p:nvCxnSpPr>
        <p:spPr>
          <a:xfrm>
            <a:off x="5592618" y="1247032"/>
            <a:ext cx="1182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D6A8C6-B0AF-4D77-84A4-767BED2AC469}"/>
              </a:ext>
            </a:extLst>
          </p:cNvPr>
          <p:cNvSpPr txBox="1"/>
          <p:nvPr/>
        </p:nvSpPr>
        <p:spPr>
          <a:xfrm>
            <a:off x="854363" y="2826327"/>
            <a:ext cx="172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b="1" dirty="0">
                <a:latin typeface="Arial Black" panose="020B0A04020102020204" pitchFamily="34" charset="0"/>
              </a:rPr>
              <a:t>01</a:t>
            </a:r>
            <a:endParaRPr lang="ko-KR" altLang="en-US" sz="9000" b="1" dirty="0"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6BD191-CB64-41C8-B063-E96233346687}"/>
              </a:ext>
            </a:extLst>
          </p:cNvPr>
          <p:cNvSpPr txBox="1"/>
          <p:nvPr/>
        </p:nvSpPr>
        <p:spPr>
          <a:xfrm>
            <a:off x="5320145" y="2826327"/>
            <a:ext cx="172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b="1" dirty="0">
                <a:latin typeface="Arial Black" panose="020B0A04020102020204" pitchFamily="34" charset="0"/>
              </a:rPr>
              <a:t>03</a:t>
            </a:r>
            <a:endParaRPr lang="ko-KR" altLang="en-US" sz="9000" b="1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921FF-9B43-4683-B2B1-301EE5CCD04D}"/>
              </a:ext>
            </a:extLst>
          </p:cNvPr>
          <p:cNvSpPr txBox="1"/>
          <p:nvPr/>
        </p:nvSpPr>
        <p:spPr>
          <a:xfrm>
            <a:off x="3087254" y="2826327"/>
            <a:ext cx="172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b="1" dirty="0">
                <a:latin typeface="Arial Black" panose="020B0A04020102020204" pitchFamily="34" charset="0"/>
              </a:rPr>
              <a:t>02</a:t>
            </a:r>
            <a:endParaRPr lang="ko-KR" altLang="en-US" sz="9000" b="1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CCB00E-FB6F-47E3-B472-64C9C33883A2}"/>
              </a:ext>
            </a:extLst>
          </p:cNvPr>
          <p:cNvSpPr txBox="1"/>
          <p:nvPr/>
        </p:nvSpPr>
        <p:spPr>
          <a:xfrm>
            <a:off x="7553036" y="2826327"/>
            <a:ext cx="172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b="1" dirty="0">
                <a:latin typeface="Arial Black" panose="020B0A04020102020204" pitchFamily="34" charset="0"/>
              </a:rPr>
              <a:t>04</a:t>
            </a:r>
            <a:endParaRPr lang="ko-KR" altLang="en-US" sz="9000" b="1" dirty="0"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124BD3-B3BD-4F6F-9A63-D6E1F68F6C31}"/>
              </a:ext>
            </a:extLst>
          </p:cNvPr>
          <p:cNvSpPr txBox="1"/>
          <p:nvPr/>
        </p:nvSpPr>
        <p:spPr>
          <a:xfrm>
            <a:off x="9785927" y="2826327"/>
            <a:ext cx="172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b="1" dirty="0">
                <a:latin typeface="Arial Black" panose="020B0A04020102020204" pitchFamily="34" charset="0"/>
              </a:rPr>
              <a:t>05</a:t>
            </a:r>
            <a:endParaRPr lang="ko-KR" altLang="en-US" sz="9000" b="1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4AEE84-A531-42B7-87DC-EA7E3D09FFE0}"/>
              </a:ext>
            </a:extLst>
          </p:cNvPr>
          <p:cNvSpPr txBox="1"/>
          <p:nvPr/>
        </p:nvSpPr>
        <p:spPr>
          <a:xfrm>
            <a:off x="988291" y="3380325"/>
            <a:ext cx="1376217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개발동기</a:t>
            </a:r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F9B18-AB65-4A9D-8F75-E8C9162714A4}"/>
              </a:ext>
            </a:extLst>
          </p:cNvPr>
          <p:cNvSpPr txBox="1"/>
          <p:nvPr/>
        </p:nvSpPr>
        <p:spPr>
          <a:xfrm>
            <a:off x="3223491" y="3380325"/>
            <a:ext cx="1415471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작품설명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BC45C1-CF8C-431B-A766-07682F43D0E7}"/>
              </a:ext>
            </a:extLst>
          </p:cNvPr>
          <p:cNvSpPr txBox="1"/>
          <p:nvPr/>
        </p:nvSpPr>
        <p:spPr>
          <a:xfrm>
            <a:off x="9900226" y="3380325"/>
            <a:ext cx="1498602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추후계획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C03433-E73C-4AD3-BE50-F2F5925A18AA}"/>
              </a:ext>
            </a:extLst>
          </p:cNvPr>
          <p:cNvSpPr txBox="1"/>
          <p:nvPr/>
        </p:nvSpPr>
        <p:spPr>
          <a:xfrm>
            <a:off x="5434444" y="3380325"/>
            <a:ext cx="1498602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기획과정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7D1AF2-1C92-4003-957B-B9D1338A732E}"/>
              </a:ext>
            </a:extLst>
          </p:cNvPr>
          <p:cNvSpPr txBox="1"/>
          <p:nvPr/>
        </p:nvSpPr>
        <p:spPr>
          <a:xfrm>
            <a:off x="7667335" y="3370843"/>
            <a:ext cx="1498602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개발과정</a:t>
            </a:r>
          </a:p>
        </p:txBody>
      </p:sp>
    </p:spTree>
    <p:extLst>
      <p:ext uri="{BB962C8B-B14F-4D97-AF65-F5344CB8AC3E}">
        <p14:creationId xmlns:p14="http://schemas.microsoft.com/office/powerpoint/2010/main" val="269458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4E7AD-F8E2-4421-B6BE-021BC45493DE}"/>
              </a:ext>
            </a:extLst>
          </p:cNvPr>
          <p:cNvSpPr txBox="1"/>
          <p:nvPr/>
        </p:nvSpPr>
        <p:spPr>
          <a:xfrm>
            <a:off x="785091" y="267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01.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ACFB-2602-4319-A36D-30BB8660287D}"/>
              </a:ext>
            </a:extLst>
          </p:cNvPr>
          <p:cNvSpPr txBox="1"/>
          <p:nvPr/>
        </p:nvSpPr>
        <p:spPr>
          <a:xfrm>
            <a:off x="1256145" y="218681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E3682-323C-4B78-8811-D09AA43D5C43}"/>
              </a:ext>
            </a:extLst>
          </p:cNvPr>
          <p:cNvCxnSpPr>
            <a:cxnSpLocks/>
          </p:cNvCxnSpPr>
          <p:nvPr/>
        </p:nvCxnSpPr>
        <p:spPr>
          <a:xfrm>
            <a:off x="1357745" y="717184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2C096-6AA8-43DB-9547-3324EE3BA404}"/>
              </a:ext>
            </a:extLst>
          </p:cNvPr>
          <p:cNvSpPr txBox="1"/>
          <p:nvPr/>
        </p:nvSpPr>
        <p:spPr>
          <a:xfrm>
            <a:off x="1256145" y="7910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개발동기</a:t>
            </a:r>
          </a:p>
        </p:txBody>
      </p:sp>
      <p:pic>
        <p:nvPicPr>
          <p:cNvPr id="2050" name="Picture 2" descr="ìë£ ìì´ì¦ì±">
            <a:extLst>
              <a:ext uri="{FF2B5EF4-FFF2-40B4-BE49-F238E27FC236}">
                <a16:creationId xmlns:a16="http://schemas.microsoft.com/office/drawing/2014/main" id="{9915D1BC-2F00-4144-9511-29B30E348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91" y="1240404"/>
            <a:ext cx="4762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43ACA8-56CD-400D-84B7-510F3A86759D}"/>
              </a:ext>
            </a:extLst>
          </p:cNvPr>
          <p:cNvSpPr txBox="1"/>
          <p:nvPr/>
        </p:nvSpPr>
        <p:spPr>
          <a:xfrm>
            <a:off x="1529195" y="4437249"/>
            <a:ext cx="3680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자료출처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ko-KR" altLang="en-US" sz="1100" b="1" dirty="0" err="1"/>
              <a:t>와이즈앱</a:t>
            </a:r>
            <a:endParaRPr lang="ko-KR" altLang="en-US" sz="1100" b="1" dirty="0"/>
          </a:p>
        </p:txBody>
      </p:sp>
      <p:pic>
        <p:nvPicPr>
          <p:cNvPr id="2052" name="Picture 4" descr="ë¹í¸ì½ì¸ ì´ì©ìì ëí ì´ë¯¸ì§ ê²ìê²°ê³¼">
            <a:extLst>
              <a:ext uri="{FF2B5EF4-FFF2-40B4-BE49-F238E27FC236}">
                <a16:creationId xmlns:a16="http://schemas.microsoft.com/office/drawing/2014/main" id="{7545C741-993F-4416-9A6D-87E67962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95" y="267855"/>
            <a:ext cx="51149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CA74294-2604-403E-A3FE-2ABE280D6387}"/>
              </a:ext>
            </a:extLst>
          </p:cNvPr>
          <p:cNvSpPr txBox="1"/>
          <p:nvPr/>
        </p:nvSpPr>
        <p:spPr>
          <a:xfrm>
            <a:off x="6444095" y="5571206"/>
            <a:ext cx="3680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자료출처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ko-KR" altLang="en-US" sz="1100" b="1" dirty="0" err="1"/>
              <a:t>와이즈앱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9874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4E7AD-F8E2-4421-B6BE-021BC45493DE}"/>
              </a:ext>
            </a:extLst>
          </p:cNvPr>
          <p:cNvSpPr txBox="1"/>
          <p:nvPr/>
        </p:nvSpPr>
        <p:spPr>
          <a:xfrm>
            <a:off x="785091" y="267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02.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ACFB-2602-4319-A36D-30BB8660287D}"/>
              </a:ext>
            </a:extLst>
          </p:cNvPr>
          <p:cNvSpPr txBox="1"/>
          <p:nvPr/>
        </p:nvSpPr>
        <p:spPr>
          <a:xfrm>
            <a:off x="1256145" y="218681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E3682-323C-4B78-8811-D09AA43D5C43}"/>
              </a:ext>
            </a:extLst>
          </p:cNvPr>
          <p:cNvCxnSpPr>
            <a:cxnSpLocks/>
          </p:cNvCxnSpPr>
          <p:nvPr/>
        </p:nvCxnSpPr>
        <p:spPr>
          <a:xfrm>
            <a:off x="1357745" y="717184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2C096-6AA8-43DB-9547-3324EE3BA404}"/>
              </a:ext>
            </a:extLst>
          </p:cNvPr>
          <p:cNvSpPr txBox="1"/>
          <p:nvPr/>
        </p:nvSpPr>
        <p:spPr>
          <a:xfrm>
            <a:off x="1256145" y="7910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작품설명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91E98-4CEC-434B-A2AF-CB0AD1B1E114}"/>
              </a:ext>
            </a:extLst>
          </p:cNvPr>
          <p:cNvSpPr txBox="1"/>
          <p:nvPr/>
        </p:nvSpPr>
        <p:spPr>
          <a:xfrm>
            <a:off x="848012" y="1324022"/>
            <a:ext cx="553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사용언어와 라이브러리</a:t>
            </a:r>
            <a:endParaRPr lang="ko-KR" altLang="en-US" sz="4000" b="1" dirty="0"/>
          </a:p>
        </p:txBody>
      </p:sp>
      <p:pic>
        <p:nvPicPr>
          <p:cNvPr id="4100" name="Picture 4" descr="https://c2.postype.com/2016/06/10/18/42/33a6b4ff7ad28f9e8b64ce285660c969.jpg?w=1000&amp;q=70">
            <a:extLst>
              <a:ext uri="{FF2B5EF4-FFF2-40B4-BE49-F238E27FC236}">
                <a16:creationId xmlns:a16="http://schemas.microsoft.com/office/drawing/2014/main" id="{16A2BF0E-FB5D-4F7F-BB4F-E22659810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2516104"/>
            <a:ext cx="3343959" cy="225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onlpy">
            <a:extLst>
              <a:ext uri="{FF2B5EF4-FFF2-40B4-BE49-F238E27FC236}">
                <a16:creationId xmlns:a16="http://schemas.microsoft.com/office/drawing/2014/main" id="{79F12C7E-5CC7-45CA-92A2-D9E9F566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70" y="2516104"/>
            <a:ext cx="3101163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43E7A5-4134-4C9E-9DF5-4F1259C8025B}"/>
              </a:ext>
            </a:extLst>
          </p:cNvPr>
          <p:cNvSpPr txBox="1"/>
          <p:nvPr/>
        </p:nvSpPr>
        <p:spPr>
          <a:xfrm>
            <a:off x="3117967" y="5334882"/>
            <a:ext cx="383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/>
              <a:t>Beautiful soup</a:t>
            </a:r>
            <a:endParaRPr lang="ko-KR" altLang="en-US" sz="36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84D04-A3CF-4654-BA30-66CF6034D02D}"/>
              </a:ext>
            </a:extLst>
          </p:cNvPr>
          <p:cNvSpPr txBox="1"/>
          <p:nvPr/>
        </p:nvSpPr>
        <p:spPr>
          <a:xfrm>
            <a:off x="2469974" y="4816207"/>
            <a:ext cx="1698496" cy="372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파이썬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6C159-587D-429E-87E7-3FA683150431}"/>
              </a:ext>
            </a:extLst>
          </p:cNvPr>
          <p:cNvSpPr txBox="1"/>
          <p:nvPr/>
        </p:nvSpPr>
        <p:spPr>
          <a:xfrm>
            <a:off x="5067755" y="4403944"/>
            <a:ext cx="220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한국어 정보처리를 위한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패키지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3375E-4EFF-4AA3-B158-97C571E3F044}"/>
              </a:ext>
            </a:extLst>
          </p:cNvPr>
          <p:cNvSpPr txBox="1"/>
          <p:nvPr/>
        </p:nvSpPr>
        <p:spPr>
          <a:xfrm>
            <a:off x="3117967" y="5979856"/>
            <a:ext cx="337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 데이터 </a:t>
            </a:r>
            <a:r>
              <a:rPr lang="ko-KR" altLang="en-US" b="1" dirty="0" err="1"/>
              <a:t>크롤링</a:t>
            </a:r>
            <a:r>
              <a:rPr lang="ko-KR" altLang="en-US" b="1" dirty="0"/>
              <a:t> 라이브러리</a:t>
            </a:r>
          </a:p>
        </p:txBody>
      </p:sp>
      <p:pic>
        <p:nvPicPr>
          <p:cNvPr id="4108" name="Picture 12" descr="ì ëí°ì ëí ì´ë¯¸ì§ ê²ìê²°ê³¼">
            <a:extLst>
              <a:ext uri="{FF2B5EF4-FFF2-40B4-BE49-F238E27FC236}">
                <a16:creationId xmlns:a16="http://schemas.microsoft.com/office/drawing/2014/main" id="{265299B3-42F6-4812-A297-45A2586CB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86" y="2287856"/>
            <a:ext cx="2719739" cy="15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624FC9-9902-445F-994D-72337831401E}"/>
              </a:ext>
            </a:extLst>
          </p:cNvPr>
          <p:cNvSpPr txBox="1"/>
          <p:nvPr/>
        </p:nvSpPr>
        <p:spPr>
          <a:xfrm>
            <a:off x="7967119" y="3631250"/>
            <a:ext cx="1698496" cy="372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유니티엔진</a:t>
            </a:r>
            <a:endParaRPr lang="ko-KR" altLang="en-US" b="1" dirty="0"/>
          </a:p>
        </p:txBody>
      </p:sp>
      <p:pic>
        <p:nvPicPr>
          <p:cNvPr id="4112" name="Picture 16" descr="êµ¬ê¸íì´ì´ë² ì´ì¤ì ëí ì´ë¯¸ì§ ê²ìê²°ê³¼">
            <a:extLst>
              <a:ext uri="{FF2B5EF4-FFF2-40B4-BE49-F238E27FC236}">
                <a16:creationId xmlns:a16="http://schemas.microsoft.com/office/drawing/2014/main" id="{6A7AC6AF-2391-420D-9BDC-7F88DA2B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33" y="4067986"/>
            <a:ext cx="3506057" cy="19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7E505A-39BD-4EA3-A1E6-3C7F0F060544}"/>
              </a:ext>
            </a:extLst>
          </p:cNvPr>
          <p:cNvSpPr txBox="1"/>
          <p:nvPr/>
        </p:nvSpPr>
        <p:spPr>
          <a:xfrm>
            <a:off x="8103424" y="5473381"/>
            <a:ext cx="21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구글 </a:t>
            </a:r>
            <a:r>
              <a:rPr lang="ko-KR" altLang="en-US" b="1" dirty="0" err="1"/>
              <a:t>파이어베이스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16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4E7AD-F8E2-4421-B6BE-021BC45493DE}"/>
              </a:ext>
            </a:extLst>
          </p:cNvPr>
          <p:cNvSpPr txBox="1"/>
          <p:nvPr/>
        </p:nvSpPr>
        <p:spPr>
          <a:xfrm>
            <a:off x="785091" y="267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02.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ACFB-2602-4319-A36D-30BB8660287D}"/>
              </a:ext>
            </a:extLst>
          </p:cNvPr>
          <p:cNvSpPr txBox="1"/>
          <p:nvPr/>
        </p:nvSpPr>
        <p:spPr>
          <a:xfrm>
            <a:off x="1256145" y="218681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E3682-323C-4B78-8811-D09AA43D5C43}"/>
              </a:ext>
            </a:extLst>
          </p:cNvPr>
          <p:cNvCxnSpPr>
            <a:cxnSpLocks/>
          </p:cNvCxnSpPr>
          <p:nvPr/>
        </p:nvCxnSpPr>
        <p:spPr>
          <a:xfrm>
            <a:off x="1357745" y="717184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2C096-6AA8-43DB-9547-3324EE3BA404}"/>
              </a:ext>
            </a:extLst>
          </p:cNvPr>
          <p:cNvSpPr txBox="1"/>
          <p:nvPr/>
        </p:nvSpPr>
        <p:spPr>
          <a:xfrm>
            <a:off x="1256145" y="7910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작품설명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F7AF5-FE1D-4960-8F6D-C2E5674BA0D2}"/>
              </a:ext>
            </a:extLst>
          </p:cNvPr>
          <p:cNvSpPr txBox="1"/>
          <p:nvPr/>
        </p:nvSpPr>
        <p:spPr>
          <a:xfrm>
            <a:off x="988291" y="1459086"/>
            <a:ext cx="58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비트코인과</a:t>
            </a:r>
            <a:r>
              <a:rPr lang="ko-KR" altLang="en-US" b="1" dirty="0"/>
              <a:t> 주식의 공통점은 뉴스 속보나 인터넷 기사의 영향을 많이 받는다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A5591-BD6A-4A77-BF1B-D28D256ABEB4}"/>
              </a:ext>
            </a:extLst>
          </p:cNvPr>
          <p:cNvSpPr txBox="1"/>
          <p:nvPr/>
        </p:nvSpPr>
        <p:spPr>
          <a:xfrm>
            <a:off x="988291" y="2927316"/>
            <a:ext cx="576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따라서 뉴스 속보와 인터넷기사를 실시간으로 받아와 </a:t>
            </a:r>
            <a:endParaRPr lang="en-US" altLang="ko-KR" b="1" dirty="0"/>
          </a:p>
          <a:p>
            <a:r>
              <a:rPr lang="ko-KR" altLang="en-US" b="1" dirty="0"/>
              <a:t>분석하여 상승세와 하락세를 예측한다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705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4E7AD-F8E2-4421-B6BE-021BC45493DE}"/>
              </a:ext>
            </a:extLst>
          </p:cNvPr>
          <p:cNvSpPr txBox="1"/>
          <p:nvPr/>
        </p:nvSpPr>
        <p:spPr>
          <a:xfrm>
            <a:off x="785091" y="267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03.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ACFB-2602-4319-A36D-30BB8660287D}"/>
              </a:ext>
            </a:extLst>
          </p:cNvPr>
          <p:cNvSpPr txBox="1"/>
          <p:nvPr/>
        </p:nvSpPr>
        <p:spPr>
          <a:xfrm>
            <a:off x="1256145" y="218681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E3682-323C-4B78-8811-D09AA43D5C43}"/>
              </a:ext>
            </a:extLst>
          </p:cNvPr>
          <p:cNvCxnSpPr>
            <a:cxnSpLocks/>
          </p:cNvCxnSpPr>
          <p:nvPr/>
        </p:nvCxnSpPr>
        <p:spPr>
          <a:xfrm>
            <a:off x="1357745" y="717184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2C096-6AA8-43DB-9547-3324EE3BA404}"/>
              </a:ext>
            </a:extLst>
          </p:cNvPr>
          <p:cNvSpPr txBox="1"/>
          <p:nvPr/>
        </p:nvSpPr>
        <p:spPr>
          <a:xfrm>
            <a:off x="1256145" y="7910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기획과정</a:t>
            </a:r>
          </a:p>
        </p:txBody>
      </p:sp>
      <p:pic>
        <p:nvPicPr>
          <p:cNvPr id="3078" name="Picture 6" descr="Server icon">
            <a:extLst>
              <a:ext uri="{FF2B5EF4-FFF2-40B4-BE49-F238E27FC236}">
                <a16:creationId xmlns:a16="http://schemas.microsoft.com/office/drawing/2014/main" id="{C79F7CD5-64D2-467E-980A-E5D1A2E7B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260" y="271517"/>
            <a:ext cx="1321955" cy="132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590E8-B9A5-46BE-854F-CB21E3AD98FF}"/>
              </a:ext>
            </a:extLst>
          </p:cNvPr>
          <p:cNvSpPr txBox="1"/>
          <p:nvPr/>
        </p:nvSpPr>
        <p:spPr>
          <a:xfrm>
            <a:off x="7959437" y="159347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pic>
        <p:nvPicPr>
          <p:cNvPr id="3080" name="Picture 8" descr="ëª¨ë°ì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D6D8608D-209E-410B-825C-1435475B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19" y="196280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1D3CF0-B9CD-4E65-8D9F-8BD737827643}"/>
              </a:ext>
            </a:extLst>
          </p:cNvPr>
          <p:cNvSpPr txBox="1"/>
          <p:nvPr/>
        </p:nvSpPr>
        <p:spPr>
          <a:xfrm>
            <a:off x="3391738" y="3456506"/>
            <a:ext cx="8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</a:t>
            </a:r>
          </a:p>
        </p:txBody>
      </p:sp>
      <p:pic>
        <p:nvPicPr>
          <p:cNvPr id="3084" name="Picture 12" descr="ê´ë ¨ ì´ë¯¸ì§">
            <a:extLst>
              <a:ext uri="{FF2B5EF4-FFF2-40B4-BE49-F238E27FC236}">
                <a16:creationId xmlns:a16="http://schemas.microsoft.com/office/drawing/2014/main" id="{DF7F7E6C-492B-4148-BAA8-34BFBCE2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87" y="4272580"/>
            <a:ext cx="1689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4BBC9-F241-4767-8C57-618D42683FC9}"/>
              </a:ext>
            </a:extLst>
          </p:cNvPr>
          <p:cNvSpPr txBox="1"/>
          <p:nvPr/>
        </p:nvSpPr>
        <p:spPr>
          <a:xfrm>
            <a:off x="7730260" y="5961680"/>
            <a:ext cx="132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비트코인</a:t>
            </a:r>
            <a:r>
              <a:rPr lang="ko-KR" altLang="en-US" b="1" dirty="0"/>
              <a:t> 거래소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ABF8BC-D916-44C0-92C6-ACD9DEF91334}"/>
              </a:ext>
            </a:extLst>
          </p:cNvPr>
          <p:cNvCxnSpPr>
            <a:cxnSpLocks/>
            <a:stCxn id="3084" idx="1"/>
            <a:endCxn id="3080" idx="3"/>
          </p:cNvCxnSpPr>
          <p:nvPr/>
        </p:nvCxnSpPr>
        <p:spPr>
          <a:xfrm flipH="1" flipV="1">
            <a:off x="4551219" y="2686704"/>
            <a:ext cx="2995468" cy="24304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1CF81B-0893-4ACF-9EA7-55BC83D04BC0}"/>
              </a:ext>
            </a:extLst>
          </p:cNvPr>
          <p:cNvSpPr txBox="1"/>
          <p:nvPr/>
        </p:nvSpPr>
        <p:spPr>
          <a:xfrm>
            <a:off x="3983183" y="4241072"/>
            <a:ext cx="219521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제공하는 </a:t>
            </a:r>
            <a:r>
              <a:rPr lang="en-US" altLang="ko-KR" b="1" dirty="0"/>
              <a:t>API</a:t>
            </a:r>
            <a:r>
              <a:rPr lang="ko-KR" altLang="en-US" b="1" dirty="0"/>
              <a:t>를 이용하여 실시간으로 </a:t>
            </a:r>
            <a:r>
              <a:rPr lang="ko-KR" altLang="en-US" b="1" dirty="0" err="1"/>
              <a:t>비트코인들의</a:t>
            </a:r>
            <a:r>
              <a:rPr lang="ko-KR" altLang="en-US" b="1" dirty="0"/>
              <a:t> 가격정보를 제공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95DD30-D12D-4F78-9B76-5649BBF4868F}"/>
              </a:ext>
            </a:extLst>
          </p:cNvPr>
          <p:cNvCxnSpPr>
            <a:stCxn id="3078" idx="1"/>
            <a:endCxn id="3080" idx="3"/>
          </p:cNvCxnSpPr>
          <p:nvPr/>
        </p:nvCxnSpPr>
        <p:spPr>
          <a:xfrm flipH="1">
            <a:off x="4551219" y="932495"/>
            <a:ext cx="3179041" cy="1754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C98A-5B41-4BAE-805B-70B13149509D}"/>
              </a:ext>
            </a:extLst>
          </p:cNvPr>
          <p:cNvSpPr txBox="1"/>
          <p:nvPr/>
        </p:nvSpPr>
        <p:spPr>
          <a:xfrm>
            <a:off x="5855711" y="2125324"/>
            <a:ext cx="35655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뉴스기사들을 크롤링하여 긍정적인 기사인지 부정적인 기사인지 판단한 후 사용자에게 제공</a:t>
            </a:r>
          </a:p>
        </p:txBody>
      </p:sp>
      <p:cxnSp>
        <p:nvCxnSpPr>
          <p:cNvPr id="3100" name="연결선: 꺾임 3099">
            <a:extLst>
              <a:ext uri="{FF2B5EF4-FFF2-40B4-BE49-F238E27FC236}">
                <a16:creationId xmlns:a16="http://schemas.microsoft.com/office/drawing/2014/main" id="{349E7476-A398-4A0C-81E2-D1AB62E6A352}"/>
              </a:ext>
            </a:extLst>
          </p:cNvPr>
          <p:cNvCxnSpPr>
            <a:cxnSpLocks/>
            <a:stCxn id="3084" idx="0"/>
          </p:cNvCxnSpPr>
          <p:nvPr/>
        </p:nvCxnSpPr>
        <p:spPr>
          <a:xfrm rot="5400000" flipH="1" flipV="1">
            <a:off x="7051683" y="2933026"/>
            <a:ext cx="2679108" cy="12700"/>
          </a:xfrm>
          <a:prstGeom prst="bentConnector5">
            <a:avLst>
              <a:gd name="adj1" fmla="val 28412"/>
              <a:gd name="adj2" fmla="val 10950000"/>
              <a:gd name="adj3" fmla="val 10853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1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4E7AD-F8E2-4421-B6BE-021BC45493DE}"/>
              </a:ext>
            </a:extLst>
          </p:cNvPr>
          <p:cNvSpPr txBox="1"/>
          <p:nvPr/>
        </p:nvSpPr>
        <p:spPr>
          <a:xfrm>
            <a:off x="785091" y="267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03.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ACFB-2602-4319-A36D-30BB8660287D}"/>
              </a:ext>
            </a:extLst>
          </p:cNvPr>
          <p:cNvSpPr txBox="1"/>
          <p:nvPr/>
        </p:nvSpPr>
        <p:spPr>
          <a:xfrm>
            <a:off x="1256145" y="218681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E3682-323C-4B78-8811-D09AA43D5C43}"/>
              </a:ext>
            </a:extLst>
          </p:cNvPr>
          <p:cNvCxnSpPr>
            <a:cxnSpLocks/>
          </p:cNvCxnSpPr>
          <p:nvPr/>
        </p:nvCxnSpPr>
        <p:spPr>
          <a:xfrm>
            <a:off x="1357745" y="717184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2C096-6AA8-43DB-9547-3324EE3BA404}"/>
              </a:ext>
            </a:extLst>
          </p:cNvPr>
          <p:cNvSpPr txBox="1"/>
          <p:nvPr/>
        </p:nvSpPr>
        <p:spPr>
          <a:xfrm>
            <a:off x="1256145" y="7910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기획과정</a:t>
            </a:r>
          </a:p>
        </p:txBody>
      </p:sp>
      <p:pic>
        <p:nvPicPr>
          <p:cNvPr id="8" name="Picture 6" descr="Server icon">
            <a:extLst>
              <a:ext uri="{FF2B5EF4-FFF2-40B4-BE49-F238E27FC236}">
                <a16:creationId xmlns:a16="http://schemas.microsoft.com/office/drawing/2014/main" id="{F8C07748-B4D9-47C5-9BE5-D622C6744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7" y="1846317"/>
            <a:ext cx="1321955" cy="132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56FEF1-E6D2-4340-8602-A8BC7A73F321}"/>
              </a:ext>
            </a:extLst>
          </p:cNvPr>
          <p:cNvSpPr txBox="1"/>
          <p:nvPr/>
        </p:nvSpPr>
        <p:spPr>
          <a:xfrm>
            <a:off x="824344" y="316827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0039D-8D5F-4FAE-BEC8-8025D69B6AE1}"/>
              </a:ext>
            </a:extLst>
          </p:cNvPr>
          <p:cNvSpPr txBox="1"/>
          <p:nvPr/>
        </p:nvSpPr>
        <p:spPr>
          <a:xfrm>
            <a:off x="2056364" y="1846317"/>
            <a:ext cx="481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구글 </a:t>
            </a:r>
            <a:r>
              <a:rPr lang="ko-KR" altLang="en-US" b="1" dirty="0" err="1"/>
              <a:t>파이어베이스</a:t>
            </a:r>
            <a:r>
              <a:rPr lang="ko-KR" altLang="en-US" b="1" dirty="0"/>
              <a:t> 사용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B8046-082C-452A-A54A-F273EE060077}"/>
              </a:ext>
            </a:extLst>
          </p:cNvPr>
          <p:cNvSpPr txBox="1"/>
          <p:nvPr/>
        </p:nvSpPr>
        <p:spPr>
          <a:xfrm>
            <a:off x="2041236" y="2215649"/>
            <a:ext cx="481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데이터는 </a:t>
            </a:r>
            <a:r>
              <a:rPr lang="en-US" altLang="ko-KR" b="1" dirty="0"/>
              <a:t>JSON</a:t>
            </a:r>
            <a:r>
              <a:rPr lang="ko-KR" altLang="en-US" b="1" dirty="0"/>
              <a:t>으로 보관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2" name="Picture 8" descr="ëª¨ë°ì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8806A345-032F-4C29-9544-BB2BF1818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4" y="405400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B5F9E8-E79E-4BE6-A13F-9622767A2FE7}"/>
              </a:ext>
            </a:extLst>
          </p:cNvPr>
          <p:cNvSpPr txBox="1"/>
          <p:nvPr/>
        </p:nvSpPr>
        <p:spPr>
          <a:xfrm>
            <a:off x="820562" y="5528086"/>
            <a:ext cx="8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CF677-EC7B-48B8-8B08-B4161ECAA074}"/>
              </a:ext>
            </a:extLst>
          </p:cNvPr>
          <p:cNvSpPr txBox="1"/>
          <p:nvPr/>
        </p:nvSpPr>
        <p:spPr>
          <a:xfrm>
            <a:off x="2056364" y="4108881"/>
            <a:ext cx="340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사용자는 가상으로 </a:t>
            </a:r>
            <a:r>
              <a:rPr lang="ko-KR" altLang="en-US" b="1" dirty="0" err="1"/>
              <a:t>비트코인에</a:t>
            </a:r>
            <a:r>
              <a:rPr lang="ko-KR" altLang="en-US" b="1" dirty="0"/>
              <a:t> 투자할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931AF0-73E4-4077-AE98-EF95C68D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320" y="218681"/>
            <a:ext cx="3614727" cy="3318923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5A300E6-958D-4E81-B4F8-02CE9760BDA9}"/>
              </a:ext>
            </a:extLst>
          </p:cNvPr>
          <p:cNvCxnSpPr/>
          <p:nvPr/>
        </p:nvCxnSpPr>
        <p:spPr>
          <a:xfrm>
            <a:off x="8930936" y="381740"/>
            <a:ext cx="1269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370BBA0-BF98-4E2E-8DBC-D1DC4F222E25}"/>
              </a:ext>
            </a:extLst>
          </p:cNvPr>
          <p:cNvCxnSpPr>
            <a:cxnSpLocks/>
          </p:cNvCxnSpPr>
          <p:nvPr/>
        </p:nvCxnSpPr>
        <p:spPr>
          <a:xfrm>
            <a:off x="8957569" y="1704513"/>
            <a:ext cx="1242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3ADBDB-D793-474D-8D6D-7E24599FCA90}"/>
              </a:ext>
            </a:extLst>
          </p:cNvPr>
          <p:cNvCxnSpPr>
            <a:cxnSpLocks/>
          </p:cNvCxnSpPr>
          <p:nvPr/>
        </p:nvCxnSpPr>
        <p:spPr>
          <a:xfrm>
            <a:off x="9001957" y="3000652"/>
            <a:ext cx="1198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EE39DD6-9043-4AD4-9D5D-9B8DC8B2C6BC}"/>
              </a:ext>
            </a:extLst>
          </p:cNvPr>
          <p:cNvCxnSpPr/>
          <p:nvPr/>
        </p:nvCxnSpPr>
        <p:spPr>
          <a:xfrm>
            <a:off x="10200443" y="381740"/>
            <a:ext cx="0" cy="372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5637C8-61AD-4739-92AE-02179F0E1C09}"/>
              </a:ext>
            </a:extLst>
          </p:cNvPr>
          <p:cNvSpPr txBox="1"/>
          <p:nvPr/>
        </p:nvSpPr>
        <p:spPr>
          <a:xfrm>
            <a:off x="7989903" y="4225771"/>
            <a:ext cx="3471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뉴스기사를 분석하여 전망을 예측하여 </a:t>
            </a:r>
            <a:r>
              <a:rPr lang="ko-KR" altLang="en-US" sz="1400" b="1" dirty="0" err="1"/>
              <a:t>비트코인</a:t>
            </a:r>
            <a:r>
              <a:rPr lang="ko-KR" altLang="en-US" sz="1400" b="1" dirty="0"/>
              <a:t> 가격의 </a:t>
            </a:r>
            <a:r>
              <a:rPr lang="ko-KR" altLang="en-US" sz="1400" b="1" dirty="0" err="1"/>
              <a:t>상승또는</a:t>
            </a:r>
            <a:r>
              <a:rPr lang="ko-KR" altLang="en-US" sz="1400" b="1" dirty="0"/>
              <a:t> 하락을 예측한다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66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4E7AD-F8E2-4421-B6BE-021BC45493DE}"/>
              </a:ext>
            </a:extLst>
          </p:cNvPr>
          <p:cNvSpPr txBox="1"/>
          <p:nvPr/>
        </p:nvSpPr>
        <p:spPr>
          <a:xfrm>
            <a:off x="785091" y="267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04.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ACFB-2602-4319-A36D-30BB8660287D}"/>
              </a:ext>
            </a:extLst>
          </p:cNvPr>
          <p:cNvSpPr txBox="1"/>
          <p:nvPr/>
        </p:nvSpPr>
        <p:spPr>
          <a:xfrm>
            <a:off x="1256145" y="218681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E3682-323C-4B78-8811-D09AA43D5C43}"/>
              </a:ext>
            </a:extLst>
          </p:cNvPr>
          <p:cNvCxnSpPr>
            <a:cxnSpLocks/>
          </p:cNvCxnSpPr>
          <p:nvPr/>
        </p:nvCxnSpPr>
        <p:spPr>
          <a:xfrm>
            <a:off x="1357745" y="717184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2C096-6AA8-43DB-9547-3324EE3BA404}"/>
              </a:ext>
            </a:extLst>
          </p:cNvPr>
          <p:cNvSpPr txBox="1"/>
          <p:nvPr/>
        </p:nvSpPr>
        <p:spPr>
          <a:xfrm>
            <a:off x="1256145" y="7910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개발과정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FE298-CF2A-4177-B968-73F658094D28}"/>
              </a:ext>
            </a:extLst>
          </p:cNvPr>
          <p:cNvSpPr txBox="1"/>
          <p:nvPr/>
        </p:nvSpPr>
        <p:spPr>
          <a:xfrm>
            <a:off x="785091" y="4611888"/>
            <a:ext cx="584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네이버뉴스의 웹페이지 소스를 분석하여 </a:t>
            </a:r>
            <a:r>
              <a:rPr lang="ko-KR" altLang="en-US" sz="1400" b="1" dirty="0" err="1"/>
              <a:t>크롤링을</a:t>
            </a:r>
            <a:r>
              <a:rPr lang="ko-KR" altLang="en-US" sz="1400" b="1" dirty="0"/>
              <a:t> 통해 네이버뉴스의 기사제목을 </a:t>
            </a:r>
            <a:r>
              <a:rPr lang="en-US" altLang="ko-KR" sz="1400" b="1" dirty="0"/>
              <a:t>TXT</a:t>
            </a:r>
            <a:r>
              <a:rPr lang="ko-KR" altLang="en-US" sz="1400" b="1" dirty="0"/>
              <a:t>파일로 저장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FA306B-5111-4220-BAC3-35BFA1C5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35" y="93105"/>
            <a:ext cx="6841067" cy="3705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382B42-94D3-4783-AB44-DB009DA6E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76" y="1126131"/>
            <a:ext cx="5629275" cy="3267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D1DF01-CFD7-4043-A26F-8AB807B1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137" y="2257777"/>
            <a:ext cx="4369873" cy="446475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655ADAA-7A7F-4099-9B3B-E8983B2A8CF7}"/>
              </a:ext>
            </a:extLst>
          </p:cNvPr>
          <p:cNvCxnSpPr/>
          <p:nvPr/>
        </p:nvCxnSpPr>
        <p:spPr>
          <a:xfrm flipH="1">
            <a:off x="3959441" y="1126131"/>
            <a:ext cx="6676008" cy="16335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4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F544390-5798-4569-B643-2CCB3F4787B0}"/>
              </a:ext>
            </a:extLst>
          </p:cNvPr>
          <p:cNvSpPr/>
          <p:nvPr/>
        </p:nvSpPr>
        <p:spPr>
          <a:xfrm rot="5400000">
            <a:off x="13854" y="-1385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BD732447-E2A4-4013-A533-0EA41635ABC8}"/>
              </a:ext>
            </a:extLst>
          </p:cNvPr>
          <p:cNvSpPr/>
          <p:nvPr/>
        </p:nvSpPr>
        <p:spPr>
          <a:xfrm rot="16200000">
            <a:off x="11217565" y="5883564"/>
            <a:ext cx="960582" cy="98829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4E7AD-F8E2-4421-B6BE-021BC45493DE}"/>
              </a:ext>
            </a:extLst>
          </p:cNvPr>
          <p:cNvSpPr txBox="1"/>
          <p:nvPr/>
        </p:nvSpPr>
        <p:spPr>
          <a:xfrm>
            <a:off x="785091" y="267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04.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ACFB-2602-4319-A36D-30BB8660287D}"/>
              </a:ext>
            </a:extLst>
          </p:cNvPr>
          <p:cNvSpPr txBox="1"/>
          <p:nvPr/>
        </p:nvSpPr>
        <p:spPr>
          <a:xfrm>
            <a:off x="1256145" y="218681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E3682-323C-4B78-8811-D09AA43D5C43}"/>
              </a:ext>
            </a:extLst>
          </p:cNvPr>
          <p:cNvCxnSpPr>
            <a:cxnSpLocks/>
          </p:cNvCxnSpPr>
          <p:nvPr/>
        </p:nvCxnSpPr>
        <p:spPr>
          <a:xfrm>
            <a:off x="1357745" y="717184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2C096-6AA8-43DB-9547-3324EE3BA404}"/>
              </a:ext>
            </a:extLst>
          </p:cNvPr>
          <p:cNvSpPr txBox="1"/>
          <p:nvPr/>
        </p:nvSpPr>
        <p:spPr>
          <a:xfrm>
            <a:off x="1256145" y="7910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개발과정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D1E09C-2B40-4F2A-8214-22CBD1B5A10D}"/>
              </a:ext>
            </a:extLst>
          </p:cNvPr>
          <p:cNvSpPr txBox="1"/>
          <p:nvPr/>
        </p:nvSpPr>
        <p:spPr>
          <a:xfrm>
            <a:off x="236393" y="1883102"/>
            <a:ext cx="316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긍정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부정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중립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입력문장 입력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3C20E3-B4EB-4443-BA73-BB186271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3" y="1262507"/>
            <a:ext cx="2257425" cy="657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FE5CD9-ED58-46D0-9094-A6D0522E1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3" y="2209275"/>
            <a:ext cx="3228975" cy="19145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D6FCAA4-CAEB-4BAE-B22C-C476C9DD8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14" y="4085700"/>
            <a:ext cx="5076825" cy="685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AC596A-22A9-4D11-AC7B-0504F951DFB3}"/>
              </a:ext>
            </a:extLst>
          </p:cNvPr>
          <p:cNvSpPr txBox="1"/>
          <p:nvPr/>
        </p:nvSpPr>
        <p:spPr>
          <a:xfrm>
            <a:off x="5319855" y="4480733"/>
            <a:ext cx="398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문장을 받아서 형태소 분석을 한 뒤 위에서 </a:t>
            </a:r>
            <a:r>
              <a:rPr lang="ko-KR" altLang="en-US" sz="1400" b="1" dirty="0" err="1"/>
              <a:t>입력받은</a:t>
            </a:r>
            <a:r>
              <a:rPr lang="ko-KR" altLang="en-US" sz="1400" b="1" dirty="0"/>
              <a:t> 단어들과 비교합니다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FB93E7-7986-413B-907F-155D22189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14" y="4835867"/>
            <a:ext cx="4581525" cy="4000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D601CD4-3F85-42CF-8F64-EBD8F443D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344" y="310007"/>
            <a:ext cx="277177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C519A16-B5A3-41E4-B3B1-85F1A721687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197100" y="1114870"/>
            <a:ext cx="2237244" cy="30732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B3F9EE-E282-4FBF-A97D-CEEB2ECF2625}"/>
              </a:ext>
            </a:extLst>
          </p:cNvPr>
          <p:cNvSpPr txBox="1"/>
          <p:nvPr/>
        </p:nvSpPr>
        <p:spPr>
          <a:xfrm>
            <a:off x="4434344" y="1960046"/>
            <a:ext cx="277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입력한 </a:t>
            </a:r>
            <a:r>
              <a:rPr lang="ko-KR" altLang="en-US" sz="1400" b="1" dirty="0" err="1"/>
              <a:t>긍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부정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중립단어 또한 형태소분석을 하고 재정리함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47E6D5-B8DD-41AD-8940-4E623677A0D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578677" y="3453851"/>
            <a:ext cx="1855667" cy="1382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676E97ED-34D0-45AB-AB2F-47F03E56E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93" y="5205505"/>
            <a:ext cx="2152650" cy="12763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8CDDE1-38C9-4805-875E-53B9496E000E}"/>
              </a:ext>
            </a:extLst>
          </p:cNvPr>
          <p:cNvSpPr txBox="1"/>
          <p:nvPr/>
        </p:nvSpPr>
        <p:spPr>
          <a:xfrm>
            <a:off x="1615122" y="5636712"/>
            <a:ext cx="264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결과값에 따라 긍정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부정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판결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047ACFC-464A-404A-A719-10C924CD7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344" y="2466395"/>
            <a:ext cx="494347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911BFBA-74BA-4354-B3A3-1264E4164C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0737" y="139783"/>
            <a:ext cx="2419350" cy="19240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1BC5ADF-DB4F-4810-B800-8D9B866452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4705" y="362394"/>
            <a:ext cx="220489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248</Words>
  <Application>Microsoft Office PowerPoint</Application>
  <PresentationFormat>와이드스크린</PresentationFormat>
  <Paragraphs>86</Paragraphs>
  <Slides>13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정성욱2</dc:creator>
  <cp:lastModifiedBy>정성욱2</cp:lastModifiedBy>
  <cp:revision>26</cp:revision>
  <dcterms:created xsi:type="dcterms:W3CDTF">2018-05-02T12:46:39Z</dcterms:created>
  <dcterms:modified xsi:type="dcterms:W3CDTF">2018-05-02T18:47:58Z</dcterms:modified>
</cp:coreProperties>
</file>