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56" r:id="rId2"/>
    <p:sldId id="454" r:id="rId3"/>
    <p:sldId id="462" r:id="rId4"/>
    <p:sldId id="463" r:id="rId5"/>
    <p:sldId id="473" r:id="rId6"/>
    <p:sldId id="474" r:id="rId7"/>
    <p:sldId id="475" r:id="rId8"/>
    <p:sldId id="476" r:id="rId9"/>
    <p:sldId id="477" r:id="rId10"/>
    <p:sldId id="478" r:id="rId11"/>
    <p:sldId id="485" r:id="rId12"/>
    <p:sldId id="479" r:id="rId13"/>
    <p:sldId id="480" r:id="rId14"/>
    <p:sldId id="481" r:id="rId15"/>
    <p:sldId id="482" r:id="rId16"/>
    <p:sldId id="483" r:id="rId17"/>
    <p:sldId id="484" r:id="rId18"/>
    <p:sldId id="486" r:id="rId19"/>
    <p:sldId id="487" r:id="rId20"/>
    <p:sldId id="488" r:id="rId21"/>
    <p:sldId id="464" r:id="rId22"/>
    <p:sldId id="506" r:id="rId23"/>
    <p:sldId id="467" r:id="rId24"/>
    <p:sldId id="461" r:id="rId25"/>
    <p:sldId id="500" r:id="rId26"/>
    <p:sldId id="492" r:id="rId27"/>
    <p:sldId id="507" r:id="rId28"/>
    <p:sldId id="491" r:id="rId29"/>
    <p:sldId id="498" r:id="rId30"/>
    <p:sldId id="508" r:id="rId31"/>
    <p:sldId id="499" r:id="rId32"/>
    <p:sldId id="470" r:id="rId33"/>
    <p:sldId id="504" r:id="rId34"/>
    <p:sldId id="496" r:id="rId35"/>
    <p:sldId id="497" r:id="rId36"/>
    <p:sldId id="501" r:id="rId37"/>
    <p:sldId id="502" r:id="rId38"/>
    <p:sldId id="5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BFE"/>
    <a:srgbClr val="2F74B3"/>
    <a:srgbClr val="0336DB"/>
    <a:srgbClr val="0070C0"/>
    <a:srgbClr val="16A086"/>
    <a:srgbClr val="13A286"/>
    <a:srgbClr val="F69C15"/>
    <a:srgbClr val="445468"/>
    <a:srgbClr val="9CBC58"/>
    <a:srgbClr val="C1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467" autoAdjust="0"/>
  </p:normalViewPr>
  <p:slideViewPr>
    <p:cSldViewPr snapToGrid="0" showGuides="1">
      <p:cViewPr varScale="1">
        <p:scale>
          <a:sx n="99" d="100"/>
          <a:sy n="99" d="100"/>
        </p:scale>
        <p:origin x="-9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F7DFC-648B-4B20-804E-F0CECFB3E18B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374D2-986D-4163-B148-02862C8F8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Front Controller : </a:t>
            </a:r>
            <a:r>
              <a:rPr lang="ko-KR" altLang="en-US" dirty="0" smtClean="0"/>
              <a:t>모든 요청을 최초로 받아들이는 역할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SPRING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dispatcher servlet, Code igniter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index.php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Dispatcher</a:t>
            </a:r>
            <a:r>
              <a:rPr lang="en-US" altLang="ko-KR" baseline="0" dirty="0" smtClean="0"/>
              <a:t> Servlet : Front controller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Clinet</a:t>
            </a:r>
            <a:r>
              <a:rPr lang="ko-KR" altLang="en-US" baseline="0" dirty="0" smtClean="0"/>
              <a:t>의 요청을 접수하여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을 기준으로 요청을 처리할 </a:t>
            </a:r>
            <a:r>
              <a:rPr lang="en-US" altLang="ko-KR" baseline="0" dirty="0" smtClean="0"/>
              <a:t>Controller</a:t>
            </a:r>
            <a:r>
              <a:rPr lang="ko-KR" altLang="en-US" baseline="0" dirty="0" smtClean="0"/>
              <a:t>를 찾고 그 컨트롤러에 처리를 위임하고 결과를 받아서 사용자에게 처리결과가 담긴 화면 제공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Handler Mapping 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파라미터정보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 등을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컨트롤러에게 위임할지를 결정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Handler Adapter : </a:t>
            </a:r>
            <a:r>
              <a:rPr lang="ko-KR" altLang="en-US" baseline="0" dirty="0" smtClean="0"/>
              <a:t>결정된 </a:t>
            </a:r>
            <a:r>
              <a:rPr lang="en-US" altLang="ko-KR" baseline="0" dirty="0" smtClean="0"/>
              <a:t>controller</a:t>
            </a:r>
            <a:r>
              <a:rPr lang="ko-KR" altLang="en-US" baseline="0" dirty="0" smtClean="0"/>
              <a:t>를 실행시킴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Controller : service</a:t>
            </a:r>
            <a:r>
              <a:rPr lang="ko-KR" altLang="en-US" baseline="0" dirty="0" smtClean="0"/>
              <a:t>에 작업을 위임하고 결과를 받아서 모델과 </a:t>
            </a:r>
            <a:r>
              <a:rPr lang="ko-KR" altLang="en-US" baseline="0" dirty="0" err="1" smtClean="0"/>
              <a:t>뷰</a:t>
            </a:r>
            <a:r>
              <a:rPr lang="ko-KR" altLang="en-US" baseline="0" dirty="0" smtClean="0"/>
              <a:t> 정보를 전달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Service, DAO :  Model </a:t>
            </a:r>
            <a:r>
              <a:rPr lang="ko-KR" altLang="en-US" baseline="0" dirty="0" smtClean="0"/>
              <a:t>계층에 속하며 비즈니스 </a:t>
            </a:r>
            <a:r>
              <a:rPr lang="ko-KR" altLang="en-US" baseline="0" dirty="0" err="1" smtClean="0"/>
              <a:t>로직</a:t>
            </a:r>
            <a:r>
              <a:rPr lang="ko-KR" altLang="en-US" baseline="0" dirty="0" smtClean="0"/>
              <a:t> 처리를 담당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View resolver : view</a:t>
            </a:r>
            <a:r>
              <a:rPr lang="ko-KR" altLang="en-US" baseline="0" dirty="0" smtClean="0"/>
              <a:t>이름을 받아서 </a:t>
            </a:r>
            <a:r>
              <a:rPr lang="en-US" altLang="ko-KR" baseline="0" dirty="0" smtClean="0"/>
              <a:t>view </a:t>
            </a:r>
            <a:r>
              <a:rPr lang="ko-KR" altLang="en-US" baseline="0" dirty="0" smtClean="0"/>
              <a:t>객체 생성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View : view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rendering </a:t>
            </a:r>
            <a:r>
              <a:rPr lang="ko-KR" altLang="en-US" baseline="0" dirty="0" smtClean="0"/>
              <a:t>작업 수행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15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0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82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1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의 요청이 </a:t>
            </a:r>
            <a:r>
              <a:rPr lang="en-US" altLang="ko-KR" dirty="0" smtClean="0"/>
              <a:t>dispatcher servlet</a:t>
            </a:r>
            <a:r>
              <a:rPr lang="ko-KR" altLang="en-US" dirty="0" smtClean="0"/>
              <a:t>으로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4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Dispatcher servlet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getHandler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실행하여 </a:t>
            </a:r>
            <a:r>
              <a:rPr lang="en-US" altLang="ko-KR" dirty="0" smtClean="0"/>
              <a:t>Handler Mapping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6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 해당하는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찾았다면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HandlerExecutionChain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 담아 리턴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[handler object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</a:t>
            </a:r>
            <a:r>
              <a:rPr lang="en-US" altLang="ko-KR" baseline="0" dirty="0" err="1" smtClean="0"/>
              <a:t>HandlerExcutionChain</a:t>
            </a:r>
            <a:r>
              <a:rPr lang="en-US" altLang="ko-KR" baseline="0" dirty="0" smtClean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3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Dispatcher servlet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getHandlerAdaptor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실행하여 </a:t>
            </a:r>
            <a:r>
              <a:rPr lang="en-US" altLang="ko-KR" baseline="0" dirty="0" smtClean="0"/>
              <a:t>Handler Adaptor </a:t>
            </a:r>
            <a:r>
              <a:rPr lang="ko-KR" altLang="en-US" baseline="0" dirty="0" smtClean="0"/>
              <a:t>수행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34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1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8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374D2-986D-4163-B148-02862C8F86A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8"/>
          <p:cNvSpPr/>
          <p:nvPr userDrawn="1"/>
        </p:nvSpPr>
        <p:spPr>
          <a:xfrm>
            <a:off x="0" y="6132444"/>
            <a:ext cx="12192000" cy="725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417311" y="431479"/>
            <a:ext cx="1207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MVC</a:t>
            </a:r>
            <a:endParaRPr lang="id-ID" sz="4000" b="1" dirty="0">
              <a:solidFill>
                <a:srgbClr val="0070C0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4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17311" y="431479"/>
            <a:ext cx="1207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MVC</a:t>
            </a:r>
            <a:endParaRPr lang="id-ID" sz="4000" b="1" dirty="0">
              <a:solidFill>
                <a:srgbClr val="0070C0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6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431" y="431479"/>
            <a:ext cx="2847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SPRING MVC</a:t>
            </a:r>
            <a:endParaRPr lang="id-ID" sz="4000" b="1" dirty="0">
              <a:solidFill>
                <a:srgbClr val="0070C0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3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8"/>
          <p:cNvSpPr/>
          <p:nvPr userDrawn="1"/>
        </p:nvSpPr>
        <p:spPr>
          <a:xfrm>
            <a:off x="0" y="6132444"/>
            <a:ext cx="12192000" cy="725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525930" y="431479"/>
            <a:ext cx="2620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RESTful</a:t>
            </a:r>
            <a:r>
              <a:rPr lang="en-US" sz="4000" b="1" baseline="0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API</a:t>
            </a:r>
            <a:endParaRPr lang="id-ID" sz="4000" b="1" dirty="0">
              <a:solidFill>
                <a:srgbClr val="0070C0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5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2783" y="431479"/>
            <a:ext cx="2107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REST</a:t>
            </a:r>
            <a:r>
              <a:rPr lang="en-US" sz="4000" b="1" baseline="0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API</a:t>
            </a:r>
            <a:endParaRPr lang="id-ID" sz="4000" b="1" dirty="0">
              <a:solidFill>
                <a:srgbClr val="0070C0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8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55411" y="234308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baseline="0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프로젝트</a:t>
            </a:r>
            <a:r>
              <a:rPr lang="en-US" sz="4000" b="1" baseline="0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</a:t>
            </a:r>
            <a:r>
              <a:rPr lang="ko-KR" altLang="en-US" sz="4000" b="1" baseline="0" dirty="0" smtClean="0">
                <a:solidFill>
                  <a:srgbClr val="0070C0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적용</a:t>
            </a:r>
            <a:endParaRPr lang="id-ID" sz="4000" b="1" dirty="0">
              <a:solidFill>
                <a:srgbClr val="0070C0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4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20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0541-0799-4B80-BB55-C561F12F496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7" r:id="rId3"/>
    <p:sldLayoutId id="2147483661" r:id="rId4"/>
    <p:sldLayoutId id="2147483658" r:id="rId5"/>
    <p:sldLayoutId id="2147483659" r:id="rId6"/>
    <p:sldLayoutId id="2147483660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jpe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3" y="1929745"/>
            <a:ext cx="12192000" cy="30994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618340" y="2913596"/>
            <a:ext cx="6952988" cy="173950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400" b="1" dirty="0" smtClean="0">
                <a:solidFill>
                  <a:schemeClr val="bg1"/>
                </a:solidFill>
                <a:latin typeface="Ruda" panose="02000000000000000000" pitchFamily="2" charset="0"/>
                <a:ea typeface="Fira Sans SemiBold" panose="00000700000000000000" pitchFamily="50" charset="0"/>
                <a:cs typeface="Clear Sans Medium" panose="020B0603030202020304" pitchFamily="34" charset="0"/>
              </a:rPr>
              <a:t>SPRING MVC &amp; REST API</a:t>
            </a:r>
            <a:endParaRPr lang="en-GB" sz="4400" b="1" dirty="0">
              <a:solidFill>
                <a:schemeClr val="bg1"/>
              </a:solidFill>
              <a:latin typeface="Ruda" panose="02000000000000000000" pitchFamily="2" charset="0"/>
              <a:ea typeface="Fira Sans SemiBold" panose="00000700000000000000" pitchFamily="50" charset="0"/>
              <a:cs typeface="Clear Sans Medium" panose="020B06030302020203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741772" y="2367869"/>
            <a:ext cx="782595" cy="859103"/>
            <a:chOff x="5741772" y="2224994"/>
            <a:chExt cx="782595" cy="859103"/>
          </a:xfrm>
        </p:grpSpPr>
        <p:sp>
          <p:nvSpPr>
            <p:cNvPr id="4" name="이등변 삼각형 3"/>
            <p:cNvSpPr/>
            <p:nvPr/>
          </p:nvSpPr>
          <p:spPr>
            <a:xfrm>
              <a:off x="5741772" y="2224994"/>
              <a:ext cx="782595" cy="850865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4" idx="0"/>
              <a:endCxn id="4" idx="3"/>
            </p:cNvCxnSpPr>
            <p:nvPr/>
          </p:nvCxnSpPr>
          <p:spPr>
            <a:xfrm>
              <a:off x="6133070" y="2224994"/>
              <a:ext cx="0" cy="85086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133069" y="2732805"/>
              <a:ext cx="119450" cy="3430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이등변 삼각형 15"/>
            <p:cNvSpPr/>
            <p:nvPr/>
          </p:nvSpPr>
          <p:spPr>
            <a:xfrm>
              <a:off x="6133070" y="2912570"/>
              <a:ext cx="119449" cy="17152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6133070" y="2837396"/>
              <a:ext cx="59724" cy="160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28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025475" y="210221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handle()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574658" y="2775744"/>
            <a:ext cx="702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Model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8208157" y="3485831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id : </a:t>
            </a:r>
            <a:r>
              <a:rPr lang="en-US" altLang="ko-KR" dirty="0" err="1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hong</a:t>
            </a:r>
            <a:endParaRPr lang="en-US" altLang="ko-KR" dirty="0" smtClean="0">
              <a:solidFill>
                <a:srgbClr val="0336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name : </a:t>
            </a:r>
            <a:r>
              <a:rPr lang="ko-KR" altLang="en-US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 </a:t>
            </a:r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dirty="0">
              <a:solidFill>
                <a:srgbClr val="0336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268864" y="3382957"/>
            <a:ext cx="1789535" cy="809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614601" y="2852769"/>
            <a:ext cx="17578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Model +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ViewName</a:t>
            </a:r>
            <a:endParaRPr lang="en-US" altLang="ko-KR" sz="1500" b="1" dirty="0" smtClean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9407" y="3160191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600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eturn “index”;</a:t>
            </a:r>
            <a:endParaRPr lang="en-US" altLang="ko-KR" sz="1600" dirty="0">
              <a:solidFill>
                <a:srgbClr val="0336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070637" y="2806790"/>
            <a:ext cx="14228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ModelAndView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902701" y="3618556"/>
            <a:ext cx="1821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resolverViewName()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396950" y="3316554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“index”</a:t>
            </a:r>
            <a:endParaRPr lang="en-US" altLang="ko-KR" sz="1600" dirty="0">
              <a:solidFill>
                <a:srgbClr val="0336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582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View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424530" y="4392326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/WEB-INF/views/</a:t>
            </a:r>
            <a:r>
              <a:rPr lang="en-US" altLang="ko-KR" sz="1600" dirty="0" err="1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index.jsp</a:t>
            </a:r>
            <a:endParaRPr lang="en-US" altLang="ko-KR" sz="1600" dirty="0">
              <a:solidFill>
                <a:srgbClr val="0336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2857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836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render()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1071" y="5597312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&lt;div&gt;</a:t>
            </a:r>
            <a:r>
              <a:rPr lang="ko-KR" altLang="en-US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${user.name}&lt;/div&gt;</a:t>
            </a:r>
          </a:p>
          <a:p>
            <a:r>
              <a:rPr lang="en-US" altLang="ko-KR" dirty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</a:t>
            </a:r>
            <a:r>
              <a:rPr lang="en-US" altLang="ko-KR" dirty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&lt;div&gt;</a:t>
            </a:r>
            <a:r>
              <a:rPr lang="ko-KR" altLang="en-US" dirty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dirty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</a:t>
            </a:r>
            <a:r>
              <a:rPr lang="ko-KR" altLang="en-US" dirty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dirty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dirty="0">
              <a:solidFill>
                <a:srgbClr val="0336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621749" y="5922166"/>
            <a:ext cx="397294" cy="214318"/>
          </a:xfrm>
          <a:prstGeom prst="rightArrow">
            <a:avLst/>
          </a:prstGeom>
          <a:solidFill>
            <a:srgbClr val="0336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861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HttpServletResponse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pic>
        <p:nvPicPr>
          <p:cNvPr id="1026" name="Picture 2" descr="document, file, htm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24" y="4390515"/>
            <a:ext cx="814654" cy="81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-Turn Arrow 3"/>
          <p:cNvSpPr/>
          <p:nvPr/>
        </p:nvSpPr>
        <p:spPr>
          <a:xfrm rot="16200000">
            <a:off x="4130439" y="1704068"/>
            <a:ext cx="1807189" cy="2065359"/>
          </a:xfrm>
          <a:prstGeom prst="uturnArrow">
            <a:avLst>
              <a:gd name="adj1" fmla="val 12725"/>
              <a:gd name="adj2" fmla="val 25000"/>
              <a:gd name="adj3" fmla="val 0"/>
              <a:gd name="adj4" fmla="val 40681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-Turn Arrow 4"/>
          <p:cNvSpPr/>
          <p:nvPr/>
        </p:nvSpPr>
        <p:spPr>
          <a:xfrm rot="5400000">
            <a:off x="6195798" y="3278478"/>
            <a:ext cx="1807189" cy="2065359"/>
          </a:xfrm>
          <a:prstGeom prst="uturnArrow">
            <a:avLst>
              <a:gd name="adj1" fmla="val 12725"/>
              <a:gd name="adj2" fmla="val 25000"/>
              <a:gd name="adj3" fmla="val 0"/>
              <a:gd name="adj4" fmla="val 40681"/>
              <a:gd name="adj5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-Turn Arrow 5"/>
          <p:cNvSpPr/>
          <p:nvPr/>
        </p:nvSpPr>
        <p:spPr>
          <a:xfrm rot="16200000">
            <a:off x="4130439" y="4181386"/>
            <a:ext cx="1807189" cy="2065359"/>
          </a:xfrm>
          <a:prstGeom prst="uturnArrow">
            <a:avLst>
              <a:gd name="adj1" fmla="val 12725"/>
              <a:gd name="adj2" fmla="val 25000"/>
              <a:gd name="adj3" fmla="val 0"/>
              <a:gd name="adj4" fmla="val 40681"/>
              <a:gd name="adj5" fmla="val 1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Index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40" name="Text Placeholder 3"/>
          <p:cNvSpPr txBox="1">
            <a:spLocks/>
          </p:cNvSpPr>
          <p:nvPr/>
        </p:nvSpPr>
        <p:spPr>
          <a:xfrm>
            <a:off x="2973441" y="2512551"/>
            <a:ext cx="69570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Ruda" panose="02000000000000000000" pitchFamily="2" charset="0"/>
              </a:rPr>
              <a:t>01</a:t>
            </a: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8497093" y="3760094"/>
            <a:ext cx="714940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uda" panose="02000000000000000000" pitchFamily="2" charset="0"/>
              </a:rPr>
              <a:t>02</a:t>
            </a:r>
          </a:p>
        </p:txBody>
      </p:sp>
      <p:sp>
        <p:nvSpPr>
          <p:cNvPr id="42" name="Text Placeholder 3"/>
          <p:cNvSpPr txBox="1">
            <a:spLocks/>
          </p:cNvSpPr>
          <p:nvPr/>
        </p:nvSpPr>
        <p:spPr>
          <a:xfrm>
            <a:off x="2975845" y="4964908"/>
            <a:ext cx="69089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Ruda" panose="02000000000000000000" pitchFamily="2" charset="0"/>
              </a:rPr>
              <a:t>03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30072" y="2654385"/>
            <a:ext cx="1943469" cy="454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MVC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376706" y="2527991"/>
            <a:ext cx="747681" cy="7483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04184" y="3750453"/>
            <a:ext cx="747681" cy="748305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87306" y="3897107"/>
            <a:ext cx="3166584" cy="454996"/>
            <a:chOff x="3787306" y="3897107"/>
            <a:chExt cx="3166584" cy="454996"/>
          </a:xfrm>
        </p:grpSpPr>
        <p:sp>
          <p:nvSpPr>
            <p:cNvPr id="57" name="TextBox 56"/>
            <p:cNvSpPr txBox="1"/>
            <p:nvPr/>
          </p:nvSpPr>
          <p:spPr>
            <a:xfrm>
              <a:off x="3787306" y="4033609"/>
              <a:ext cx="316658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 Light" panose="020B03030302020203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00903" y="3897107"/>
              <a:ext cx="1943469" cy="454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REST API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12420" y="5097637"/>
            <a:ext cx="1943469" cy="473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" panose="020B0503030202020304" pitchFamily="34" charset="0"/>
              </a:rPr>
              <a:t>프로젝트 적용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lear Sans" panose="020B05030302020203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376706" y="5005946"/>
            <a:ext cx="747681" cy="7483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pic>
        <p:nvPicPr>
          <p:cNvPr id="1027" name="Picture 3" descr="C:\Users\찬희\Desktop\스터디\부스트캠프\mvc\10175793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09" y="3770771"/>
            <a:ext cx="654630" cy="6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찬희\Desktop\스터디\부스트캠프\mvc\Pivotal_Java_Spring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50"/>
          <a:stretch/>
        </p:blipFill>
        <p:spPr bwMode="auto">
          <a:xfrm>
            <a:off x="4326016" y="2493501"/>
            <a:ext cx="886404" cy="9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찬희\Desktop\스터디\부스트캠프\mvc\if_icon-104-folder-checked_314788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15" y="5134454"/>
            <a:ext cx="491288" cy="49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80977" y="3647414"/>
            <a:ext cx="1303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HttpResponse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pic>
        <p:nvPicPr>
          <p:cNvPr id="2050" name="Picture 2" descr="document, file, htm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72" y="3976128"/>
            <a:ext cx="641144" cy="64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351004" y="2423984"/>
            <a:ext cx="9658503" cy="1497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700" b="1" dirty="0" smtClean="0">
                <a:solidFill>
                  <a:srgbClr val="0070C0"/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{ REST API }</a:t>
            </a:r>
          </a:p>
          <a:p>
            <a:pPr algn="ctr"/>
            <a:endParaRPr lang="en-GB" sz="2600" b="1" dirty="0" smtClean="0"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  <a:p>
            <a:pPr algn="ctr"/>
            <a:r>
              <a:rPr lang="en-GB" sz="3800" b="1" dirty="0" err="1" smtClean="0">
                <a:solidFill>
                  <a:schemeClr val="bg1">
                    <a:lumMod val="7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REpresentational</a:t>
            </a:r>
            <a:r>
              <a:rPr lang="en-GB" sz="3800" b="1" dirty="0" smtClean="0">
                <a:solidFill>
                  <a:schemeClr val="bg1">
                    <a:lumMod val="7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State Transfer API</a:t>
            </a:r>
            <a:endParaRPr lang="en-GB" sz="3800" b="1" dirty="0">
              <a:solidFill>
                <a:schemeClr val="bg1">
                  <a:lumMod val="7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454"/>
          <p:cNvSpPr/>
          <p:nvPr/>
        </p:nvSpPr>
        <p:spPr>
          <a:xfrm>
            <a:off x="3236531" y="2974961"/>
            <a:ext cx="544441" cy="54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343" y="7344"/>
                </a:lnTo>
                <a:lnTo>
                  <a:pt x="7343" y="0"/>
                </a:lnTo>
                <a:lnTo>
                  <a:pt x="14255" y="0"/>
                </a:lnTo>
                <a:lnTo>
                  <a:pt x="1425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255" y="14256"/>
                </a:lnTo>
                <a:lnTo>
                  <a:pt x="14255" y="21600"/>
                </a:lnTo>
                <a:lnTo>
                  <a:pt x="7343" y="21600"/>
                </a:lnTo>
                <a:lnTo>
                  <a:pt x="7343" y="14256"/>
                </a:lnTo>
                <a:lnTo>
                  <a:pt x="0" y="14256"/>
                </a:lnTo>
                <a:cubicBezTo>
                  <a:pt x="0" y="14256"/>
                  <a:pt x="0" y="7344"/>
                  <a:pt x="0" y="734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/>
          </a:p>
        </p:txBody>
      </p:sp>
      <p:sp>
        <p:nvSpPr>
          <p:cNvPr id="12" name="Shape 1454"/>
          <p:cNvSpPr/>
          <p:nvPr/>
        </p:nvSpPr>
        <p:spPr>
          <a:xfrm>
            <a:off x="5870168" y="2974961"/>
            <a:ext cx="544441" cy="54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343" y="7344"/>
                </a:lnTo>
                <a:lnTo>
                  <a:pt x="7343" y="0"/>
                </a:lnTo>
                <a:lnTo>
                  <a:pt x="14255" y="0"/>
                </a:lnTo>
                <a:lnTo>
                  <a:pt x="1425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255" y="14256"/>
                </a:lnTo>
                <a:lnTo>
                  <a:pt x="14255" y="21600"/>
                </a:lnTo>
                <a:lnTo>
                  <a:pt x="7343" y="21600"/>
                </a:lnTo>
                <a:lnTo>
                  <a:pt x="7343" y="14256"/>
                </a:lnTo>
                <a:lnTo>
                  <a:pt x="0" y="14256"/>
                </a:lnTo>
                <a:cubicBezTo>
                  <a:pt x="0" y="14256"/>
                  <a:pt x="0" y="7344"/>
                  <a:pt x="0" y="734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/>
          </a:p>
        </p:txBody>
      </p:sp>
      <p:grpSp>
        <p:nvGrpSpPr>
          <p:cNvPr id="14" name="그룹 13"/>
          <p:cNvGrpSpPr/>
          <p:nvPr/>
        </p:nvGrpSpPr>
        <p:grpSpPr>
          <a:xfrm>
            <a:off x="6457343" y="2317511"/>
            <a:ext cx="2057233" cy="2299622"/>
            <a:chOff x="6457343" y="2452261"/>
            <a:chExt cx="2057233" cy="2299622"/>
          </a:xfrm>
        </p:grpSpPr>
        <p:sp>
          <p:nvSpPr>
            <p:cNvPr id="9" name="Text Placeholder 8"/>
            <p:cNvSpPr txBox="1">
              <a:spLocks/>
            </p:cNvSpPr>
            <p:nvPr/>
          </p:nvSpPr>
          <p:spPr>
            <a:xfrm>
              <a:off x="6457343" y="4418958"/>
              <a:ext cx="2057233" cy="3329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" panose="020B0503030202020304" pitchFamily="34" charset="0"/>
                </a:rPr>
                <a:t>표</a:t>
              </a:r>
              <a:r>
                <a:rPr lang="ko-KR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" panose="020B0503030202020304" pitchFamily="34" charset="0"/>
                </a:rPr>
                <a:t>현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" panose="020B0503030202020304" pitchFamily="34" charset="0"/>
              </a:endParaRPr>
            </a:p>
          </p:txBody>
        </p:sp>
        <p:grpSp>
          <p:nvGrpSpPr>
            <p:cNvPr id="15" name="Group 93"/>
            <p:cNvGrpSpPr/>
            <p:nvPr/>
          </p:nvGrpSpPr>
          <p:grpSpPr>
            <a:xfrm>
              <a:off x="6680968" y="2452261"/>
              <a:ext cx="1609012" cy="1612466"/>
              <a:chOff x="1611767" y="2347263"/>
              <a:chExt cx="1329157" cy="1332010"/>
            </a:xfrm>
          </p:grpSpPr>
          <p:sp>
            <p:nvSpPr>
              <p:cNvPr id="17" name="Shape 1453"/>
              <p:cNvSpPr/>
              <p:nvPr/>
            </p:nvSpPr>
            <p:spPr>
              <a:xfrm>
                <a:off x="1611767" y="2347263"/>
                <a:ext cx="1329157" cy="1332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/>
                <a:endParaRPr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23931" y="2951815"/>
                <a:ext cx="1293439" cy="17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1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Representations</a:t>
                </a:r>
                <a:endParaRPr lang="en-GB" sz="1400" b="1" dirty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3832510" y="2317511"/>
            <a:ext cx="2079472" cy="2297323"/>
            <a:chOff x="3832510" y="2452261"/>
            <a:chExt cx="2079472" cy="2297323"/>
          </a:xfrm>
        </p:grpSpPr>
        <p:sp>
          <p:nvSpPr>
            <p:cNvPr id="8" name="Text Placeholder 8"/>
            <p:cNvSpPr txBox="1">
              <a:spLocks/>
            </p:cNvSpPr>
            <p:nvPr/>
          </p:nvSpPr>
          <p:spPr>
            <a:xfrm>
              <a:off x="3832510" y="4416659"/>
              <a:ext cx="2079472" cy="3329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" panose="020B0503030202020304" pitchFamily="34" charset="0"/>
                </a:rPr>
                <a:t>행</a:t>
              </a:r>
              <a:r>
                <a:rPr lang="ko-KR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" panose="020B0503030202020304" pitchFamily="34" charset="0"/>
                </a:rPr>
                <a:t>위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" panose="020B0503030202020304" pitchFamily="34" charset="0"/>
              </a:endParaRPr>
            </a:p>
          </p:txBody>
        </p:sp>
        <p:grpSp>
          <p:nvGrpSpPr>
            <p:cNvPr id="20" name="Group 87"/>
            <p:cNvGrpSpPr/>
            <p:nvPr/>
          </p:nvGrpSpPr>
          <p:grpSpPr>
            <a:xfrm>
              <a:off x="4044832" y="2452261"/>
              <a:ext cx="1609012" cy="1612466"/>
              <a:chOff x="1611767" y="2347263"/>
              <a:chExt cx="1329157" cy="1332010"/>
            </a:xfrm>
          </p:grpSpPr>
          <p:sp>
            <p:nvSpPr>
              <p:cNvPr id="22" name="Shape 1453"/>
              <p:cNvSpPr/>
              <p:nvPr/>
            </p:nvSpPr>
            <p:spPr>
              <a:xfrm>
                <a:off x="1611767" y="2347263"/>
                <a:ext cx="1329157" cy="1332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/>
                <a:endParaRPr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866589" y="2924282"/>
                <a:ext cx="819512" cy="254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chemeClr val="bg1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VERB</a:t>
                </a:r>
                <a:endParaRPr lang="en-GB" sz="2000" b="1" dirty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1108135" y="2317511"/>
            <a:ext cx="2221195" cy="2297323"/>
            <a:chOff x="1108135" y="2452261"/>
            <a:chExt cx="2221195" cy="2297323"/>
          </a:xfrm>
        </p:grpSpPr>
        <p:sp>
          <p:nvSpPr>
            <p:cNvPr id="7" name="Text Placeholder 8"/>
            <p:cNvSpPr txBox="1">
              <a:spLocks/>
            </p:cNvSpPr>
            <p:nvPr/>
          </p:nvSpPr>
          <p:spPr>
            <a:xfrm>
              <a:off x="1108135" y="4416659"/>
              <a:ext cx="2221195" cy="3329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" panose="020B0503030202020304" pitchFamily="34" charset="0"/>
                </a:rPr>
                <a:t>자</a:t>
              </a:r>
              <a:r>
                <a:rPr lang="ko-KR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" panose="020B0503030202020304" pitchFamily="34" charset="0"/>
                </a:rPr>
                <a:t>원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" panose="020B0503030202020304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395339" y="2452261"/>
              <a:ext cx="1609012" cy="1612466"/>
              <a:chOff x="1395339" y="2452261"/>
              <a:chExt cx="1609012" cy="1612466"/>
            </a:xfrm>
          </p:grpSpPr>
          <p:sp>
            <p:nvSpPr>
              <p:cNvPr id="33" name="Shape 1453"/>
              <p:cNvSpPr/>
              <p:nvPr/>
            </p:nvSpPr>
            <p:spPr>
              <a:xfrm>
                <a:off x="1395339" y="2452261"/>
                <a:ext cx="1609012" cy="1612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/>
                <a:endParaRPr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588537" y="3124285"/>
                <a:ext cx="126038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RESOURCE</a:t>
                </a:r>
                <a:endParaRPr lang="en-GB" sz="2000" b="1" dirty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9317047" y="2317511"/>
            <a:ext cx="1609012" cy="1612466"/>
            <a:chOff x="9317047" y="2452261"/>
            <a:chExt cx="1609012" cy="1612466"/>
          </a:xfrm>
        </p:grpSpPr>
        <p:sp>
          <p:nvSpPr>
            <p:cNvPr id="40" name="Shape 1453"/>
            <p:cNvSpPr/>
            <p:nvPr/>
          </p:nvSpPr>
          <p:spPr>
            <a:xfrm>
              <a:off x="9317047" y="2452261"/>
              <a:ext cx="1609012" cy="161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pic>
          <p:nvPicPr>
            <p:cNvPr id="42" name="Picture 3" descr="C:\Users\찬희\Desktop\스터디\부스트캠프\mvc\10175793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0035" y="2738469"/>
              <a:ext cx="1040050" cy="104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8595701" y="2974961"/>
            <a:ext cx="453081" cy="1487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95700" y="3251202"/>
            <a:ext cx="453081" cy="1487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993500" y="5467321"/>
            <a:ext cx="5751405" cy="523222"/>
            <a:chOff x="1993500" y="5534696"/>
            <a:chExt cx="5751405" cy="523222"/>
          </a:xfrm>
        </p:grpSpPr>
        <p:sp>
          <p:nvSpPr>
            <p:cNvPr id="3" name="TextBox 2"/>
            <p:cNvSpPr txBox="1"/>
            <p:nvPr/>
          </p:nvSpPr>
          <p:spPr>
            <a:xfrm>
              <a:off x="2749883" y="5534696"/>
              <a:ext cx="4995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2">
                      <a:lumMod val="75000"/>
                    </a:schemeClr>
                  </a:solidFill>
                </a:rPr>
                <a:t>/sports/soccer/players/{playerid}</a:t>
              </a:r>
              <a:endParaRPr lang="ko-KR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93500" y="5534698"/>
              <a:ext cx="760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2">
                      <a:lumMod val="75000"/>
                    </a:schemeClr>
                  </a:solidFill>
                </a:rPr>
                <a:t>GET</a:t>
              </a:r>
              <a:endParaRPr lang="ko-KR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8675" y="5467321"/>
            <a:ext cx="499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2A8BFE"/>
                </a:solidFill>
              </a:rPr>
              <a:t>/sports/soccer/players/{playerid}</a:t>
            </a:r>
            <a:endParaRPr lang="ko-KR" altLang="en-US" sz="2800" dirty="0">
              <a:solidFill>
                <a:srgbClr val="2A8BF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3500" y="5471332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2A8BFE"/>
                </a:solidFill>
              </a:rPr>
              <a:t>GET</a:t>
            </a:r>
            <a:endParaRPr lang="ko-KR" altLang="en-US" sz="2800" dirty="0">
              <a:solidFill>
                <a:srgbClr val="2A8BF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792111" y="5356595"/>
            <a:ext cx="2631762" cy="752694"/>
            <a:chOff x="7792111" y="5350685"/>
            <a:chExt cx="2631762" cy="752694"/>
          </a:xfrm>
        </p:grpSpPr>
        <p:pic>
          <p:nvPicPr>
            <p:cNvPr id="45" name="Picture 4" descr="document, file, html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111" y="5350687"/>
              <a:ext cx="752691" cy="752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document, file, pdf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709" y="5350687"/>
              <a:ext cx="752691" cy="752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document, file, jpg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1182" y="5350685"/>
              <a:ext cx="752691" cy="752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7795159" y="5356593"/>
            <a:ext cx="2631762" cy="752694"/>
            <a:chOff x="8090793" y="4589502"/>
            <a:chExt cx="2631762" cy="752694"/>
          </a:xfrm>
        </p:grpSpPr>
        <p:pic>
          <p:nvPicPr>
            <p:cNvPr id="31" name="Picture 4" descr="document, file, html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93" y="4589504"/>
              <a:ext cx="752691" cy="752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document, file, pdf ic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8391" y="4589504"/>
              <a:ext cx="752691" cy="752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document, file, jpg ic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9864" y="4589502"/>
              <a:ext cx="752691" cy="752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40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351004" y="2423984"/>
            <a:ext cx="9658503" cy="1497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5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 Light" panose="020B0303030202020304" pitchFamily="34" charset="0"/>
              </a:rPr>
              <a:t>프로젝트 적용</a:t>
            </a:r>
            <a:endParaRPr lang="en-GB" sz="6500" b="1" dirty="0" smtClean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lear Sans Light" panose="020B0303030202020304" pitchFamily="34" charset="0"/>
            </a:endParaRPr>
          </a:p>
          <a:p>
            <a:pPr algn="ctr"/>
            <a:r>
              <a:rPr lang="ko-KR" altLang="en-US" sz="3200" b="1" dirty="0" err="1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 Light" panose="020B0303030202020304" pitchFamily="34" charset="0"/>
              </a:rPr>
              <a:t>네이버</a:t>
            </a:r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 Light" panose="020B0303030202020304" pitchFamily="34" charset="0"/>
              </a:rPr>
              <a:t> 예약서비스</a:t>
            </a:r>
            <a:endParaRPr lang="en-GB" sz="32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09" b="1045"/>
          <a:stretch/>
        </p:blipFill>
        <p:spPr bwMode="auto">
          <a:xfrm>
            <a:off x="9874875" y="3889686"/>
            <a:ext cx="2126625" cy="32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318905" y="1656247"/>
            <a:ext cx="2912377" cy="3527365"/>
            <a:chOff x="6283355" y="910966"/>
            <a:chExt cx="2912377" cy="352736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097086" y="2172749"/>
              <a:ext cx="2072081" cy="65694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Web Layer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097086" y="2982098"/>
              <a:ext cx="2072081" cy="65694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 Layer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123651" y="3781382"/>
              <a:ext cx="2072081" cy="65694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Data Access Layer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097086" y="1412789"/>
              <a:ext cx="2072081" cy="65694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 Interface Layer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6200000">
              <a:off x="5107356" y="2605381"/>
              <a:ext cx="3008948" cy="65694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Domain Layer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84917" y="910966"/>
              <a:ext cx="2082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Application Layering</a:t>
              </a:r>
              <a:endParaRPr lang="ko-KR" altLang="en-US" dirty="0"/>
            </a:p>
          </p:txBody>
        </p:sp>
      </p:grp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24" y="1381125"/>
            <a:ext cx="1400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9874875" y="3061005"/>
            <a:ext cx="2038350" cy="361752"/>
            <a:chOff x="9582923" y="2267723"/>
            <a:chExt cx="2038350" cy="361752"/>
          </a:xfrm>
        </p:grpSpPr>
        <p:pic>
          <p:nvPicPr>
            <p:cNvPr id="922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29"/>
            <a:stretch/>
          </p:blipFill>
          <p:spPr bwMode="auto">
            <a:xfrm>
              <a:off x="9582923" y="2267723"/>
              <a:ext cx="2038350" cy="170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504"/>
            <a:stretch/>
          </p:blipFill>
          <p:spPr bwMode="auto">
            <a:xfrm>
              <a:off x="9582923" y="2446852"/>
              <a:ext cx="2038350" cy="182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11" y="4635637"/>
            <a:ext cx="2028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V="1">
            <a:off x="9291803" y="4054630"/>
            <a:ext cx="530568" cy="17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9291662" y="3241881"/>
            <a:ext cx="5305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344307" y="4842277"/>
            <a:ext cx="5305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9388843" y="1914525"/>
            <a:ext cx="669581" cy="572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5629275" y="1914525"/>
            <a:ext cx="600076" cy="9004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0" y="1522724"/>
            <a:ext cx="2133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070436" y="1211743"/>
            <a:ext cx="2816860" cy="5461687"/>
            <a:chOff x="1842943" y="829848"/>
            <a:chExt cx="2816860" cy="5461687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943" y="829848"/>
              <a:ext cx="2816860" cy="5433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882028" y="5327708"/>
              <a:ext cx="1120346" cy="96382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89494" y="1586326"/>
              <a:ext cx="1837038" cy="182880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48680" y="898527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01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1" y="1982813"/>
            <a:ext cx="7401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Session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처리해도 될까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DAO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비슷한 기능을 하는 메서드들을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분리해야할까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RESTful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URI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무엇일까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4. 100%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적용할 수 있을까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 descr="생각하는 사람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82" y="1828800"/>
            <a:ext cx="334441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13271" y="929729"/>
            <a:ext cx="10661082" cy="5682719"/>
            <a:chOff x="603646" y="775834"/>
            <a:chExt cx="10661082" cy="5682719"/>
          </a:xfrm>
        </p:grpSpPr>
        <p:sp>
          <p:nvSpPr>
            <p:cNvPr id="6" name="직사각형 5"/>
            <p:cNvSpPr/>
            <p:nvPr/>
          </p:nvSpPr>
          <p:spPr>
            <a:xfrm>
              <a:off x="603646" y="960501"/>
              <a:ext cx="10661082" cy="5498052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0078" y="775834"/>
              <a:ext cx="1520876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LoginService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1"/>
            <a:stretch/>
          </p:blipFill>
          <p:spPr bwMode="auto">
            <a:xfrm>
              <a:off x="730078" y="1183185"/>
              <a:ext cx="10534650" cy="5275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생각하는 사람에 대한 이미지 검색결과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452" y="3731463"/>
            <a:ext cx="2085547" cy="31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21229" y="400689"/>
            <a:ext cx="552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 Session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처리해도 될까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0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1" y="1982813"/>
            <a:ext cx="740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 descr="생각하는 사람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82" y="1828800"/>
            <a:ext cx="334441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7832" y="43255"/>
            <a:ext cx="10661082" cy="3329228"/>
            <a:chOff x="487832" y="14380"/>
            <a:chExt cx="10661082" cy="3329228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335" y="425221"/>
              <a:ext cx="10506075" cy="291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487832" y="194084"/>
              <a:ext cx="10661082" cy="3149524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646" y="14380"/>
              <a:ext cx="1790506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LoginController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7831" y="3410255"/>
            <a:ext cx="10661082" cy="3344541"/>
            <a:chOff x="487832" y="3320622"/>
            <a:chExt cx="10661082" cy="3344541"/>
          </a:xfrm>
        </p:grpSpPr>
        <p:sp>
          <p:nvSpPr>
            <p:cNvPr id="13" name="직사각형 12"/>
            <p:cNvSpPr/>
            <p:nvPr/>
          </p:nvSpPr>
          <p:spPr>
            <a:xfrm>
              <a:off x="487832" y="3514912"/>
              <a:ext cx="10661082" cy="3150251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46" y="3731463"/>
              <a:ext cx="7172325" cy="293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03646" y="3320622"/>
              <a:ext cx="1790506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LoginService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2" descr="생각하는 사람에 대한 이미지 검색결과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452" y="3731463"/>
            <a:ext cx="2085547" cy="31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5" y="4219805"/>
            <a:ext cx="108394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21229" y="400689"/>
            <a:ext cx="7258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 DAO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비슷한 기능을 하는 메서드들을 분리해야할까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" name="왼쪽으로 구부러진 화살표 1"/>
          <p:cNvSpPr/>
          <p:nvPr/>
        </p:nvSpPr>
        <p:spPr>
          <a:xfrm>
            <a:off x="8219975" y="2874815"/>
            <a:ext cx="1232033" cy="847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030817" y="6450496"/>
            <a:ext cx="27189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생각하는 사람에 대한 이미지 검색결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452" y="3731463"/>
            <a:ext cx="2085547" cy="31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11472" y="937641"/>
            <a:ext cx="10661082" cy="2931673"/>
            <a:chOff x="284213" y="890577"/>
            <a:chExt cx="10661082" cy="293167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27" y="1291627"/>
              <a:ext cx="9534525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284213" y="1070281"/>
              <a:ext cx="10661082" cy="2751969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027" y="890577"/>
              <a:ext cx="1790506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ProductDao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351004" y="2423984"/>
            <a:ext cx="9689173" cy="1497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500" b="1" dirty="0" smtClean="0">
                <a:solidFill>
                  <a:srgbClr val="0070C0"/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MVC</a:t>
            </a:r>
          </a:p>
          <a:p>
            <a:pPr algn="ctr"/>
            <a:endParaRPr lang="en-GB" sz="2600" b="1" dirty="0" smtClean="0"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0205" y="3320717"/>
            <a:ext cx="50048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>
                <a:solidFill>
                  <a:schemeClr val="bg1">
                    <a:lumMod val="7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Model – View - Controller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1" y="1982813"/>
            <a:ext cx="740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DAO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단일책임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 descr="생각하는 사람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82" y="1828800"/>
            <a:ext cx="334441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21229" y="400689"/>
            <a:ext cx="7258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DAO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비슷한 기능을 하는 메서드들을 분리해야할까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65768" y="966495"/>
            <a:ext cx="10661082" cy="1913787"/>
            <a:chOff x="565768" y="841370"/>
            <a:chExt cx="10661082" cy="1913787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582" y="1297310"/>
              <a:ext cx="652462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565768" y="1021074"/>
              <a:ext cx="10661082" cy="1734083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1582" y="841370"/>
              <a:ext cx="1790506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ProductService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5768" y="3079796"/>
            <a:ext cx="10661082" cy="3357336"/>
            <a:chOff x="565768" y="2954671"/>
            <a:chExt cx="10661082" cy="3357336"/>
          </a:xfrm>
        </p:grpSpPr>
        <p:sp>
          <p:nvSpPr>
            <p:cNvPr id="14" name="직사각형 13"/>
            <p:cNvSpPr/>
            <p:nvPr/>
          </p:nvSpPr>
          <p:spPr>
            <a:xfrm>
              <a:off x="565768" y="3134374"/>
              <a:ext cx="10661082" cy="3177633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49" y="3316955"/>
              <a:ext cx="9515475" cy="295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1582" y="2954671"/>
              <a:ext cx="1790506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ProductDao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2" descr="생각하는 사람에 대한 이미지 검색결과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452" y="3731463"/>
            <a:ext cx="2085547" cy="31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21229" y="400689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URI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무엇일까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5511601" y="3305102"/>
            <a:ext cx="625642" cy="773160"/>
          </a:xfrm>
          <a:prstGeom prst="downArrow">
            <a:avLst/>
          </a:prstGeom>
          <a:solidFill>
            <a:srgbClr val="2F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F74B3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5768" y="1187877"/>
            <a:ext cx="10661082" cy="1913787"/>
            <a:chOff x="565768" y="966495"/>
            <a:chExt cx="10661082" cy="1913787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18" y="1457962"/>
              <a:ext cx="698182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65768" y="1146199"/>
              <a:ext cx="10661082" cy="1734083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582" y="966495"/>
              <a:ext cx="2398502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ProductRestController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5768" y="4083475"/>
            <a:ext cx="10661082" cy="1543651"/>
            <a:chOff x="565768" y="4054600"/>
            <a:chExt cx="10661082" cy="1543651"/>
          </a:xfrm>
        </p:grpSpPr>
        <p:sp>
          <p:nvSpPr>
            <p:cNvPr id="10" name="직사각형 9"/>
            <p:cNvSpPr/>
            <p:nvPr/>
          </p:nvSpPr>
          <p:spPr>
            <a:xfrm>
              <a:off x="565768" y="4234305"/>
              <a:ext cx="10661082" cy="1363946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48" y="4620884"/>
              <a:ext cx="9153525" cy="84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1582" y="4054600"/>
              <a:ext cx="2398502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ProductRestController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2" descr="생각하는 사람에 대한 이미지 검색결과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452" y="3731463"/>
            <a:ext cx="2085547" cy="31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64" y="4563130"/>
            <a:ext cx="91821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9" y="1810759"/>
            <a:ext cx="91535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21229" y="400689"/>
            <a:ext cx="371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적용할 수 있을까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 descr="생각하는 사람에 대한 이미지 검색결과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452" y="3731463"/>
            <a:ext cx="2085547" cy="31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65768" y="1367581"/>
            <a:ext cx="10661082" cy="1734083"/>
          </a:xfrm>
          <a:prstGeom prst="rect">
            <a:avLst/>
          </a:prstGeom>
          <a:noFill/>
          <a:ln>
            <a:solidFill>
              <a:srgbClr val="2F74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1582" y="1187877"/>
            <a:ext cx="2398502" cy="369332"/>
          </a:xfrm>
          <a:prstGeom prst="rect">
            <a:avLst/>
          </a:prstGeom>
          <a:solidFill>
            <a:srgbClr val="2F74B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ProductRestController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511601" y="3305102"/>
            <a:ext cx="625642" cy="773160"/>
          </a:xfrm>
          <a:prstGeom prst="downArrow">
            <a:avLst/>
          </a:prstGeom>
          <a:solidFill>
            <a:srgbClr val="2F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F74B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582" y="4083475"/>
            <a:ext cx="2398502" cy="369332"/>
          </a:xfrm>
          <a:prstGeom prst="rect">
            <a:avLst/>
          </a:prstGeom>
          <a:solidFill>
            <a:srgbClr val="2F74B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ProductRestController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65768" y="4083475"/>
            <a:ext cx="10661082" cy="1543651"/>
            <a:chOff x="565768" y="4054600"/>
            <a:chExt cx="10661082" cy="1543651"/>
          </a:xfrm>
        </p:grpSpPr>
        <p:sp>
          <p:nvSpPr>
            <p:cNvPr id="20" name="직사각형 19"/>
            <p:cNvSpPr/>
            <p:nvPr/>
          </p:nvSpPr>
          <p:spPr>
            <a:xfrm>
              <a:off x="565768" y="4234305"/>
              <a:ext cx="10661082" cy="1363946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1582" y="4054600"/>
              <a:ext cx="2398502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ProductRestController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7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3" y="1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618340" y="2559249"/>
            <a:ext cx="6952988" cy="173950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Ruda" panose="02000000000000000000" pitchFamily="2" charset="0"/>
                <a:ea typeface="Fira Sans SemiBold" panose="00000700000000000000" pitchFamily="50" charset="0"/>
                <a:cs typeface="Clear Sans Medium" panose="020B0603030202020304" pitchFamily="34" charset="0"/>
              </a:rPr>
              <a:t>Q&amp;A</a:t>
            </a:r>
            <a:endParaRPr lang="en-GB" sz="8000" b="1" dirty="0">
              <a:solidFill>
                <a:schemeClr val="bg1"/>
              </a:solidFill>
              <a:latin typeface="Ruda" panose="02000000000000000000" pitchFamily="2" charset="0"/>
              <a:ea typeface="Fira Sans SemiBold" panose="00000700000000000000" pitchFamily="50" charset="0"/>
              <a:cs typeface="Clear Sans Medium" panose="020B06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3" y="1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618340" y="2559249"/>
            <a:ext cx="6952988" cy="173950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 Medium" panose="020B0603030202020304" pitchFamily="34" charset="0"/>
              </a:rPr>
              <a:t>감사합니</a:t>
            </a:r>
            <a:r>
              <a:rPr lang="ko-KR" altLang="en-US" sz="6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 Medium" panose="020B0603030202020304" pitchFamily="34" charset="0"/>
              </a:rPr>
              <a:t>다</a:t>
            </a:r>
            <a:endParaRPr lang="en-GB" sz="6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lear Sans Medium" panose="020B06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6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 rot="10800000" flipV="1">
            <a:off x="9562814" y="4097948"/>
            <a:ext cx="407844" cy="4078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rot="10800000" flipV="1">
            <a:off x="9562814" y="4879310"/>
            <a:ext cx="407844" cy="4078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rot="10800000" flipV="1">
            <a:off x="9562814" y="5622324"/>
            <a:ext cx="407844" cy="4078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 rot="10800000" flipV="1">
            <a:off x="9999408" y="4097834"/>
            <a:ext cx="1260032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" panose="020B0503030202020304" pitchFamily="34" charset="0"/>
              </a:rPr>
              <a:t>정태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" panose="020B0503030202020304" pitchFamily="34" charset="0"/>
              </a:rPr>
              <a:t>준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lear Sans" panose="020B05030302020203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10800000" flipV="1">
            <a:off x="9999408" y="4881229"/>
            <a:ext cx="126003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" panose="020B0503030202020304" pitchFamily="34" charset="0"/>
              </a:rPr>
              <a:t>원선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" panose="020B0503030202020304" pitchFamily="34" charset="0"/>
              </a:rPr>
              <a:t>재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lear Sans" panose="020B05030302020203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 rot="10800000" flipV="1">
            <a:off x="9999408" y="5610621"/>
            <a:ext cx="126003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" panose="020B0503030202020304" pitchFamily="34" charset="0"/>
              </a:rPr>
              <a:t>임찬희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lear Sans" panose="020B0503030202020304" pitchFamily="34" charset="0"/>
            </a:endParaRPr>
          </a:p>
        </p:txBody>
      </p:sp>
      <p:pic>
        <p:nvPicPr>
          <p:cNvPr id="11269" name="Picture 5" descr="dunkirk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23" y="1005034"/>
            <a:ext cx="7620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0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18403" y="1067552"/>
            <a:ext cx="2217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Ruda" panose="02000000000000000000" pitchFamily="2" charset="0"/>
                <a:cs typeface="Clear Sans" panose="020B0503030202020304" pitchFamily="34" charset="0"/>
              </a:rPr>
              <a:t>Model 1 &amp;</a:t>
            </a:r>
            <a:r>
              <a:rPr lang="ko-KR" altLang="en-US" sz="2000" dirty="0" smtClean="0">
                <a:latin typeface="Ruda" panose="02000000000000000000" pitchFamily="2" charset="0"/>
                <a:cs typeface="Clear Sans" panose="020B0503030202020304" pitchFamily="34" charset="0"/>
              </a:rPr>
              <a:t> </a:t>
            </a:r>
            <a:r>
              <a:rPr lang="en-US" altLang="ko-KR" sz="2000" dirty="0" smtClean="0">
                <a:latin typeface="Ruda" panose="02000000000000000000" pitchFamily="2" charset="0"/>
                <a:cs typeface="Clear Sans" panose="020B0503030202020304" pitchFamily="34" charset="0"/>
              </a:rPr>
              <a:t>Model2</a:t>
            </a:r>
            <a:endParaRPr lang="id-ID" sz="2000" dirty="0"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13785" y="1467662"/>
            <a:ext cx="10068339" cy="4750118"/>
            <a:chOff x="1292087" y="1467662"/>
            <a:chExt cx="10068339" cy="4750118"/>
          </a:xfrm>
        </p:grpSpPr>
        <p:sp>
          <p:nvSpPr>
            <p:cNvPr id="41" name="TextBox 40"/>
            <p:cNvSpPr txBox="1"/>
            <p:nvPr/>
          </p:nvSpPr>
          <p:spPr>
            <a:xfrm>
              <a:off x="3139033" y="5294450"/>
              <a:ext cx="52790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장점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단순한 페이지 작성으로 쉽게 구현이 가능하다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단점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재사용성이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떨어지고 유지보수가 어렵다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866540" y="2911077"/>
              <a:ext cx="6606430" cy="1868959"/>
              <a:chOff x="2866540" y="2939652"/>
              <a:chExt cx="6606430" cy="1868959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3172" y="3425761"/>
                <a:ext cx="699798" cy="699798"/>
              </a:xfrm>
              <a:prstGeom prst="rect">
                <a:avLst/>
              </a:prstGeom>
            </p:spPr>
          </p:pic>
          <p:grpSp>
            <p:nvGrpSpPr>
              <p:cNvPr id="9" name="그룹 8"/>
              <p:cNvGrpSpPr/>
              <p:nvPr/>
            </p:nvGrpSpPr>
            <p:grpSpPr>
              <a:xfrm>
                <a:off x="2866540" y="3123775"/>
                <a:ext cx="983088" cy="1226850"/>
                <a:chOff x="687228" y="2618917"/>
                <a:chExt cx="983088" cy="1226850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789082" y="2618917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28" y="2862679"/>
                  <a:ext cx="983088" cy="983088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/>
              <p:cNvSpPr/>
              <p:nvPr/>
            </p:nvSpPr>
            <p:spPr>
              <a:xfrm>
                <a:off x="4671246" y="2939652"/>
                <a:ext cx="1411053" cy="18689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Controller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View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720350" y="3399972"/>
                <a:ext cx="1411053" cy="72316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Model</a:t>
                </a:r>
              </a:p>
            </p:txBody>
          </p:sp>
          <p:cxnSp>
            <p:nvCxnSpPr>
              <p:cNvPr id="15" name="꺾인 연결선 14"/>
              <p:cNvCxnSpPr/>
              <p:nvPr/>
            </p:nvCxnSpPr>
            <p:spPr>
              <a:xfrm flipV="1">
                <a:off x="3849628" y="2939652"/>
                <a:ext cx="1527145" cy="654428"/>
              </a:xfrm>
              <a:prstGeom prst="bentConnector4">
                <a:avLst>
                  <a:gd name="adj1" fmla="val 26900"/>
                  <a:gd name="adj2" fmla="val 134931"/>
                </a:avLst>
              </a:prstGeom>
              <a:ln w="22225">
                <a:solidFill>
                  <a:srgbClr val="2763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꺾인 연결선 15"/>
              <p:cNvCxnSpPr/>
              <p:nvPr/>
            </p:nvCxnSpPr>
            <p:spPr>
              <a:xfrm>
                <a:off x="3849628" y="3988715"/>
                <a:ext cx="1519285" cy="819896"/>
              </a:xfrm>
              <a:prstGeom prst="bentConnector4">
                <a:avLst>
                  <a:gd name="adj1" fmla="val 26781"/>
                  <a:gd name="adj2" fmla="val 127882"/>
                </a:avLst>
              </a:prstGeom>
              <a:ln w="22225">
                <a:solidFill>
                  <a:srgbClr val="276399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6082299" y="3580976"/>
                <a:ext cx="633559" cy="0"/>
              </a:xfrm>
              <a:prstGeom prst="straightConnector1">
                <a:avLst/>
              </a:prstGeom>
              <a:ln w="22225">
                <a:solidFill>
                  <a:srgbClr val="2763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8131403" y="3580976"/>
                <a:ext cx="633559" cy="0"/>
              </a:xfrm>
              <a:prstGeom prst="straightConnector1">
                <a:avLst/>
              </a:prstGeom>
              <a:ln w="22225">
                <a:solidFill>
                  <a:srgbClr val="2763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082299" y="3950308"/>
                <a:ext cx="633559" cy="0"/>
              </a:xfrm>
              <a:prstGeom prst="straightConnector1">
                <a:avLst/>
              </a:prstGeom>
              <a:ln w="22225">
                <a:solidFill>
                  <a:srgbClr val="2763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 flipH="1">
                <a:off x="8131402" y="3959933"/>
                <a:ext cx="633559" cy="0"/>
              </a:xfrm>
              <a:prstGeom prst="straightConnector1">
                <a:avLst/>
              </a:prstGeom>
              <a:ln w="22225">
                <a:solidFill>
                  <a:srgbClr val="2763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/>
            <p:cNvSpPr/>
            <p:nvPr/>
          </p:nvSpPr>
          <p:spPr>
            <a:xfrm>
              <a:off x="1292087" y="1672803"/>
              <a:ext cx="10068339" cy="4544977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68742" y="1467662"/>
              <a:ext cx="910827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Model1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99607" y="1924893"/>
              <a:ext cx="51331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뷰와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로직을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모두 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JSP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페이지 하나에서 처리하는 구조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5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7928" y="1067552"/>
            <a:ext cx="2217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Ruda" panose="02000000000000000000" pitchFamily="2" charset="0"/>
                <a:cs typeface="Clear Sans" panose="020B0503030202020304" pitchFamily="34" charset="0"/>
              </a:rPr>
              <a:t>Model 1 &amp;</a:t>
            </a:r>
            <a:r>
              <a:rPr lang="ko-KR" altLang="en-US" sz="2000" dirty="0" smtClean="0">
                <a:latin typeface="Ruda" panose="02000000000000000000" pitchFamily="2" charset="0"/>
                <a:cs typeface="Clear Sans" panose="020B0503030202020304" pitchFamily="34" charset="0"/>
              </a:rPr>
              <a:t> </a:t>
            </a:r>
            <a:r>
              <a:rPr lang="en-US" altLang="ko-KR" sz="2000" dirty="0" smtClean="0">
                <a:latin typeface="Ruda" panose="02000000000000000000" pitchFamily="2" charset="0"/>
                <a:cs typeface="Clear Sans" panose="020B0503030202020304" pitchFamily="34" charset="0"/>
              </a:rPr>
              <a:t>Model2</a:t>
            </a:r>
            <a:endParaRPr lang="id-ID" sz="2000" dirty="0"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587" y="1467662"/>
            <a:ext cx="10068339" cy="4955259"/>
            <a:chOff x="1292087" y="1467662"/>
            <a:chExt cx="10068339" cy="4955259"/>
          </a:xfrm>
        </p:grpSpPr>
        <p:sp>
          <p:nvSpPr>
            <p:cNvPr id="21" name="TextBox 20"/>
            <p:cNvSpPr txBox="1"/>
            <p:nvPr/>
          </p:nvSpPr>
          <p:spPr>
            <a:xfrm>
              <a:off x="2596149" y="5499591"/>
              <a:ext cx="79989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장점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처리작업의 분리로 인해 유지보수와 확장이 용이하다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단점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 설계를 위한 시간이 많이 소요되므로 개발 기간이 증가한다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99607" y="1924893"/>
              <a:ext cx="8324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모든 웹 브라우저 요청을 하나의 </a:t>
              </a:r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서블릿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(Front controller)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받아서 처리하는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클라이언트의 요청처리와 응답처리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비즈니스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로직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처리하는 부분을 모듈화시킨 구조이다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25" y="3136517"/>
              <a:ext cx="699798" cy="699798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2851793" y="3291732"/>
              <a:ext cx="983088" cy="1226850"/>
              <a:chOff x="687228" y="2618917"/>
              <a:chExt cx="983088" cy="122685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89082" y="2618917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28" y="2862679"/>
                <a:ext cx="983088" cy="983088"/>
              </a:xfrm>
              <a:prstGeom prst="rect">
                <a:avLst/>
              </a:prstGeom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4656499" y="3107609"/>
              <a:ext cx="1411053" cy="723167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Controller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48639" y="4253401"/>
              <a:ext cx="1411053" cy="723167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05603" y="3110728"/>
              <a:ext cx="1411053" cy="723167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</a:t>
              </a:r>
            </a:p>
          </p:txBody>
        </p:sp>
        <p:cxnSp>
          <p:nvCxnSpPr>
            <p:cNvPr id="30" name="꺾인 연결선 29"/>
            <p:cNvCxnSpPr/>
            <p:nvPr/>
          </p:nvCxnSpPr>
          <p:spPr>
            <a:xfrm flipV="1">
              <a:off x="3827021" y="3107609"/>
              <a:ext cx="1527145" cy="654428"/>
            </a:xfrm>
            <a:prstGeom prst="bentConnector4">
              <a:avLst>
                <a:gd name="adj1" fmla="val 26900"/>
                <a:gd name="adj2" fmla="val 134931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endCxn id="28" idx="2"/>
            </p:cNvCxnSpPr>
            <p:nvPr/>
          </p:nvCxnSpPr>
          <p:spPr>
            <a:xfrm>
              <a:off x="3834881" y="4156672"/>
              <a:ext cx="1519285" cy="819896"/>
            </a:xfrm>
            <a:prstGeom prst="bentConnector4">
              <a:avLst>
                <a:gd name="adj1" fmla="val 26781"/>
                <a:gd name="adj2" fmla="val 127882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059692" y="3291732"/>
              <a:ext cx="633559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8108796" y="3291732"/>
              <a:ext cx="633559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6067552" y="3661064"/>
              <a:ext cx="633559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>
              <a:off x="8116655" y="3670689"/>
              <a:ext cx="633559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7" idx="2"/>
              <a:endCxn id="28" idx="0"/>
            </p:cNvCxnSpPr>
            <p:nvPr/>
          </p:nvCxnSpPr>
          <p:spPr>
            <a:xfrm flipH="1">
              <a:off x="5354166" y="3830776"/>
              <a:ext cx="7860" cy="422625"/>
            </a:xfrm>
            <a:prstGeom prst="straightConnector1">
              <a:avLst/>
            </a:prstGeom>
            <a:ln w="19050">
              <a:solidFill>
                <a:srgbClr val="27639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292087" y="1672803"/>
              <a:ext cx="10068339" cy="4544977"/>
            </a:xfrm>
            <a:prstGeom prst="rect">
              <a:avLst/>
            </a:prstGeom>
            <a:noFill/>
            <a:ln>
              <a:solidFill>
                <a:srgbClr val="2F7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68742" y="1467662"/>
              <a:ext cx="910827" cy="369332"/>
            </a:xfrm>
            <a:prstGeom prst="rect">
              <a:avLst/>
            </a:prstGeom>
            <a:solidFill>
              <a:srgbClr val="2F74B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Model2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5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40"/>
          <p:cNvSpPr>
            <a:spLocks noEditPoints="1"/>
          </p:cNvSpPr>
          <p:nvPr/>
        </p:nvSpPr>
        <p:spPr bwMode="auto">
          <a:xfrm>
            <a:off x="3746297" y="3662443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39"/>
          <p:cNvSpPr>
            <a:spLocks noEditPoints="1"/>
          </p:cNvSpPr>
          <p:nvPr/>
        </p:nvSpPr>
        <p:spPr bwMode="auto">
          <a:xfrm>
            <a:off x="5702096" y="2416031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41"/>
          <p:cNvSpPr>
            <a:spLocks noEditPoints="1"/>
          </p:cNvSpPr>
          <p:nvPr/>
        </p:nvSpPr>
        <p:spPr bwMode="auto">
          <a:xfrm>
            <a:off x="4317555" y="194816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MVC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63629" y="2322033"/>
            <a:ext cx="790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002060"/>
                </a:solidFill>
              </a:rPr>
              <a:t>M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063" y="2778185"/>
            <a:ext cx="988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endParaRPr lang="ko-KR" altLang="en-US" sz="1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9754" y="4013263"/>
            <a:ext cx="9428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ko-KR" altLang="en-US" sz="10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" name="Group 117"/>
          <p:cNvGrpSpPr/>
          <p:nvPr/>
        </p:nvGrpSpPr>
        <p:grpSpPr>
          <a:xfrm>
            <a:off x="949352" y="4567091"/>
            <a:ext cx="2656279" cy="883215"/>
            <a:chOff x="8738503" y="2714707"/>
            <a:chExt cx="2656279" cy="883215"/>
          </a:xfrm>
        </p:grpSpPr>
        <p:sp>
          <p:nvSpPr>
            <p:cNvPr id="17" name="Text Placeholder 2"/>
            <p:cNvSpPr txBox="1">
              <a:spLocks/>
            </p:cNvSpPr>
            <p:nvPr/>
          </p:nvSpPr>
          <p:spPr>
            <a:xfrm>
              <a:off x="9381322" y="271470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View</a:t>
              </a:r>
              <a:endPara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8503" y="3043924"/>
              <a:ext cx="26562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화면에 표시되는 부분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.</a:t>
              </a:r>
            </a:p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d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ata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를 표시하거나 사용자와의 상호작용을 위한 인터페이스 표시 영역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0" name="Group 121"/>
          <p:cNvGrpSpPr/>
          <p:nvPr/>
        </p:nvGrpSpPr>
        <p:grpSpPr>
          <a:xfrm>
            <a:off x="8558551" y="3169077"/>
            <a:ext cx="2504828" cy="708605"/>
            <a:chOff x="1313823" y="4952809"/>
            <a:chExt cx="2504828" cy="708605"/>
          </a:xfrm>
        </p:grpSpPr>
        <p:sp>
          <p:nvSpPr>
            <p:cNvPr id="21" name="Text Placeholder 2"/>
            <p:cNvSpPr txBox="1">
              <a:spLocks/>
            </p:cNvSpPr>
            <p:nvPr/>
          </p:nvSpPr>
          <p:spPr>
            <a:xfrm>
              <a:off x="1313823" y="495280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Controller</a:t>
              </a:r>
              <a:endPara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13823" y="5292082"/>
              <a:ext cx="25048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사용자 명령을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받아서 처리하는 부분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Model, view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lear Sans Light" panose="020B0303030202020304" pitchFamily="34" charset="0"/>
                </a:rPr>
                <a:t>에 명령 보냄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3" name="Group 122"/>
          <p:cNvGrpSpPr/>
          <p:nvPr/>
        </p:nvGrpSpPr>
        <p:grpSpPr>
          <a:xfrm>
            <a:off x="408895" y="2352092"/>
            <a:ext cx="3737192" cy="893271"/>
            <a:chOff x="148586" y="2220559"/>
            <a:chExt cx="3737192" cy="893271"/>
          </a:xfrm>
        </p:grpSpPr>
        <p:sp>
          <p:nvSpPr>
            <p:cNvPr id="34" name="Text Placeholder 2"/>
            <p:cNvSpPr txBox="1">
              <a:spLocks/>
            </p:cNvSpPr>
            <p:nvPr/>
          </p:nvSpPr>
          <p:spPr>
            <a:xfrm>
              <a:off x="1872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Model</a:t>
              </a:r>
              <a:endPara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8586" y="2559832"/>
              <a:ext cx="367006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lang="ko-KR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 </a:t>
              </a:r>
              <a:r>
                <a:rPr lang="ko-KR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부분</a:t>
              </a:r>
              <a:r>
                <a:rPr lang="ko-KR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ko-KR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DB연결, data 추출/저장/삭제/업데이트 등의 </a:t>
              </a:r>
              <a:r>
                <a:rPr lang="ko-KR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작업수행</a:t>
              </a:r>
              <a:endParaRPr lang="ko-K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/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lear Sans Light" panose="020B03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9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974825" y="2786418"/>
            <a:ext cx="1252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HttpRequest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99960" y="2144321"/>
            <a:ext cx="3770677" cy="476875"/>
            <a:chOff x="299960" y="2134796"/>
            <a:chExt cx="3770677" cy="476875"/>
          </a:xfrm>
        </p:grpSpPr>
        <p:sp>
          <p:nvSpPr>
            <p:cNvPr id="32" name="한쪽 모서리가 둥근 사각형 31"/>
            <p:cNvSpPr/>
            <p:nvPr/>
          </p:nvSpPr>
          <p:spPr>
            <a:xfrm>
              <a:off x="299960" y="2134796"/>
              <a:ext cx="3739204" cy="476875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17417" y="2171717"/>
              <a:ext cx="3753220" cy="420097"/>
              <a:chOff x="1450184" y="5916816"/>
              <a:chExt cx="3644836" cy="42009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450184" y="5916816"/>
                <a:ext cx="3644836" cy="4200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한쪽 모서리가 둥근 사각형 63"/>
              <p:cNvSpPr/>
              <p:nvPr/>
            </p:nvSpPr>
            <p:spPr>
              <a:xfrm>
                <a:off x="4552489" y="5916816"/>
                <a:ext cx="542531" cy="420097"/>
              </a:xfrm>
              <a:prstGeom prst="round1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4640737" y="5967617"/>
                <a:ext cx="258094" cy="25809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>
                <a:off x="4883244" y="6178374"/>
                <a:ext cx="170962" cy="11675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450184" y="5947303"/>
                <a:ext cx="319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http://220.230.112.131/users/1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8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1258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getHandler()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5778757" y="31796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[GET] /users/1</a:t>
            </a:r>
            <a:endParaRPr lang="en-US" altLang="ko-KR" dirty="0">
              <a:solidFill>
                <a:srgbClr val="0336D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62350" y="451101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</a:t>
            </a:r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GetMapping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(“/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users”) </a:t>
            </a:r>
          </a:p>
          <a:p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</a:t>
            </a:r>
            <a:r>
              <a:rPr lang="en-US" altLang="ko-KR" dirty="0" err="1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GetMapping</a:t>
            </a:r>
            <a:r>
              <a:rPr lang="en-US" altLang="ko-KR" dirty="0" smtClean="0">
                <a:solidFill>
                  <a:srgbClr val="0336D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(“/users/{id}”)</a:t>
            </a:r>
          </a:p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</a:t>
            </a:r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PostMapping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(“/users/{id}”) </a:t>
            </a:r>
          </a:p>
        </p:txBody>
      </p:sp>
      <p:sp>
        <p:nvSpPr>
          <p:cNvPr id="2" name="오른쪽 화살표 1"/>
          <p:cNvSpPr/>
          <p:nvPr/>
        </p:nvSpPr>
        <p:spPr>
          <a:xfrm rot="1884361">
            <a:off x="7512395" y="592300"/>
            <a:ext cx="765241" cy="225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428908" y="1585927"/>
            <a:ext cx="207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HandlerExcutionChain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046074" y="2286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getHandlerAdapter()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cxnSp>
        <p:nvCxnSpPr>
          <p:cNvPr id="62" name="꺾인 연결선 61"/>
          <p:cNvCxnSpPr/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47001" y="2432865"/>
            <a:ext cx="2090569" cy="1831225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Dispatcher</a:t>
            </a:r>
          </a:p>
          <a:p>
            <a:pPr algn="ctr"/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5405035" y="8171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5035" y="2213040"/>
            <a:ext cx="1715212" cy="813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Adapter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18586" y="221303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3348" y="5103768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3348" y="3608942"/>
            <a:ext cx="1715212" cy="81304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2" y="-1314111"/>
            <a:ext cx="1067857" cy="1067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70" y="-1006700"/>
            <a:ext cx="760446" cy="76044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4002" y="2693565"/>
            <a:ext cx="983088" cy="1226850"/>
            <a:chOff x="687228" y="2618917"/>
            <a:chExt cx="983088" cy="1226850"/>
          </a:xfrm>
        </p:grpSpPr>
        <p:sp>
          <p:nvSpPr>
            <p:cNvPr id="20" name="TextBox 19"/>
            <p:cNvSpPr txBox="1"/>
            <p:nvPr/>
          </p:nvSpPr>
          <p:spPr>
            <a:xfrm>
              <a:off x="789082" y="261891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28" y="2862679"/>
              <a:ext cx="983088" cy="98308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232138" y="1834925"/>
            <a:ext cx="1716834" cy="2901040"/>
            <a:chOff x="9912217" y="1019375"/>
            <a:chExt cx="1716834" cy="2901040"/>
          </a:xfrm>
        </p:grpSpPr>
        <p:sp>
          <p:nvSpPr>
            <p:cNvPr id="12" name="직사각형 11"/>
            <p:cNvSpPr/>
            <p:nvPr/>
          </p:nvSpPr>
          <p:spPr>
            <a:xfrm>
              <a:off x="10080168" y="1584647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Service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80168" y="2331809"/>
              <a:ext cx="1380930" cy="4711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734" y="3078972"/>
              <a:ext cx="699798" cy="69979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912217" y="1388707"/>
              <a:ext cx="1716834" cy="2531708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4074" y="1019375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4058449" y="2512438"/>
            <a:ext cx="133372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0"/>
            <a:endCxn id="7" idx="1"/>
          </p:cNvCxnSpPr>
          <p:nvPr/>
        </p:nvCxnSpPr>
        <p:spPr>
          <a:xfrm rot="5400000" flipH="1" flipV="1">
            <a:off x="3594059" y="621890"/>
            <a:ext cx="1209203" cy="241274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꺾인 연결선 12290"/>
          <p:cNvCxnSpPr>
            <a:stCxn id="6" idx="2"/>
            <a:endCxn id="10" idx="1"/>
          </p:cNvCxnSpPr>
          <p:nvPr/>
        </p:nvCxnSpPr>
        <p:spPr>
          <a:xfrm rot="16200000" flipH="1">
            <a:off x="3579716" y="3676660"/>
            <a:ext cx="1246202" cy="2421062"/>
          </a:xfrm>
          <a:prstGeom prst="bentConnector2">
            <a:avLst/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030850" y="3922345"/>
            <a:ext cx="1382498" cy="23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128560" y="2504303"/>
            <a:ext cx="691836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9540300" y="2501599"/>
            <a:ext cx="859789" cy="270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직선 화살표 연결선 12313"/>
          <p:cNvCxnSpPr/>
          <p:nvPr/>
        </p:nvCxnSpPr>
        <p:spPr>
          <a:xfrm flipH="1">
            <a:off x="9535391" y="2740299"/>
            <a:ext cx="86469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7130275" y="2740299"/>
            <a:ext cx="68840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39163" y="2725971"/>
            <a:ext cx="1369531" cy="116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4048241" y="4086496"/>
            <a:ext cx="1347716" cy="112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5" name="꺾인 연결선 12324"/>
          <p:cNvCxnSpPr/>
          <p:nvPr/>
        </p:nvCxnSpPr>
        <p:spPr>
          <a:xfrm rot="10800000" flipV="1">
            <a:off x="3268080" y="1538467"/>
            <a:ext cx="2117206" cy="877503"/>
          </a:xfrm>
          <a:prstGeom prst="bentConnector3">
            <a:avLst>
              <a:gd name="adj1" fmla="val 998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7" name="꺾인 연결선 12336"/>
          <p:cNvCxnSpPr/>
          <p:nvPr/>
        </p:nvCxnSpPr>
        <p:spPr>
          <a:xfrm rot="10800000">
            <a:off x="3268080" y="4285845"/>
            <a:ext cx="2117206" cy="951006"/>
          </a:xfrm>
          <a:prstGeom prst="bentConnector3">
            <a:avLst>
              <a:gd name="adj1" fmla="val 99359"/>
            </a:avLst>
          </a:prstGeom>
          <a:ln w="127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0" name="직선 화살표 연결선 12339"/>
          <p:cNvCxnSpPr/>
          <p:nvPr/>
        </p:nvCxnSpPr>
        <p:spPr>
          <a:xfrm>
            <a:off x="10906897" y="2878231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906897" y="3625394"/>
            <a:ext cx="0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2" name="직선 화살표 연결선 12341"/>
          <p:cNvCxnSpPr/>
          <p:nvPr/>
        </p:nvCxnSpPr>
        <p:spPr>
          <a:xfrm flipH="1" flipV="1">
            <a:off x="11265243" y="2878231"/>
            <a:ext cx="4119" cy="2691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1265243" y="3608942"/>
            <a:ext cx="4119" cy="28557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6" name="TextBox 12345"/>
          <p:cNvSpPr txBox="1"/>
          <p:nvPr/>
        </p:nvSpPr>
        <p:spPr>
          <a:xfrm>
            <a:off x="1179335" y="290468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HttpRequest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398" y="557826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HttpServletResponse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14563" y="277914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ModelAndView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44806" y="272597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 + ViewName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54746" y="273760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3897" y="40691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View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297090" y="3223048"/>
            <a:ext cx="671080" cy="634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1255172" y="3470111"/>
            <a:ext cx="69182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42466" y="348583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HttpResponse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685" y="490868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Model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3011" y="91276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getHandler()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750779" y="2163045"/>
            <a:ext cx="19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getHandlerAdapter()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149461" y="227076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handle()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70637" y="369358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resolverViewName()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8908" y="4911793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render()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5204" y="156029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HandlerExcutionChain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uda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16078</TotalTime>
  <Words>1077</Words>
  <Application>Microsoft Office PowerPoint</Application>
  <PresentationFormat>사용자 지정</PresentationFormat>
  <Paragraphs>581</Paragraphs>
  <Slides>38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찬희</cp:lastModifiedBy>
  <cp:revision>3582</cp:revision>
  <dcterms:created xsi:type="dcterms:W3CDTF">2014-12-23T09:42:55Z</dcterms:created>
  <dcterms:modified xsi:type="dcterms:W3CDTF">2017-08-29T06:25:24Z</dcterms:modified>
</cp:coreProperties>
</file>