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3" r:id="rId7"/>
    <p:sldId id="287" r:id="rId8"/>
    <p:sldId id="288" r:id="rId9"/>
    <p:sldId id="289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9DC4-CBA9-4AC5-A853-ED1E4638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DF7A6-EF24-4605-B0FB-B8B19017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6665A-0C72-434A-A7B8-9C973640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5DA2-7394-452E-8AA0-A84F7B2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89EB0-8C14-4523-86E9-7BED062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2C7E-293A-49FC-AEEE-D091D35B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094C4-8778-4254-8877-9A85604F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D7A2-F7EB-4CE0-89BE-9D06A664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079A-FF03-4A15-85F4-65FE42E0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D1487-5F3A-4888-B6BC-E89B4EC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338C7-0B33-44FD-9382-DCABD8DD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A5473-FE19-419B-986A-AB0B7DF2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C79E-95B1-4F4C-A609-F55149EF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4A499-86C6-4534-8C11-23FA138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E908C-164C-44B2-9F00-8691262E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BCB9-3220-41AE-A4BE-0E3353EC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51874-2588-4B68-8973-9820B2C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A9DB8-E26B-4D66-87A3-AC01851B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560D-E55F-4C74-BD2B-63A697B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E8C9-81FA-46E8-B9CC-AA62DB6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BE64-8CDF-440E-8FF4-B233C5FA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B5943-8325-4603-A49E-7FE97F70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3AE96-8085-4D63-8F20-25501EA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0900-EEB4-4AA6-B407-7FC6E64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C61F7-B561-40EC-8C9F-E88315D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47C2-5CF6-4290-8D15-A4CA730B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266F-C181-4B96-A041-B87C7791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A7C19-C766-4C4C-B3C2-88B67AFB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A877F-C3F6-46C0-A970-87A37345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1552A-75D6-4D1C-B483-E74E79AF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B7A1-E2D7-4146-A829-2BDDBA95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BB3D-0459-4C3E-A013-8A751FA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55C23-C39C-4BEB-9415-BCCA8153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CEDDB-97E8-44A6-88D2-8A612992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32ABF-B1DB-45AE-86F2-6FA8917D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AC703-D02D-4B00-BA30-E9E57111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869BE-483B-4E7F-9E85-131B8F4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C80EA-204C-4B5C-AA5F-01802B0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DE553-9446-48F0-91E9-1C339F48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60C48-921B-4F3E-A5F6-B72FB6A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C664D-ECA4-4EB2-9BA7-BAE2A34D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6A4B4-7E15-4D14-B169-A6B9EA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B4B61-173D-45B3-99E3-241D991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658B8-898A-4857-AE40-46F4B457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A8AB5-D2B6-41A9-A4A0-1BF1AFC8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72AB1-E09A-4FFA-847A-904EA147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BF45-6E2C-4189-BAF5-06B0E283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955EA-020B-444C-9AC4-9ACF8F2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D04EE-0301-42CC-ABB7-E02EBDF6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59B90-A935-464F-A13E-48A3A1D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15F28-C088-46D3-94EF-E85545A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97868-EA6D-43E2-A970-6F5A191A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E46E5-5A6A-4BA8-ACD5-B9C5D5FE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55000-3060-42DB-9056-E90B3C421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DC42C-FB8A-4EAC-9001-4DA628F4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35268-702A-492F-8D90-0B371F72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A1F4C-CAE2-4486-B1A5-8C32D53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CD3B-62DB-4B5B-9062-6831A8C8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525D0-392C-4698-97AD-FE384BCF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5C697-A2B2-46A1-84BA-1367C7FB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8C528-FDD2-4ED4-9805-FBEF360F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29D7-935F-4219-82B2-677E8DEF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1DF01-3C3C-40AA-9CCA-C698D04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Jenkins</a:t>
            </a:r>
            <a:r>
              <a:rPr lang="ko-KR" altLang="en-US" dirty="0"/>
              <a:t> 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35722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684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7. Jenkins </a:t>
            </a:r>
            <a:r>
              <a:rPr lang="ko-KR" altLang="en-US" sz="1800" dirty="0"/>
              <a:t>관련 파일 위치</a:t>
            </a:r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16B9D-7CC4-473E-95DA-30667C811CB8}"/>
              </a:ext>
            </a:extLst>
          </p:cNvPr>
          <p:cNvSpPr txBox="1"/>
          <p:nvPr/>
        </p:nvSpPr>
        <p:spPr>
          <a:xfrm>
            <a:off x="618974" y="1821780"/>
            <a:ext cx="1087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Jenkins </a:t>
            </a:r>
            <a:r>
              <a:rPr lang="ko-KR" altLang="en-US" sz="1000" dirty="0"/>
              <a:t>위치 </a:t>
            </a:r>
            <a:r>
              <a:rPr lang="en-US" altLang="ko-KR" sz="1000" dirty="0"/>
              <a:t>: C:\Program Files\Jenkins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Jenkins Workspace </a:t>
            </a:r>
            <a:r>
              <a:rPr lang="ko-KR" altLang="en-US" sz="1000" dirty="0"/>
              <a:t>위치 </a:t>
            </a:r>
            <a:r>
              <a:rPr lang="en-US" altLang="ko-KR" sz="1000" dirty="0"/>
              <a:t>: C:\ProgramData\Jenkins\.jenkins\workspace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Jenkins &gt; JAVA 11 : </a:t>
            </a:r>
            <a:r>
              <a:rPr lang="pt-BR" altLang="ko-KR" sz="1000" dirty="0"/>
              <a:t>C:\Program Files\Java\jdk-11.0.16.1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270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F2F79A-5BB7-4E86-B55B-4E2A12719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776400"/>
            <a:ext cx="6189991" cy="3837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CBE135-9FF1-44CA-85B3-24406704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76559"/>
            <a:ext cx="11016343" cy="13166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1. Jenkins</a:t>
            </a:r>
            <a:r>
              <a:rPr lang="ko-KR" altLang="en-US" sz="1800" dirty="0"/>
              <a:t> 사용법</a:t>
            </a:r>
            <a:br>
              <a:rPr lang="en-US" altLang="ko-KR" sz="1100" dirty="0"/>
            </a:br>
            <a:br>
              <a:rPr lang="en-US" altLang="ko-KR" sz="1000" dirty="0"/>
            </a:br>
            <a:r>
              <a:rPr lang="en-US" altLang="ko-KR" sz="1000" dirty="0"/>
              <a:t>- 192.168.10.12:8888 (</a:t>
            </a:r>
            <a:r>
              <a:rPr lang="ko-KR" altLang="en-US" sz="1000" dirty="0"/>
              <a:t>내부</a:t>
            </a:r>
            <a:r>
              <a:rPr lang="en-US" altLang="ko-KR" sz="1000" dirty="0"/>
              <a:t>IP) </a:t>
            </a:r>
            <a:r>
              <a:rPr lang="ko-KR" altLang="en-US" sz="1000" dirty="0"/>
              <a:t>으로 접속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43F9F-F7C6-4841-B8F0-404065DD1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549"/>
          <a:stretch/>
        </p:blipFill>
        <p:spPr>
          <a:xfrm>
            <a:off x="6766559" y="655355"/>
            <a:ext cx="4837612" cy="23412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2F85CA-3FFC-4115-8320-4002B115F313}"/>
              </a:ext>
            </a:extLst>
          </p:cNvPr>
          <p:cNvSpPr/>
          <p:nvPr/>
        </p:nvSpPr>
        <p:spPr>
          <a:xfrm>
            <a:off x="8734697" y="1703413"/>
            <a:ext cx="888274" cy="435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458422-E598-4511-BD7C-1DB60A9717FD}"/>
              </a:ext>
            </a:extLst>
          </p:cNvPr>
          <p:cNvSpPr/>
          <p:nvPr/>
        </p:nvSpPr>
        <p:spPr>
          <a:xfrm>
            <a:off x="1999571" y="3342352"/>
            <a:ext cx="4646762" cy="24827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2D8FACD-3FF5-473B-9BFC-06AE8C446515}"/>
              </a:ext>
            </a:extLst>
          </p:cNvPr>
          <p:cNvCxnSpPr>
            <a:cxnSpLocks/>
          </p:cNvCxnSpPr>
          <p:nvPr/>
        </p:nvCxnSpPr>
        <p:spPr>
          <a:xfrm flipH="1">
            <a:off x="6908800" y="2138949"/>
            <a:ext cx="1895542" cy="30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2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34A35E-E87F-40E3-9A93-EFC25F87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5" y="1127529"/>
            <a:ext cx="8195403" cy="38121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ACBE135-9FF1-44CA-85B3-24406704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76560"/>
            <a:ext cx="11016343" cy="509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2. Jenkins</a:t>
            </a:r>
            <a:r>
              <a:rPr lang="ko-KR" altLang="en-US" sz="1800" dirty="0"/>
              <a:t> 메인 구성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F85CA-3FFC-4115-8320-4002B115F313}"/>
              </a:ext>
            </a:extLst>
          </p:cNvPr>
          <p:cNvSpPr/>
          <p:nvPr/>
        </p:nvSpPr>
        <p:spPr>
          <a:xfrm>
            <a:off x="644765" y="3733800"/>
            <a:ext cx="1792437" cy="12059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458422-E598-4511-BD7C-1DB60A9717FD}"/>
              </a:ext>
            </a:extLst>
          </p:cNvPr>
          <p:cNvSpPr/>
          <p:nvPr/>
        </p:nvSpPr>
        <p:spPr>
          <a:xfrm>
            <a:off x="2652708" y="2760690"/>
            <a:ext cx="236436" cy="232798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B259AA-FEB3-47A0-9EF7-2F91959B3C81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2770926" y="5088673"/>
            <a:ext cx="272805" cy="35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8672D-21E8-4ACB-85E7-428911B62AC9}"/>
              </a:ext>
            </a:extLst>
          </p:cNvPr>
          <p:cNvSpPr/>
          <p:nvPr/>
        </p:nvSpPr>
        <p:spPr>
          <a:xfrm>
            <a:off x="3280791" y="2749833"/>
            <a:ext cx="1265083" cy="22951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EF759A-5264-4858-A7EF-C75F2B115E88}"/>
              </a:ext>
            </a:extLst>
          </p:cNvPr>
          <p:cNvSpPr/>
          <p:nvPr/>
        </p:nvSpPr>
        <p:spPr>
          <a:xfrm>
            <a:off x="7122700" y="2760690"/>
            <a:ext cx="729016" cy="22879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6CE23AF-3D2D-441C-9836-BDB3C81149DA}"/>
              </a:ext>
            </a:extLst>
          </p:cNvPr>
          <p:cNvCxnSpPr>
            <a:cxnSpLocks/>
            <a:stCxn id="27" idx="2"/>
            <a:endCxn id="41" idx="1"/>
          </p:cNvCxnSpPr>
          <p:nvPr/>
        </p:nvCxnSpPr>
        <p:spPr>
          <a:xfrm flipV="1">
            <a:off x="8317720" y="5048599"/>
            <a:ext cx="1638333" cy="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2D8FACD-3FF5-473B-9BFC-06AE8C446515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 flipV="1">
            <a:off x="7851716" y="2607333"/>
            <a:ext cx="1849633" cy="12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1C84F9-1D6E-4BC4-B970-62047A1A378B}"/>
              </a:ext>
            </a:extLst>
          </p:cNvPr>
          <p:cNvSpPr/>
          <p:nvPr/>
        </p:nvSpPr>
        <p:spPr>
          <a:xfrm>
            <a:off x="8199502" y="2749833"/>
            <a:ext cx="236436" cy="230725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594ECD-D5BA-49B6-BB5D-6885C909822C}"/>
              </a:ext>
            </a:extLst>
          </p:cNvPr>
          <p:cNvSpPr txBox="1"/>
          <p:nvPr/>
        </p:nvSpPr>
        <p:spPr>
          <a:xfrm>
            <a:off x="2214441" y="5426838"/>
            <a:ext cx="179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최근 빌드 성공</a:t>
            </a:r>
            <a:r>
              <a:rPr lang="en-US" altLang="ko-KR" sz="1000" dirty="0"/>
              <a:t>, </a:t>
            </a:r>
            <a:r>
              <a:rPr lang="ko-KR" altLang="en-US" sz="1000" dirty="0"/>
              <a:t>실패 표시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F560BD-6507-4046-AEFE-D132188F8951}"/>
              </a:ext>
            </a:extLst>
          </p:cNvPr>
          <p:cNvSpPr/>
          <p:nvPr/>
        </p:nvSpPr>
        <p:spPr>
          <a:xfrm>
            <a:off x="2257049" y="5444584"/>
            <a:ext cx="1573363" cy="2030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64AD8-C992-4BCE-9079-1FFCFE5AD1DD}"/>
              </a:ext>
            </a:extLst>
          </p:cNvPr>
          <p:cNvSpPr txBox="1"/>
          <p:nvPr/>
        </p:nvSpPr>
        <p:spPr>
          <a:xfrm>
            <a:off x="10053169" y="4879322"/>
            <a:ext cx="1551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빌드 시작 버튼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29FD17-F108-4925-BD46-2977E6EF72D0}"/>
              </a:ext>
            </a:extLst>
          </p:cNvPr>
          <p:cNvSpPr/>
          <p:nvPr/>
        </p:nvSpPr>
        <p:spPr>
          <a:xfrm>
            <a:off x="9956053" y="4793623"/>
            <a:ext cx="1669220" cy="509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8A8F3D-A1E7-4A6C-81B6-3B3624648B6A}"/>
              </a:ext>
            </a:extLst>
          </p:cNvPr>
          <p:cNvSpPr txBox="1"/>
          <p:nvPr/>
        </p:nvSpPr>
        <p:spPr>
          <a:xfrm>
            <a:off x="9621554" y="2489957"/>
            <a:ext cx="1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빌드 소요 시간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9FC8B5-D6ED-4558-81D5-BF275F3D9BC0}"/>
              </a:ext>
            </a:extLst>
          </p:cNvPr>
          <p:cNvSpPr/>
          <p:nvPr/>
        </p:nvSpPr>
        <p:spPr>
          <a:xfrm>
            <a:off x="9701349" y="2410506"/>
            <a:ext cx="914400" cy="39365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ABC44BB-D414-460E-B7DC-F84175899096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>
          <a:xfrm>
            <a:off x="3913333" y="5045010"/>
            <a:ext cx="898153" cy="84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37705F-A6F7-439C-92FF-A399CC0AEAD2}"/>
              </a:ext>
            </a:extLst>
          </p:cNvPr>
          <p:cNvSpPr/>
          <p:nvPr/>
        </p:nvSpPr>
        <p:spPr>
          <a:xfrm>
            <a:off x="4258491" y="5889423"/>
            <a:ext cx="1105990" cy="2462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65DDC8-7FCA-4635-B8CB-33EAF5AE568D}"/>
              </a:ext>
            </a:extLst>
          </p:cNvPr>
          <p:cNvSpPr txBox="1"/>
          <p:nvPr/>
        </p:nvSpPr>
        <p:spPr>
          <a:xfrm>
            <a:off x="4049486" y="5889424"/>
            <a:ext cx="1497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프로젝트 목록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32950AA-CF6F-478C-9A7C-C23BA45F4F55}"/>
              </a:ext>
            </a:extLst>
          </p:cNvPr>
          <p:cNvCxnSpPr>
            <a:cxnSpLocks/>
            <a:stCxn id="8" idx="2"/>
            <a:endCxn id="78" idx="0"/>
          </p:cNvCxnSpPr>
          <p:nvPr/>
        </p:nvCxnSpPr>
        <p:spPr>
          <a:xfrm flipH="1">
            <a:off x="1078224" y="4939707"/>
            <a:ext cx="462760" cy="61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EB19C5F-E1A4-4A15-86E0-29C0288E9157}"/>
              </a:ext>
            </a:extLst>
          </p:cNvPr>
          <p:cNvSpPr txBox="1"/>
          <p:nvPr/>
        </p:nvSpPr>
        <p:spPr>
          <a:xfrm>
            <a:off x="329287" y="5558548"/>
            <a:ext cx="1497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빌드 중 빌드 상태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671FD-3CDF-4814-9848-62E85854D01A}"/>
              </a:ext>
            </a:extLst>
          </p:cNvPr>
          <p:cNvSpPr/>
          <p:nvPr/>
        </p:nvSpPr>
        <p:spPr>
          <a:xfrm>
            <a:off x="549177" y="5574692"/>
            <a:ext cx="1105990" cy="2462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E2A9B12-0FF2-4726-86E4-0E65EBB9A5E8}"/>
              </a:ext>
            </a:extLst>
          </p:cNvPr>
          <p:cNvSpPr/>
          <p:nvPr/>
        </p:nvSpPr>
        <p:spPr>
          <a:xfrm>
            <a:off x="4614149" y="2777094"/>
            <a:ext cx="2217838" cy="22951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247B41E-B34D-409C-A598-1C81E6B58C4F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5723068" y="5072271"/>
            <a:ext cx="1192755" cy="61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854CF3-0E32-438D-8499-DEAAAE482990}"/>
              </a:ext>
            </a:extLst>
          </p:cNvPr>
          <p:cNvSpPr txBox="1"/>
          <p:nvPr/>
        </p:nvSpPr>
        <p:spPr>
          <a:xfrm>
            <a:off x="6114925" y="5688661"/>
            <a:ext cx="166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최근 성공</a:t>
            </a:r>
            <a:r>
              <a:rPr lang="en-US" altLang="ko-KR" sz="1000" dirty="0"/>
              <a:t>/</a:t>
            </a:r>
            <a:r>
              <a:rPr lang="ko-KR" altLang="en-US" sz="1000" dirty="0"/>
              <a:t>실패 빌드 날짜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C01F4CB-5091-491F-9C50-65694F13E658}"/>
              </a:ext>
            </a:extLst>
          </p:cNvPr>
          <p:cNvSpPr/>
          <p:nvPr/>
        </p:nvSpPr>
        <p:spPr>
          <a:xfrm>
            <a:off x="6127146" y="5688660"/>
            <a:ext cx="1577354" cy="2462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57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99D320-185A-439B-88B9-E1BEF3CF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" y="1776065"/>
            <a:ext cx="9693426" cy="4551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458422-E598-4511-BD7C-1DB60A9717FD}"/>
              </a:ext>
            </a:extLst>
          </p:cNvPr>
          <p:cNvSpPr/>
          <p:nvPr/>
        </p:nvSpPr>
        <p:spPr>
          <a:xfrm>
            <a:off x="3032017" y="4280100"/>
            <a:ext cx="305822" cy="2612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671FD-3CDF-4814-9848-62E85854D01A}"/>
              </a:ext>
            </a:extLst>
          </p:cNvPr>
          <p:cNvSpPr/>
          <p:nvPr/>
        </p:nvSpPr>
        <p:spPr>
          <a:xfrm>
            <a:off x="618973" y="5405842"/>
            <a:ext cx="2166559" cy="9220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113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3. Jenkins</a:t>
            </a:r>
            <a:r>
              <a:rPr lang="ko-KR" altLang="en-US" sz="1800" dirty="0"/>
              <a:t> 시작하기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br>
              <a:rPr lang="ko-KR" altLang="en-US" sz="1000" dirty="0"/>
            </a:br>
            <a:r>
              <a:rPr lang="en-US" altLang="ko-KR" sz="1000" dirty="0"/>
              <a:t>1. </a:t>
            </a:r>
            <a:r>
              <a:rPr lang="ko-KR" altLang="en-US" sz="1000" dirty="0"/>
              <a:t>타이머 버튼 모양을 누르면 빌드를 시작합니다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빌드 실행 상태 영역에 빌드 하고자 하는 프로젝트 명이 명시 되어있습니다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3. </a:t>
            </a:r>
            <a:r>
              <a:rPr lang="ko-KR" altLang="en-US" sz="1000" dirty="0"/>
              <a:t>빌드 중 빌드 상태 부분이 로딩 처럼 빙글빙글 돌기 시작하며</a:t>
            </a:r>
            <a:r>
              <a:rPr lang="en-US" altLang="ko-KR" sz="1000" dirty="0"/>
              <a:t>, </a:t>
            </a:r>
            <a:r>
              <a:rPr lang="ko-KR" altLang="en-US" sz="1000" dirty="0"/>
              <a:t>빌드가 성공적으로 마무리 되면 그림과 같이 체크모양</a:t>
            </a:r>
            <a:r>
              <a:rPr lang="en-US" altLang="ko-KR" sz="1000" dirty="0"/>
              <a:t>, </a:t>
            </a:r>
            <a:r>
              <a:rPr lang="ko-KR" altLang="en-US" sz="1000" dirty="0"/>
              <a:t>빌드를 실패하게 되면 빨간색의 </a:t>
            </a:r>
            <a:r>
              <a:rPr lang="en-US" altLang="ko-KR" sz="1000" dirty="0"/>
              <a:t>X</a:t>
            </a:r>
            <a:r>
              <a:rPr lang="ko-KR" altLang="en-US" sz="1000" dirty="0"/>
              <a:t>가 표시 됩니다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4. </a:t>
            </a:r>
            <a:r>
              <a:rPr lang="ko-KR" altLang="en-US" sz="1000" dirty="0"/>
              <a:t>프로젝트 이름 부분을 누르게 되면 빌드 정보를 자세히 확인할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F2E00A-BFF3-4EFB-A4CD-8951EB420E92}"/>
              </a:ext>
            </a:extLst>
          </p:cNvPr>
          <p:cNvSpPr/>
          <p:nvPr/>
        </p:nvSpPr>
        <p:spPr>
          <a:xfrm>
            <a:off x="9601199" y="4235389"/>
            <a:ext cx="293189" cy="2726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E1E4422-B3EC-464A-B8E2-2B281ECF722D}"/>
              </a:ext>
            </a:extLst>
          </p:cNvPr>
          <p:cNvSpPr/>
          <p:nvPr/>
        </p:nvSpPr>
        <p:spPr>
          <a:xfrm>
            <a:off x="3490750" y="4263691"/>
            <a:ext cx="1284450" cy="2776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D27F0E-79CA-46EF-8FAB-C1553F5C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6" y="1804193"/>
            <a:ext cx="6468533" cy="29264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458422-E598-4511-BD7C-1DB60A9717FD}"/>
              </a:ext>
            </a:extLst>
          </p:cNvPr>
          <p:cNvSpPr/>
          <p:nvPr/>
        </p:nvSpPr>
        <p:spPr>
          <a:xfrm>
            <a:off x="6883399" y="3657600"/>
            <a:ext cx="228599" cy="1693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113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4. Jenkins</a:t>
            </a:r>
            <a:r>
              <a:rPr lang="ko-KR" altLang="en-US" sz="1800" dirty="0"/>
              <a:t> 빌드 자세히 보기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br>
              <a:rPr lang="ko-KR" altLang="en-US" sz="1000" dirty="0"/>
            </a:br>
            <a:r>
              <a:rPr lang="en-US" altLang="ko-KR" sz="1000" dirty="0"/>
              <a:t>1. </a:t>
            </a:r>
            <a:r>
              <a:rPr lang="ko-KR" altLang="en-US" sz="1000" dirty="0"/>
              <a:t>중앙부분의 초록색은 순차적으로 빌드 단계</a:t>
            </a:r>
            <a:r>
              <a:rPr lang="en-US" altLang="ko-KR" sz="1000" dirty="0"/>
              <a:t>, </a:t>
            </a:r>
            <a:r>
              <a:rPr lang="ko-KR" altLang="en-US" sz="1000" dirty="0"/>
              <a:t>걸린 시간</a:t>
            </a:r>
            <a:r>
              <a:rPr lang="en-US" altLang="ko-KR" sz="1000" dirty="0"/>
              <a:t>, </a:t>
            </a:r>
            <a:r>
              <a:rPr lang="ko-KR" altLang="en-US" sz="1000" dirty="0"/>
              <a:t>빌드 일시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커밋</a:t>
            </a:r>
            <a:r>
              <a:rPr lang="ko-KR" altLang="en-US" sz="1000" dirty="0"/>
              <a:t> 내역이 표출 됩니다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콘솔도 확인이 가능하니</a:t>
            </a:r>
            <a:r>
              <a:rPr lang="en-US" altLang="ko-KR" sz="1000" dirty="0"/>
              <a:t>, </a:t>
            </a:r>
            <a:r>
              <a:rPr lang="ko-KR" altLang="en-US" sz="1000" dirty="0"/>
              <a:t>혹여나 빌드가 되지 않았을 때 어디서 오류가 났는 지 파악 또한 가능합니다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6464FB-9F38-428E-9BA4-16EEBEE7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866" y="4120286"/>
            <a:ext cx="5792156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0AC0CD-633D-4B78-9448-8734D81F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9" y="1974849"/>
            <a:ext cx="5039157" cy="2910417"/>
          </a:xfrm>
          <a:prstGeom prst="rect">
            <a:avLst/>
          </a:prstGeom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113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5. Jenkins</a:t>
            </a:r>
            <a:r>
              <a:rPr lang="ko-KR" altLang="en-US" sz="1800" dirty="0"/>
              <a:t> 구성</a:t>
            </a:r>
            <a:r>
              <a:rPr lang="en-US" altLang="ko-KR" sz="1800" dirty="0"/>
              <a:t> </a:t>
            </a:r>
            <a:r>
              <a:rPr lang="ko-KR" altLang="en-US" sz="1800" dirty="0"/>
              <a:t>탭</a:t>
            </a:r>
            <a:r>
              <a:rPr lang="en-US" altLang="ko-KR" sz="1800" dirty="0"/>
              <a:t>(</a:t>
            </a:r>
            <a:r>
              <a:rPr lang="ko-KR" altLang="en-US" sz="1800" dirty="0"/>
              <a:t>파이프라인</a:t>
            </a:r>
            <a:r>
              <a:rPr lang="en-US" altLang="ko-KR" sz="1800" dirty="0"/>
              <a:t>)</a:t>
            </a:r>
          </a:p>
          <a:p>
            <a:pPr>
              <a:lnSpc>
                <a:spcPct val="100000"/>
              </a:lnSpc>
            </a:pPr>
            <a:br>
              <a:rPr lang="ko-KR" altLang="en-US" sz="1000" dirty="0"/>
            </a:br>
            <a:r>
              <a:rPr lang="en-US" altLang="ko-KR" sz="1000" dirty="0"/>
              <a:t>1. </a:t>
            </a:r>
            <a:r>
              <a:rPr lang="ko-KR" altLang="en-US" sz="1000" dirty="0"/>
              <a:t>프로젝트의 형상관리 시스템인 </a:t>
            </a:r>
            <a:r>
              <a:rPr lang="en-US" altLang="ko-KR" sz="1000" dirty="0"/>
              <a:t>git </a:t>
            </a:r>
            <a:r>
              <a:rPr lang="ko-KR" altLang="en-US" sz="1000" dirty="0"/>
              <a:t>연동과</a:t>
            </a:r>
            <a:r>
              <a:rPr lang="en-US" altLang="ko-KR" sz="1000" dirty="0"/>
              <a:t>, </a:t>
            </a:r>
            <a:r>
              <a:rPr lang="ko-KR" altLang="en-US" sz="1000" dirty="0"/>
              <a:t>빌드를 하기 위한 </a:t>
            </a:r>
            <a:r>
              <a:rPr lang="en-US" altLang="ko-KR" sz="1000" dirty="0" err="1"/>
              <a:t>Jenkinsfile</a:t>
            </a:r>
            <a:r>
              <a:rPr lang="ko-KR" altLang="en-US" sz="1000" dirty="0"/>
              <a:t>을 바라보고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2. </a:t>
            </a:r>
            <a:r>
              <a:rPr lang="ko-KR" altLang="en-US" sz="1000" dirty="0" err="1"/>
              <a:t>젠킨스에서</a:t>
            </a:r>
            <a:r>
              <a:rPr lang="ko-KR" altLang="en-US" sz="1000" dirty="0"/>
              <a:t> </a:t>
            </a:r>
            <a:r>
              <a:rPr lang="en-US" altLang="ko-KR" sz="1000" dirty="0" err="1"/>
              <a:t>sh</a:t>
            </a:r>
            <a:r>
              <a:rPr lang="en-US" altLang="ko-KR" sz="1000" dirty="0"/>
              <a:t> </a:t>
            </a:r>
            <a:r>
              <a:rPr lang="ko-KR" altLang="en-US" sz="1000" dirty="0"/>
              <a:t>및 </a:t>
            </a:r>
            <a:r>
              <a:rPr lang="en-US" altLang="ko-KR" sz="1000" dirty="0"/>
              <a:t>bat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빌드가 종료되면 해당 프로세스도 종료되는 현상이 있기에 </a:t>
            </a:r>
            <a:r>
              <a:rPr lang="en-US" altLang="ko-KR" sz="1000" dirty="0"/>
              <a:t>JENKINS_NODE_COOKIE </a:t>
            </a:r>
            <a:r>
              <a:rPr lang="ko-KR" altLang="en-US" sz="1000" dirty="0"/>
              <a:t>매개변수를 추가하여 이를 방지합니다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3. Branch</a:t>
            </a:r>
            <a:r>
              <a:rPr lang="ko-KR" altLang="en-US" sz="1000" dirty="0"/>
              <a:t>별 배포를 위해 매개변수를 </a:t>
            </a:r>
            <a:r>
              <a:rPr lang="en-US" altLang="ko-KR" sz="1000" dirty="0" err="1"/>
              <a:t>branchList</a:t>
            </a:r>
            <a:r>
              <a:rPr lang="ko-KR" altLang="en-US" sz="1000" dirty="0"/>
              <a:t>로 설정합니다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0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671FD-3CDF-4814-9848-62E85854D01A}"/>
              </a:ext>
            </a:extLst>
          </p:cNvPr>
          <p:cNvSpPr/>
          <p:nvPr/>
        </p:nvSpPr>
        <p:spPr>
          <a:xfrm>
            <a:off x="754259" y="2418988"/>
            <a:ext cx="4689808" cy="183127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DA3307-BD99-4AFC-8782-6F442A4F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67" y="2802466"/>
            <a:ext cx="5423725" cy="3035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77AF46-D1EF-4FB8-B673-37504945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33" y="5952113"/>
            <a:ext cx="8949267" cy="7516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AFBBC56-3779-47A5-973D-A20C5F007814}"/>
              </a:ext>
            </a:extLst>
          </p:cNvPr>
          <p:cNvSpPr/>
          <p:nvPr/>
        </p:nvSpPr>
        <p:spPr>
          <a:xfrm>
            <a:off x="1032933" y="3335867"/>
            <a:ext cx="1786467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12F113-2180-4731-BF83-E106ACA55981}"/>
              </a:ext>
            </a:extLst>
          </p:cNvPr>
          <p:cNvSpPr/>
          <p:nvPr/>
        </p:nvSpPr>
        <p:spPr>
          <a:xfrm>
            <a:off x="1032933" y="3793067"/>
            <a:ext cx="1786467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66A077A-9213-97B8-BB61-FCAED7C1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5" y="2234047"/>
            <a:ext cx="2660210" cy="37574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01D35D-2DA4-52AF-74C4-D1489BF6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61" y="1920062"/>
            <a:ext cx="7109562" cy="4220154"/>
          </a:xfrm>
          <a:prstGeom prst="rect">
            <a:avLst/>
          </a:prstGeom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113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6-1. Jenkins Credentials</a:t>
            </a:r>
          </a:p>
          <a:p>
            <a:pPr>
              <a:lnSpc>
                <a:spcPct val="10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1000" dirty="0"/>
              <a:t>좌측 카테고리 </a:t>
            </a:r>
            <a:r>
              <a:rPr lang="en-US" altLang="ko-KR" sz="1000" dirty="0"/>
              <a:t>&gt; Jenkins </a:t>
            </a:r>
            <a:r>
              <a:rPr lang="ko-KR" altLang="en-US" sz="1000" dirty="0"/>
              <a:t>관리에 들어가 스크롤을 내리면 </a:t>
            </a:r>
            <a:r>
              <a:rPr lang="en-US" altLang="ko-KR" sz="1000" dirty="0"/>
              <a:t>Manage</a:t>
            </a:r>
            <a:r>
              <a:rPr lang="ko-KR" altLang="en-US" sz="1000" dirty="0"/>
              <a:t> </a:t>
            </a:r>
            <a:r>
              <a:rPr lang="en-US" altLang="ko-KR" sz="1000" dirty="0"/>
              <a:t>Credentials</a:t>
            </a:r>
            <a:r>
              <a:rPr lang="ko-KR" altLang="en-US" sz="1000" dirty="0"/>
              <a:t> 부분 있습니다</a:t>
            </a:r>
            <a:r>
              <a:rPr lang="en-US" altLang="ko-KR" sz="1000" dirty="0"/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1000" dirty="0"/>
              <a:t>주로 </a:t>
            </a:r>
            <a:r>
              <a:rPr lang="en-US" altLang="ko-KR" sz="1000" dirty="0"/>
              <a:t>Jenkins</a:t>
            </a:r>
            <a:r>
              <a:rPr lang="ko-KR" altLang="en-US" sz="1000" dirty="0"/>
              <a:t>에 연결 되어있는 </a:t>
            </a:r>
            <a:r>
              <a:rPr lang="en-US" altLang="ko-KR" sz="1000" dirty="0"/>
              <a:t>git </a:t>
            </a:r>
            <a:r>
              <a:rPr lang="ko-KR" altLang="en-US" sz="1000" dirty="0"/>
              <a:t>계정 정보나 </a:t>
            </a:r>
            <a:r>
              <a:rPr lang="en-US" altLang="ko-KR" sz="1000" dirty="0"/>
              <a:t>WAS</a:t>
            </a:r>
            <a:r>
              <a:rPr lang="ko-KR" altLang="en-US" sz="1000" dirty="0"/>
              <a:t>계정 정보를 관리 하고 수정 하는 곳 입니다</a:t>
            </a:r>
            <a:r>
              <a:rPr lang="en-US" altLang="ko-KR" sz="1000" dirty="0"/>
              <a:t>.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671FD-3CDF-4814-9848-62E85854D01A}"/>
              </a:ext>
            </a:extLst>
          </p:cNvPr>
          <p:cNvSpPr/>
          <p:nvPr/>
        </p:nvSpPr>
        <p:spPr>
          <a:xfrm>
            <a:off x="877603" y="4438776"/>
            <a:ext cx="2660211" cy="3391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36B323-81FD-4C31-A4F6-01171CEDA1EE}"/>
              </a:ext>
            </a:extLst>
          </p:cNvPr>
          <p:cNvSpPr/>
          <p:nvPr/>
        </p:nvSpPr>
        <p:spPr>
          <a:xfrm>
            <a:off x="5875229" y="2702383"/>
            <a:ext cx="1458139" cy="6963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85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3490E6-5F84-4032-BC31-068AD133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61834"/>
            <a:ext cx="8111067" cy="4309005"/>
          </a:xfrm>
          <a:prstGeom prst="rect">
            <a:avLst/>
          </a:prstGeom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113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6-2. Jenkins Credentials</a:t>
            </a:r>
          </a:p>
          <a:p>
            <a:pPr>
              <a:lnSpc>
                <a:spcPct val="10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1000" dirty="0"/>
              <a:t>이미지 첨부와 같이 </a:t>
            </a:r>
            <a:r>
              <a:rPr lang="ko-KR" altLang="en-US" sz="1000" dirty="0" err="1"/>
              <a:t>젠킨스는</a:t>
            </a:r>
            <a:r>
              <a:rPr lang="ko-KR" altLang="en-US" sz="1000" dirty="0"/>
              <a:t> 다음과 같이 되어 있습니다</a:t>
            </a:r>
            <a:r>
              <a:rPr lang="en-US" altLang="ko-KR" sz="700" dirty="0">
                <a:solidFill>
                  <a:srgbClr val="FF0000"/>
                </a:solidFill>
              </a:rPr>
              <a:t>.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1000" dirty="0"/>
              <a:t>각</a:t>
            </a:r>
            <a:r>
              <a:rPr lang="en-US" altLang="ko-KR" sz="1000" dirty="0"/>
              <a:t> </a:t>
            </a:r>
            <a:r>
              <a:rPr lang="ko-KR" altLang="en-US" sz="1000" dirty="0"/>
              <a:t>계정의 정보를 수정 하거나</a:t>
            </a:r>
            <a:r>
              <a:rPr lang="en-US" altLang="ko-KR" sz="1000" dirty="0"/>
              <a:t>, </a:t>
            </a:r>
            <a:r>
              <a:rPr lang="ko-KR" altLang="en-US" sz="1000" dirty="0"/>
              <a:t>지우기 위해 네임 부분에 마우스를 갖다 대면 조그만 화살표가 생기며</a:t>
            </a:r>
            <a:r>
              <a:rPr lang="en-US" altLang="ko-KR" sz="1000" dirty="0"/>
              <a:t>, </a:t>
            </a:r>
            <a:r>
              <a:rPr lang="ko-KR" altLang="en-US" sz="1000" dirty="0"/>
              <a:t>작업을 할 수 있는 목록이 나옵니다</a:t>
            </a:r>
            <a:r>
              <a:rPr lang="en-US" altLang="ko-KR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6493C1-AF6E-1E15-8398-BA0EAAE267FF}"/>
              </a:ext>
            </a:extLst>
          </p:cNvPr>
          <p:cNvSpPr/>
          <p:nvPr/>
        </p:nvSpPr>
        <p:spPr>
          <a:xfrm>
            <a:off x="1222549" y="3639154"/>
            <a:ext cx="6871583" cy="22362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A9B500-837F-7663-88B2-1452AC5686FD}"/>
              </a:ext>
            </a:extLst>
          </p:cNvPr>
          <p:cNvSpPr/>
          <p:nvPr/>
        </p:nvSpPr>
        <p:spPr>
          <a:xfrm>
            <a:off x="1222550" y="3862778"/>
            <a:ext cx="6871583" cy="2943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1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453250-5F21-4AD7-B983-3D51BFD2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" y="1924706"/>
            <a:ext cx="11098893" cy="4315228"/>
          </a:xfrm>
          <a:prstGeom prst="rect">
            <a:avLst/>
          </a:prstGeom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113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6-3. Jenkins Credentials &gt; Update</a:t>
            </a:r>
          </a:p>
          <a:p>
            <a:pPr>
              <a:lnSpc>
                <a:spcPct val="100000"/>
              </a:lnSpc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/>
              <a:t>- WAS</a:t>
            </a:r>
            <a:r>
              <a:rPr lang="ko-KR" altLang="en-US" sz="1000" dirty="0"/>
              <a:t> 계정과 패스워드로 접근하는 방법</a:t>
            </a:r>
            <a:r>
              <a:rPr lang="en-US" altLang="ko-KR" sz="1000" dirty="0"/>
              <a:t>, WAS</a:t>
            </a:r>
            <a:r>
              <a:rPr lang="ko-KR" altLang="en-US" sz="1000" dirty="0"/>
              <a:t>의 공개키와 비밀키로 접근 방식이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해당 박스부분에서 세팅이 가능합니다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현재 모든 계정은 </a:t>
            </a:r>
            <a:r>
              <a:rPr lang="en-US" altLang="ko-KR" sz="1000" dirty="0"/>
              <a:t>SCP </a:t>
            </a:r>
            <a:r>
              <a:rPr lang="ko-KR" altLang="en-US" sz="1000" dirty="0"/>
              <a:t>전송을 할 때 </a:t>
            </a:r>
            <a:r>
              <a:rPr lang="en-US" altLang="ko-KR" sz="1000" dirty="0"/>
              <a:t>credential</a:t>
            </a:r>
            <a:r>
              <a:rPr lang="ko-KR" altLang="en-US" sz="1000" dirty="0"/>
              <a:t>을 이용한 공개키</a:t>
            </a:r>
            <a:r>
              <a:rPr lang="en-US" altLang="ko-KR" sz="1000" dirty="0"/>
              <a:t>, </a:t>
            </a:r>
            <a:r>
              <a:rPr lang="ko-KR" altLang="en-US" sz="1000" dirty="0"/>
              <a:t>비밀키를 사용해 전송을 하기 때문에 서버의 비밀번호를 사용 하지 않습니다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WAS </a:t>
            </a:r>
            <a:r>
              <a:rPr lang="ko-KR" altLang="en-US" sz="1000" dirty="0"/>
              <a:t>계정의 패스워드를 변경해도 </a:t>
            </a:r>
            <a:r>
              <a:rPr lang="en-US" altLang="ko-KR" sz="1000" dirty="0"/>
              <a:t>Jenkins </a:t>
            </a:r>
            <a:r>
              <a:rPr lang="ko-KR" altLang="en-US" sz="1000" dirty="0"/>
              <a:t>빌드</a:t>
            </a:r>
            <a:r>
              <a:rPr lang="en-US" altLang="ko-KR" sz="1000" dirty="0"/>
              <a:t>, git </a:t>
            </a:r>
            <a:r>
              <a:rPr lang="ko-KR" altLang="en-US" sz="1000" dirty="0"/>
              <a:t>계정에 영향을 주지 않습니다</a:t>
            </a:r>
            <a:r>
              <a:rPr lang="en-US" altLang="ko-KR" sz="1000" dirty="0"/>
              <a:t>. </a:t>
            </a:r>
            <a:r>
              <a:rPr lang="ko-KR" altLang="en-US" sz="800" dirty="0">
                <a:solidFill>
                  <a:srgbClr val="FF0000"/>
                </a:solidFill>
              </a:rPr>
              <a:t>단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해당 서버의 사용자가 삭제될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en-US" altLang="ko-KR" sz="800" dirty="0" err="1">
                <a:solidFill>
                  <a:srgbClr val="FF0000"/>
                </a:solidFill>
              </a:rPr>
              <a:t>jenkins</a:t>
            </a:r>
            <a:r>
              <a:rPr lang="ko-KR" altLang="en-US" sz="800" dirty="0">
                <a:solidFill>
                  <a:srgbClr val="FF0000"/>
                </a:solidFill>
              </a:rPr>
              <a:t>에 영향이 갈 수 있으니 참고 바랍니다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공개키 비밀키 관련은 </a:t>
            </a:r>
            <a:r>
              <a:rPr lang="en-US" altLang="ko-KR" sz="1000" dirty="0" err="1">
                <a:solidFill>
                  <a:schemeClr val="tx1"/>
                </a:solidFill>
              </a:rPr>
              <a:t>ssh</a:t>
            </a:r>
            <a:r>
              <a:rPr lang="en-US" altLang="ko-KR" sz="1000" dirty="0">
                <a:solidFill>
                  <a:schemeClr val="tx1"/>
                </a:solidFill>
              </a:rPr>
              <a:t>-keygen </a:t>
            </a:r>
            <a:r>
              <a:rPr lang="ko-KR" altLang="en-US" sz="1000" dirty="0">
                <a:solidFill>
                  <a:schemeClr val="tx1"/>
                </a:solidFill>
              </a:rPr>
              <a:t>및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ssh</a:t>
            </a:r>
            <a:r>
              <a:rPr lang="en-US" altLang="ko-KR" sz="1000" dirty="0">
                <a:solidFill>
                  <a:schemeClr val="tx1"/>
                </a:solidFill>
              </a:rPr>
              <a:t>-copy-id </a:t>
            </a:r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2C6DDF-46FA-D019-3499-198AA3023A71}"/>
              </a:ext>
            </a:extLst>
          </p:cNvPr>
          <p:cNvSpPr/>
          <p:nvPr/>
        </p:nvSpPr>
        <p:spPr>
          <a:xfrm>
            <a:off x="726113" y="4490810"/>
            <a:ext cx="10909204" cy="100405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8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428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Jenkins 사용자 가이드</vt:lpstr>
      <vt:lpstr>1. Jenkins 사용법  - 192.168.10.12:8888 (내부IP) 으로 접속. </vt:lpstr>
      <vt:lpstr>2. Jenkins 메인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2023-04-24T00:03:16Z</dcterms:created>
  <dcterms:modified xsi:type="dcterms:W3CDTF">2023-04-25T06:48:28Z</dcterms:modified>
</cp:coreProperties>
</file>