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61" r:id="rId5"/>
    <p:sldId id="267" r:id="rId6"/>
    <p:sldId id="268" r:id="rId7"/>
    <p:sldId id="265" r:id="rId8"/>
    <p:sldId id="262" r:id="rId9"/>
    <p:sldId id="264" r:id="rId10"/>
    <p:sldId id="266" r:id="rId11"/>
    <p:sldId id="269" r:id="rId12"/>
    <p:sldId id="257" r:id="rId13"/>
    <p:sldId id="25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9B250-318F-4045-AC7F-72693BAE8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C82AA6-D208-4290-85E5-6174D5156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770D9-7367-4B28-9159-0FE5A615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2025-03-21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F9E42-8639-42D8-9479-BE4954CF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51271-3DC3-42BB-987F-89F12E54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84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DFFB2-949D-4000-8195-4FC4C93C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83826-2F99-4D58-A636-1E2E7878C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588B7-DA3B-42A1-915E-C96EE573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2025-03-21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72244-8B70-4843-937F-C0789032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27E3A-9D22-473D-9A89-6A740059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67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EE3F79-6FC1-434F-B45B-113963434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9D44BB-29B1-48F3-A201-3237C335E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2477A-EE52-4287-AD18-81DA6A7D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2025-03-21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D70FD7-7F74-4073-BB7A-826A0BA2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3CC4C-8D68-44B2-83E7-42334CE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7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3380E-046C-4A20-AE47-EB2EDDC9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8BAA9-E7B7-4954-84B1-76AF9BAB0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1281F-E4C6-45EE-ACC5-BAF1775F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2025-03-21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BDF9C-8260-40AB-B731-879BE70A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F1F8A-268B-4311-B9C7-F421C9DC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001F2-DB76-4B2B-9D11-77E1CF6D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BCB05-0619-48CA-906E-BA03C7B19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02DA4-ED29-46F9-97CD-5A88DFFD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2025-03-21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78296-FEB7-4587-B6A4-85D30BC0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B8393-0395-4BAE-AE23-32409148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5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BAA84-40C8-431D-BF7F-834F1701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236F3-58AC-49D7-80CB-9E0CB7CF4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6CDFB3-13F8-459A-A942-7B514A37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20A52E-AD25-48CE-BE00-046A435B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2025-03-21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D8DDF-5FC1-43D7-8641-77547F55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59138C-5C56-4635-8671-71321B16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89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0E4A9-B44C-42AE-AC95-A30FDA328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51563-3156-4E6E-A704-4EAE72204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E4A14-3FEB-4EA8-9DB2-DD1FDE110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4AAE1C-735E-46B1-959A-54AE490FE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EB825F-A369-4013-9634-3484927BD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9A58C5-CADF-4B1B-9F2B-407DCCBC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2025-03-21 Fri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947603-DDAC-4B0E-B07A-3D1F924A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F396B-268E-4ECC-AAE6-3124343F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0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3274D-FDA0-40A6-BE3A-E4E3522C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6622CC-BA74-4B90-933B-7C1B2C47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2025-03-21 Fri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20EB48-875D-48AF-8ADB-3DAB8D36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F56E39-00CD-4CE9-B7DE-E77F7678B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11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B27D27-667A-43BC-A72D-11B7F51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2025-03-21 Fri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DF104F-B2CE-47D0-BE0F-2947A804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C4DB7E-4348-4B92-808F-CBCEAF7F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6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9DFF9-D76D-4C90-B212-3328881F9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43042D-AAD9-4175-B72B-025C8FE1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A9D6E2-35B9-4453-83FC-33CF27F50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D53432-58B2-419E-B2DD-4D376A15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2025-03-21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F44CF-E22F-44DF-B0B0-AB764129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FE54A-AB04-4181-AF36-FC774AC2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2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DE27-104B-420A-807C-95A1C503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291031-D3E2-41D0-BACC-4256B88C1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58153-C54C-4767-BEDB-40F93428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0EE89-0978-4FA7-857B-16076710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96F6A-E4D5-4B4A-82BF-4A3966D96007}" type="datetimeFigureOut">
              <a:rPr lang="ko-KR" altLang="en-US" smtClean="0"/>
              <a:t>2025-03-21 Fri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BCD596-5683-4C30-94B0-F1CF2147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A61AC-A388-4C3A-A130-93272D80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6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B6325-C078-46D3-BD88-7B9C31A7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497669-0569-4A4A-BE97-29474C66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B6B7A-DB20-4466-A78D-7D0749BA2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6F6A-E4D5-4B4A-82BF-4A3966D96007}" type="datetimeFigureOut">
              <a:rPr lang="ko-KR" altLang="en-US" smtClean="0"/>
              <a:t>2025-03-21 Fri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12368F-89A8-41E1-96AC-BB3C8E2FC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8A3F3-6BF8-4B32-AF57-67C40C3F0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D252C-97DC-4750-B64B-69B6E04EBA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5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ss.vieworks.com/frontend/location/menus/test_case?request_seq=&#8220;Case&#48264;&#54840;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DD30-765F-40DE-ABB9-FC7656DC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test_case</a:t>
            </a:r>
            <a:r>
              <a:rPr lang="en-US" altLang="ko-KR" sz="3200" dirty="0"/>
              <a:t> </a:t>
            </a:r>
            <a:r>
              <a:rPr lang="ko-KR" altLang="en-US" sz="3200" dirty="0"/>
              <a:t>고도화 작업을 진행하며</a:t>
            </a:r>
            <a:r>
              <a:rPr lang="en-US" altLang="ko-KR" sz="3200" dirty="0"/>
              <a:t> </a:t>
            </a:r>
            <a:r>
              <a:rPr lang="ko-KR" altLang="en-US" sz="3200" dirty="0"/>
              <a:t>제가 구현한 기능을 중심으로 소개하고자 합니다</a:t>
            </a:r>
            <a:r>
              <a:rPr lang="en-US" altLang="ko-KR" sz="3200" dirty="0"/>
              <a:t>. </a:t>
            </a:r>
            <a:r>
              <a:rPr lang="ko-KR" altLang="en-US" sz="3200" dirty="0"/>
              <a:t>다만</a:t>
            </a:r>
            <a:r>
              <a:rPr lang="en-US" altLang="ko-KR" sz="3200" dirty="0"/>
              <a:t> </a:t>
            </a:r>
            <a:r>
              <a:rPr lang="ko-KR" altLang="en-US" sz="3200" dirty="0"/>
              <a:t>원활한 설명을 위해 기존 기능에 대한 언급이 일부 포함될 수 있는 점 양해 부탁드립니다</a:t>
            </a:r>
            <a:r>
              <a:rPr lang="en-US" altLang="ko-KR" sz="3200" dirty="0"/>
              <a:t>. </a:t>
            </a:r>
            <a:r>
              <a:rPr lang="ko-KR" altLang="en-US" sz="3200" dirty="0"/>
              <a:t>혼선을 방지하기 위해 기존 기능은 파란색 글씨로 구분해 두었습니다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1475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FD9543-C7FE-4011-B9BB-D473B353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708"/>
            <a:ext cx="4814596" cy="23535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D12DF4-8B66-4E45-80E4-253FAFF28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98" y="0"/>
            <a:ext cx="4559945" cy="37294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42DABE-A589-4FE9-A713-480CCB170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714" y="-2308"/>
            <a:ext cx="4347286" cy="3942357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8FC5F487-337C-49E3-AD5D-C5303FD4971E}"/>
              </a:ext>
            </a:extLst>
          </p:cNvPr>
          <p:cNvSpPr txBox="1">
            <a:spLocks/>
          </p:cNvSpPr>
          <p:nvPr/>
        </p:nvSpPr>
        <p:spPr>
          <a:xfrm>
            <a:off x="0" y="4189733"/>
            <a:ext cx="12192000" cy="1927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dirty="0" err="1"/>
              <a:t>FroalaEditor</a:t>
            </a:r>
            <a:r>
              <a:rPr lang="ko-KR" altLang="en-US" sz="1500" dirty="0"/>
              <a:t>를 사용할 때</a:t>
            </a:r>
            <a:r>
              <a:rPr lang="en-US" altLang="ko-KR" sz="1500" dirty="0"/>
              <a:t> </a:t>
            </a:r>
            <a:r>
              <a:rPr lang="ko-KR" altLang="en-US" sz="1500" dirty="0"/>
              <a:t>복사 및 붙여넣기 시 오류가 발생하는 문제가 있었는데</a:t>
            </a:r>
            <a:r>
              <a:rPr lang="en-US" altLang="ko-KR" sz="1500" dirty="0"/>
              <a:t> </a:t>
            </a:r>
            <a:r>
              <a:rPr lang="ko-KR" altLang="en-US" sz="1500" dirty="0"/>
              <a:t>원인을 분석한 결과</a:t>
            </a:r>
            <a:r>
              <a:rPr lang="en-US" altLang="ko-KR" sz="1500" dirty="0"/>
              <a:t> </a:t>
            </a:r>
            <a:r>
              <a:rPr lang="en-US" altLang="ko-KR" sz="1500" dirty="0" err="1"/>
              <a:t>jqGrid</a:t>
            </a:r>
            <a:r>
              <a:rPr lang="ko-KR" altLang="en-US" sz="1500" dirty="0"/>
              <a:t>와 함께 사용할 경우 데이터를 로드 한 후 </a:t>
            </a:r>
            <a:r>
              <a:rPr lang="en-US" altLang="ko-KR" sz="1500" dirty="0" err="1"/>
              <a:t>FroalaEditor</a:t>
            </a:r>
            <a:r>
              <a:rPr lang="ko-KR" altLang="en-US" sz="1500" dirty="0"/>
              <a:t>에서 붙여넣기가 정상적으로 동작하지 않는 현상이 확인됨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특히</a:t>
            </a:r>
            <a:r>
              <a:rPr lang="en-US" altLang="ko-KR" sz="1500" dirty="0"/>
              <a:t> </a:t>
            </a:r>
            <a:r>
              <a:rPr lang="ko-KR" altLang="en-US" sz="1500" dirty="0"/>
              <a:t>두 줄 이상 </a:t>
            </a:r>
            <a:r>
              <a:rPr lang="ko-KR" altLang="en-US" sz="1500" dirty="0" err="1"/>
              <a:t>붙여넣을경우</a:t>
            </a:r>
            <a:r>
              <a:rPr lang="ko-KR" altLang="en-US" sz="1500" dirty="0"/>
              <a:t> 화면이 약 </a:t>
            </a:r>
            <a:r>
              <a:rPr lang="en-US" altLang="ko-KR" sz="1500" dirty="0"/>
              <a:t>30</a:t>
            </a:r>
            <a:r>
              <a:rPr lang="ko-KR" altLang="en-US" sz="1500" dirty="0"/>
              <a:t>초간 멈추는 문제가 발생했으며</a:t>
            </a:r>
            <a:r>
              <a:rPr lang="en-US" altLang="ko-KR" sz="1500" dirty="0"/>
              <a:t> </a:t>
            </a:r>
            <a:r>
              <a:rPr lang="ko-KR" altLang="en-US" sz="1500" dirty="0"/>
              <a:t>이는 </a:t>
            </a:r>
            <a:r>
              <a:rPr lang="en-US" altLang="ko-KR" sz="1500" dirty="0" err="1"/>
              <a:t>jqGrid</a:t>
            </a:r>
            <a:r>
              <a:rPr lang="ko-KR" altLang="en-US" sz="1500" dirty="0"/>
              <a:t>와 </a:t>
            </a:r>
            <a:r>
              <a:rPr lang="en-US" altLang="ko-KR" sz="1500" dirty="0" err="1"/>
              <a:t>FroalaEditor</a:t>
            </a:r>
            <a:r>
              <a:rPr lang="en-US" altLang="ko-KR" sz="1500" dirty="0"/>
              <a:t> </a:t>
            </a:r>
            <a:r>
              <a:rPr lang="ko-KR" altLang="en-US" sz="1500" dirty="0"/>
              <a:t>간의 충돌로 인해 발생하는 것으로 판단됨</a:t>
            </a:r>
            <a:r>
              <a:rPr lang="en-US" altLang="ko-KR" sz="1500" dirty="0"/>
              <a:t>.</a:t>
            </a:r>
          </a:p>
          <a:p>
            <a:r>
              <a:rPr lang="ko-KR" altLang="en-US" sz="1500" dirty="0"/>
              <a:t>이를 해결하기 위해</a:t>
            </a:r>
            <a:r>
              <a:rPr lang="en-US" altLang="ko-KR" sz="1500" dirty="0"/>
              <a:t> </a:t>
            </a:r>
            <a:r>
              <a:rPr lang="ko-KR" altLang="en-US" sz="1500" dirty="0"/>
              <a:t>초기에 데이터를 </a:t>
            </a:r>
            <a:r>
              <a:rPr lang="ko-KR" altLang="en-US" sz="1500" dirty="0" err="1"/>
              <a:t>로드하여</a:t>
            </a:r>
            <a:r>
              <a:rPr lang="ko-KR" altLang="en-US" sz="1500" dirty="0"/>
              <a:t> </a:t>
            </a:r>
            <a:r>
              <a:rPr lang="en-US" altLang="ko-KR" sz="1500" dirty="0" err="1"/>
              <a:t>jqGrid</a:t>
            </a:r>
            <a:r>
              <a:rPr lang="ko-KR" altLang="en-US" sz="1500" dirty="0"/>
              <a:t>에 렌더링하는 함수를 주석 처리하고</a:t>
            </a:r>
            <a:r>
              <a:rPr lang="en-US" altLang="ko-KR" sz="1500" dirty="0"/>
              <a:t> </a:t>
            </a:r>
            <a:r>
              <a:rPr lang="ko-KR" altLang="en-US" sz="1500" dirty="0"/>
              <a:t>이후 </a:t>
            </a:r>
            <a:r>
              <a:rPr lang="ko-KR" altLang="en-US" sz="1500" dirty="0" err="1"/>
              <a:t>모달창이</a:t>
            </a:r>
            <a:r>
              <a:rPr lang="ko-KR" altLang="en-US" sz="1500" dirty="0"/>
              <a:t> 열릴 때마다 데이터를 불러와 </a:t>
            </a:r>
            <a:r>
              <a:rPr lang="en-US" altLang="ko-KR" sz="1500" dirty="0" err="1"/>
              <a:t>jqGrid</a:t>
            </a:r>
            <a:r>
              <a:rPr lang="ko-KR" altLang="en-US" sz="1500" dirty="0"/>
              <a:t>를 새롭게 렌더링하도록 수정하였고</a:t>
            </a:r>
            <a:r>
              <a:rPr lang="en-US" altLang="ko-KR" sz="1500" dirty="0"/>
              <a:t> </a:t>
            </a:r>
            <a:r>
              <a:rPr lang="ko-KR" altLang="en-US" sz="1500" dirty="0"/>
              <a:t>또한</a:t>
            </a:r>
            <a:r>
              <a:rPr lang="en-US" altLang="ko-KR" sz="1500" dirty="0"/>
              <a:t> </a:t>
            </a:r>
            <a:r>
              <a:rPr lang="ko-KR" altLang="en-US" sz="1500" dirty="0" err="1"/>
              <a:t>모달창이</a:t>
            </a:r>
            <a:r>
              <a:rPr lang="ko-KR" altLang="en-US" sz="1500" dirty="0"/>
              <a:t> 닫힐 때마다 </a:t>
            </a:r>
            <a:r>
              <a:rPr lang="en-US" altLang="ko-KR" sz="1500" dirty="0" err="1"/>
              <a:t>jqGrid</a:t>
            </a:r>
            <a:r>
              <a:rPr lang="ko-KR" altLang="en-US" sz="1500" dirty="0"/>
              <a:t>를 비우는 방식으로 변경하여 불필요한 리소스 사용을 최소화했다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40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9D5F07-CCA0-4D52-B012-8DB64540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834" y="1602098"/>
            <a:ext cx="764429" cy="52805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7E464-2760-46DE-8F42-39517539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1"/>
            <a:ext cx="12192000" cy="3620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b="1" dirty="0"/>
              <a:t>1. </a:t>
            </a:r>
            <a:r>
              <a:rPr lang="ko-KR" altLang="en-US" sz="1600" b="1" dirty="0"/>
              <a:t>뒤로 가기 시 검색 조건 및 화면 상태 유지</a:t>
            </a:r>
            <a:endParaRPr lang="en-US" altLang="ko-KR" sz="1500" b="1" dirty="0"/>
          </a:p>
          <a:p>
            <a:pPr marL="0" indent="0">
              <a:buNone/>
            </a:pPr>
            <a:r>
              <a:rPr lang="ko-KR" altLang="en-US" sz="1500" dirty="0"/>
              <a:t>기존에는 그리드의 컬럼을 클릭하여 상세 페이지로 이동한 후</a:t>
            </a:r>
            <a:r>
              <a:rPr lang="en-US" altLang="ko-KR" sz="1500" dirty="0"/>
              <a:t> </a:t>
            </a:r>
            <a:r>
              <a:rPr lang="ko-KR" altLang="en-US" sz="1500" dirty="0"/>
              <a:t>뒤로 가기를 하면 검색 조건</a:t>
            </a:r>
            <a:r>
              <a:rPr lang="en-US" altLang="ko-KR" sz="1500" dirty="0"/>
              <a:t>(</a:t>
            </a:r>
            <a:r>
              <a:rPr lang="ko-KR" altLang="en-US" sz="1500" dirty="0"/>
              <a:t>검색 </a:t>
            </a:r>
            <a:r>
              <a:rPr lang="ko-KR" altLang="en-US" sz="1500" dirty="0" err="1"/>
              <a:t>셀렉트</a:t>
            </a:r>
            <a:r>
              <a:rPr lang="ko-KR" altLang="en-US" sz="1500" dirty="0"/>
              <a:t> 박스 포함</a:t>
            </a:r>
            <a:r>
              <a:rPr lang="en-US" altLang="ko-KR" sz="1500" dirty="0"/>
              <a:t>), </a:t>
            </a:r>
            <a:r>
              <a:rPr lang="ko-KR" altLang="en-US" sz="1500" dirty="0"/>
              <a:t>단계 표시</a:t>
            </a:r>
            <a:r>
              <a:rPr lang="en-US" altLang="ko-KR" sz="1500" dirty="0"/>
              <a:t>(</a:t>
            </a:r>
            <a:r>
              <a:rPr lang="ko-KR" altLang="en-US" sz="1500" dirty="0"/>
              <a:t>동그라미 단계</a:t>
            </a:r>
            <a:r>
              <a:rPr lang="en-US" altLang="ko-KR" sz="1500" dirty="0"/>
              <a:t>), </a:t>
            </a:r>
            <a:r>
              <a:rPr lang="ko-KR" altLang="en-US" sz="1500" dirty="0"/>
              <a:t>날짜 등의 정보가 초기화되는 문제가 있었는데 이를 개선하기 위해 </a:t>
            </a:r>
            <a:r>
              <a:rPr lang="en-US" altLang="ko-KR" sz="1500" dirty="0" err="1"/>
              <a:t>sessionStorage</a:t>
            </a:r>
            <a:r>
              <a:rPr lang="ko-KR" altLang="en-US" sz="1500" dirty="0"/>
              <a:t>를 활용하여 이전 페이지의 상태를 그대로 유지하도록 구현하여서</a:t>
            </a:r>
            <a:r>
              <a:rPr lang="en-US" altLang="ko-KR" sz="1500" dirty="0"/>
              <a:t> </a:t>
            </a:r>
            <a:r>
              <a:rPr lang="ko-KR" altLang="en-US" sz="1500" dirty="0"/>
              <a:t>이제 상세 페이지 확인 후 뒤로 가기를 해도 검색 조건과 필터링 된 데이터가 그대로 유지됨</a:t>
            </a:r>
            <a:r>
              <a:rPr lang="en-US" altLang="ko-KR" sz="15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500" b="1" dirty="0"/>
          </a:p>
          <a:p>
            <a:pPr marL="0" indent="0">
              <a:buNone/>
            </a:pPr>
            <a:r>
              <a:rPr lang="en-US" altLang="ko-KR" sz="1500" b="1" dirty="0"/>
              <a:t>2. </a:t>
            </a:r>
            <a:r>
              <a:rPr lang="ko-KR" altLang="en-US" sz="1500" b="1" dirty="0"/>
              <a:t>상세 페이지 </a:t>
            </a:r>
            <a:r>
              <a:rPr lang="en-US" altLang="ko-KR" sz="1500" b="1" dirty="0"/>
              <a:t>URL</a:t>
            </a:r>
          </a:p>
          <a:p>
            <a:pPr marL="0" indent="0">
              <a:buNone/>
            </a:pPr>
            <a:r>
              <a:rPr lang="ko-KR" altLang="en-US" sz="1500" dirty="0"/>
              <a:t>상세 페이지 우측 상단</a:t>
            </a:r>
            <a:r>
              <a:rPr lang="en-US" altLang="ko-KR" sz="1500" dirty="0"/>
              <a:t>(7</a:t>
            </a:r>
            <a:r>
              <a:rPr lang="ko-KR" altLang="en-US" sz="1500" dirty="0"/>
              <a:t>페이지 확인</a:t>
            </a:r>
            <a:r>
              <a:rPr lang="en-US" altLang="ko-KR" sz="1500" dirty="0"/>
              <a:t>)</a:t>
            </a:r>
            <a:r>
              <a:rPr lang="ko-KR" altLang="en-US" sz="1500" dirty="0"/>
              <a:t>에 위치한</a:t>
            </a:r>
            <a:r>
              <a:rPr lang="en-US" altLang="ko-KR" sz="1500" dirty="0"/>
              <a:t>	  </a:t>
            </a:r>
            <a:r>
              <a:rPr lang="ko-KR" altLang="en-US" sz="1500" dirty="0"/>
              <a:t>버튼을 클릭하면</a:t>
            </a:r>
            <a:r>
              <a:rPr lang="en-US" altLang="ko-KR" sz="1500" dirty="0"/>
              <a:t> </a:t>
            </a:r>
            <a:r>
              <a:rPr lang="ko-KR" altLang="en-US" sz="1500" dirty="0"/>
              <a:t>알림 창이 표시되었다가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1</a:t>
            </a:r>
            <a:r>
              <a:rPr lang="ko-KR" altLang="en-US" sz="1500" dirty="0"/>
              <a:t>초 뒤에 자동으로 닫히며 다음과 같은 형식의 </a:t>
            </a:r>
            <a:r>
              <a:rPr lang="en-US" altLang="ko-KR" sz="1500" dirty="0"/>
              <a:t>URL</a:t>
            </a:r>
            <a:r>
              <a:rPr lang="ko-KR" altLang="en-US" sz="1500" dirty="0"/>
              <a:t>이 클립보드에 복사됨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>
                <a:hlinkClick r:id="rId3"/>
              </a:rPr>
              <a:t>https://itss.vieworks.com/frontend/location/menus/</a:t>
            </a:r>
            <a:r>
              <a:rPr lang="en-US" altLang="ko-KR" sz="1500" dirty="0" err="1">
                <a:hlinkClick r:id="rId3"/>
              </a:rPr>
              <a:t>test_case?request_seq</a:t>
            </a:r>
            <a:r>
              <a:rPr lang="en-US" altLang="ko-KR" sz="1500" dirty="0">
                <a:hlinkClick r:id="rId3"/>
              </a:rPr>
              <a:t>=“</a:t>
            </a:r>
            <a:r>
              <a:rPr lang="ko-KR" altLang="en-US" sz="1500" dirty="0">
                <a:hlinkClick r:id="rId3"/>
              </a:rPr>
              <a:t>선택한</a:t>
            </a:r>
            <a:r>
              <a:rPr lang="en-US" altLang="ko-KR" sz="1500" dirty="0">
                <a:hlinkClick r:id="rId3"/>
              </a:rPr>
              <a:t>Case</a:t>
            </a:r>
            <a:r>
              <a:rPr lang="ko-KR" altLang="en-US" sz="1500" dirty="0">
                <a:hlinkClick r:id="rId3"/>
              </a:rPr>
              <a:t>번호</a:t>
            </a:r>
            <a:r>
              <a:rPr lang="en-US" altLang="ko-KR" sz="1500" dirty="0"/>
              <a:t>”</a:t>
            </a:r>
          </a:p>
          <a:p>
            <a:pPr marL="0" indent="0">
              <a:buNone/>
            </a:pPr>
            <a:r>
              <a:rPr lang="ko-KR" altLang="en-US" sz="1500" dirty="0"/>
              <a:t>해당 링크를 주소창에 붙여 넣으면</a:t>
            </a:r>
            <a:r>
              <a:rPr lang="en-US" altLang="ko-KR" sz="1500" dirty="0"/>
              <a:t> </a:t>
            </a:r>
            <a:r>
              <a:rPr lang="ko-KR" altLang="en-US" sz="1500" dirty="0"/>
              <a:t>입력된 </a:t>
            </a:r>
            <a:r>
              <a:rPr lang="en-US" altLang="ko-KR" sz="1500" dirty="0"/>
              <a:t>Case </a:t>
            </a:r>
            <a:r>
              <a:rPr lang="ko-KR" altLang="en-US" sz="1500" dirty="0"/>
              <a:t>번호를 기준으로 해당 상세 페이지로 바로 이동할 수 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(Case </a:t>
            </a:r>
            <a:r>
              <a:rPr lang="ko-KR" altLang="en-US" sz="1500" dirty="0"/>
              <a:t>번호는 중복이 없는 고유한 시퀀스 값이다</a:t>
            </a:r>
            <a:r>
              <a:rPr lang="en-US" altLang="ko-KR" sz="1500" dirty="0"/>
              <a:t>.)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D94CF5-3F06-4F02-81C9-CA9ACA0C1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228" y="1371644"/>
            <a:ext cx="3831772" cy="1311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32F4AD9-BFAB-4A88-B44B-CAC9410380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470" y="3099318"/>
            <a:ext cx="16478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8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7070AA2-EA66-466E-A468-C0E43974ADBC}"/>
              </a:ext>
            </a:extLst>
          </p:cNvPr>
          <p:cNvSpPr/>
          <p:nvPr/>
        </p:nvSpPr>
        <p:spPr>
          <a:xfrm>
            <a:off x="-1" y="-12448"/>
            <a:ext cx="7109928" cy="2951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/>
                </a:solidFill>
              </a:rPr>
              <a:t>관리자는 </a:t>
            </a:r>
            <a:r>
              <a:rPr lang="en-US" altLang="ko-KR" dirty="0">
                <a:solidFill>
                  <a:schemeClr val="accent1"/>
                </a:solidFill>
              </a:rPr>
              <a:t>Setup</a:t>
            </a:r>
            <a:r>
              <a:rPr lang="ko-KR" altLang="en-US" dirty="0">
                <a:solidFill>
                  <a:schemeClr val="accent1"/>
                </a:solidFill>
              </a:rPr>
              <a:t>화면에서 메뉴의 관한 권한을 줄 수 있는데 여기서 권한을 주지 않으면 해당 메뉴가 뜨지 않음</a:t>
            </a:r>
            <a:endParaRPr lang="en-US" altLang="ko-KR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66104E-17CC-48D2-A0FD-B75F1C14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127" y="0"/>
            <a:ext cx="4624874" cy="294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898857-193E-419F-8E4A-7FD1E96E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5613"/>
            <a:ext cx="12192000" cy="1057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E52456-2564-40EA-BE6A-39D5175BE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462" y="4442350"/>
            <a:ext cx="7632538" cy="167146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1FA929-DDA6-4ED5-A9CC-AF4D40F4F234}"/>
              </a:ext>
            </a:extLst>
          </p:cNvPr>
          <p:cNvSpPr/>
          <p:nvPr/>
        </p:nvSpPr>
        <p:spPr>
          <a:xfrm>
            <a:off x="149289" y="4777144"/>
            <a:ext cx="4288875" cy="145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</a:t>
            </a:r>
            <a:r>
              <a:rPr lang="en-US" altLang="ko-KR" dirty="0">
                <a:solidFill>
                  <a:schemeClr val="tx1"/>
                </a:solidFill>
              </a:rPr>
              <a:t>case </a:t>
            </a:r>
            <a:r>
              <a:rPr lang="ko-KR" altLang="en-US" dirty="0">
                <a:solidFill>
                  <a:schemeClr val="tx1"/>
                </a:solidFill>
              </a:rPr>
              <a:t>메뉴가 없음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원래는 내</a:t>
            </a:r>
            <a:r>
              <a:rPr lang="en-US" altLang="ko-KR" dirty="0">
                <a:solidFill>
                  <a:schemeClr val="tx1"/>
                </a:solidFill>
              </a:rPr>
              <a:t>Case</a:t>
            </a:r>
            <a:r>
              <a:rPr lang="ko-KR" altLang="en-US" dirty="0">
                <a:solidFill>
                  <a:schemeClr val="tx1"/>
                </a:solidFill>
              </a:rPr>
              <a:t>가 메인 화면이지만 테스트 계정이라 권한이 빠졌습니다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576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7B9F9-2818-4EF2-835D-3E677ED60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526" y="92510"/>
            <a:ext cx="8864081" cy="961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Case</a:t>
            </a:r>
            <a:r>
              <a:rPr lang="ko-KR" altLang="en-US" sz="1800" dirty="0"/>
              <a:t>처리 화면은 권한이 없는 사용자가 </a:t>
            </a:r>
            <a:r>
              <a:rPr lang="en-US" altLang="ko-KR" sz="1800" dirty="0" err="1"/>
              <a:t>url</a:t>
            </a:r>
            <a:r>
              <a:rPr lang="ko-KR" altLang="en-US" sz="1800" dirty="0"/>
              <a:t>을 입력 후 사이트에 접근하려 하면 경고창을 </a:t>
            </a:r>
            <a:r>
              <a:rPr lang="ko-KR" altLang="en-US" sz="1800" dirty="0" err="1"/>
              <a:t>띄어주며</a:t>
            </a:r>
            <a:r>
              <a:rPr lang="ko-KR" altLang="en-US" sz="1800" dirty="0"/>
              <a:t> 약 </a:t>
            </a:r>
            <a:r>
              <a:rPr lang="en-US" altLang="ko-KR" sz="1800" dirty="0"/>
              <a:t>1</a:t>
            </a:r>
            <a:r>
              <a:rPr lang="ko-KR" altLang="en-US" sz="1800" dirty="0"/>
              <a:t>초 뒤 메인 화면으로 돌아 감 </a:t>
            </a:r>
            <a:r>
              <a:rPr lang="en-US" altLang="ko-KR" sz="1800" dirty="0"/>
              <a:t>(</a:t>
            </a:r>
            <a:r>
              <a:rPr lang="ko-KR" altLang="en-US" sz="1800" dirty="0"/>
              <a:t>현재 이미지는 테스트를 위해 다른 페이지를 사용함</a:t>
            </a:r>
            <a:r>
              <a:rPr lang="en-US" altLang="ko-KR" sz="1800" dirty="0"/>
              <a:t>.)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BA51B3-9976-4F3A-814A-99C4A5AD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8803"/>
            <a:ext cx="12192000" cy="2802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8C411E-FBAE-416C-9E3E-BE6A0D10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4359"/>
            <a:ext cx="12192000" cy="24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0AC9ECF-721E-4B66-AE78-4D6CA3B92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7732"/>
            <a:ext cx="12192000" cy="2007937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화면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1"/>
                </a:solidFill>
              </a:rPr>
              <a:t>밑에 표</a:t>
            </a:r>
            <a:r>
              <a:rPr lang="en-US" altLang="ko-KR" dirty="0">
                <a:solidFill>
                  <a:schemeClr val="accent1"/>
                </a:solidFill>
              </a:rPr>
              <a:t>(</a:t>
            </a:r>
            <a:r>
              <a:rPr lang="ko-KR" altLang="en-US" dirty="0">
                <a:solidFill>
                  <a:schemeClr val="accent1"/>
                </a:solidFill>
              </a:rPr>
              <a:t>그리드</a:t>
            </a:r>
            <a:r>
              <a:rPr lang="en-US" altLang="ko-KR" dirty="0">
                <a:solidFill>
                  <a:schemeClr val="accent1"/>
                </a:solidFill>
              </a:rPr>
              <a:t>)</a:t>
            </a:r>
            <a:r>
              <a:rPr lang="ko-KR" altLang="en-US" dirty="0">
                <a:solidFill>
                  <a:schemeClr val="accent1"/>
                </a:solidFill>
              </a:rPr>
              <a:t>는 </a:t>
            </a:r>
            <a:r>
              <a:rPr lang="en-US" altLang="ko-KR" dirty="0">
                <a:solidFill>
                  <a:schemeClr val="accent1"/>
                </a:solidFill>
              </a:rPr>
              <a:t>w2uigrid</a:t>
            </a:r>
            <a:r>
              <a:rPr lang="ko-KR" altLang="en-US" dirty="0">
                <a:solidFill>
                  <a:schemeClr val="accent1"/>
                </a:solidFill>
              </a:rPr>
              <a:t>라이브러리 사용</a:t>
            </a:r>
            <a:r>
              <a:rPr lang="en-US" altLang="ko-KR" dirty="0"/>
              <a:t>)</a:t>
            </a:r>
          </a:p>
          <a:p>
            <a:r>
              <a:rPr lang="ko-KR" altLang="en-US" sz="1500" dirty="0"/>
              <a:t>처음 화면에 들어가면 최근</a:t>
            </a:r>
            <a:r>
              <a:rPr lang="en-US" altLang="ko-KR" sz="1500" dirty="0"/>
              <a:t>1</a:t>
            </a:r>
            <a:r>
              <a:rPr lang="ko-KR" altLang="en-US" sz="1500" dirty="0"/>
              <a:t>년 </a:t>
            </a:r>
            <a:r>
              <a:rPr lang="en-US" altLang="ko-KR" sz="1500" dirty="0"/>
              <a:t>Y</a:t>
            </a:r>
            <a:r>
              <a:rPr lang="ko-KR" altLang="en-US" sz="1500" dirty="0"/>
              <a:t>가 자동으로 체크되며 최근 </a:t>
            </a:r>
            <a:r>
              <a:rPr lang="en-US" altLang="ko-KR" sz="1500" dirty="0"/>
              <a:t>1</a:t>
            </a:r>
            <a:r>
              <a:rPr lang="ko-KR" altLang="en-US" sz="1500" dirty="0"/>
              <a:t>년 데이터만 나오고 </a:t>
            </a:r>
            <a:r>
              <a:rPr lang="en-US" altLang="ko-KR" sz="1500" dirty="0"/>
              <a:t>N </a:t>
            </a:r>
            <a:r>
              <a:rPr lang="ko-KR" altLang="en-US" sz="1500" dirty="0"/>
              <a:t>체크 시 전체데이터가 나옴</a:t>
            </a:r>
            <a:endParaRPr lang="en-US" altLang="ko-KR" sz="1500" dirty="0"/>
          </a:p>
          <a:p>
            <a:r>
              <a:rPr lang="ko-KR" altLang="en-US" sz="1500" dirty="0">
                <a:solidFill>
                  <a:schemeClr val="accent1"/>
                </a:solidFill>
              </a:rPr>
              <a:t>동그라미 클릭 시 색상이 변하면서 해당 단계만 그리드에 뿌려준다</a:t>
            </a:r>
            <a:r>
              <a:rPr lang="en-US" altLang="ko-KR" sz="1500" dirty="0">
                <a:solidFill>
                  <a:schemeClr val="accent1"/>
                </a:solidFill>
              </a:rPr>
              <a:t>. (</a:t>
            </a:r>
            <a:r>
              <a:rPr lang="ko-KR" altLang="en-US" sz="1500" dirty="0">
                <a:solidFill>
                  <a:schemeClr val="accent1"/>
                </a:solidFill>
              </a:rPr>
              <a:t>기본 단계는 </a:t>
            </a:r>
            <a:r>
              <a:rPr lang="en-US" altLang="ko-KR" sz="1500" dirty="0">
                <a:solidFill>
                  <a:schemeClr val="accent1"/>
                </a:solidFill>
              </a:rPr>
              <a:t>Open)</a:t>
            </a:r>
          </a:p>
          <a:p>
            <a:r>
              <a:rPr lang="ko-KR" altLang="en-US" sz="1500" dirty="0">
                <a:solidFill>
                  <a:schemeClr val="accent1"/>
                </a:solidFill>
              </a:rPr>
              <a:t>검색조건은 그리드에 컬럼 하나를 클릭 했을 때 나오는 세부내용과 현재 그리드에 있는 내용들을 검색하게 </a:t>
            </a:r>
            <a:r>
              <a:rPr lang="ko-KR" altLang="en-US" sz="1500" dirty="0" err="1">
                <a:solidFill>
                  <a:schemeClr val="accent1"/>
                </a:solidFill>
              </a:rPr>
              <a:t>해줌</a:t>
            </a:r>
            <a:endParaRPr lang="en-US" altLang="ko-KR" sz="1500" dirty="0"/>
          </a:p>
          <a:p>
            <a:r>
              <a:rPr lang="ko-KR" altLang="en-US" sz="1600" dirty="0"/>
              <a:t>첫 번째 컬럼인 </a:t>
            </a:r>
            <a:r>
              <a:rPr lang="en-US" altLang="ko-KR" sz="1600" dirty="0"/>
              <a:t>Case </a:t>
            </a:r>
            <a:r>
              <a:rPr lang="ko-KR" altLang="en-US" sz="1600" dirty="0"/>
              <a:t>번호는 검색 조건에 포함되지 않았으나</a:t>
            </a:r>
            <a:r>
              <a:rPr lang="en-US" altLang="ko-KR" sz="1600" dirty="0"/>
              <a:t> </a:t>
            </a:r>
            <a:r>
              <a:rPr lang="ko-KR" altLang="en-US" sz="1600" dirty="0"/>
              <a:t>요청에 따라 추가함</a:t>
            </a:r>
            <a:r>
              <a:rPr lang="en-US" altLang="ko-KR" sz="1600" dirty="0"/>
              <a:t>.</a:t>
            </a:r>
            <a:endParaRPr lang="en-US" altLang="ko-KR" sz="1500" dirty="0"/>
          </a:p>
          <a:p>
            <a:r>
              <a:rPr lang="ko-KR" altLang="en-US" sz="1600" dirty="0"/>
              <a:t>피벗 모니터를 비롯하여 세로로 긴 화면을 사용하는 사용자들이 많았지만</a:t>
            </a:r>
            <a:r>
              <a:rPr lang="en-US" altLang="ko-KR" sz="1600" dirty="0"/>
              <a:t> </a:t>
            </a:r>
            <a:r>
              <a:rPr lang="ko-KR" altLang="en-US" sz="1600" dirty="0"/>
              <a:t>기존 그리드가 짧게 표시되어 불편함이 있었는데</a:t>
            </a:r>
            <a:endParaRPr lang="en-US" altLang="ko-KR" sz="1600" dirty="0"/>
          </a:p>
          <a:p>
            <a:r>
              <a:rPr lang="ko-KR" altLang="en-US" sz="1600" dirty="0"/>
              <a:t>이에 따라 모니터 크기에 맞춰 그리드의 높이가 자동 조정되도록 개선하였다</a:t>
            </a:r>
            <a:r>
              <a:rPr lang="en-US" altLang="ko-KR" sz="1600" dirty="0"/>
              <a:t>.</a:t>
            </a:r>
            <a:endParaRPr lang="en-US" altLang="ko-KR" sz="1500" dirty="0"/>
          </a:p>
          <a:p>
            <a:endParaRPr lang="ko-KR" altLang="en-US" sz="15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5B386-6C9B-4283-940D-46A1648E0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5669"/>
            <a:ext cx="12192000" cy="483980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60985FD-C8D6-430A-A585-C8F48381A486}"/>
              </a:ext>
            </a:extLst>
          </p:cNvPr>
          <p:cNvSpPr/>
          <p:nvPr/>
        </p:nvSpPr>
        <p:spPr>
          <a:xfrm>
            <a:off x="8210939" y="4525351"/>
            <a:ext cx="485192" cy="24726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87FE866-90FD-421E-88FD-F2158B57A6DD}"/>
              </a:ext>
            </a:extLst>
          </p:cNvPr>
          <p:cNvCxnSpPr>
            <a:cxnSpLocks/>
          </p:cNvCxnSpPr>
          <p:nvPr/>
        </p:nvCxnSpPr>
        <p:spPr>
          <a:xfrm flipH="1" flipV="1">
            <a:off x="2313992" y="1119673"/>
            <a:ext cx="3368353" cy="333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2F96618C-2C0B-4D4C-8E04-2A497A360052}"/>
              </a:ext>
            </a:extLst>
          </p:cNvPr>
          <p:cNvSpPr/>
          <p:nvPr/>
        </p:nvSpPr>
        <p:spPr>
          <a:xfrm>
            <a:off x="1810138" y="4832326"/>
            <a:ext cx="410547" cy="1959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3EE2C0-1E15-4A08-8EB5-7F3DDC2888D9}"/>
              </a:ext>
            </a:extLst>
          </p:cNvPr>
          <p:cNvSpPr/>
          <p:nvPr/>
        </p:nvSpPr>
        <p:spPr>
          <a:xfrm>
            <a:off x="-1" y="4319142"/>
            <a:ext cx="1511560" cy="1026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Case</a:t>
            </a:r>
            <a:r>
              <a:rPr lang="ko-KR" altLang="en-US" sz="1000" dirty="0">
                <a:solidFill>
                  <a:schemeClr val="tx1"/>
                </a:solidFill>
              </a:rPr>
              <a:t>번호</a:t>
            </a:r>
            <a:r>
              <a:rPr lang="en-US" altLang="ko-KR" sz="1000" dirty="0">
                <a:solidFill>
                  <a:schemeClr val="tx1"/>
                </a:solidFill>
              </a:rPr>
              <a:t>25202 </a:t>
            </a:r>
            <a:r>
              <a:rPr lang="ko-KR" altLang="en-US" sz="1000" dirty="0">
                <a:solidFill>
                  <a:schemeClr val="tx1"/>
                </a:solidFill>
              </a:rPr>
              <a:t>클릭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시 이벤트</a:t>
            </a:r>
            <a:r>
              <a:rPr lang="en-US" altLang="ko-KR" sz="1000" dirty="0">
                <a:solidFill>
                  <a:schemeClr val="tx1"/>
                </a:solidFill>
              </a:rPr>
              <a:t>(7~11)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E7B7A17-CA4A-49AF-8048-B86FFEA3C86E}"/>
              </a:ext>
            </a:extLst>
          </p:cNvPr>
          <p:cNvCxnSpPr>
            <a:cxnSpLocks/>
          </p:cNvCxnSpPr>
          <p:nvPr/>
        </p:nvCxnSpPr>
        <p:spPr>
          <a:xfrm flipH="1" flipV="1">
            <a:off x="1399591" y="4930298"/>
            <a:ext cx="4105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3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60936B1-C7E0-4BFB-AB1E-63EC64E4627A}"/>
              </a:ext>
            </a:extLst>
          </p:cNvPr>
          <p:cNvSpPr txBox="1">
            <a:spLocks/>
          </p:cNvSpPr>
          <p:nvPr/>
        </p:nvSpPr>
        <p:spPr>
          <a:xfrm>
            <a:off x="0" y="265838"/>
            <a:ext cx="12192000" cy="29812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처리 단계 변경</a:t>
            </a: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변경전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sz="2000" dirty="0">
                <a:solidFill>
                  <a:schemeClr val="accent1"/>
                </a:solidFill>
                <a:latin typeface="맑은 고딕" panose="020B0503020000020004" pitchFamily="50" charset="-127"/>
              </a:rPr>
              <a:t>Open, Accept, Proceeding, Test, User Confirm, Closed (Success), Closed (Fail), Hold</a:t>
            </a:r>
            <a:br>
              <a:rPr lang="en-US" altLang="ko-KR" sz="2000" dirty="0">
                <a:solidFill>
                  <a:schemeClr val="accent1"/>
                </a:solidFill>
                <a:latin typeface="맑은 고딕" panose="020B0503020000020004" pitchFamily="50" charset="-127"/>
              </a:rPr>
            </a:b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   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첫 번째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변경후</a:t>
            </a:r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: Open, Accept, Proceeding, Deploy (Test), Test (Test) , User Confirm, Deploy (Prod), Test (Prod), Closed (Success), Closed (Fail), Hold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위처럼 하면 원이 너무 많아져서 보기 </a:t>
            </a:r>
            <a:r>
              <a:rPr lang="ko-KR" altLang="en-US" sz="200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힘들다기에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 최종적으로 밑에 이미지와 같이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2000" dirty="0"/>
              <a:t>Deploy (Test)</a:t>
            </a:r>
            <a:r>
              <a:rPr lang="ko-KR" altLang="en-US" sz="2000" dirty="0"/>
              <a:t>와 </a:t>
            </a:r>
            <a:r>
              <a:rPr lang="en-US" altLang="ko-KR" sz="2000" dirty="0"/>
              <a:t>Deploy (Prod), Test (Test)</a:t>
            </a:r>
            <a:r>
              <a:rPr lang="ko-KR" altLang="en-US" sz="2000" dirty="0"/>
              <a:t>와 </a:t>
            </a:r>
            <a:r>
              <a:rPr lang="en-US" altLang="ko-KR" sz="2000" dirty="0"/>
              <a:t>Test (Prod), Closed (Success)</a:t>
            </a:r>
            <a:r>
              <a:rPr lang="ko-KR" altLang="en-US" sz="2000" dirty="0"/>
              <a:t>와 </a:t>
            </a:r>
            <a:r>
              <a:rPr lang="en-US" altLang="ko-KR" sz="2000" dirty="0"/>
              <a:t>Closed (Fail)</a:t>
            </a:r>
            <a:r>
              <a:rPr lang="ko-KR" altLang="en-US" sz="2000" dirty="0"/>
              <a:t>를 각각 동일한 그룹으로 묶었습니다</a:t>
            </a:r>
            <a:r>
              <a:rPr lang="en-US" altLang="ko-KR" sz="2000" dirty="0"/>
              <a:t>.</a:t>
            </a:r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7D5974-31E0-4F46-9AFF-AA22D99BAF0B}"/>
              </a:ext>
            </a:extLst>
          </p:cNvPr>
          <p:cNvSpPr/>
          <p:nvPr/>
        </p:nvSpPr>
        <p:spPr>
          <a:xfrm>
            <a:off x="8994710" y="5299786"/>
            <a:ext cx="382555" cy="55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DC8980-3732-4CE1-A0DB-96438C61321C}"/>
              </a:ext>
            </a:extLst>
          </p:cNvPr>
          <p:cNvSpPr/>
          <p:nvPr/>
        </p:nvSpPr>
        <p:spPr>
          <a:xfrm>
            <a:off x="2298441" y="5299786"/>
            <a:ext cx="382555" cy="552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1302614-2577-48EC-BF59-988F2BCE3E2B}"/>
              </a:ext>
            </a:extLst>
          </p:cNvPr>
          <p:cNvSpPr/>
          <p:nvPr/>
        </p:nvSpPr>
        <p:spPr>
          <a:xfrm>
            <a:off x="2606351" y="4105469"/>
            <a:ext cx="650033" cy="181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9A7B63E-DBB9-44E2-ACFB-05AA89C76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0" y="4007581"/>
            <a:ext cx="815495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4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B13BF-A064-401D-8547-207DB8C1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13622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1500" dirty="0">
                <a:solidFill>
                  <a:schemeClr val="accent1"/>
                </a:solidFill>
              </a:rPr>
              <a:t>기존에는 검색 조건의 상태 및 통제 분류 </a:t>
            </a:r>
            <a:r>
              <a:rPr lang="ko-KR" altLang="en-US" sz="1500" dirty="0" err="1">
                <a:solidFill>
                  <a:schemeClr val="accent1"/>
                </a:solidFill>
              </a:rPr>
              <a:t>셀렉트</a:t>
            </a:r>
            <a:r>
              <a:rPr lang="ko-KR" altLang="en-US" sz="1500" dirty="0">
                <a:solidFill>
                  <a:schemeClr val="accent1"/>
                </a:solidFill>
              </a:rPr>
              <a:t> 박스에 모든 항목이 표시되었으나</a:t>
            </a:r>
            <a:r>
              <a:rPr lang="en-US" altLang="ko-KR" sz="1500" dirty="0">
                <a:solidFill>
                  <a:schemeClr val="accent1"/>
                </a:solidFill>
              </a:rPr>
              <a:t>(</a:t>
            </a:r>
            <a:r>
              <a:rPr lang="ko-KR" altLang="en-US" sz="1500" dirty="0">
                <a:solidFill>
                  <a:schemeClr val="accent1"/>
                </a:solidFill>
              </a:rPr>
              <a:t>예</a:t>
            </a:r>
            <a:r>
              <a:rPr lang="en-US" altLang="ko-KR" sz="1500" dirty="0">
                <a:solidFill>
                  <a:schemeClr val="accent1"/>
                </a:solidFill>
              </a:rPr>
              <a:t>: </a:t>
            </a:r>
            <a:r>
              <a:rPr lang="ko-KR" altLang="en-US" sz="1500" dirty="0">
                <a:solidFill>
                  <a:schemeClr val="accent1"/>
                </a:solidFill>
              </a:rPr>
              <a:t>상태가 </a:t>
            </a:r>
            <a:r>
              <a:rPr lang="en-US" altLang="ko-KR" sz="1500" dirty="0">
                <a:solidFill>
                  <a:schemeClr val="accent1"/>
                </a:solidFill>
              </a:rPr>
              <a:t>10</a:t>
            </a:r>
            <a:r>
              <a:rPr lang="ko-KR" altLang="en-US" sz="1500" dirty="0">
                <a:solidFill>
                  <a:schemeClr val="accent1"/>
                </a:solidFill>
              </a:rPr>
              <a:t>개이면 </a:t>
            </a:r>
            <a:r>
              <a:rPr lang="en-US" altLang="ko-KR" sz="1500" dirty="0">
                <a:solidFill>
                  <a:schemeClr val="accent1"/>
                </a:solidFill>
              </a:rPr>
              <a:t>10</a:t>
            </a:r>
            <a:r>
              <a:rPr lang="ko-KR" altLang="en-US" sz="1500" dirty="0">
                <a:solidFill>
                  <a:schemeClr val="accent1"/>
                </a:solidFill>
              </a:rPr>
              <a:t>개 모두 노출</a:t>
            </a:r>
            <a:r>
              <a:rPr lang="en-US" altLang="ko-KR" sz="1500" dirty="0">
                <a:solidFill>
                  <a:schemeClr val="accent1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ko-KR" altLang="en-US" sz="1500" dirty="0"/>
              <a:t>이제는 그리드에 표시된 상태와 통제 분류 항목만 표시되도록 개선했습니다</a:t>
            </a:r>
            <a:r>
              <a:rPr lang="en-US" altLang="ko-KR" sz="1500" dirty="0"/>
              <a:t>. (ALL</a:t>
            </a:r>
            <a:r>
              <a:rPr lang="ko-KR" altLang="en-US" sz="1500" dirty="0"/>
              <a:t>클릭 시 검색조건 해제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F5C5E3-DC22-4302-B989-7AE6F0A4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3" y="3741576"/>
            <a:ext cx="5921828" cy="30200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50BDB1-6607-4712-B7A7-02969BF71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5" y="3741576"/>
            <a:ext cx="4964758" cy="31164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E8205E-954F-423D-8E9B-C3A8322F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2583"/>
            <a:ext cx="12192000" cy="2816417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4B578952-7C85-493F-BCAD-938B5A6E2722}"/>
              </a:ext>
            </a:extLst>
          </p:cNvPr>
          <p:cNvSpPr/>
          <p:nvPr/>
        </p:nvSpPr>
        <p:spPr>
          <a:xfrm>
            <a:off x="4077478" y="5449078"/>
            <a:ext cx="438538" cy="615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F12FCC4-7738-4C48-B7C8-E7B31063E2FD}"/>
              </a:ext>
            </a:extLst>
          </p:cNvPr>
          <p:cNvSpPr/>
          <p:nvPr/>
        </p:nvSpPr>
        <p:spPr>
          <a:xfrm>
            <a:off x="9042236" y="5211147"/>
            <a:ext cx="922858" cy="6158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EEEED875-3FEC-408B-A536-20731836F498}"/>
              </a:ext>
            </a:extLst>
          </p:cNvPr>
          <p:cNvSpPr txBox="1">
            <a:spLocks/>
          </p:cNvSpPr>
          <p:nvPr/>
        </p:nvSpPr>
        <p:spPr>
          <a:xfrm>
            <a:off x="0" y="261256"/>
            <a:ext cx="12191999" cy="10170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+ </a:t>
            </a:r>
            <a:r>
              <a:rPr lang="ko-KR" altLang="en-US" sz="1600" dirty="0">
                <a:solidFill>
                  <a:schemeClr val="accent1"/>
                </a:solidFill>
              </a:rPr>
              <a:t>버튼을 클릭하면 해당 </a:t>
            </a:r>
            <a:r>
              <a:rPr lang="en-US" altLang="ko-KR" sz="1600" dirty="0">
                <a:solidFill>
                  <a:schemeClr val="accent1"/>
                </a:solidFill>
              </a:rPr>
              <a:t>Case</a:t>
            </a:r>
            <a:r>
              <a:rPr lang="ko-KR" altLang="en-US" sz="1600" dirty="0">
                <a:solidFill>
                  <a:schemeClr val="accent1"/>
                </a:solidFill>
              </a:rPr>
              <a:t>의 이전 진행 단계를 확인할 수 있다</a:t>
            </a:r>
            <a:r>
              <a:rPr lang="en-US" altLang="ko-KR" sz="1600" dirty="0">
                <a:solidFill>
                  <a:schemeClr val="accent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US" altLang="ko-KR" sz="1600" dirty="0"/>
              <a:t>Export </a:t>
            </a:r>
            <a:r>
              <a:rPr lang="ko-KR" altLang="en-US" sz="1600" dirty="0"/>
              <a:t>버튼을 클릭하면 현재 그리드에 표시된 데이터를 엑셀 파일로 다운로드할 수 있으며</a:t>
            </a:r>
            <a:r>
              <a:rPr lang="en-US" altLang="ko-KR" sz="1600" dirty="0"/>
              <a:t> </a:t>
            </a:r>
            <a:r>
              <a:rPr lang="ko-KR" altLang="en-US" sz="1600" dirty="0"/>
              <a:t>헤더는 노란색으로 강조되며</a:t>
            </a:r>
            <a:r>
              <a:rPr lang="en-US" altLang="ko-KR" sz="1600" dirty="0"/>
              <a:t> </a:t>
            </a:r>
            <a:r>
              <a:rPr lang="ko-KR" altLang="en-US" sz="1600" dirty="0"/>
              <a:t>상세 체크박스를 체크 후 </a:t>
            </a:r>
            <a:r>
              <a:rPr lang="en-US" altLang="ko-KR" sz="1600" dirty="0"/>
              <a:t>Export </a:t>
            </a:r>
            <a:r>
              <a:rPr lang="ko-KR" altLang="en-US" sz="1600" dirty="0"/>
              <a:t>버튼을 클릭하면</a:t>
            </a:r>
            <a:r>
              <a:rPr lang="en-US" altLang="ko-KR" sz="1600" dirty="0"/>
              <a:t> + </a:t>
            </a:r>
            <a:r>
              <a:rPr lang="ko-KR" altLang="en-US" sz="1600" dirty="0"/>
              <a:t>버튼을 눌러야 확인할 수 있는 세부 단계까지 포함하여 엑셀로 다운로드 된다</a:t>
            </a:r>
            <a:r>
              <a:rPr lang="en-US" altLang="ko-KR" sz="16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4B192B-0EE0-4C91-8A54-305772DC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94983"/>
            <a:ext cx="12192000" cy="499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6CA24568-7874-4E67-A1B7-398ECEB9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86"/>
            <a:ext cx="12192000" cy="653042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DBEBCA9-A57C-4F61-ABC8-CEF68E1DF980}"/>
              </a:ext>
            </a:extLst>
          </p:cNvPr>
          <p:cNvSpPr/>
          <p:nvPr/>
        </p:nvSpPr>
        <p:spPr>
          <a:xfrm>
            <a:off x="9451910" y="251927"/>
            <a:ext cx="1856792" cy="3638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98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96D364-CDBE-4F7D-85F7-60BF21E79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485"/>
            <a:ext cx="12192000" cy="4200605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2A45FD6D-DC3D-4A17-8C2B-83A9ED434114}"/>
              </a:ext>
            </a:extLst>
          </p:cNvPr>
          <p:cNvSpPr txBox="1">
            <a:spLocks/>
          </p:cNvSpPr>
          <p:nvPr/>
        </p:nvSpPr>
        <p:spPr>
          <a:xfrm>
            <a:off x="0" y="58801"/>
            <a:ext cx="12192000" cy="631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800" dirty="0">
                <a:solidFill>
                  <a:schemeClr val="accent1"/>
                </a:solidFill>
              </a:rPr>
              <a:t>메인 화면에서 첫 번째 컬럼 클릭 시 나오는 상세페이지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ko-KR" altLang="en-US" sz="1800" dirty="0">
                <a:solidFill>
                  <a:schemeClr val="accent1"/>
                </a:solidFill>
              </a:rPr>
              <a:t>밑에 메모장은 </a:t>
            </a:r>
            <a:r>
              <a:rPr lang="en-US" altLang="ko-KR" sz="1800" dirty="0" err="1">
                <a:solidFill>
                  <a:schemeClr val="accent1"/>
                </a:solidFill>
              </a:rPr>
              <a:t>FroalaEditor</a:t>
            </a:r>
            <a:r>
              <a:rPr lang="ko-KR" altLang="en-US" sz="1800" dirty="0">
                <a:solidFill>
                  <a:schemeClr val="accent1"/>
                </a:solidFill>
              </a:rPr>
              <a:t>라이브러리사용</a:t>
            </a:r>
            <a:endParaRPr lang="en-US" altLang="ko-KR" sz="1800" dirty="0">
              <a:solidFill>
                <a:schemeClr val="accent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4D27DA-392B-45C1-8E78-10C872ED8B2A}"/>
              </a:ext>
            </a:extLst>
          </p:cNvPr>
          <p:cNvSpPr/>
          <p:nvPr/>
        </p:nvSpPr>
        <p:spPr>
          <a:xfrm>
            <a:off x="195943" y="5887617"/>
            <a:ext cx="2080726" cy="500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ED2444-1DF6-4FD3-9FD0-EA4C083779DF}"/>
              </a:ext>
            </a:extLst>
          </p:cNvPr>
          <p:cNvSpPr/>
          <p:nvPr/>
        </p:nvSpPr>
        <p:spPr>
          <a:xfrm>
            <a:off x="0" y="5183690"/>
            <a:ext cx="3694922" cy="1542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accent1"/>
                </a:solidFill>
              </a:rPr>
              <a:t>원래는 메인 화면에서 </a:t>
            </a:r>
            <a:r>
              <a:rPr lang="en-US" altLang="ko-KR" sz="1500" dirty="0">
                <a:solidFill>
                  <a:schemeClr val="accent1"/>
                </a:solidFill>
              </a:rPr>
              <a:t>+</a:t>
            </a:r>
            <a:r>
              <a:rPr lang="ko-KR" altLang="en-US" sz="1500" dirty="0">
                <a:solidFill>
                  <a:schemeClr val="accent1"/>
                </a:solidFill>
              </a:rPr>
              <a:t>버튼을 클릭하면</a:t>
            </a:r>
            <a:endParaRPr lang="en-US" altLang="ko-KR" sz="15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accent1"/>
                </a:solidFill>
              </a:rPr>
              <a:t>표시되는 하위 상세 정보가</a:t>
            </a:r>
            <a:endParaRPr lang="en-US" altLang="ko-KR" sz="1500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1500" dirty="0" err="1">
                <a:solidFill>
                  <a:schemeClr val="accent1"/>
                </a:solidFill>
              </a:rPr>
              <a:t>이곳에도</a:t>
            </a:r>
            <a:r>
              <a:rPr lang="ko-KR" altLang="en-US" sz="1500" dirty="0">
                <a:solidFill>
                  <a:schemeClr val="accent1"/>
                </a:solidFill>
              </a:rPr>
              <a:t> 동일하게 출력됩니다</a:t>
            </a:r>
            <a:r>
              <a:rPr lang="en-US" altLang="ko-KR" sz="1500" dirty="0">
                <a:solidFill>
                  <a:schemeClr val="accent1"/>
                </a:solidFill>
              </a:rPr>
              <a:t>. </a:t>
            </a:r>
          </a:p>
          <a:p>
            <a:pPr algn="ctr"/>
            <a:r>
              <a:rPr lang="en-US" altLang="ko-KR" sz="1500" dirty="0">
                <a:solidFill>
                  <a:schemeClr val="accent1"/>
                </a:solidFill>
              </a:rPr>
              <a:t>(</a:t>
            </a:r>
            <a:r>
              <a:rPr lang="ko-KR" altLang="en-US" sz="1500" dirty="0">
                <a:solidFill>
                  <a:schemeClr val="accent1"/>
                </a:solidFill>
              </a:rPr>
              <a:t>옆에 사진과 같이</a:t>
            </a:r>
            <a:r>
              <a:rPr lang="en-US" altLang="ko-KR" sz="1500" dirty="0">
                <a:solidFill>
                  <a:schemeClr val="accent1"/>
                </a:solidFill>
              </a:rPr>
              <a:t>)</a:t>
            </a:r>
          </a:p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(</a:t>
            </a:r>
            <a:r>
              <a:rPr lang="ko-KR" altLang="en-US" sz="1500" dirty="0">
                <a:solidFill>
                  <a:schemeClr val="tx1"/>
                </a:solidFill>
              </a:rPr>
              <a:t>현재는 데이터가 없어</a:t>
            </a:r>
            <a:endParaRPr lang="en-US" altLang="ko-KR" sz="1500" dirty="0">
              <a:solidFill>
                <a:schemeClr val="tx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출력되지 않습니다</a:t>
            </a:r>
            <a:r>
              <a:rPr lang="en-US" altLang="ko-KR" sz="1500" dirty="0">
                <a:solidFill>
                  <a:schemeClr val="tx1"/>
                </a:solidFill>
              </a:rPr>
              <a:t>.)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A1FEC371-C5C8-449D-A350-3FA0FE470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922" y="5290474"/>
            <a:ext cx="8497078" cy="15144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2337B71-3BC8-4AB9-B17E-4D6EEAC4A01F}"/>
              </a:ext>
            </a:extLst>
          </p:cNvPr>
          <p:cNvCxnSpPr>
            <a:cxnSpLocks/>
          </p:cNvCxnSpPr>
          <p:nvPr/>
        </p:nvCxnSpPr>
        <p:spPr>
          <a:xfrm flipV="1">
            <a:off x="3200400" y="3051110"/>
            <a:ext cx="5010539" cy="266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36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5EF7A-B293-4DC7-9D97-88701E761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91070"/>
            <a:ext cx="12192000" cy="234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/>
              <a:t>"&lt;p id="</a:t>
            </a:r>
            <a:r>
              <a:rPr lang="en-US" altLang="ko-KR" sz="1500" dirty="0" err="1"/>
              <a:t>isPasted</a:t>
            </a:r>
            <a:r>
              <a:rPr lang="en-US" altLang="ko-KR" sz="1500" dirty="0"/>
              <a:t>"&gt;</a:t>
            </a:r>
            <a:r>
              <a:rPr lang="ko-KR" altLang="en-US" sz="1500" dirty="0"/>
              <a:t>아래와 같이 </a:t>
            </a:r>
            <a:r>
              <a:rPr lang="en-US" altLang="ko-KR" sz="1500" dirty="0"/>
              <a:t>IT</a:t>
            </a:r>
            <a:r>
              <a:rPr lang="ko-KR" altLang="en-US" sz="1500" dirty="0"/>
              <a:t>자산에 대한 반납을 요청</a:t>
            </a:r>
            <a:r>
              <a:rPr lang="en-US" altLang="ko-KR" sz="1500" dirty="0"/>
              <a:t>&lt;span style="color: </a:t>
            </a:r>
            <a:r>
              <a:rPr lang="en-US" altLang="ko-KR" sz="1500" dirty="0" err="1"/>
              <a:t>rgb</a:t>
            </a:r>
            <a:r>
              <a:rPr lang="en-US" altLang="ko-KR" sz="1500" dirty="0"/>
              <a:t>(65, 65, 65); font-family: sans-serif; font-size: 14px; font-style: normal; font-variant-ligatures: normal; font-variant-caps: normal; font-weight: 400; letter-spacing: normal; orphans: 2; text-align: left; text-indent: 0px; text-transform: none; white-space: normal; widows: 2; word-spacing: 0px; -</a:t>
            </a:r>
            <a:r>
              <a:rPr lang="en-US" altLang="ko-KR" sz="1500" dirty="0" err="1"/>
              <a:t>webkit</a:t>
            </a:r>
            <a:r>
              <a:rPr lang="en-US" altLang="ko-KR" sz="1500" dirty="0"/>
              <a:t>-text-stroke-width: 0px; background-color: </a:t>
            </a:r>
            <a:r>
              <a:rPr lang="en-US" altLang="ko-KR" sz="1500" dirty="0" err="1"/>
              <a:t>rgb</a:t>
            </a:r>
            <a:r>
              <a:rPr lang="en-US" altLang="ko-KR" sz="1500" dirty="0"/>
              <a:t>(255, 255, 255); text-decoration-thickness: initial; text-decoration-style: initial; text-decoration-color: initial; display: inline !important; float: none;"&gt;</a:t>
            </a:r>
            <a:r>
              <a:rPr lang="ko-KR" altLang="en-US" sz="1500" dirty="0"/>
              <a:t>합니다</a:t>
            </a:r>
            <a:r>
              <a:rPr lang="en-US" altLang="ko-KR" sz="1500" dirty="0"/>
              <a:t>.&lt;/span&gt;&amp;</a:t>
            </a:r>
            <a:r>
              <a:rPr lang="en-US" altLang="ko-KR" sz="1500" dirty="0" err="1"/>
              <a:t>nbsp</a:t>
            </a:r>
            <a:r>
              <a:rPr lang="en-US" altLang="ko-KR" sz="1500" dirty="0"/>
              <a:t>;&lt;/p&gt;&lt;p&gt;&lt;</a:t>
            </a:r>
            <a:r>
              <a:rPr lang="en-US" altLang="ko-KR" sz="1500" dirty="0" err="1"/>
              <a:t>br</a:t>
            </a:r>
            <a:r>
              <a:rPr lang="en-US" altLang="ko-KR" sz="1500" dirty="0"/>
              <a:t>&gt;&lt;/p&gt;&lt;p&gt;1. </a:t>
            </a:r>
            <a:r>
              <a:rPr lang="ko-KR" altLang="en-US" sz="1500" dirty="0"/>
              <a:t>자산 번호</a:t>
            </a:r>
            <a:r>
              <a:rPr lang="en-US" altLang="ko-KR" sz="1500" dirty="0"/>
              <a:t>: Asset-1880&amp;nbsp;&lt;/p&gt;&lt;p&gt;2. </a:t>
            </a:r>
            <a:r>
              <a:rPr lang="ko-KR" altLang="en-US" sz="1500" dirty="0"/>
              <a:t>반납 사유</a:t>
            </a:r>
            <a:r>
              <a:rPr lang="en-US" altLang="ko-KR" sz="1500" dirty="0"/>
              <a:t>: &lt;span id="</a:t>
            </a:r>
            <a:r>
              <a:rPr lang="en-US" altLang="ko-KR" sz="1500" dirty="0" err="1"/>
              <a:t>isPasted</a:t>
            </a:r>
            <a:r>
              <a:rPr lang="en-US" altLang="ko-KR" sz="1500" dirty="0"/>
              <a:t>" style="color: </a:t>
            </a:r>
            <a:r>
              <a:rPr lang="en-US" altLang="ko-KR" sz="1500" dirty="0" err="1"/>
              <a:t>rgb</a:t>
            </a:r>
            <a:r>
              <a:rPr lang="en-US" altLang="ko-KR" sz="1500" dirty="0"/>
              <a:t>(65, 65, 65); font-family: sans-serif; font-size: 14px; font-style: normal; font-variant-ligatures: normal; font-variant-caps: normal; font-weight: 400; letter-spacing: normal; orphans: 2; text-align: left; text-indent: 0px; text-transform: none; widows: 2; word-spacing: 0px; -</a:t>
            </a:r>
            <a:r>
              <a:rPr lang="en-US" altLang="ko-KR" sz="1500" dirty="0" err="1"/>
              <a:t>webkit</a:t>
            </a:r>
            <a:r>
              <a:rPr lang="en-US" altLang="ko-KR" sz="1500" dirty="0"/>
              <a:t>-text-stroke-width: 0px; white-space: normal; background-color: </a:t>
            </a:r>
            <a:r>
              <a:rPr lang="en-US" altLang="ko-KR" sz="1500" dirty="0" err="1"/>
              <a:t>rgb</a:t>
            </a:r>
            <a:r>
              <a:rPr lang="en-US" altLang="ko-KR" sz="1500" dirty="0"/>
              <a:t>(255, 255, 255); text-decoration-thickness: initial; text-decoration-style: initial; text-decoration-color: initial; display: inline !important; float: none;"&gt;</a:t>
            </a:r>
            <a:r>
              <a:rPr lang="ko-KR" altLang="en-US" sz="1500" dirty="0"/>
              <a:t>사용하지 않아 반납 합니다</a:t>
            </a:r>
            <a:r>
              <a:rPr lang="en-US" altLang="ko-KR" sz="1500" dirty="0"/>
              <a:t>."&gt;&lt;/p&gt;&lt;p&gt;&lt;</a:t>
            </a:r>
            <a:r>
              <a:rPr lang="en-US" altLang="ko-KR" sz="1500" dirty="0" err="1"/>
              <a:t>br</a:t>
            </a:r>
            <a:r>
              <a:rPr lang="en-US" altLang="ko-KR" sz="1500" dirty="0"/>
              <a:t>&gt;&lt;/p&gt;"</a:t>
            </a:r>
            <a:endParaRPr lang="ko-KR" altLang="en-US" sz="1500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A60983C4-7858-4123-B3DD-82B8105C90DB}"/>
              </a:ext>
            </a:extLst>
          </p:cNvPr>
          <p:cNvSpPr txBox="1">
            <a:spLocks/>
          </p:cNvSpPr>
          <p:nvPr/>
        </p:nvSpPr>
        <p:spPr>
          <a:xfrm>
            <a:off x="0" y="2827176"/>
            <a:ext cx="12192000" cy="36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dirty="0">
                <a:solidFill>
                  <a:schemeClr val="accent1"/>
                </a:solidFill>
              </a:rPr>
              <a:t>세부내용 중에서 </a:t>
            </a:r>
            <a:r>
              <a:rPr lang="en-US" altLang="ko-KR" sz="1500" dirty="0" err="1">
                <a:solidFill>
                  <a:schemeClr val="accent1"/>
                </a:solidFill>
              </a:rPr>
              <a:t>FroalaEditor</a:t>
            </a:r>
            <a:r>
              <a:rPr lang="en-US" altLang="ko-KR" sz="1500" dirty="0">
                <a:solidFill>
                  <a:schemeClr val="accent1"/>
                </a:solidFill>
              </a:rPr>
              <a:t>(</a:t>
            </a:r>
            <a:r>
              <a:rPr lang="ko-KR" altLang="en-US" sz="1500" dirty="0">
                <a:solidFill>
                  <a:schemeClr val="accent1"/>
                </a:solidFill>
              </a:rPr>
              <a:t>위에 메모장</a:t>
            </a:r>
            <a:r>
              <a:rPr lang="en-US" altLang="ko-KR" sz="1500" dirty="0">
                <a:solidFill>
                  <a:schemeClr val="accent1"/>
                </a:solidFill>
              </a:rPr>
              <a:t>)</a:t>
            </a:r>
            <a:r>
              <a:rPr lang="ko-KR" altLang="en-US" sz="1500" dirty="0">
                <a:solidFill>
                  <a:schemeClr val="accent1"/>
                </a:solidFill>
              </a:rPr>
              <a:t>부분을 데이터베이스에 저장할 때 다음과 같이 저장이 된다</a:t>
            </a:r>
            <a:r>
              <a:rPr lang="en-US" altLang="ko-KR" sz="15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7C07E47-C427-46E1-B327-8B66CB53BE4E}"/>
              </a:ext>
            </a:extLst>
          </p:cNvPr>
          <p:cNvSpPr txBox="1">
            <a:spLocks/>
          </p:cNvSpPr>
          <p:nvPr/>
        </p:nvSpPr>
        <p:spPr>
          <a:xfrm>
            <a:off x="0" y="5896948"/>
            <a:ext cx="12192000" cy="550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ko-KR" sz="1500" b="1" dirty="0">
                <a:latin typeface="Arial" panose="020B0604020202020204" pitchFamily="34" charset="0"/>
              </a:rPr>
              <a:t>이전 페이지에서 검색 조건을 활용하여 검색할 때 불필요한 HTML 태그 및 특수문자(</a:t>
            </a:r>
            <a:r>
              <a:rPr lang="ko-KR" altLang="ko-KR" sz="1500" b="1" dirty="0">
                <a:latin typeface="Arial Unicode MS"/>
              </a:rPr>
              <a:t>&amp;</a:t>
            </a:r>
            <a:r>
              <a:rPr lang="ko-KR" altLang="ko-KR" sz="1500" b="1" dirty="0" err="1">
                <a:latin typeface="Arial Unicode MS"/>
              </a:rPr>
              <a:t>nbsp</a:t>
            </a:r>
            <a:r>
              <a:rPr lang="ko-KR" altLang="ko-KR" sz="1500" b="1" dirty="0">
                <a:latin typeface="Arial Unicode MS"/>
              </a:rPr>
              <a:t>;</a:t>
            </a:r>
            <a:r>
              <a:rPr lang="ko-KR" altLang="ko-KR" sz="1500" b="1" dirty="0"/>
              <a:t> 등)까지 검색 대상에 포함되는 문제가 있었</a:t>
            </a:r>
            <a:r>
              <a:rPr lang="ko-KR" altLang="en-US" sz="1500" b="1" dirty="0"/>
              <a:t>는데</a:t>
            </a:r>
            <a:r>
              <a:rPr lang="ko-KR" altLang="ko-KR" sz="1500" b="1" dirty="0"/>
              <a:t> 이를 개선하여 이제는 </a:t>
            </a:r>
            <a:r>
              <a:rPr lang="ko-KR" altLang="ko-KR" sz="1500" b="1" dirty="0">
                <a:latin typeface="Arial" panose="020B0604020202020204" pitchFamily="34" charset="0"/>
              </a:rPr>
              <a:t>순수한 텍스트만 검색에 반영되도록 수정하였다. </a:t>
            </a:r>
          </a:p>
          <a:p>
            <a:pPr marL="0" indent="0">
              <a:buNone/>
            </a:pPr>
            <a:endParaRPr lang="en-US" altLang="ko-KR" sz="1500" b="1" dirty="0">
              <a:solidFill>
                <a:schemeClr val="accent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C18764-B533-4F42-B840-DCBBB1EDE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65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0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B7C8BD7-2D81-4B56-9775-E446E650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3" y="1058150"/>
            <a:ext cx="1571625" cy="542925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A3B6E5D9-3BF3-4D35-98A9-D20E956C3217}"/>
              </a:ext>
            </a:extLst>
          </p:cNvPr>
          <p:cNvSpPr txBox="1">
            <a:spLocks/>
          </p:cNvSpPr>
          <p:nvPr/>
        </p:nvSpPr>
        <p:spPr>
          <a:xfrm>
            <a:off x="391885" y="317242"/>
            <a:ext cx="12192000" cy="550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dirty="0">
                <a:solidFill>
                  <a:schemeClr val="accent1"/>
                </a:solidFill>
              </a:rPr>
              <a:t>협력사 추가 버튼 클릭 시 나오는 </a:t>
            </a:r>
            <a:r>
              <a:rPr lang="ko-KR" altLang="en-US" sz="1500" dirty="0" err="1">
                <a:solidFill>
                  <a:schemeClr val="accent1"/>
                </a:solidFill>
              </a:rPr>
              <a:t>모달창</a:t>
            </a:r>
            <a:r>
              <a:rPr lang="en-US" altLang="ko-KR" sz="1500" dirty="0">
                <a:solidFill>
                  <a:schemeClr val="accent1"/>
                </a:solidFill>
              </a:rPr>
              <a:t>(</a:t>
            </a:r>
            <a:r>
              <a:rPr lang="en-US" altLang="ko-KR" sz="1500" dirty="0" err="1">
                <a:solidFill>
                  <a:schemeClr val="accent1"/>
                </a:solidFill>
              </a:rPr>
              <a:t>jqGrid</a:t>
            </a:r>
            <a:r>
              <a:rPr lang="ko-KR" altLang="en-US" sz="1500" dirty="0">
                <a:solidFill>
                  <a:schemeClr val="accent1"/>
                </a:solidFill>
              </a:rPr>
              <a:t>라이브러리 사용</a:t>
            </a:r>
            <a:r>
              <a:rPr lang="en-US" altLang="ko-KR" sz="1500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89821D-5C93-45EC-8E57-DC1B81609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12" y="914400"/>
            <a:ext cx="55149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6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1040</Words>
  <Application>Microsoft Office PowerPoint</Application>
  <PresentationFormat>와이드스크린</PresentationFormat>
  <Paragraphs>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 Unicode MS</vt:lpstr>
      <vt:lpstr>맑은 고딕</vt:lpstr>
      <vt:lpstr>Arial</vt:lpstr>
      <vt:lpstr>Office 테마</vt:lpstr>
      <vt:lpstr>test_case 고도화 작업을 진행하며 제가 구현한 기능을 중심으로 소개하고자 합니다. 다만 원활한 설명을 위해 기존 기능에 대한 언급이 일부 포함될 수 있는 점 양해 부탁드립니다. 혼선을 방지하기 위해 기존 기능은 파란색 글씨로 구분해 두었습니다.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UserK</dc:creator>
  <cp:lastModifiedBy>UserK</cp:lastModifiedBy>
  <cp:revision>70</cp:revision>
  <dcterms:created xsi:type="dcterms:W3CDTF">2025-03-02T08:11:20Z</dcterms:created>
  <dcterms:modified xsi:type="dcterms:W3CDTF">2025-03-21T06:13:59Z</dcterms:modified>
</cp:coreProperties>
</file>