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373" r:id="rId3"/>
    <p:sldId id="388" r:id="rId4"/>
    <p:sldId id="389" r:id="rId5"/>
    <p:sldId id="390" r:id="rId6"/>
    <p:sldId id="392" r:id="rId7"/>
    <p:sldId id="393" r:id="rId8"/>
    <p:sldId id="394" r:id="rId9"/>
    <p:sldId id="384" r:id="rId10"/>
    <p:sldId id="383" r:id="rId11"/>
    <p:sldId id="377" r:id="rId12"/>
    <p:sldId id="378" r:id="rId13"/>
    <p:sldId id="379" r:id="rId14"/>
    <p:sldId id="380" r:id="rId15"/>
    <p:sldId id="381" r:id="rId16"/>
    <p:sldId id="396" r:id="rId17"/>
    <p:sldId id="395" r:id="rId18"/>
    <p:sldId id="397" r:id="rId19"/>
    <p:sldId id="398" r:id="rId20"/>
    <p:sldId id="399" r:id="rId21"/>
    <p:sldId id="400" r:id="rId22"/>
    <p:sldId id="402" r:id="rId23"/>
    <p:sldId id="401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263" r:id="rId38"/>
    <p:sldId id="257" r:id="rId39"/>
    <p:sldId id="258" r:id="rId40"/>
    <p:sldId id="259" r:id="rId41"/>
    <p:sldId id="260" r:id="rId42"/>
    <p:sldId id="261" r:id="rId43"/>
    <p:sldId id="262" r:id="rId44"/>
    <p:sldId id="264" r:id="rId45"/>
    <p:sldId id="265" r:id="rId46"/>
    <p:sldId id="266" r:id="rId47"/>
    <p:sldId id="267" r:id="rId48"/>
    <p:sldId id="268" r:id="rId49"/>
    <p:sldId id="269" r:id="rId50"/>
    <p:sldId id="270" r:id="rId51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AF00"/>
    <a:srgbClr val="0000FF"/>
    <a:srgbClr val="DEEBF7"/>
    <a:srgbClr val="00FF00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>
        <p:scale>
          <a:sx n="100" d="100"/>
          <a:sy n="100" d="100"/>
        </p:scale>
        <p:origin x="2064" y="49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graphs are produced from [script2_analysis.m] and [script2_2_draw_graph.m].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4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graphs are produced from [script2_analysis.m] and [script2_2_draw_graph.m].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7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graphs are produced from [script2_analysis.m] and [script2_2_draw_graph.m].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graphs are produced from [script2_analysis.m] and [script2_2_draw_graph.m].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5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graphs are produced from [script2_analysis.m] and [script2_2_draw_graph.m].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50352-5DF5-4FBC-9546-C7B04800B59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>
              <a:defRPr sz="16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>
              <a:defRPr sz="14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5" Type="http://schemas.openxmlformats.org/officeDocument/2006/relationships/image" Target="../media/image352.png"/><Relationship Id="rId4" Type="http://schemas.openxmlformats.org/officeDocument/2006/relationships/image" Target="../media/image3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42.emf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46.emf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49.emf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52.emf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55.emf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4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49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49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49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49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52.pn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52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52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52.png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52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74.emf"/><Relationship Id="rId7" Type="http://schemas.openxmlformats.org/officeDocument/2006/relationships/image" Target="../media/image55.pn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7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77.emf"/><Relationship Id="rId7" Type="http://schemas.openxmlformats.org/officeDocument/2006/relationships/image" Target="../media/image58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55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3.emf"/><Relationship Id="rId7" Type="http://schemas.openxmlformats.org/officeDocument/2006/relationships/image" Target="../media/image58.png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8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6.emf"/><Relationship Id="rId7" Type="http://schemas.openxmlformats.org/officeDocument/2006/relationships/image" Target="../media/image58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4" Type="http://schemas.openxmlformats.org/officeDocument/2006/relationships/image" Target="../media/image8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Understanding IMU data acquired from </a:t>
            </a:r>
            <a:br>
              <a:rPr lang="en-US" altLang="ko-KR" sz="3200" dirty="0"/>
            </a:br>
            <a:r>
              <a:rPr lang="en-US" altLang="ko-KR" sz="3200" dirty="0"/>
              <a:t>May-30-2018 Oshawa Indoor Experiment</a:t>
            </a:r>
            <a:endParaRPr lang="ko-KR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3851"/>
            <a:ext cx="6858000" cy="1872000"/>
          </a:xfrm>
        </p:spPr>
        <p:txBody>
          <a:bodyPr>
            <a:normAutofit/>
          </a:bodyPr>
          <a:lstStyle/>
          <a:p>
            <a:r>
              <a:rPr lang="en-US" altLang="ko-KR" dirty="0"/>
              <a:t>Jungwon Kang</a:t>
            </a:r>
          </a:p>
          <a:p>
            <a:endParaRPr lang="en-US" altLang="ko-KR" dirty="0"/>
          </a:p>
          <a:p>
            <a:r>
              <a:rPr lang="en-US" altLang="ko-KR" dirty="0"/>
              <a:t>Aug 3 2018</a:t>
            </a:r>
            <a:br>
              <a:rPr lang="en-US" altLang="ko-KR" dirty="0"/>
            </a:br>
            <a:r>
              <a:rPr lang="en-US" altLang="ko-KR" sz="1600" dirty="0"/>
              <a:t>*Updated on Aug 20 2018</a:t>
            </a:r>
            <a:endParaRPr lang="ko-KR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8F1BDA-50A6-4B0D-AE45-261B6AAE36E1}"/>
              </a:ext>
            </a:extLst>
          </p:cNvPr>
          <p:cNvSpPr/>
          <p:nvPr/>
        </p:nvSpPr>
        <p:spPr>
          <a:xfrm>
            <a:off x="1709531" y="4789370"/>
            <a:ext cx="5724939" cy="755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F879-DF45-4840-829C-AB106115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Velocity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569C-CB7E-4CAB-897B-3BC1E48C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5C9E3B-0EAF-4987-A65A-E4722EC5D6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265888"/>
                  </p:ext>
                </p:extLst>
              </p:nvPr>
            </p:nvGraphicFramePr>
            <p:xfrm>
              <a:off x="700405" y="1567954"/>
              <a:ext cx="7743190" cy="226799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871595">
                      <a:extLst>
                        <a:ext uri="{9D8B030D-6E8A-4147-A177-3AD203B41FA5}">
                          <a16:colId xmlns:a16="http://schemas.microsoft.com/office/drawing/2014/main" val="3182899737"/>
                        </a:ext>
                      </a:extLst>
                    </a:gridCol>
                    <a:gridCol w="3871595">
                      <a:extLst>
                        <a:ext uri="{9D8B030D-6E8A-4147-A177-3AD203B41FA5}">
                          <a16:colId xmlns:a16="http://schemas.microsoft.com/office/drawing/2014/main" val="20666766"/>
                        </a:ext>
                      </a:extLst>
                    </a:gridCol>
                  </a:tblGrid>
                  <a:tr h="443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Velocity from ground-truth position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Velocity from linear acceleration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219488"/>
                      </a:ext>
                    </a:extLst>
                  </a:tr>
                  <a:tr h="608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sz="160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icrosoft Sans Serif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CA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0219377"/>
                      </a:ext>
                    </a:extLst>
                  </a:tr>
                  <a:tr h="6087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sz="160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icrosoft Sans Serif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CA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3169637"/>
                      </a:ext>
                    </a:extLst>
                  </a:tr>
                  <a:tr h="6068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sz="160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icrosoft Sans Serif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CA" sz="160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1600" b="0" i="1" smtClean="0"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CA" sz="1600" b="0" i="1" smtClean="0">
                                            <a:latin typeface="Cambria Math" panose="02040503050406030204" pitchFamily="18" charset="0"/>
                                            <a:ea typeface="Microsoft Sans Serif" panose="020B0604020202020204" pitchFamily="34" charset="0"/>
                                            <a:cs typeface="Microsoft Sans Serif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CA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CA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𝑧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CA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Microsoft Sans Serif" panose="020B0604020202020204" pitchFamily="34" charset="0"/>
                                        <a:cs typeface="Microsoft Sans Serif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icrosoft Sans Serif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Microsoft Sans Serif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CA" sz="16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2512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5C9E3B-0EAF-4987-A65A-E4722EC5D6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265888"/>
                  </p:ext>
                </p:extLst>
              </p:nvPr>
            </p:nvGraphicFramePr>
            <p:xfrm>
              <a:off x="700405" y="1567954"/>
              <a:ext cx="7743190" cy="226799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871595">
                      <a:extLst>
                        <a:ext uri="{9D8B030D-6E8A-4147-A177-3AD203B41FA5}">
                          <a16:colId xmlns:a16="http://schemas.microsoft.com/office/drawing/2014/main" val="3182899737"/>
                        </a:ext>
                      </a:extLst>
                    </a:gridCol>
                    <a:gridCol w="3871595">
                      <a:extLst>
                        <a:ext uri="{9D8B030D-6E8A-4147-A177-3AD203B41FA5}">
                          <a16:colId xmlns:a16="http://schemas.microsoft.com/office/drawing/2014/main" val="20666766"/>
                        </a:ext>
                      </a:extLst>
                    </a:gridCol>
                  </a:tblGrid>
                  <a:tr h="443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Velocity from ground-truth position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Velocity from linear acceleration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219488"/>
                      </a:ext>
                    </a:extLst>
                  </a:tr>
                  <a:tr h="608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00" r="-100314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5000" r="-314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219377"/>
                      </a:ext>
                    </a:extLst>
                  </a:tr>
                  <a:tr h="6087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75000" r="-100314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75000" r="-314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169637"/>
                      </a:ext>
                    </a:extLst>
                  </a:tr>
                  <a:tr h="6068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75000" r="-1003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75000" r="-31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5129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1F35B-0C74-4E7E-AF45-7EB78047BF34}"/>
                  </a:ext>
                </a:extLst>
              </p:cNvPr>
              <p:cNvSpPr txBox="1"/>
              <p:nvPr/>
            </p:nvSpPr>
            <p:spPr>
              <a:xfrm>
                <a:off x="5799317" y="5040416"/>
                <a:ext cx="124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Sans Serif" panose="020B0604020202020204" pitchFamily="34" charset="0"/>
                        </a:rPr>
                        <m:t>Δ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𝑡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16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11F35B-0C74-4E7E-AF45-7EB78047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317" y="5040416"/>
                <a:ext cx="1242050" cy="246221"/>
              </a:xfrm>
              <a:prstGeom prst="rect">
                <a:avLst/>
              </a:prstGeom>
              <a:blipFill>
                <a:blip r:embed="rId3"/>
                <a:stretch>
                  <a:fillRect l="-5882" b="-2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45913-234D-4D26-A361-527E920D342D}"/>
                  </a:ext>
                </a:extLst>
              </p:cNvPr>
              <p:cNvSpPr txBox="1"/>
              <p:nvPr/>
            </p:nvSpPr>
            <p:spPr>
              <a:xfrm>
                <a:off x="3950975" y="4940676"/>
                <a:ext cx="1242050" cy="445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60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CA" sz="1600" b="0" i="1" smtClean="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16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45913-234D-4D26-A361-527E920D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75" y="4940676"/>
                <a:ext cx="1242050" cy="445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F6F620-C003-4CB8-9A40-D9E84FC12A9B}"/>
                  </a:ext>
                </a:extLst>
              </p:cNvPr>
              <p:cNvSpPr txBox="1"/>
              <p:nvPr/>
            </p:nvSpPr>
            <p:spPr>
              <a:xfrm>
                <a:off x="2102633" y="5040416"/>
                <a:ext cx="124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𝑖</m:t>
                    </m:r>
                  </m:oMath>
                </a14:m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data index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F6F620-C003-4CB8-9A40-D9E84FC12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33" y="5040416"/>
                <a:ext cx="1242050" cy="246221"/>
              </a:xfrm>
              <a:prstGeom prst="rect">
                <a:avLst/>
              </a:prstGeom>
              <a:blipFill>
                <a:blip r:embed="rId5"/>
                <a:stretch>
                  <a:fillRect l="-490" t="-25000" r="-4412" b="-5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09FD51-56F5-462C-AD47-81DC0D3D5E15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E7138-9104-4157-88C6-824478EEEA33}"/>
              </a:ext>
            </a:extLst>
          </p:cNvPr>
          <p:cNvSpPr txBox="1"/>
          <p:nvPr/>
        </p:nvSpPr>
        <p:spPr>
          <a:xfrm>
            <a:off x="5094600" y="3879596"/>
            <a:ext cx="33947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 letters</a:t>
            </a:r>
            <a:r>
              <a:rPr lang="en-CA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indicate acquired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36D0AF-8CE9-41BA-BA4B-3749AC24EFDB}"/>
                  </a:ext>
                </a:extLst>
              </p:cNvPr>
              <p:cNvSpPr txBox="1"/>
              <p:nvPr/>
            </p:nvSpPr>
            <p:spPr>
              <a:xfrm>
                <a:off x="5094600" y="4288729"/>
                <a:ext cx="8125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Sans Serif" panose="020B0604020202020204" pitchFamily="34" charset="0"/>
                      </a:rPr>
                      <m:t>𝜆</m:t>
                    </m:r>
                    <m: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Sans Serif" panose="020B0604020202020204" pitchFamily="34" charset="0"/>
                      </a:rPr>
                      <m:t>=0.1</m:t>
                    </m:r>
                  </m:oMath>
                </a14:m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36D0AF-8CE9-41BA-BA4B-3749AC24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00" y="4288729"/>
                <a:ext cx="812587" cy="246221"/>
              </a:xfrm>
              <a:prstGeom prst="rect">
                <a:avLst/>
              </a:prstGeom>
              <a:blipFill>
                <a:blip r:embed="rId6"/>
                <a:stretch>
                  <a:fillRect l="-9023"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36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6C-97C1-4987-9D65-E2F1259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D31B-F8CE-4568-BC79-FDA619E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63BD7-476D-4106-A881-F28E7B8D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4744141"/>
            <a:ext cx="10800000" cy="2113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085505-0C76-450D-8364-9B569148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3020070"/>
            <a:ext cx="10800000" cy="2113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E6F79-C96B-440E-98A1-8C09475A1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" y="1296000"/>
            <a:ext cx="10800000" cy="2113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092158-915D-4DA8-81DF-1BB727DD5A69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34BA1A-36D6-447F-ADDE-B31A123E7643}"/>
                  </a:ext>
                </a:extLst>
              </p:cNvPr>
              <p:cNvSpPr txBox="1"/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34BA1A-36D6-447F-ADDE-B31A123E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blipFill>
                <a:blip r:embed="rId6"/>
                <a:stretch>
                  <a:fillRect t="-25714" r="-1471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718FB6-C8EF-4D17-9213-9D7B96F1AF17}"/>
                  </a:ext>
                </a:extLst>
              </p:cNvPr>
              <p:cNvSpPr txBox="1"/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718FB6-C8EF-4D17-9213-9D7B96F1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blipFill>
                <a:blip r:embed="rId7"/>
                <a:stretch>
                  <a:fillRect t="-26316" r="-1471" b="-36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53FCBE-007E-4DB3-9589-9D8F824A3CED}"/>
                  </a:ext>
                </a:extLst>
              </p:cNvPr>
              <p:cNvSpPr txBox="1"/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53FCBE-007E-4DB3-9589-9D8F824A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blipFill>
                <a:blip r:embed="rId8"/>
                <a:stretch>
                  <a:fillRect t="-25714" r="-735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367607C-813E-4506-A9C4-FE7B3174B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4453"/>
              </p:ext>
            </p:extLst>
          </p:nvPr>
        </p:nvGraphicFramePr>
        <p:xfrm>
          <a:off x="6012000" y="540187"/>
          <a:ext cx="2321696" cy="54864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32036">
                  <a:extLst>
                    <a:ext uri="{9D8B030D-6E8A-4147-A177-3AD203B41FA5}">
                      <a16:colId xmlns:a16="http://schemas.microsoft.com/office/drawing/2014/main" val="10300481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266211968"/>
                    </a:ext>
                  </a:extLst>
                </a:gridCol>
              </a:tblGrid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# of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26722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18513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Time length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267.196275</a:t>
                      </a:r>
                      <a:endParaRPr lang="en-CA" sz="12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4632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0EB8B7E-547C-43C9-8ADA-89A61F8EA6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681" t="7457" r="51736" b="79982"/>
          <a:stretch/>
        </p:blipFill>
        <p:spPr>
          <a:xfrm>
            <a:off x="1259840" y="6366340"/>
            <a:ext cx="2520000" cy="45607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F204C4-B1BC-4D3C-B03F-776EA34235D6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</p:spTree>
    <p:extLst>
      <p:ext uri="{BB962C8B-B14F-4D97-AF65-F5344CB8AC3E}">
        <p14:creationId xmlns:p14="http://schemas.microsoft.com/office/powerpoint/2010/main" val="405963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6C-97C1-4987-9D65-E2F1259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D31B-F8CE-4568-BC79-FDA619E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C3F78-CDA8-4FF1-90AE-9EF10193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4744141"/>
            <a:ext cx="10800000" cy="2113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1AFFD-38E1-431C-A6C0-F9B30FDB1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3020070"/>
            <a:ext cx="10800000" cy="211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28E54-9EA2-4374-AF9E-F4930797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" y="1296000"/>
            <a:ext cx="10800000" cy="211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84AD5-5141-40B3-8FE7-A4B6448BC31C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509F9-8788-4C1E-A95B-C4FD67032628}"/>
                  </a:ext>
                </a:extLst>
              </p:cNvPr>
              <p:cNvSpPr txBox="1"/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509F9-8788-4C1E-A95B-C4FD6703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blipFill>
                <a:blip r:embed="rId6"/>
                <a:stretch>
                  <a:fillRect t="-25714" r="-1471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9087BB-C3A7-44F8-A9E4-7CAFE6487B8C}"/>
                  </a:ext>
                </a:extLst>
              </p:cNvPr>
              <p:cNvSpPr txBox="1"/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9087BB-C3A7-44F8-A9E4-7CAFE648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blipFill>
                <a:blip r:embed="rId7"/>
                <a:stretch>
                  <a:fillRect t="-26316" r="-1471" b="-36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85860E-100E-4542-A3B6-B7439C4E8D16}"/>
                  </a:ext>
                </a:extLst>
              </p:cNvPr>
              <p:cNvSpPr txBox="1"/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85860E-100E-4542-A3B6-B7439C4E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blipFill>
                <a:blip r:embed="rId8"/>
                <a:stretch>
                  <a:fillRect t="-25714" r="-735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CCED64-053F-44AE-BEEC-9DE9B4CBB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05336"/>
              </p:ext>
            </p:extLst>
          </p:nvPr>
        </p:nvGraphicFramePr>
        <p:xfrm>
          <a:off x="6012000" y="540000"/>
          <a:ext cx="2321696" cy="54864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32036">
                  <a:extLst>
                    <a:ext uri="{9D8B030D-6E8A-4147-A177-3AD203B41FA5}">
                      <a16:colId xmlns:a16="http://schemas.microsoft.com/office/drawing/2014/main" val="10300481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266211968"/>
                    </a:ext>
                  </a:extLst>
                </a:gridCol>
              </a:tblGrid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# of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30835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18513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Time length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308.336690</a:t>
                      </a:r>
                      <a:endParaRPr lang="en-CA" sz="12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4632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6A33CD1-F7E7-47B6-BD7E-DEEEAB9467E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681" t="7457" r="51736" b="79982"/>
          <a:stretch/>
        </p:blipFill>
        <p:spPr>
          <a:xfrm>
            <a:off x="1259840" y="6366340"/>
            <a:ext cx="2520000" cy="45607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8343C-87F1-4392-804F-B7B0C8FED201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</p:spTree>
    <p:extLst>
      <p:ext uri="{BB962C8B-B14F-4D97-AF65-F5344CB8AC3E}">
        <p14:creationId xmlns:p14="http://schemas.microsoft.com/office/powerpoint/2010/main" val="382684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6C-97C1-4987-9D65-E2F1259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D31B-F8CE-4568-BC79-FDA619E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9AF7B-B103-480D-AD29-4AD21D2B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4744141"/>
            <a:ext cx="10800000" cy="2113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FC3DA-9572-43DD-885E-6C56D0B8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3020070"/>
            <a:ext cx="10800000" cy="211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94B0C-718A-4584-8B15-9A01EAC7C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" y="1296000"/>
            <a:ext cx="10800000" cy="211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0C942-BEA2-4425-A4B6-D3D7EB69B4B3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72D982-68B4-41E8-860D-59D736B01580}"/>
                  </a:ext>
                </a:extLst>
              </p:cNvPr>
              <p:cNvSpPr txBox="1"/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72D982-68B4-41E8-860D-59D736B0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blipFill>
                <a:blip r:embed="rId6"/>
                <a:stretch>
                  <a:fillRect t="-25714" r="-1471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FF1E9-738A-4C61-87E2-7E1040AD5FBE}"/>
                  </a:ext>
                </a:extLst>
              </p:cNvPr>
              <p:cNvSpPr txBox="1"/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FF1E9-738A-4C61-87E2-7E1040AD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blipFill>
                <a:blip r:embed="rId7"/>
                <a:stretch>
                  <a:fillRect t="-26316" r="-1471" b="-36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818B1-7431-4057-B77A-48C526EA24A6}"/>
                  </a:ext>
                </a:extLst>
              </p:cNvPr>
              <p:cNvSpPr txBox="1"/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818B1-7431-4057-B77A-48C526EA2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blipFill>
                <a:blip r:embed="rId8"/>
                <a:stretch>
                  <a:fillRect t="-25714" r="-735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A6C2EB7-A4F3-4A15-A38B-91EFC2FE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38"/>
              </p:ext>
            </p:extLst>
          </p:nvPr>
        </p:nvGraphicFramePr>
        <p:xfrm>
          <a:off x="6012000" y="540000"/>
          <a:ext cx="2321696" cy="54864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32036">
                  <a:extLst>
                    <a:ext uri="{9D8B030D-6E8A-4147-A177-3AD203B41FA5}">
                      <a16:colId xmlns:a16="http://schemas.microsoft.com/office/drawing/2014/main" val="10300481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266211968"/>
                    </a:ext>
                  </a:extLst>
                </a:gridCol>
              </a:tblGrid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# of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44134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18513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Time length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441.309840</a:t>
                      </a:r>
                      <a:endParaRPr lang="en-CA" sz="12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4632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C9AA004-6ACD-4CD0-8728-24BB60E45D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681" t="7457" r="51736" b="79982"/>
          <a:stretch/>
        </p:blipFill>
        <p:spPr>
          <a:xfrm>
            <a:off x="1259840" y="6366340"/>
            <a:ext cx="2520000" cy="45607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3C0F91-D5C1-4367-8B08-8CADD2B1939B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</p:spTree>
    <p:extLst>
      <p:ext uri="{BB962C8B-B14F-4D97-AF65-F5344CB8AC3E}">
        <p14:creationId xmlns:p14="http://schemas.microsoft.com/office/powerpoint/2010/main" val="6899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6C-97C1-4987-9D65-E2F1259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D31B-F8CE-4568-BC79-FDA619E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8342C-E9A5-40F3-BEFD-EABA6917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4744141"/>
            <a:ext cx="10800000" cy="2113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62029-1076-4A6A-BD51-1B15D120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3020070"/>
            <a:ext cx="10800000" cy="211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92222-E213-47C2-8654-D0D30FA2B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" y="1296000"/>
            <a:ext cx="10800000" cy="211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06904-94B9-4144-8767-6323B70B9618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EED27-D097-4619-BF26-F7A093874F78}"/>
                  </a:ext>
                </a:extLst>
              </p:cNvPr>
              <p:cNvSpPr txBox="1"/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EED27-D097-4619-BF26-F7A09387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blipFill>
                <a:blip r:embed="rId6"/>
                <a:stretch>
                  <a:fillRect t="-25714" r="-1471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5AE977-FFB0-41C9-8F5F-B00EAFCB8996}"/>
                  </a:ext>
                </a:extLst>
              </p:cNvPr>
              <p:cNvSpPr txBox="1"/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5AE977-FFB0-41C9-8F5F-B00EAFCB8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blipFill>
                <a:blip r:embed="rId7"/>
                <a:stretch>
                  <a:fillRect t="-26316" r="-1471" b="-36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624984-3917-4CC8-8743-43D8651A9E2E}"/>
                  </a:ext>
                </a:extLst>
              </p:cNvPr>
              <p:cNvSpPr txBox="1"/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624984-3917-4CC8-8743-43D8651A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blipFill>
                <a:blip r:embed="rId8"/>
                <a:stretch>
                  <a:fillRect t="-25714" r="-735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3B4FEC-2294-4440-A3CF-20FB711E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0718"/>
              </p:ext>
            </p:extLst>
          </p:nvPr>
        </p:nvGraphicFramePr>
        <p:xfrm>
          <a:off x="6012000" y="540000"/>
          <a:ext cx="2321696" cy="54864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32036">
                  <a:extLst>
                    <a:ext uri="{9D8B030D-6E8A-4147-A177-3AD203B41FA5}">
                      <a16:colId xmlns:a16="http://schemas.microsoft.com/office/drawing/2014/main" val="10300481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266211968"/>
                    </a:ext>
                  </a:extLst>
                </a:gridCol>
              </a:tblGrid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# of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22773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18513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Time length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227.711090</a:t>
                      </a:r>
                      <a:endParaRPr lang="en-CA" sz="12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4632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3A24BA-1AB7-4C9E-9C68-E31623BC4D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681" t="7457" r="51736" b="79982"/>
          <a:stretch/>
        </p:blipFill>
        <p:spPr>
          <a:xfrm>
            <a:off x="1259840" y="6366340"/>
            <a:ext cx="2520000" cy="45607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C69A6-131A-404F-8EE9-0196610C7095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</p:spTree>
    <p:extLst>
      <p:ext uri="{BB962C8B-B14F-4D97-AF65-F5344CB8AC3E}">
        <p14:creationId xmlns:p14="http://schemas.microsoft.com/office/powerpoint/2010/main" val="411810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6C-97C1-4987-9D65-E2F1259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D31B-F8CE-4568-BC79-FDA619E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42C3-4574-42B8-A394-046101AF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4744141"/>
            <a:ext cx="10800000" cy="2113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0063A-72CB-4ED2-8828-44F019B1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0" y="3020070"/>
            <a:ext cx="10800000" cy="211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26EBC-1193-4690-9A6E-B88A71891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0" y="1296000"/>
            <a:ext cx="10800000" cy="211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43885-3B09-4881-8A1C-CED6EB0741F1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517B7-B056-4703-8F54-AB1645CAB66E}"/>
                  </a:ext>
                </a:extLst>
              </p:cNvPr>
              <p:cNvSpPr txBox="1"/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3517B7-B056-4703-8F54-AB1645CA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1987087"/>
                <a:ext cx="828000" cy="215444"/>
              </a:xfrm>
              <a:prstGeom prst="rect">
                <a:avLst/>
              </a:prstGeom>
              <a:blipFill>
                <a:blip r:embed="rId6"/>
                <a:stretch>
                  <a:fillRect t="-25714" r="-1471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451F0-1A1F-4EE0-AC10-69DA39449873}"/>
                  </a:ext>
                </a:extLst>
              </p:cNvPr>
              <p:cNvSpPr txBox="1"/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451F0-1A1F-4EE0-AC10-69DA3944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3730940"/>
                <a:ext cx="828000" cy="232436"/>
              </a:xfrm>
              <a:prstGeom prst="rect">
                <a:avLst/>
              </a:prstGeom>
              <a:blipFill>
                <a:blip r:embed="rId7"/>
                <a:stretch>
                  <a:fillRect t="-26316" r="-1471" b="-36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F951BF-8634-4A65-A8F6-16AD47FE27F2}"/>
                  </a:ext>
                </a:extLst>
              </p:cNvPr>
              <p:cNvSpPr txBox="1"/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4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(m/s)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F951BF-8634-4A65-A8F6-16AD47FE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0" y="5425085"/>
                <a:ext cx="828000" cy="215444"/>
              </a:xfrm>
              <a:prstGeom prst="rect">
                <a:avLst/>
              </a:prstGeom>
              <a:blipFill>
                <a:blip r:embed="rId8"/>
                <a:stretch>
                  <a:fillRect t="-25714" r="-735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E7BDF5-19BD-4042-9C25-CFB02E75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50592"/>
              </p:ext>
            </p:extLst>
          </p:nvPr>
        </p:nvGraphicFramePr>
        <p:xfrm>
          <a:off x="6012000" y="540000"/>
          <a:ext cx="2321696" cy="54864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32036">
                  <a:extLst>
                    <a:ext uri="{9D8B030D-6E8A-4147-A177-3AD203B41FA5}">
                      <a16:colId xmlns:a16="http://schemas.microsoft.com/office/drawing/2014/main" val="10300481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266211968"/>
                    </a:ext>
                  </a:extLst>
                </a:gridCol>
              </a:tblGrid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# of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44414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18513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Time length (s)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altLang="ko-KR" sz="12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444.109007</a:t>
                      </a:r>
                      <a:endParaRPr lang="en-CA" sz="12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4632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B0B91A6-216F-4A95-B2D1-8F81144820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681" t="7457" r="51736" b="79982"/>
          <a:stretch/>
        </p:blipFill>
        <p:spPr>
          <a:xfrm>
            <a:off x="1259840" y="6366340"/>
            <a:ext cx="2520000" cy="45607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F1DE86-E886-4DFD-B426-A2CACC173EFF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</p:spTree>
    <p:extLst>
      <p:ext uri="{BB962C8B-B14F-4D97-AF65-F5344CB8AC3E}">
        <p14:creationId xmlns:p14="http://schemas.microsoft.com/office/powerpoint/2010/main" val="394809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82257-9ADB-456F-A238-FA7BE0E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764D1-C323-41F2-BF3C-330BAB5F943C}"/>
              </a:ext>
            </a:extLst>
          </p:cNvPr>
          <p:cNvSpPr/>
          <p:nvPr/>
        </p:nvSpPr>
        <p:spPr>
          <a:xfrm>
            <a:off x="2001600" y="2743592"/>
            <a:ext cx="5140800" cy="1370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F687-A5E0-42E7-AB6C-DDB06F7C37D6}"/>
              </a:ext>
            </a:extLst>
          </p:cNvPr>
          <p:cNvSpPr txBox="1"/>
          <p:nvPr/>
        </p:nvSpPr>
        <p:spPr>
          <a:xfrm>
            <a:off x="1512000" y="4402352"/>
            <a:ext cx="61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Angular velocity from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74946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1E6AE-462B-4162-B6D7-91F888CD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26947-8CEA-479E-9994-E5D81F50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CBE79-62A3-4F59-B20C-DA3D8DC8A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B59F9-774B-497C-A0A0-76ADADDAB7AD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848938-B002-41B2-8217-C9309F680C93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848938-B002-41B2-8217-C9309F68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80BE8-AECD-4480-869A-E6DB2F57E9C7}"/>
                  </a:ext>
                </a:extLst>
              </p:cNvPr>
              <p:cNvSpPr txBox="1"/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80BE8-AECD-4480-869A-E6DB2F57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blipFill>
                <a:blip r:embed="rId6"/>
                <a:stretch>
                  <a:fillRect t="-27273" b="-3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F283EC-254E-47F8-B9E5-C76786588B84}"/>
                  </a:ext>
                </a:extLst>
              </p:cNvPr>
              <p:cNvSpPr txBox="1"/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F283EC-254E-47F8-B9E5-C7678658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FDC292-E254-4673-B314-5420EA0CA2C4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</p:spTree>
    <p:extLst>
      <p:ext uri="{BB962C8B-B14F-4D97-AF65-F5344CB8AC3E}">
        <p14:creationId xmlns:p14="http://schemas.microsoft.com/office/powerpoint/2010/main" val="66460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BF66-48CB-4B8F-A176-AE754FDA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6B6D9-3897-4EC3-9D88-9C60083D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9B7A3-8797-4F17-ACB8-4317DD1F5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79723-ECC5-42EE-807B-FE607D419D8C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4DE09-A4CB-4BF8-9ED9-AE91D67513DF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4DE09-A4CB-4BF8-9ED9-AE91D6751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BC3B9-9073-418D-A5A3-D86C26962AA8}"/>
                  </a:ext>
                </a:extLst>
              </p:cNvPr>
              <p:cNvSpPr txBox="1"/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BC3B9-9073-418D-A5A3-D86C2696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blipFill>
                <a:blip r:embed="rId6"/>
                <a:stretch>
                  <a:fillRect t="-27273" b="-3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63108-2663-4151-BEB9-A9DE50CA275A}"/>
                  </a:ext>
                </a:extLst>
              </p:cNvPr>
              <p:cNvSpPr txBox="1"/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63108-2663-4151-BEB9-A9DE50CA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570F6E-CF70-4822-A2B0-A3B50A29A89D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</p:spTree>
    <p:extLst>
      <p:ext uri="{BB962C8B-B14F-4D97-AF65-F5344CB8AC3E}">
        <p14:creationId xmlns:p14="http://schemas.microsoft.com/office/powerpoint/2010/main" val="410515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34E45-57C2-4B4B-A8B3-B71DC378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DFB3B-2654-4136-886E-E94B5E33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D4DD2-0E05-41BE-A82B-3D8729FA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13DBD-3912-4056-BB0A-5824DD3C1769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A2089-7FD7-4C45-91F8-A023C012DB8E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A2089-7FD7-4C45-91F8-A023C01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295EA3-F902-471E-A978-898FA89DDDF7}"/>
                  </a:ext>
                </a:extLst>
              </p:cNvPr>
              <p:cNvSpPr txBox="1"/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295EA3-F902-471E-A978-898FA89D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blipFill>
                <a:blip r:embed="rId6"/>
                <a:stretch>
                  <a:fillRect t="-27273" b="-3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83EA1B-6F48-45C5-9ABE-A3E8B9490DE4}"/>
                  </a:ext>
                </a:extLst>
              </p:cNvPr>
              <p:cNvSpPr txBox="1"/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83EA1B-6F48-45C5-9ABE-A3E8B949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43F668-FBBE-4147-9599-FED95D039848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</p:spTree>
    <p:extLst>
      <p:ext uri="{BB962C8B-B14F-4D97-AF65-F5344CB8AC3E}">
        <p14:creationId xmlns:p14="http://schemas.microsoft.com/office/powerpoint/2010/main" val="337613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BEC49BD-7208-4FAD-9210-26B7C86C8398}"/>
              </a:ext>
            </a:extLst>
          </p:cNvPr>
          <p:cNvSpPr/>
          <p:nvPr/>
        </p:nvSpPr>
        <p:spPr>
          <a:xfrm>
            <a:off x="0" y="1288871"/>
            <a:ext cx="9144000" cy="2740963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D7B33-0CF2-49E6-A57E-689ABBDF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B23-5A35-44BE-9E13-789D91E59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096" y="1367246"/>
                <a:ext cx="8391809" cy="3960000"/>
              </a:xfrm>
            </p:spPr>
            <p:txBody>
              <a:bodyPr/>
              <a:lstStyle/>
              <a:p>
                <a:r>
                  <a:rPr lang="en-CA" dirty="0"/>
                  <a:t>We acquired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[</a:t>
                </a:r>
                <a:r>
                  <a:rPr lang="en-CA" dirty="0">
                    <a:solidFill>
                      <a:srgbClr val="0000FF"/>
                    </a:solidFill>
                  </a:rPr>
                  <a:t>acc </a:t>
                </a:r>
                <a:r>
                  <a:rPr lang="en-CA" dirty="0" err="1"/>
                  <a:t>wrt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rgbClr val="0000FF"/>
                    </a:solidFill>
                  </a:rPr>
                  <a:t>ground frame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Our localization algorithms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[</a:t>
                </a:r>
                <a:r>
                  <a:rPr lang="en-CA" dirty="0">
                    <a:solidFill>
                      <a:srgbClr val="0000FF"/>
                    </a:solidFill>
                  </a:rPr>
                  <a:t>acc </a:t>
                </a:r>
                <a:r>
                  <a:rPr lang="en-CA" dirty="0" err="1"/>
                  <a:t>wrt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rgbClr val="0000FF"/>
                    </a:solidFill>
                  </a:rPr>
                  <a:t>body frame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CA" dirty="0"/>
                  <a:t>]</a:t>
                </a:r>
              </a:p>
              <a:p>
                <a:endParaRPr lang="en-CA" dirty="0"/>
              </a:p>
              <a:p>
                <a:r>
                  <a:rPr lang="en-CA" dirty="0"/>
                  <a:t>Therefore, we need to convert the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p>
                  </m:oMath>
                </a14:m>
                <a:r>
                  <a:rPr lang="en-CA" dirty="0"/>
                  <a:t>.</a:t>
                </a:r>
              </a:p>
              <a:p>
                <a:pPr lvl="1"/>
                <a:r>
                  <a:rPr lang="en-CA" dirty="0"/>
                  <a:t>The flight controller seems to provide us with absolute orientation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</m:oMath>
                </a14:m>
                <a:r>
                  <a:rPr lang="en-CA" dirty="0"/>
                  <a:t> of the drone, </a:t>
                </a:r>
                <a:br>
                  <a:rPr lang="en-CA" dirty="0"/>
                </a:br>
                <a:r>
                  <a:rPr lang="en-CA" dirty="0"/>
                  <a:t>we expect we could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p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B23-5A35-44BE-9E13-789D91E59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096" y="1367246"/>
                <a:ext cx="8391809" cy="3960000"/>
              </a:xfrm>
              <a:blipFill>
                <a:blip r:embed="rId2"/>
                <a:stretch>
                  <a:fillRect l="-509" t="-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351B-A944-4DED-AA74-2F7895C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EBD93F-502B-480E-8EC1-94CC3EA8E1B9}"/>
              </a:ext>
            </a:extLst>
          </p:cNvPr>
          <p:cNvGrpSpPr/>
          <p:nvPr/>
        </p:nvGrpSpPr>
        <p:grpSpPr>
          <a:xfrm>
            <a:off x="5839109" y="6887285"/>
            <a:ext cx="157163" cy="166687"/>
            <a:chOff x="5962650" y="5175942"/>
            <a:chExt cx="157163" cy="1666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BA2CFF-9E99-4FCA-8FE2-F388E0A158F2}"/>
                </a:ext>
              </a:extLst>
            </p:cNvPr>
            <p:cNvSpPr/>
            <p:nvPr/>
          </p:nvSpPr>
          <p:spPr>
            <a:xfrm>
              <a:off x="5969000" y="5187054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E58CA0-0B3F-4555-8A22-481ECB70D6AC}"/>
                </a:ext>
              </a:extLst>
            </p:cNvPr>
            <p:cNvSpPr/>
            <p:nvPr/>
          </p:nvSpPr>
          <p:spPr>
            <a:xfrm>
              <a:off x="5962650" y="5175942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89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7AC70-F2C4-4CA4-9B80-49D60C75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4EA94-96B3-4418-AA4D-3D5FB3BC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C42C1-BE57-4E6A-9105-766776DD0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31CAD-F9F8-4E6A-A852-ABB690F0B03F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C8FD7-D993-4A8C-95A4-DF7FA53E8856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C8FD7-D993-4A8C-95A4-DF7FA53E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93EF7-7E1A-4961-8BB9-087189C09211}"/>
                  </a:ext>
                </a:extLst>
              </p:cNvPr>
              <p:cNvSpPr txBox="1"/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93EF7-7E1A-4961-8BB9-087189C0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blipFill>
                <a:blip r:embed="rId6"/>
                <a:stretch>
                  <a:fillRect t="-27273" b="-3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D2E615-9634-4B2A-A1B3-7144143EBAA3}"/>
                  </a:ext>
                </a:extLst>
              </p:cNvPr>
              <p:cNvSpPr txBox="1"/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D2E615-9634-4B2A-A1B3-7144143E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CA2FE0-1688-4E92-8C12-6711550FCE4A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</p:spTree>
    <p:extLst>
      <p:ext uri="{BB962C8B-B14F-4D97-AF65-F5344CB8AC3E}">
        <p14:creationId xmlns:p14="http://schemas.microsoft.com/office/powerpoint/2010/main" val="69086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106F6-DF1A-47AF-9365-E0FDF139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F51CE-326D-4955-BF3A-2E845E47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D359B-1994-434F-800D-04A5AA765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E559A-E1E9-4CB9-9CB5-603E38054FC4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BE9067-FA65-4419-ABFF-03904E31312D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BE9067-FA65-4419-ABFF-03904E3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44D18E-0F66-455F-B512-3C05F00C478B}"/>
                  </a:ext>
                </a:extLst>
              </p:cNvPr>
              <p:cNvSpPr txBox="1"/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44D18E-0F66-455F-B512-3C05F00C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0956"/>
                <a:ext cx="874566" cy="199285"/>
              </a:xfrm>
              <a:prstGeom prst="rect">
                <a:avLst/>
              </a:prstGeom>
              <a:blipFill>
                <a:blip r:embed="rId6"/>
                <a:stretch>
                  <a:fillRect t="-27273" b="-3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D8A3C-A76A-4ACF-84C7-AFCEC1D2613D}"/>
                  </a:ext>
                </a:extLst>
              </p:cNvPr>
              <p:cNvSpPr txBox="1"/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(rad/s)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D8A3C-A76A-4ACF-84C7-AFCEC1D26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492083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6B8468-F095-43BD-88FC-D278A618CAED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</a:t>
            </a:r>
          </a:p>
        </p:txBody>
      </p:sp>
    </p:spTree>
    <p:extLst>
      <p:ext uri="{BB962C8B-B14F-4D97-AF65-F5344CB8AC3E}">
        <p14:creationId xmlns:p14="http://schemas.microsoft.com/office/powerpoint/2010/main" val="221313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82257-9ADB-456F-A238-FA7BE0E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764D1-C323-41F2-BF3C-330BAB5F943C}"/>
              </a:ext>
            </a:extLst>
          </p:cNvPr>
          <p:cNvSpPr/>
          <p:nvPr/>
        </p:nvSpPr>
        <p:spPr>
          <a:xfrm>
            <a:off x="1512000" y="2743592"/>
            <a:ext cx="6120000" cy="1370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F687-A5E0-42E7-AB6C-DDB06F7C37D6}"/>
              </a:ext>
            </a:extLst>
          </p:cNvPr>
          <p:cNvSpPr txBox="1"/>
          <p:nvPr/>
        </p:nvSpPr>
        <p:spPr>
          <a:xfrm>
            <a:off x="1512000" y="4402352"/>
            <a:ext cx="61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Orientation from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136233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E008-52EC-4BE3-93DD-52CE077D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F6A98-EF17-4EA6-92C8-81720C20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224B-F382-4E86-901F-70124DDA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F65277-7E28-4659-AE0C-C12D4BB156D4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86901-F3E4-426B-A08F-8EA04F7B583B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86901-F3E4-426B-A08F-8EA04F7B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EB03B-44EC-47F3-999E-3FF8D484DB2D}"/>
                  </a:ext>
                </a:extLst>
              </p:cNvPr>
              <p:cNvSpPr txBox="1"/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EB03B-44EC-47F3-999E-3FF8D484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6CE0-A759-47C9-915D-FD9024D051B1}"/>
                  </a:ext>
                </a:extLst>
              </p:cNvPr>
              <p:cNvSpPr txBox="1"/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6CE0-A759-47C9-915D-FD9024D0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DAE93F2-2CD6-40EF-9A78-3FB926DB5CBB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55655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A488B-E134-4D19-9E3A-41C8ECCE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19E68-F2F7-4D5E-9245-0AFCA6FA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B1949-3F67-4DBF-9776-B9C0D42ED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B2F7F4-BEAE-40FF-B2B3-24467F846275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52E80-00A0-42E0-9311-E80DDFE12E22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52E80-00A0-42E0-9311-E80DDFE1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A75C6-23FE-4825-9BEC-8710A2840769}"/>
                  </a:ext>
                </a:extLst>
              </p:cNvPr>
              <p:cNvSpPr txBox="1"/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A75C6-23FE-4825-9BEC-8710A2840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14B45-5FD6-4662-BDBF-BAF50EC9D2E2}"/>
                  </a:ext>
                </a:extLst>
              </p:cNvPr>
              <p:cNvSpPr txBox="1"/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14B45-5FD6-4662-BDBF-BAF50EC9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82197-C82C-4010-8C13-A2CEA07441A2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160105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8991-3261-4851-9D98-D36F71C8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6FFD9-03BE-4238-A034-4DCE1D5A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61B0-CD8C-4746-97F2-0F0677448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11F4DE-B8BD-4FBA-94CD-D2AFE2AE124A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CE922-05C8-42F3-901C-EC338749E174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CE922-05C8-42F3-901C-EC338749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C311F-F0DF-4B82-AB03-AA68AA935CFD}"/>
                  </a:ext>
                </a:extLst>
              </p:cNvPr>
              <p:cNvSpPr txBox="1"/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C311F-F0DF-4B82-AB03-AA68AA935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A480E6-8AD1-4973-8DA7-7177F8EB3663}"/>
                  </a:ext>
                </a:extLst>
              </p:cNvPr>
              <p:cNvSpPr txBox="1"/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A480E6-8AD1-4973-8DA7-7177F8EB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59B6D5-6156-4B45-9615-9822501A95F1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326405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0C574-53E2-4AA5-AA7F-0573F70D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C256-46CE-4620-8185-88B0FBC0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B5131-3B2A-41F2-9CFE-7D1EB1AC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C88AED-C707-448F-AA29-C9AEC0FD0E86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CAF79-C0FF-44D4-B531-851C3CCC8BE5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CAF79-C0FF-44D4-B531-851C3CCC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754A9-3093-41C3-9FDD-9AF4D9856C09}"/>
                  </a:ext>
                </a:extLst>
              </p:cNvPr>
              <p:cNvSpPr txBox="1"/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754A9-3093-41C3-9FDD-9AF4D9856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6C15E5-DEE2-4133-A8EE-B4610FADCA56}"/>
                  </a:ext>
                </a:extLst>
              </p:cNvPr>
              <p:cNvSpPr txBox="1"/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6C15E5-DEE2-4133-A8EE-B4610FAD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3E6C8E-0508-451B-9EB9-097CB0BE6219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340147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6C811-D6B8-4C67-A855-793CB22F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00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E92B4-ADF8-4D1B-B9E9-176EEF1C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00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6918D-C34C-47C2-83FB-0049128F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000"/>
            <a:ext cx="9144000" cy="161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74A6-C1E1-4551-8CE5-ECF396FEEE51}"/>
                  </a:ext>
                </a:extLst>
              </p:cNvPr>
              <p:cNvSpPr txBox="1"/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74A6-C1E1-4551-8CE5-ECF396FE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96860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1F599B-FB6E-4E8D-ACDB-EEB45B8B9CD9}"/>
                  </a:ext>
                </a:extLst>
              </p:cNvPr>
              <p:cNvSpPr txBox="1"/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1F599B-FB6E-4E8D-ACDB-EEB45B8B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375910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34FD74-0E96-4F9C-ABA0-6A0345E6167F}"/>
                  </a:ext>
                </a:extLst>
              </p:cNvPr>
              <p:cNvSpPr txBox="1"/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34FD74-0E96-4F9C-ABA0-6A0345E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557732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D73FA0-C439-4AA6-9EF7-7CCEECAEB17E}"/>
              </a:ext>
            </a:extLst>
          </p:cNvPr>
          <p:cNvSpPr txBox="1"/>
          <p:nvPr/>
        </p:nvSpPr>
        <p:spPr>
          <a:xfrm>
            <a:off x="3960000" y="6468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5D8967-B534-496B-B8A6-05CCEEB8E94C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III</a:t>
            </a:r>
          </a:p>
        </p:txBody>
      </p:sp>
    </p:spTree>
    <p:extLst>
      <p:ext uri="{BB962C8B-B14F-4D97-AF65-F5344CB8AC3E}">
        <p14:creationId xmlns:p14="http://schemas.microsoft.com/office/powerpoint/2010/main" val="61929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82257-9ADB-456F-A238-FA7BE0E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764D1-C323-41F2-BF3C-330BAB5F943C}"/>
              </a:ext>
            </a:extLst>
          </p:cNvPr>
          <p:cNvSpPr/>
          <p:nvPr/>
        </p:nvSpPr>
        <p:spPr>
          <a:xfrm>
            <a:off x="1512000" y="2743592"/>
            <a:ext cx="6120000" cy="1370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F687-A5E0-42E7-AB6C-DDB06F7C37D6}"/>
              </a:ext>
            </a:extLst>
          </p:cNvPr>
          <p:cNvSpPr txBox="1"/>
          <p:nvPr/>
        </p:nvSpPr>
        <p:spPr>
          <a:xfrm>
            <a:off x="1512000" y="4402352"/>
            <a:ext cx="6120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Orientation from flight controller</a:t>
            </a:r>
          </a:p>
          <a:p>
            <a:pPr algn="ctr"/>
            <a:r>
              <a:rPr lang="en-CA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Height</a:t>
            </a:r>
          </a:p>
        </p:txBody>
      </p:sp>
    </p:spTree>
    <p:extLst>
      <p:ext uri="{BB962C8B-B14F-4D97-AF65-F5344CB8AC3E}">
        <p14:creationId xmlns:p14="http://schemas.microsoft.com/office/powerpoint/2010/main" val="468859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234"/>
          </a:xfrm>
        </p:spPr>
        <p:txBody>
          <a:bodyPr/>
          <a:lstStyle/>
          <a:p>
            <a:r>
              <a:rPr lang="en-CA" dirty="0"/>
              <a:t>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E008-52EC-4BE3-93DD-52CE077D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196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F6A98-EF17-4EA6-92C8-81720C20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528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224B-F382-4E86-901F-70124DDA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5289"/>
            <a:ext cx="9144000" cy="16193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F65277-7E28-4659-AE0C-C12D4BB156D4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86901-F3E4-426B-A08F-8EA04F7B583B}"/>
                  </a:ext>
                </a:extLst>
              </p:cNvPr>
              <p:cNvSpPr txBox="1"/>
              <p:nvPr/>
            </p:nvSpPr>
            <p:spPr>
              <a:xfrm>
                <a:off x="138112" y="1146801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686901-F3E4-426B-A08F-8EA04F7B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146801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3000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EB03B-44EC-47F3-999E-3FF8D484DB2D}"/>
                  </a:ext>
                </a:extLst>
              </p:cNvPr>
              <p:cNvSpPr txBox="1"/>
              <p:nvPr/>
            </p:nvSpPr>
            <p:spPr>
              <a:xfrm>
                <a:off x="138112" y="2601636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EB03B-44EC-47F3-999E-3FF8D484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601636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6CE0-A759-47C9-915D-FD9024D051B1}"/>
                  </a:ext>
                </a:extLst>
              </p:cNvPr>
              <p:cNvSpPr txBox="1"/>
              <p:nvPr/>
            </p:nvSpPr>
            <p:spPr>
              <a:xfrm>
                <a:off x="138112" y="4072617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6CE0-A759-47C9-915D-FD9024D0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4072617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DAE93F2-2CD6-40EF-9A78-3FB926DB5CBB}"/>
              </a:ext>
            </a:extLst>
          </p:cNvPr>
          <p:cNvSpPr txBox="1"/>
          <p:nvPr/>
        </p:nvSpPr>
        <p:spPr>
          <a:xfrm>
            <a:off x="3960000" y="6604211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C4A65-2F77-417C-A583-AB41FC6C4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886027"/>
            <a:ext cx="11428885" cy="223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48A1A1-D2F3-489E-9879-A52FB3CBBFAD}"/>
              </a:ext>
            </a:extLst>
          </p:cNvPr>
          <p:cNvSpPr txBox="1"/>
          <p:nvPr/>
        </p:nvSpPr>
        <p:spPr>
          <a:xfrm>
            <a:off x="138112" y="5578810"/>
            <a:ext cx="874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AB0A6-CBB1-4380-A635-DC6B515CA1F0}"/>
              </a:ext>
            </a:extLst>
          </p:cNvPr>
          <p:cNvSpPr txBox="1"/>
          <p:nvPr/>
        </p:nvSpPr>
        <p:spPr>
          <a:xfrm>
            <a:off x="89715" y="5802573"/>
            <a:ext cx="97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red: GT</a:t>
            </a:r>
          </a:p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blue: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1006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47AA9C6-5DAC-4CA5-AF8E-6EFF9092FEAD}"/>
              </a:ext>
            </a:extLst>
          </p:cNvPr>
          <p:cNvSpPr/>
          <p:nvPr/>
        </p:nvSpPr>
        <p:spPr>
          <a:xfrm>
            <a:off x="0" y="1288871"/>
            <a:ext cx="9144000" cy="1539983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DCBF3-0D9F-40B7-99A0-315804643993}"/>
              </a:ext>
            </a:extLst>
          </p:cNvPr>
          <p:cNvSpPr/>
          <p:nvPr/>
        </p:nvSpPr>
        <p:spPr>
          <a:xfrm>
            <a:off x="5096137" y="3769548"/>
            <a:ext cx="3268097" cy="213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FA4179-6ADB-4914-846D-CDF4A0AA9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Our Expected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FA4179-6ADB-4914-846D-CDF4A0AA9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000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44F15-AABA-498E-8300-1416F90D4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7246"/>
                <a:ext cx="7886700" cy="1759580"/>
              </a:xfrm>
            </p:spPr>
            <p:txBody>
              <a:bodyPr/>
              <a:lstStyle/>
              <a:p>
                <a:r>
                  <a:rPr lang="en-CA" dirty="0"/>
                  <a:t>Actually, we don't know exactly how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CA" dirty="0"/>
                  <a:t> are set.</a:t>
                </a:r>
              </a:p>
              <a:p>
                <a:endParaRPr lang="en-CA" dirty="0"/>
              </a:p>
              <a:p>
                <a:r>
                  <a:rPr lang="en-CA" dirty="0"/>
                  <a:t>We initially expect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is ENU (East-North-Up),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is FLU (Front-Left-Up).</a:t>
                </a:r>
              </a:p>
              <a:p>
                <a:endParaRPr lang="en-CA" dirty="0"/>
              </a:p>
              <a:p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44F15-AABA-498E-8300-1416F90D4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7246"/>
                <a:ext cx="7886700" cy="1759580"/>
              </a:xfrm>
              <a:blipFill>
                <a:blip r:embed="rId3"/>
                <a:stretch>
                  <a:fillRect l="-464" t="-31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0D802-2688-474B-8C0C-33CDD90C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CC099-3989-45B5-AD26-EB1E079BBFE6}"/>
                  </a:ext>
                </a:extLst>
              </p:cNvPr>
              <p:cNvSpPr txBox="1"/>
              <p:nvPr/>
            </p:nvSpPr>
            <p:spPr>
              <a:xfrm>
                <a:off x="2576088" y="4279471"/>
                <a:ext cx="288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CC099-3989-45B5-AD26-EB1E079B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88" y="4279471"/>
                <a:ext cx="288797" cy="276999"/>
              </a:xfrm>
              <a:prstGeom prst="rect">
                <a:avLst/>
              </a:prstGeom>
              <a:blipFill>
                <a:blip r:embed="rId4"/>
                <a:stretch>
                  <a:fillRect l="-29787" r="-638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AC15B-6C82-44D8-B9A7-873D2D5F4DF0}"/>
                  </a:ext>
                </a:extLst>
              </p:cNvPr>
              <p:cNvSpPr txBox="1"/>
              <p:nvPr/>
            </p:nvSpPr>
            <p:spPr>
              <a:xfrm>
                <a:off x="1928401" y="5487379"/>
                <a:ext cx="31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AC15B-6C82-44D8-B9A7-873D2D5F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01" y="5487379"/>
                <a:ext cx="312393" cy="276999"/>
              </a:xfrm>
              <a:prstGeom prst="rect">
                <a:avLst/>
              </a:prstGeom>
              <a:blipFill>
                <a:blip r:embed="rId5"/>
                <a:stretch>
                  <a:fillRect l="-17308" r="-5769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50EA4-F8CD-4DD6-993F-37C921A29CB2}"/>
                  </a:ext>
                </a:extLst>
              </p:cNvPr>
              <p:cNvSpPr txBox="1"/>
              <p:nvPr/>
            </p:nvSpPr>
            <p:spPr>
              <a:xfrm>
                <a:off x="5226028" y="5401145"/>
                <a:ext cx="2098138" cy="359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50EA4-F8CD-4DD6-993F-37C921A2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28" y="5401145"/>
                <a:ext cx="2098138" cy="359394"/>
              </a:xfrm>
              <a:prstGeom prst="rect">
                <a:avLst/>
              </a:prstGeom>
              <a:blipFill>
                <a:blip r:embed="rId6"/>
                <a:stretch>
                  <a:fillRect l="-1163" r="-3779" b="-18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0B603-84FF-42C5-AD13-ADC00AC74DE5}"/>
                  </a:ext>
                </a:extLst>
              </p:cNvPr>
              <p:cNvSpPr txBox="1"/>
              <p:nvPr/>
            </p:nvSpPr>
            <p:spPr>
              <a:xfrm>
                <a:off x="6357562" y="4596497"/>
                <a:ext cx="335540" cy="330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0B603-84FF-42C5-AD13-ADC00AC7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62" y="4596497"/>
                <a:ext cx="335540" cy="330796"/>
              </a:xfrm>
              <a:prstGeom prst="rect">
                <a:avLst/>
              </a:prstGeom>
              <a:blipFill>
                <a:blip r:embed="rId7"/>
                <a:stretch>
                  <a:fillRect l="-16364" r="-7273" b="-240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87369-A3CB-4D7E-9D3E-CDF829666BBF}"/>
              </a:ext>
            </a:extLst>
          </p:cNvPr>
          <p:cNvCxnSpPr>
            <a:cxnSpLocks/>
          </p:cNvCxnSpPr>
          <p:nvPr/>
        </p:nvCxnSpPr>
        <p:spPr>
          <a:xfrm>
            <a:off x="2865213" y="4286183"/>
            <a:ext cx="4936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0CCD3-1E17-4DD5-AE40-777CA6201319}"/>
              </a:ext>
            </a:extLst>
          </p:cNvPr>
          <p:cNvCxnSpPr>
            <a:cxnSpLocks/>
          </p:cNvCxnSpPr>
          <p:nvPr/>
        </p:nvCxnSpPr>
        <p:spPr>
          <a:xfrm flipV="1">
            <a:off x="2865213" y="3770450"/>
            <a:ext cx="0" cy="515733"/>
          </a:xfrm>
          <a:prstGeom prst="straightConnector1">
            <a:avLst/>
          </a:prstGeom>
          <a:ln w="19050">
            <a:solidFill>
              <a:srgbClr val="00A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E8984C-59B2-4721-824C-261F17452B7C}"/>
              </a:ext>
            </a:extLst>
          </p:cNvPr>
          <p:cNvSpPr txBox="1"/>
          <p:nvPr/>
        </p:nvSpPr>
        <p:spPr>
          <a:xfrm>
            <a:off x="2492518" y="3537468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DB8C-ACB9-46B3-89CF-D804C52ABBCC}"/>
              </a:ext>
            </a:extLst>
          </p:cNvPr>
          <p:cNvSpPr txBox="1"/>
          <p:nvPr/>
        </p:nvSpPr>
        <p:spPr>
          <a:xfrm>
            <a:off x="3248185" y="4172567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3607C4-5E4D-44FD-ABF2-D710F8FCD036}"/>
              </a:ext>
            </a:extLst>
          </p:cNvPr>
          <p:cNvGrpSpPr/>
          <p:nvPr/>
        </p:nvGrpSpPr>
        <p:grpSpPr>
          <a:xfrm>
            <a:off x="2789250" y="4190546"/>
            <a:ext cx="157163" cy="168837"/>
            <a:chOff x="4502387" y="3949234"/>
            <a:chExt cx="157163" cy="16883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A90F4A-9C74-4634-9B6F-AA31C724484B}"/>
                </a:ext>
              </a:extLst>
            </p:cNvPr>
            <p:cNvSpPr/>
            <p:nvPr/>
          </p:nvSpPr>
          <p:spPr>
            <a:xfrm>
              <a:off x="4508968" y="3974071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CBAC5-0F66-44DC-950F-1E1F6696BEEA}"/>
                </a:ext>
              </a:extLst>
            </p:cNvPr>
            <p:cNvSpPr/>
            <p:nvPr/>
          </p:nvSpPr>
          <p:spPr>
            <a:xfrm>
              <a:off x="4502387" y="394923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AC6338-6D5C-4B52-804D-BD278EAA3661}"/>
              </a:ext>
            </a:extLst>
          </p:cNvPr>
          <p:cNvSpPr txBox="1"/>
          <p:nvPr/>
        </p:nvSpPr>
        <p:spPr>
          <a:xfrm>
            <a:off x="2389769" y="6508770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(Top view)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299347-D87A-4B2B-93B7-620664228F7D}"/>
              </a:ext>
            </a:extLst>
          </p:cNvPr>
          <p:cNvGrpSpPr/>
          <p:nvPr/>
        </p:nvGrpSpPr>
        <p:grpSpPr>
          <a:xfrm rot="19422648">
            <a:off x="1501509" y="4837340"/>
            <a:ext cx="748375" cy="655667"/>
            <a:chOff x="4317239" y="4956132"/>
            <a:chExt cx="748375" cy="655667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AE686CD5-B4B4-43D0-9040-46D29FBB1291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3F5A37-0ED1-4E38-BD19-7CAB34FB0D3C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F128D84-5170-4F6C-9EAC-2E9D0B84E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CE47FE-0D25-4FE8-BB6F-225359C181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88A0F0A-D1C4-4C10-8FB9-8240A6657275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12D011-E024-473F-AE99-84E1A2526192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CE3DE33-C508-4205-A769-11D3D66FD9D1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CFADF7-A86C-4698-A0AD-205063C8F87A}"/>
              </a:ext>
            </a:extLst>
          </p:cNvPr>
          <p:cNvSpPr txBox="1"/>
          <p:nvPr/>
        </p:nvSpPr>
        <p:spPr>
          <a:xfrm>
            <a:off x="6728275" y="4664805"/>
            <a:ext cx="16007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(from</a:t>
            </a:r>
            <a:r>
              <a: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CA" altLang="ko-KR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flight</a:t>
            </a:r>
            <a:r>
              <a:rPr lang="ko-KR" alt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CA" altLang="ko-KR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controller)</a:t>
            </a:r>
            <a:endParaRPr lang="en-CA" sz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D96CC2-2506-4041-BA4C-7CA7DF2B43E9}"/>
                  </a:ext>
                </a:extLst>
              </p:cNvPr>
              <p:cNvSpPr txBox="1"/>
              <p:nvPr/>
            </p:nvSpPr>
            <p:spPr>
              <a:xfrm>
                <a:off x="5021520" y="3937698"/>
                <a:ext cx="2507154" cy="360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D96CC2-2506-4041-BA4C-7CA7DF2B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20" y="3937698"/>
                <a:ext cx="2507154" cy="360099"/>
              </a:xfrm>
              <a:prstGeom prst="rect">
                <a:avLst/>
              </a:prstGeom>
              <a:blipFill>
                <a:blip r:embed="rId8"/>
                <a:stretch>
                  <a:fillRect t="-3390" b="-18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E7B9A6-EDC5-4DD4-A864-D967470077E4}"/>
              </a:ext>
            </a:extLst>
          </p:cNvPr>
          <p:cNvCxnSpPr>
            <a:cxnSpLocks/>
          </p:cNvCxnSpPr>
          <p:nvPr/>
        </p:nvCxnSpPr>
        <p:spPr>
          <a:xfrm>
            <a:off x="6275097" y="4427224"/>
            <a:ext cx="0" cy="840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830A36-7DB5-4EA4-8520-E53449F02A6B}"/>
              </a:ext>
            </a:extLst>
          </p:cNvPr>
          <p:cNvSpPr txBox="1"/>
          <p:nvPr/>
        </p:nvSpPr>
        <p:spPr>
          <a:xfrm>
            <a:off x="3203276" y="430888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693F02-1725-40E2-B3E5-CCE85372C606}"/>
                  </a:ext>
                </a:extLst>
              </p:cNvPr>
              <p:cNvSpPr txBox="1"/>
              <p:nvPr/>
            </p:nvSpPr>
            <p:spPr>
              <a:xfrm>
                <a:off x="7200172" y="605964"/>
                <a:ext cx="1550538" cy="492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ground frame</a:t>
                </a:r>
              </a:p>
              <a:p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body frame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693F02-1725-40E2-B3E5-CCE85372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72" y="605964"/>
                <a:ext cx="1550538" cy="492443"/>
              </a:xfrm>
              <a:prstGeom prst="rect">
                <a:avLst/>
              </a:prstGeom>
              <a:blipFill>
                <a:blip r:embed="rId9"/>
                <a:stretch>
                  <a:fillRect l="-5906" t="-11111" r="-394" b="-2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8C68F6D-D75E-4170-AA4B-561899862838}"/>
              </a:ext>
            </a:extLst>
          </p:cNvPr>
          <p:cNvSpPr txBox="1"/>
          <p:nvPr/>
        </p:nvSpPr>
        <p:spPr>
          <a:xfrm>
            <a:off x="2660043" y="376954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A08F1-8740-4A67-9044-2605882D0A17}"/>
              </a:ext>
            </a:extLst>
          </p:cNvPr>
          <p:cNvSpPr txBox="1"/>
          <p:nvPr/>
        </p:nvSpPr>
        <p:spPr>
          <a:xfrm>
            <a:off x="2829238" y="434042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BA80B5-D325-4C1C-A125-3CF8933D67F4}"/>
              </a:ext>
            </a:extLst>
          </p:cNvPr>
          <p:cNvSpPr txBox="1"/>
          <p:nvPr/>
        </p:nvSpPr>
        <p:spPr>
          <a:xfrm>
            <a:off x="1686361" y="5374971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BEC2C-D635-4B01-91C8-D65C37F54236}"/>
              </a:ext>
            </a:extLst>
          </p:cNvPr>
          <p:cNvSpPr txBox="1"/>
          <p:nvPr/>
        </p:nvSpPr>
        <p:spPr>
          <a:xfrm>
            <a:off x="2208974" y="5110501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ED8FB4-EADB-4CDA-84A5-D8C76B436964}"/>
              </a:ext>
            </a:extLst>
          </p:cNvPr>
          <p:cNvSpPr txBox="1"/>
          <p:nvPr/>
        </p:nvSpPr>
        <p:spPr>
          <a:xfrm>
            <a:off x="1410103" y="4927294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59EDAF-70DD-4CD9-B351-2A4D483BB8CF}"/>
                  </a:ext>
                </a:extLst>
              </p:cNvPr>
              <p:cNvSpPr txBox="1"/>
              <p:nvPr/>
            </p:nvSpPr>
            <p:spPr>
              <a:xfrm>
                <a:off x="1191626" y="6146747"/>
                <a:ext cx="3057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Our initially expected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6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16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59EDAF-70DD-4CD9-B351-2A4D483B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26" y="6146747"/>
                <a:ext cx="3057720" cy="246221"/>
              </a:xfrm>
              <a:prstGeom prst="rect">
                <a:avLst/>
              </a:prstGeom>
              <a:blipFill>
                <a:blip r:embed="rId10"/>
                <a:stretch>
                  <a:fillRect t="-21951" b="-512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4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234"/>
          </a:xfrm>
        </p:spPr>
        <p:txBody>
          <a:bodyPr/>
          <a:lstStyle/>
          <a:p>
            <a:r>
              <a:rPr lang="en-CA" dirty="0"/>
              <a:t>Set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A488B-E134-4D19-9E3A-41C8ECCE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4330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19E68-F2F7-4D5E-9245-0AFCA6FA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610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B1949-3F67-4DBF-9776-B9C0D42ED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50"/>
            <a:ext cx="9144000" cy="161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52E80-00A0-42E0-9311-E80DDFE12E22}"/>
                  </a:ext>
                </a:extLst>
              </p:cNvPr>
              <p:cNvSpPr txBox="1"/>
              <p:nvPr/>
            </p:nvSpPr>
            <p:spPr>
              <a:xfrm>
                <a:off x="138112" y="112365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52E80-00A0-42E0-9311-E80DDFE1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123655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A75C6-23FE-4825-9BEC-8710A2840769}"/>
                  </a:ext>
                </a:extLst>
              </p:cNvPr>
              <p:cNvSpPr txBox="1"/>
              <p:nvPr/>
            </p:nvSpPr>
            <p:spPr>
              <a:xfrm>
                <a:off x="138112" y="256871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AA75C6-23FE-4825-9BEC-8710A2840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568718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14B45-5FD6-4662-BDBF-BAF50EC9D2E2}"/>
                  </a:ext>
                </a:extLst>
              </p:cNvPr>
              <p:cNvSpPr txBox="1"/>
              <p:nvPr/>
            </p:nvSpPr>
            <p:spPr>
              <a:xfrm>
                <a:off x="138112" y="405165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14B45-5FD6-4662-BDBF-BAF50EC9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4051658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82197-C82C-4010-8C13-A2CEA07441A2}"/>
              </a:ext>
            </a:extLst>
          </p:cNvPr>
          <p:cNvSpPr txBox="1"/>
          <p:nvPr/>
        </p:nvSpPr>
        <p:spPr>
          <a:xfrm>
            <a:off x="3960000" y="6580808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68E4D-0B5B-4A87-BB2E-794620EF3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858502"/>
            <a:ext cx="11428885" cy="22369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516179-ECC7-4B58-9C23-DD6E2622EFC7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8C419-9420-4415-9F97-B51180105E64}"/>
              </a:ext>
            </a:extLst>
          </p:cNvPr>
          <p:cNvSpPr txBox="1"/>
          <p:nvPr/>
        </p:nvSpPr>
        <p:spPr>
          <a:xfrm>
            <a:off x="138112" y="5578810"/>
            <a:ext cx="874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368B6-1EBE-43FA-AA1E-B2FEE6AB6A58}"/>
              </a:ext>
            </a:extLst>
          </p:cNvPr>
          <p:cNvSpPr txBox="1"/>
          <p:nvPr/>
        </p:nvSpPr>
        <p:spPr>
          <a:xfrm>
            <a:off x="89715" y="5802573"/>
            <a:ext cx="97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red: GT</a:t>
            </a:r>
          </a:p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blue: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291712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234"/>
          </a:xfrm>
        </p:spPr>
        <p:txBody>
          <a:bodyPr/>
          <a:lstStyle/>
          <a:p>
            <a:r>
              <a:rPr lang="en-CA" dirty="0"/>
              <a:t>Set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8991-3261-4851-9D98-D36F71C8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287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6FFD9-03BE-4238-A034-4DCE1D5A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953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61B0-CD8C-4746-97F2-0F0677448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49"/>
            <a:ext cx="9144000" cy="161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CE922-05C8-42F3-901C-EC338749E174}"/>
                  </a:ext>
                </a:extLst>
              </p:cNvPr>
              <p:cNvSpPr txBox="1"/>
              <p:nvPr/>
            </p:nvSpPr>
            <p:spPr>
              <a:xfrm>
                <a:off x="138112" y="1123654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CE922-05C8-42F3-901C-EC338749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123654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C311F-F0DF-4B82-AB03-AA68AA935CFD}"/>
                  </a:ext>
                </a:extLst>
              </p:cNvPr>
              <p:cNvSpPr txBox="1"/>
              <p:nvPr/>
            </p:nvSpPr>
            <p:spPr>
              <a:xfrm>
                <a:off x="138112" y="2590061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C311F-F0DF-4B82-AB03-AA68AA935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590061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A480E6-8AD1-4973-8DA7-7177F8EB3663}"/>
                  </a:ext>
                </a:extLst>
              </p:cNvPr>
              <p:cNvSpPr txBox="1"/>
              <p:nvPr/>
            </p:nvSpPr>
            <p:spPr>
              <a:xfrm>
                <a:off x="138112" y="407261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A480E6-8AD1-4973-8DA7-7177F8EB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4072615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59B6D5-6156-4B45-9615-9822501A95F1}"/>
              </a:ext>
            </a:extLst>
          </p:cNvPr>
          <p:cNvSpPr txBox="1"/>
          <p:nvPr/>
        </p:nvSpPr>
        <p:spPr>
          <a:xfrm>
            <a:off x="3960000" y="6613630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F0973-8941-4D76-8CB6-4A1DDB089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882507"/>
            <a:ext cx="11428885" cy="22369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CB554B-F4A3-40F1-B3AA-E58880D0209B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57D51-7508-4B25-9879-C75C707587AA}"/>
              </a:ext>
            </a:extLst>
          </p:cNvPr>
          <p:cNvSpPr txBox="1"/>
          <p:nvPr/>
        </p:nvSpPr>
        <p:spPr>
          <a:xfrm>
            <a:off x="138112" y="5578810"/>
            <a:ext cx="874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47774-7478-43BE-AC78-915AFEFCDDB7}"/>
              </a:ext>
            </a:extLst>
          </p:cNvPr>
          <p:cNvSpPr txBox="1"/>
          <p:nvPr/>
        </p:nvSpPr>
        <p:spPr>
          <a:xfrm>
            <a:off x="89715" y="5802573"/>
            <a:ext cx="97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red: GT</a:t>
            </a:r>
          </a:p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blue: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50688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234"/>
          </a:xfrm>
        </p:spPr>
        <p:txBody>
          <a:bodyPr/>
          <a:lstStyle/>
          <a:p>
            <a:r>
              <a:rPr lang="en-CA" dirty="0"/>
              <a:t>Set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0C574-53E2-4AA5-AA7F-0573F70D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0431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C256-46CE-4620-8185-88B0FBC0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3229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B5131-3B2A-41F2-9CFE-7D1EB1AC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473"/>
            <a:ext cx="9144000" cy="161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CAF79-C0FF-44D4-B531-851C3CCC8BE5}"/>
                  </a:ext>
                </a:extLst>
              </p:cNvPr>
              <p:cNvSpPr txBox="1"/>
              <p:nvPr/>
            </p:nvSpPr>
            <p:spPr>
              <a:xfrm>
                <a:off x="138112" y="1112078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CAF79-C0FF-44D4-B531-851C3CCC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112078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754A9-3093-41C3-9FDD-9AF4D9856C09}"/>
                  </a:ext>
                </a:extLst>
              </p:cNvPr>
              <p:cNvSpPr txBox="1"/>
              <p:nvPr/>
            </p:nvSpPr>
            <p:spPr>
              <a:xfrm>
                <a:off x="138112" y="2574337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754A9-3093-41C3-9FDD-9AF4D9856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574337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6C15E5-DEE2-4133-A8EE-B4610FADCA56}"/>
                  </a:ext>
                </a:extLst>
              </p:cNvPr>
              <p:cNvSpPr txBox="1"/>
              <p:nvPr/>
            </p:nvSpPr>
            <p:spPr>
              <a:xfrm>
                <a:off x="138112" y="4087759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6C15E5-DEE2-4133-A8EE-B4610FAD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4087759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3E6C8E-0508-451B-9EB9-097CB0BE6219}"/>
              </a:ext>
            </a:extLst>
          </p:cNvPr>
          <p:cNvSpPr txBox="1"/>
          <p:nvPr/>
        </p:nvSpPr>
        <p:spPr>
          <a:xfrm>
            <a:off x="3960000" y="6685522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B695F-4F6F-4833-802A-18EA588A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46745"/>
            <a:ext cx="11428885" cy="22369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3C9771-7843-406C-BEBF-FA87823A1461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E56A4-57FD-4425-B708-D2EB0D7F0C3C}"/>
              </a:ext>
            </a:extLst>
          </p:cNvPr>
          <p:cNvSpPr txBox="1"/>
          <p:nvPr/>
        </p:nvSpPr>
        <p:spPr>
          <a:xfrm>
            <a:off x="138112" y="5578810"/>
            <a:ext cx="874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C39D2-A3FF-4095-BB92-509408529F69}"/>
              </a:ext>
            </a:extLst>
          </p:cNvPr>
          <p:cNvSpPr txBox="1"/>
          <p:nvPr/>
        </p:nvSpPr>
        <p:spPr>
          <a:xfrm>
            <a:off x="89715" y="5802573"/>
            <a:ext cx="97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red: GT</a:t>
            </a:r>
          </a:p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blue: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3342333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F7C-75F4-44A2-95E5-48FF169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0234"/>
          </a:xfrm>
        </p:spPr>
        <p:txBody>
          <a:bodyPr/>
          <a:lstStyle/>
          <a:p>
            <a:r>
              <a:rPr lang="en-CA" dirty="0"/>
              <a:t>Set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AD5A-D969-45AA-A5B3-C6D3AF6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6C811-D6B8-4C67-A855-793CB22F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2747"/>
            <a:ext cx="9144000" cy="161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E92B4-ADF8-4D1B-B9E9-176EEF1C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5067"/>
            <a:ext cx="9144000" cy="161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6918D-C34C-47C2-83FB-0049128F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627"/>
            <a:ext cx="9144000" cy="161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74A6-C1E1-4551-8CE5-ECF396FEEE51}"/>
                  </a:ext>
                </a:extLst>
              </p:cNvPr>
              <p:cNvSpPr txBox="1"/>
              <p:nvPr/>
            </p:nvSpPr>
            <p:spPr>
              <a:xfrm>
                <a:off x="138112" y="1135232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Roll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74A6-C1E1-4551-8CE5-ECF396FE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1135232"/>
                <a:ext cx="874566" cy="184666"/>
              </a:xfrm>
              <a:prstGeom prst="rect">
                <a:avLst/>
              </a:prstGeom>
              <a:blipFill>
                <a:blip r:embed="rId5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1F599B-FB6E-4E8D-ACDB-EEB45B8B9CD9}"/>
                  </a:ext>
                </a:extLst>
              </p:cNvPr>
              <p:cNvSpPr txBox="1"/>
              <p:nvPr/>
            </p:nvSpPr>
            <p:spPr>
              <a:xfrm>
                <a:off x="138112" y="263617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Pitch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1F599B-FB6E-4E8D-ACDB-EEB45B8B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2636175"/>
                <a:ext cx="874566" cy="184666"/>
              </a:xfrm>
              <a:prstGeom prst="rect">
                <a:avLst/>
              </a:prstGeom>
              <a:blipFill>
                <a:blip r:embed="rId6"/>
                <a:stretch>
                  <a:fillRect t="-29032" b="-45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34FD74-0E96-4F9C-ABA0-6A0345E6167F}"/>
                  </a:ext>
                </a:extLst>
              </p:cNvPr>
              <p:cNvSpPr txBox="1"/>
              <p:nvPr/>
            </p:nvSpPr>
            <p:spPr>
              <a:xfrm>
                <a:off x="138112" y="4180075"/>
                <a:ext cx="8745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Yaw (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34FD74-0E96-4F9C-ABA0-6A0345E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" y="4180075"/>
                <a:ext cx="874566" cy="184666"/>
              </a:xfrm>
              <a:prstGeom prst="rect">
                <a:avLst/>
              </a:prstGeom>
              <a:blipFill>
                <a:blip r:embed="rId7"/>
                <a:stretch>
                  <a:fillRect t="-30000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D73FA0-C439-4AA6-9EF7-7CCEECAEB17E}"/>
              </a:ext>
            </a:extLst>
          </p:cNvPr>
          <p:cNvSpPr txBox="1"/>
          <p:nvPr/>
        </p:nvSpPr>
        <p:spPr>
          <a:xfrm>
            <a:off x="3960000" y="6670382"/>
            <a:ext cx="122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Time(s)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9CE1C-70EE-44E5-84EC-B95AFC4BA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75227"/>
            <a:ext cx="11428885" cy="22369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9DC627-3C26-41C0-BF38-92C264BF9D8B}"/>
              </a:ext>
            </a:extLst>
          </p:cNvPr>
          <p:cNvSpPr/>
          <p:nvPr/>
        </p:nvSpPr>
        <p:spPr>
          <a:xfrm>
            <a:off x="172720" y="87090"/>
            <a:ext cx="2052000" cy="3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04B62-2CA9-4B94-BA41-680E83323012}"/>
              </a:ext>
            </a:extLst>
          </p:cNvPr>
          <p:cNvSpPr txBox="1"/>
          <p:nvPr/>
        </p:nvSpPr>
        <p:spPr>
          <a:xfrm>
            <a:off x="138112" y="5578810"/>
            <a:ext cx="874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F5229-E09B-4FB7-A804-60EA23646C34}"/>
              </a:ext>
            </a:extLst>
          </p:cNvPr>
          <p:cNvSpPr txBox="1"/>
          <p:nvPr/>
        </p:nvSpPr>
        <p:spPr>
          <a:xfrm>
            <a:off x="89715" y="5802573"/>
            <a:ext cx="971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red: GT</a:t>
            </a:r>
          </a:p>
          <a:p>
            <a:pPr algn="ctr"/>
            <a:r>
              <a:rPr lang="en-CA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blue: 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2213101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61D8-02B7-45D4-A51A-2A7A238D5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b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DJI M100 IMU Gyro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700F3-2125-4826-96B9-402EB5B7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60838"/>
            <a:ext cx="6858000" cy="1655762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Jungwon Kang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2018/08/20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8BC4-2162-4028-B1D4-B8B74860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9300-39D6-4F83-AB0B-49D32BCD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01F1-5087-4BFF-A0B7-644409F3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19" name="Picture 1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95B8EFC-81AC-4F79-A255-D75783CA9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67" y="1245749"/>
            <a:ext cx="2750775" cy="252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66B23D-25C3-451D-825F-8ECD7EFF7455}"/>
              </a:ext>
            </a:extLst>
          </p:cNvPr>
          <p:cNvSpPr txBox="1"/>
          <p:nvPr/>
        </p:nvSpPr>
        <p:spPr>
          <a:xfrm>
            <a:off x="2000785" y="2166075"/>
            <a:ext cx="21087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FLU: Front(x)-Left(y)-Up(z)</a:t>
            </a: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[right-handed frame]</a:t>
            </a:r>
          </a:p>
          <a:p>
            <a:pPr algn="ctr"/>
            <a:endParaRPr lang="en-CA" sz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x: roll, y: pitch, z: yaw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1EBDE5-90EF-4F06-987C-E0672FD3A3DC}"/>
              </a:ext>
            </a:extLst>
          </p:cNvPr>
          <p:cNvGrpSpPr/>
          <p:nvPr/>
        </p:nvGrpSpPr>
        <p:grpSpPr>
          <a:xfrm>
            <a:off x="679870" y="2107702"/>
            <a:ext cx="829441" cy="752983"/>
            <a:chOff x="1053312" y="2113908"/>
            <a:chExt cx="829441" cy="7529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4111BC-8A78-43A8-9D73-99944A0350B6}"/>
                </a:ext>
              </a:extLst>
            </p:cNvPr>
            <p:cNvGrpSpPr/>
            <p:nvPr/>
          </p:nvGrpSpPr>
          <p:grpSpPr>
            <a:xfrm rot="10800000">
              <a:off x="1134378" y="2192301"/>
              <a:ext cx="748375" cy="655667"/>
              <a:chOff x="4317239" y="4956132"/>
              <a:chExt cx="748375" cy="655667"/>
            </a:xfrm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A6AB7273-A8BB-43F5-BCF4-65AD3246C762}"/>
                  </a:ext>
                </a:extLst>
              </p:cNvPr>
              <p:cNvSpPr/>
              <p:nvPr/>
            </p:nvSpPr>
            <p:spPr>
              <a:xfrm>
                <a:off x="4317239" y="5323799"/>
                <a:ext cx="540000" cy="288000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0303F26-641F-4B14-9DD9-0314BF5D0D8F}"/>
                  </a:ext>
                </a:extLst>
              </p:cNvPr>
              <p:cNvGrpSpPr/>
              <p:nvPr/>
            </p:nvGrpSpPr>
            <p:grpSpPr>
              <a:xfrm>
                <a:off x="4496037" y="4956132"/>
                <a:ext cx="569577" cy="588933"/>
                <a:chOff x="4496037" y="4930954"/>
                <a:chExt cx="569577" cy="58893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0B223C1C-5AA6-46AE-96B5-484867FC6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5446687"/>
                  <a:ext cx="49361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7228E4B-6A3A-47FA-B2BD-747027FF6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000" y="4930954"/>
                  <a:ext cx="0" cy="515733"/>
                </a:xfrm>
                <a:prstGeom prst="straightConnector1">
                  <a:avLst/>
                </a:prstGeom>
                <a:ln w="19050">
                  <a:solidFill>
                    <a:srgbClr val="00A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8931A5A-A38D-4C33-A9F6-2405265F1CE7}"/>
                    </a:ext>
                  </a:extLst>
                </p:cNvPr>
                <p:cNvGrpSpPr/>
                <p:nvPr/>
              </p:nvGrpSpPr>
              <p:grpSpPr>
                <a:xfrm>
                  <a:off x="4496037" y="5351050"/>
                  <a:ext cx="157163" cy="168837"/>
                  <a:chOff x="4502387" y="3949234"/>
                  <a:chExt cx="157163" cy="168837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3869548-1750-4CE8-9A47-F34EAAD52955}"/>
                      </a:ext>
                    </a:extLst>
                  </p:cNvPr>
                  <p:cNvSpPr/>
                  <p:nvPr/>
                </p:nvSpPr>
                <p:spPr>
                  <a:xfrm>
                    <a:off x="4508968" y="3974071"/>
                    <a:ext cx="144000" cy="144000"/>
                  </a:xfrm>
                  <a:prstGeom prst="ellipse">
                    <a:avLst/>
                  </a:prstGeom>
                  <a:solidFill>
                    <a:srgbClr val="00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200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3C575E3-8CDA-4B86-AF4C-8146E312B8DB}"/>
                      </a:ext>
                    </a:extLst>
                  </p:cNvPr>
                  <p:cNvSpPr/>
                  <p:nvPr/>
                </p:nvSpPr>
                <p:spPr>
                  <a:xfrm>
                    <a:off x="4502387" y="3949234"/>
                    <a:ext cx="157163" cy="166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●</a:t>
                    </a:r>
                  </a:p>
                </p:txBody>
              </p:sp>
            </p:grp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56EE3-F86E-44E6-91B6-B27712D8B7D9}"/>
                </a:ext>
              </a:extLst>
            </p:cNvPr>
            <p:cNvSpPr txBox="1"/>
            <p:nvPr/>
          </p:nvSpPr>
          <p:spPr>
            <a:xfrm>
              <a:off x="1630019" y="2682225"/>
              <a:ext cx="2048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3EDCD-37F8-49DD-B5B6-82306BF6A35E}"/>
                </a:ext>
              </a:extLst>
            </p:cNvPr>
            <p:cNvSpPr txBox="1"/>
            <p:nvPr/>
          </p:nvSpPr>
          <p:spPr>
            <a:xfrm>
              <a:off x="1053312" y="2113908"/>
              <a:ext cx="2048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4E16D1-00AD-4C4D-8A30-6FF64DC32F17}"/>
                </a:ext>
              </a:extLst>
            </p:cNvPr>
            <p:cNvSpPr txBox="1"/>
            <p:nvPr/>
          </p:nvSpPr>
          <p:spPr>
            <a:xfrm>
              <a:off x="1664889" y="2159862"/>
              <a:ext cx="2048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14515F-1186-4E4B-A236-9CAB76F58F2D}"/>
              </a:ext>
            </a:extLst>
          </p:cNvPr>
          <p:cNvSpPr txBox="1"/>
          <p:nvPr/>
        </p:nvSpPr>
        <p:spPr>
          <a:xfrm>
            <a:off x="372293" y="1578379"/>
            <a:ext cx="45553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Initially assumed frame</a:t>
            </a:r>
            <a:r>
              <a:rPr lang="en-CA" sz="1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(→ In conclusion, it turned out that the initially assumed frame is the final frame.)</a:t>
            </a:r>
            <a:endParaRPr lang="en-CA" sz="1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D5E4B2-6C66-4933-89EB-6E94FCB0A006}"/>
              </a:ext>
            </a:extLst>
          </p:cNvPr>
          <p:cNvGrpSpPr/>
          <p:nvPr/>
        </p:nvGrpSpPr>
        <p:grpSpPr>
          <a:xfrm rot="10800000">
            <a:off x="2506688" y="5489112"/>
            <a:ext cx="157163" cy="168837"/>
            <a:chOff x="4502387" y="3949234"/>
            <a:chExt cx="157163" cy="1688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EE7E78-02F5-46AF-87A1-22E9C4733DF2}"/>
                </a:ext>
              </a:extLst>
            </p:cNvPr>
            <p:cNvSpPr/>
            <p:nvPr/>
          </p:nvSpPr>
          <p:spPr>
            <a:xfrm>
              <a:off x="4508968" y="3974071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717E4E-CB1C-4E70-AB78-8B0D79D33276}"/>
                </a:ext>
              </a:extLst>
            </p:cNvPr>
            <p:cNvSpPr/>
            <p:nvPr/>
          </p:nvSpPr>
          <p:spPr>
            <a:xfrm>
              <a:off x="4502387" y="394923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1C4791-731C-4368-867B-FC89CA004FED}"/>
              </a:ext>
            </a:extLst>
          </p:cNvPr>
          <p:cNvSpPr txBox="1"/>
          <p:nvPr/>
        </p:nvSpPr>
        <p:spPr>
          <a:xfrm>
            <a:off x="2575858" y="472388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3CD04-EA68-49B3-8162-98D7F9A9E38F}"/>
              </a:ext>
            </a:extLst>
          </p:cNvPr>
          <p:cNvSpPr txBox="1"/>
          <p:nvPr/>
        </p:nvSpPr>
        <p:spPr>
          <a:xfrm>
            <a:off x="1562974" y="3892131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EB58C3-85F0-4150-AC3B-483D8C6D1D7C}"/>
              </a:ext>
            </a:extLst>
          </p:cNvPr>
          <p:cNvSpPr txBox="1"/>
          <p:nvPr/>
        </p:nvSpPr>
        <p:spPr>
          <a:xfrm>
            <a:off x="2575858" y="557250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389B15-6223-42E7-A2D9-0A0666CB1E32}"/>
              </a:ext>
            </a:extLst>
          </p:cNvPr>
          <p:cNvGrpSpPr/>
          <p:nvPr/>
        </p:nvGrpSpPr>
        <p:grpSpPr>
          <a:xfrm rot="10800000">
            <a:off x="1491974" y="5489112"/>
            <a:ext cx="157163" cy="168837"/>
            <a:chOff x="4502387" y="3949234"/>
            <a:chExt cx="157163" cy="16883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9F435E-772F-45D3-BCA2-2C17C786EA64}"/>
                </a:ext>
              </a:extLst>
            </p:cNvPr>
            <p:cNvSpPr/>
            <p:nvPr/>
          </p:nvSpPr>
          <p:spPr>
            <a:xfrm>
              <a:off x="4508968" y="3974071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1AAB9E-82D8-42AB-AE9F-69A535360FCD}"/>
                </a:ext>
              </a:extLst>
            </p:cNvPr>
            <p:cNvSpPr/>
            <p:nvPr/>
          </p:nvSpPr>
          <p:spPr>
            <a:xfrm>
              <a:off x="4502387" y="394923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716CA0-DEE4-47E8-B34D-A7BA3995BB72}"/>
              </a:ext>
            </a:extLst>
          </p:cNvPr>
          <p:cNvGrpSpPr/>
          <p:nvPr/>
        </p:nvGrpSpPr>
        <p:grpSpPr>
          <a:xfrm>
            <a:off x="2506688" y="3787671"/>
            <a:ext cx="157163" cy="168837"/>
            <a:chOff x="2692916" y="3763404"/>
            <a:chExt cx="157163" cy="168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DE04C0F-6828-49AA-B275-AB77B7CACC8E}"/>
                </a:ext>
              </a:extLst>
            </p:cNvPr>
            <p:cNvSpPr/>
            <p:nvPr/>
          </p:nvSpPr>
          <p:spPr>
            <a:xfrm rot="10800000">
              <a:off x="2699498" y="376340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A2C03E-526D-4E44-871A-5249F5E7519E}"/>
                </a:ext>
              </a:extLst>
            </p:cNvPr>
            <p:cNvSpPr/>
            <p:nvPr/>
          </p:nvSpPr>
          <p:spPr>
            <a:xfrm rot="10800000">
              <a:off x="2692916" y="376555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4C5413-8E0E-4A58-BB91-BE826ADB85EF}"/>
              </a:ext>
            </a:extLst>
          </p:cNvPr>
          <p:cNvGrpSpPr/>
          <p:nvPr/>
        </p:nvGrpSpPr>
        <p:grpSpPr>
          <a:xfrm>
            <a:off x="1491975" y="3787671"/>
            <a:ext cx="157163" cy="168837"/>
            <a:chOff x="2027155" y="3750985"/>
            <a:chExt cx="157163" cy="16883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C279234-4AD4-4E4B-97EF-B259589DE930}"/>
                </a:ext>
              </a:extLst>
            </p:cNvPr>
            <p:cNvSpPr/>
            <p:nvPr/>
          </p:nvSpPr>
          <p:spPr>
            <a:xfrm rot="10800000">
              <a:off x="2033737" y="375098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E89D83-318A-47D4-B996-3345D720270A}"/>
                </a:ext>
              </a:extLst>
            </p:cNvPr>
            <p:cNvSpPr/>
            <p:nvPr/>
          </p:nvSpPr>
          <p:spPr>
            <a:xfrm rot="10800000">
              <a:off x="2027155" y="3753135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83668B5-E473-4AC5-8F04-E58748D8978D}"/>
              </a:ext>
            </a:extLst>
          </p:cNvPr>
          <p:cNvGrpSpPr/>
          <p:nvPr/>
        </p:nvGrpSpPr>
        <p:grpSpPr>
          <a:xfrm>
            <a:off x="1491975" y="4638392"/>
            <a:ext cx="157163" cy="168837"/>
            <a:chOff x="1588442" y="4198355"/>
            <a:chExt cx="157163" cy="16883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4389BE-66EA-4024-A443-F6B85AEE9636}"/>
                </a:ext>
              </a:extLst>
            </p:cNvPr>
            <p:cNvSpPr/>
            <p:nvPr/>
          </p:nvSpPr>
          <p:spPr>
            <a:xfrm rot="10800000">
              <a:off x="1595024" y="4198355"/>
              <a:ext cx="144000" cy="144000"/>
            </a:xfrm>
            <a:prstGeom prst="ellipse">
              <a:avLst/>
            </a:prstGeom>
            <a:solidFill>
              <a:srgbClr val="00A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449D59B-5E36-42F0-9AE9-53F76A14AA2B}"/>
                </a:ext>
              </a:extLst>
            </p:cNvPr>
            <p:cNvSpPr/>
            <p:nvPr/>
          </p:nvSpPr>
          <p:spPr>
            <a:xfrm rot="10800000">
              <a:off x="1588442" y="4200505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185FE5-75EC-4F20-A659-383CB30D6841}"/>
              </a:ext>
            </a:extLst>
          </p:cNvPr>
          <p:cNvGrpSpPr/>
          <p:nvPr/>
        </p:nvGrpSpPr>
        <p:grpSpPr>
          <a:xfrm>
            <a:off x="2506688" y="4638392"/>
            <a:ext cx="157163" cy="168837"/>
            <a:chOff x="1588442" y="4198355"/>
            <a:chExt cx="157163" cy="16883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B7B7667-9634-4C53-AE78-3F8AB403F623}"/>
                </a:ext>
              </a:extLst>
            </p:cNvPr>
            <p:cNvSpPr/>
            <p:nvPr/>
          </p:nvSpPr>
          <p:spPr>
            <a:xfrm rot="10800000">
              <a:off x="1595024" y="4198355"/>
              <a:ext cx="144000" cy="144000"/>
            </a:xfrm>
            <a:prstGeom prst="ellipse">
              <a:avLst/>
            </a:prstGeom>
            <a:solidFill>
              <a:srgbClr val="00A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6AAD00-04F7-4BE8-8A54-C262E4C26209}"/>
                </a:ext>
              </a:extLst>
            </p:cNvPr>
            <p:cNvSpPr/>
            <p:nvPr/>
          </p:nvSpPr>
          <p:spPr>
            <a:xfrm rot="10800000">
              <a:off x="1588442" y="4200505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A3747BE7-7A8E-4AFD-A26F-E2CB5222C6AB}"/>
              </a:ext>
            </a:extLst>
          </p:cNvPr>
          <p:cNvSpPr/>
          <p:nvPr/>
        </p:nvSpPr>
        <p:spPr>
          <a:xfrm>
            <a:off x="2315269" y="3552439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3" name="Arrow: Circular 62">
            <a:extLst>
              <a:ext uri="{FF2B5EF4-FFF2-40B4-BE49-F238E27FC236}">
                <a16:creationId xmlns:a16="http://schemas.microsoft.com/office/drawing/2014/main" id="{011535C4-A517-4493-B9C9-CF636BE95F02}"/>
              </a:ext>
            </a:extLst>
          </p:cNvPr>
          <p:cNvSpPr/>
          <p:nvPr/>
        </p:nvSpPr>
        <p:spPr>
          <a:xfrm flipH="1">
            <a:off x="1291447" y="3552439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4" name="Arrow: Circular 63">
            <a:extLst>
              <a:ext uri="{FF2B5EF4-FFF2-40B4-BE49-F238E27FC236}">
                <a16:creationId xmlns:a16="http://schemas.microsoft.com/office/drawing/2014/main" id="{65819013-09E8-4985-9BA0-48AE071DD478}"/>
              </a:ext>
            </a:extLst>
          </p:cNvPr>
          <p:cNvSpPr/>
          <p:nvPr/>
        </p:nvSpPr>
        <p:spPr>
          <a:xfrm flipH="1">
            <a:off x="1300556" y="4414494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5" name="Arrow: Circular 64">
            <a:extLst>
              <a:ext uri="{FF2B5EF4-FFF2-40B4-BE49-F238E27FC236}">
                <a16:creationId xmlns:a16="http://schemas.microsoft.com/office/drawing/2014/main" id="{A25C6338-634B-4219-8914-4DD884F5D0EA}"/>
              </a:ext>
            </a:extLst>
          </p:cNvPr>
          <p:cNvSpPr/>
          <p:nvPr/>
        </p:nvSpPr>
        <p:spPr>
          <a:xfrm flipH="1">
            <a:off x="1290080" y="5276549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6BF1906B-F094-4CEC-BE0B-47E8D9EC66FA}"/>
              </a:ext>
            </a:extLst>
          </p:cNvPr>
          <p:cNvSpPr/>
          <p:nvPr/>
        </p:nvSpPr>
        <p:spPr>
          <a:xfrm>
            <a:off x="2315269" y="4414494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Arrow: Circular 66">
            <a:extLst>
              <a:ext uri="{FF2B5EF4-FFF2-40B4-BE49-F238E27FC236}">
                <a16:creationId xmlns:a16="http://schemas.microsoft.com/office/drawing/2014/main" id="{F14C8F83-F36F-48C5-8664-2CD63B65C1AC}"/>
              </a:ext>
            </a:extLst>
          </p:cNvPr>
          <p:cNvSpPr/>
          <p:nvPr/>
        </p:nvSpPr>
        <p:spPr>
          <a:xfrm>
            <a:off x="2318478" y="5276549"/>
            <a:ext cx="540000" cy="540000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6BFDB9-BB68-45E8-BDD8-3CB9173FD375}"/>
              </a:ext>
            </a:extLst>
          </p:cNvPr>
          <p:cNvSpPr txBox="1"/>
          <p:nvPr/>
        </p:nvSpPr>
        <p:spPr>
          <a:xfrm>
            <a:off x="2575858" y="388940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500E4A-F651-4E72-A2EB-4DC77C29FC7B}"/>
              </a:ext>
            </a:extLst>
          </p:cNvPr>
          <p:cNvSpPr txBox="1"/>
          <p:nvPr/>
        </p:nvSpPr>
        <p:spPr>
          <a:xfrm>
            <a:off x="1562974" y="472388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74DB1-DACD-4219-8496-81E043069177}"/>
              </a:ext>
            </a:extLst>
          </p:cNvPr>
          <p:cNvSpPr txBox="1"/>
          <p:nvPr/>
        </p:nvSpPr>
        <p:spPr>
          <a:xfrm>
            <a:off x="1562974" y="557250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3B4DC6-7D04-45F9-A218-3091E5DD1FC1}"/>
              </a:ext>
            </a:extLst>
          </p:cNvPr>
          <p:cNvSpPr txBox="1"/>
          <p:nvPr/>
        </p:nvSpPr>
        <p:spPr>
          <a:xfrm>
            <a:off x="704615" y="3769623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F895C4-BD39-4F07-B278-4656B624D97E}"/>
              </a:ext>
            </a:extLst>
          </p:cNvPr>
          <p:cNvSpPr txBox="1"/>
          <p:nvPr/>
        </p:nvSpPr>
        <p:spPr>
          <a:xfrm>
            <a:off x="704615" y="4607780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6973E5-15C8-4126-9F0D-5479B82AD692}"/>
              </a:ext>
            </a:extLst>
          </p:cNvPr>
          <p:cNvSpPr txBox="1"/>
          <p:nvPr/>
        </p:nvSpPr>
        <p:spPr>
          <a:xfrm>
            <a:off x="704615" y="5471064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7FB325-8711-46CA-B51F-C14504EF83AD}"/>
              </a:ext>
            </a:extLst>
          </p:cNvPr>
          <p:cNvSpPr txBox="1"/>
          <p:nvPr/>
        </p:nvSpPr>
        <p:spPr>
          <a:xfrm>
            <a:off x="2904657" y="3767068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85EB2E-A4CE-4D81-BADB-D64FC39D3033}"/>
              </a:ext>
            </a:extLst>
          </p:cNvPr>
          <p:cNvSpPr txBox="1"/>
          <p:nvPr/>
        </p:nvSpPr>
        <p:spPr>
          <a:xfrm>
            <a:off x="2904657" y="4607780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53A8E-F4C7-4D46-99BD-ABC221799EE9}"/>
              </a:ext>
            </a:extLst>
          </p:cNvPr>
          <p:cNvSpPr txBox="1"/>
          <p:nvPr/>
        </p:nvSpPr>
        <p:spPr>
          <a:xfrm>
            <a:off x="2904657" y="5410920"/>
            <a:ext cx="539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Exp6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58988F-31CF-410B-B51D-043BDF4EE134}"/>
              </a:ext>
            </a:extLst>
          </p:cNvPr>
          <p:cNvGrpSpPr/>
          <p:nvPr/>
        </p:nvGrpSpPr>
        <p:grpSpPr>
          <a:xfrm rot="20484406">
            <a:off x="5768068" y="4135907"/>
            <a:ext cx="748375" cy="655667"/>
            <a:chOff x="4317239" y="4956132"/>
            <a:chExt cx="748375" cy="655667"/>
          </a:xfrm>
        </p:grpSpPr>
        <p:sp>
          <p:nvSpPr>
            <p:cNvPr id="82" name="Arrow: Pentagon 81">
              <a:extLst>
                <a:ext uri="{FF2B5EF4-FFF2-40B4-BE49-F238E27FC236}">
                  <a16:creationId xmlns:a16="http://schemas.microsoft.com/office/drawing/2014/main" id="{807E8701-358A-4BF9-9425-5D02CD11D45D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8F76B6-4FA7-4CDC-99CC-7DFC9135B806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A5D4B5-32CC-4666-98D5-7E0823FE1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AD54658-7118-4465-820C-9F2C5A7FA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CE88EE8-4461-4792-811A-D1DF5B55E406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E8E8086-0C25-4895-BF1F-9BB753120452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1C83134-B022-44F0-8D50-C568D185286A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ACD5F02-94D9-416C-B0F2-ED1B26C0FE1F}"/>
              </a:ext>
            </a:extLst>
          </p:cNvPr>
          <p:cNvSpPr txBox="1"/>
          <p:nvPr/>
        </p:nvSpPr>
        <p:spPr>
          <a:xfrm>
            <a:off x="4815705" y="5826973"/>
            <a:ext cx="416106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can get orientation (in the form of quaternion) from flight controller.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strongly guess that the orientation is from IMU and Compass as well.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x-axis is aligned with 401-East, it gives us zero yaw.</a:t>
            </a:r>
            <a:endParaRPr lang="en-CA" sz="10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967D3C-958E-4A54-B01D-58BCD82EDF20}"/>
              </a:ext>
            </a:extLst>
          </p:cNvPr>
          <p:cNvGrpSpPr/>
          <p:nvPr/>
        </p:nvGrpSpPr>
        <p:grpSpPr>
          <a:xfrm rot="12358703">
            <a:off x="6985927" y="4384138"/>
            <a:ext cx="748375" cy="655667"/>
            <a:chOff x="4317239" y="4956132"/>
            <a:chExt cx="748375" cy="655667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A6A82DD1-D5DC-4347-8805-9844A1CC3E34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BAA01F5-C6C3-408A-B302-9F0D7720491A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C698F2B8-DAC5-4A91-933F-9DD089C0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A83C260-8106-4D56-A23C-09E71A6D76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6E506D4-4BA4-450B-9D62-E421878E6DF3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C93E012D-3362-47CD-AD99-C8A26C83B3E0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762560D-1282-4F34-8B05-B49DDC21BC63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DB0F05-667C-4772-A136-A41340BF821E}"/>
              </a:ext>
            </a:extLst>
          </p:cNvPr>
          <p:cNvCxnSpPr>
            <a:cxnSpLocks/>
          </p:cNvCxnSpPr>
          <p:nvPr/>
        </p:nvCxnSpPr>
        <p:spPr>
          <a:xfrm flipV="1">
            <a:off x="5962009" y="1918976"/>
            <a:ext cx="1807184" cy="577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39FEE6E-EC6D-45F3-A580-1775545E9AE2}"/>
              </a:ext>
            </a:extLst>
          </p:cNvPr>
          <p:cNvSpPr txBox="1"/>
          <p:nvPr/>
        </p:nvSpPr>
        <p:spPr>
          <a:xfrm rot="20505270">
            <a:off x="6445251" y="2239801"/>
            <a:ext cx="8580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401 East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212474-9CFF-4EA8-B667-4AAF2D5BA657}"/>
              </a:ext>
            </a:extLst>
          </p:cNvPr>
          <p:cNvSpPr txBox="1"/>
          <p:nvPr/>
        </p:nvSpPr>
        <p:spPr>
          <a:xfrm>
            <a:off x="5817535" y="5127688"/>
            <a:ext cx="5399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yaw: 0</a:t>
            </a:r>
            <a:r>
              <a:rPr lang="en-CA" sz="1200" baseline="30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○</a:t>
            </a:r>
            <a:endParaRPr lang="en-CA" sz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(Rot 0)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87C30E-BEA3-4634-911D-46F35836BA18}"/>
              </a:ext>
            </a:extLst>
          </p:cNvPr>
          <p:cNvSpPr txBox="1"/>
          <p:nvPr/>
        </p:nvSpPr>
        <p:spPr>
          <a:xfrm>
            <a:off x="7184750" y="5127688"/>
            <a:ext cx="7923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yaw: 135</a:t>
            </a:r>
            <a:r>
              <a:rPr lang="en-CA" sz="1200" baseline="30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○</a:t>
            </a:r>
            <a:endParaRPr lang="en-CA" sz="12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(Rot 135)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DB320A-5A76-46D6-B3D3-3E77BD6226A3}"/>
              </a:ext>
            </a:extLst>
          </p:cNvPr>
          <p:cNvSpPr txBox="1"/>
          <p:nvPr/>
        </p:nvSpPr>
        <p:spPr>
          <a:xfrm>
            <a:off x="6362286" y="454099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F2C351-2E75-4988-9EA9-750753739837}"/>
              </a:ext>
            </a:extLst>
          </p:cNvPr>
          <p:cNvSpPr txBox="1"/>
          <p:nvPr/>
        </p:nvSpPr>
        <p:spPr>
          <a:xfrm>
            <a:off x="5747543" y="4166684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65E838-6D2B-4231-845E-B5358218D308}"/>
              </a:ext>
            </a:extLst>
          </p:cNvPr>
          <p:cNvSpPr txBox="1"/>
          <p:nvPr/>
        </p:nvSpPr>
        <p:spPr>
          <a:xfrm>
            <a:off x="5833272" y="457093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02925D-E74C-42F5-9E92-BB01440D2147}"/>
              </a:ext>
            </a:extLst>
          </p:cNvPr>
          <p:cNvSpPr txBox="1"/>
          <p:nvPr/>
        </p:nvSpPr>
        <p:spPr>
          <a:xfrm>
            <a:off x="596300" y="6003280"/>
            <a:ext cx="28613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all </a:t>
            </a:r>
            <a:r>
              <a:rPr lang="en-CA" sz="1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ExpX</a:t>
            </a:r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we changed 0</a:t>
            </a:r>
            <a:r>
              <a:rPr lang="en-CA" sz="1000" baseline="30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○</a:t>
            </a:r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90</a:t>
            </a:r>
            <a:r>
              <a:rPr lang="en-CA" sz="1000" baseline="30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○</a:t>
            </a:r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CA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395A65-415B-46E9-AA44-8C8AD6043372}"/>
              </a:ext>
            </a:extLst>
          </p:cNvPr>
          <p:cNvSpPr txBox="1"/>
          <p:nvPr/>
        </p:nvSpPr>
        <p:spPr>
          <a:xfrm>
            <a:off x="372293" y="3228198"/>
            <a:ext cx="3058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Description of Experiment</a:t>
            </a:r>
            <a:endParaRPr lang="en-CA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8E2BE8-4DE3-4CA3-AE13-6CE81BEAA448}"/>
              </a:ext>
            </a:extLst>
          </p:cNvPr>
          <p:cNvSpPr txBox="1"/>
          <p:nvPr/>
        </p:nvSpPr>
        <p:spPr>
          <a:xfrm>
            <a:off x="7126083" y="420785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04CAD-1A99-4F98-9188-1F2F0AF07969}"/>
              </a:ext>
            </a:extLst>
          </p:cNvPr>
          <p:cNvSpPr txBox="1"/>
          <p:nvPr/>
        </p:nvSpPr>
        <p:spPr>
          <a:xfrm>
            <a:off x="7370281" y="486545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ACA555-A9CA-4DCC-BB73-EBC8CFB588A3}"/>
              </a:ext>
            </a:extLst>
          </p:cNvPr>
          <p:cNvSpPr txBox="1"/>
          <p:nvPr/>
        </p:nvSpPr>
        <p:spPr>
          <a:xfrm>
            <a:off x="7586481" y="4531711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812E4D0-9CCC-41B7-8EF1-863270731E69}"/>
              </a:ext>
            </a:extLst>
          </p:cNvPr>
          <p:cNvSpPr txBox="1"/>
          <p:nvPr/>
        </p:nvSpPr>
        <p:spPr>
          <a:xfrm>
            <a:off x="4822839" y="3896440"/>
            <a:ext cx="15811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Pose (orientation)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2531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AC2-341A-43CB-91C0-6E25CC0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3EE2-1769-4911-BB74-9F10C74A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IMU gyro data (angular velocity) really follows FLU frame?</a:t>
            </a:r>
          </a:p>
          <a:p>
            <a:pPr lvl="1"/>
            <a:r>
              <a:rPr lang="en-CA" dirty="0"/>
              <a:t>The answer is yes.</a:t>
            </a:r>
          </a:p>
          <a:p>
            <a:endParaRPr lang="en-CA" dirty="0"/>
          </a:p>
          <a:p>
            <a:r>
              <a:rPr lang="en-CA" dirty="0"/>
              <a:t>2. Orientation (from flight controller) also follows FLU frame?</a:t>
            </a:r>
          </a:p>
          <a:p>
            <a:pPr lvl="1"/>
            <a:r>
              <a:rPr lang="en-CA" dirty="0"/>
              <a:t>The answer is yes.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20C3-F9BD-4E64-A2D2-F66776F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38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54D2-16AB-485E-A5BF-97899D4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37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E341-9522-4344-8ECC-7B73367666B2}"/>
              </a:ext>
            </a:extLst>
          </p:cNvPr>
          <p:cNvSpPr txBox="1"/>
          <p:nvPr/>
        </p:nvSpPr>
        <p:spPr>
          <a:xfrm>
            <a:off x="3253370" y="2767281"/>
            <a:ext cx="2637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Arial" panose="020B0604020202020204" pitchFamily="34" charset="0"/>
                <a:cs typeface="Arial" panose="020B0604020202020204" pitchFamily="34" charset="0"/>
              </a:rPr>
              <a:t>Rot 0</a:t>
            </a:r>
          </a:p>
        </p:txBody>
      </p:sp>
    </p:spTree>
    <p:extLst>
      <p:ext uri="{BB962C8B-B14F-4D97-AF65-F5344CB8AC3E}">
        <p14:creationId xmlns:p14="http://schemas.microsoft.com/office/powerpoint/2010/main" val="322691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2018-08-20-15-59-41_abs_rot0_exp1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38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60147-3B8F-486E-8E08-C96D53F5522B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C612E-2D8A-4C16-B12F-49C1A3C4C528}"/>
              </a:ext>
            </a:extLst>
          </p:cNvPr>
          <p:cNvGrpSpPr/>
          <p:nvPr/>
        </p:nvGrpSpPr>
        <p:grpSpPr>
          <a:xfrm>
            <a:off x="2030938" y="1003757"/>
            <a:ext cx="5082124" cy="5782243"/>
            <a:chOff x="1522725" y="1003757"/>
            <a:chExt cx="5082124" cy="5782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99D0ED-49AC-4F91-A8FA-3B187606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26" y="5886000"/>
              <a:ext cx="5082123" cy="9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0743D-E030-4E88-9BCB-5BA7D355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2726" y="4909553"/>
              <a:ext cx="5082123" cy="90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234B9C-A410-4789-BF9C-3B1B5588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2726" y="3933104"/>
              <a:ext cx="5082123" cy="9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36027B-7C4C-4FB2-BD14-CC1A4AD6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2725" y="2956655"/>
              <a:ext cx="5082124" cy="90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530C7C6-1974-4D0D-A8F5-E48F4AB56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2725" y="1980206"/>
              <a:ext cx="5082124" cy="9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28A0C1-6A1A-48D9-B2C9-CBB922218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2725" y="1003757"/>
              <a:ext cx="5082124" cy="9000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47FCC83-709C-4964-BD42-FCF08CDA33CE}"/>
              </a:ext>
            </a:extLst>
          </p:cNvPr>
          <p:cNvSpPr/>
          <p:nvPr/>
        </p:nvSpPr>
        <p:spPr>
          <a:xfrm>
            <a:off x="5476875" y="4976601"/>
            <a:ext cx="919163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F5666EC-F6DD-4B9E-A264-241B48416FC8}"/>
              </a:ext>
            </a:extLst>
          </p:cNvPr>
          <p:cNvSpPr/>
          <p:nvPr/>
        </p:nvSpPr>
        <p:spPr>
          <a:xfrm>
            <a:off x="6698375" y="1295764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ADFE3-61C1-4914-9D93-654DAB78FC90}"/>
              </a:ext>
            </a:extLst>
          </p:cNvPr>
          <p:cNvCxnSpPr>
            <a:cxnSpLocks/>
          </p:cNvCxnSpPr>
          <p:nvPr/>
        </p:nvCxnSpPr>
        <p:spPr>
          <a:xfrm>
            <a:off x="2690854" y="1508470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434D762-EF7A-4DBE-A3FB-1E74FFD31581}"/>
              </a:ext>
            </a:extLst>
          </p:cNvPr>
          <p:cNvSpPr/>
          <p:nvPr/>
        </p:nvSpPr>
        <p:spPr>
          <a:xfrm>
            <a:off x="6698375" y="385665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6A6C9-327A-4A68-84AE-18A1605FC303}"/>
              </a:ext>
            </a:extLst>
          </p:cNvPr>
          <p:cNvSpPr txBox="1"/>
          <p:nvPr/>
        </p:nvSpPr>
        <p:spPr>
          <a:xfrm>
            <a:off x="6963059" y="3977795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DBE60-D6EB-4557-80FA-53D6C5A245BD}"/>
              </a:ext>
            </a:extLst>
          </p:cNvPr>
          <p:cNvSpPr txBox="1"/>
          <p:nvPr/>
        </p:nvSpPr>
        <p:spPr>
          <a:xfrm>
            <a:off x="6898033" y="1325861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C96FD-834E-496B-969D-70D980FC1B55}"/>
              </a:ext>
            </a:extLst>
          </p:cNvPr>
          <p:cNvSpPr txBox="1"/>
          <p:nvPr/>
        </p:nvSpPr>
        <p:spPr>
          <a:xfrm>
            <a:off x="6272480" y="510687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BC1E7-CAEC-48AD-97CD-67F4EBE39B34}"/>
              </a:ext>
            </a:extLst>
          </p:cNvPr>
          <p:cNvSpPr txBox="1"/>
          <p:nvPr/>
        </p:nvSpPr>
        <p:spPr>
          <a:xfrm>
            <a:off x="6812675" y="2307241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349F1F-7239-49CE-A5DF-C65C02100938}"/>
              </a:ext>
            </a:extLst>
          </p:cNvPr>
          <p:cNvSpPr txBox="1"/>
          <p:nvPr/>
        </p:nvSpPr>
        <p:spPr>
          <a:xfrm>
            <a:off x="6812675" y="3213654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4AE20-A035-4523-B120-AD9E1ED00DA3}"/>
              </a:ext>
            </a:extLst>
          </p:cNvPr>
          <p:cNvSpPr txBox="1"/>
          <p:nvPr/>
        </p:nvSpPr>
        <p:spPr>
          <a:xfrm>
            <a:off x="6774693" y="625905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95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2018-08-20-16-00-37_abs_rot0_exp2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9C8EA-A5F0-4598-811F-83BCC458B774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7CA88-3DDA-4634-9956-E700BB7F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31F2E-F4E0-4F6E-A30F-3564F996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10295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BC19-1F8D-4A80-B10D-C1358006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62589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EB0C4-FA3A-49BC-AEBF-C8CC96DF8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114883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240E4-21EB-4968-9FEE-5A6E6F58F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67177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253CF-8FF9-4D18-8DE7-D27DCC1EE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219471"/>
            <a:ext cx="5082124" cy="90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DF1451-2438-437B-8E61-CABC1710B49F}"/>
              </a:ext>
            </a:extLst>
          </p:cNvPr>
          <p:cNvCxnSpPr>
            <a:cxnSpLocks/>
          </p:cNvCxnSpPr>
          <p:nvPr/>
        </p:nvCxnSpPr>
        <p:spPr>
          <a:xfrm>
            <a:off x="2681329" y="1394170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0FBE6-6838-4A50-A2F7-52D0EA80B0BA}"/>
              </a:ext>
            </a:extLst>
          </p:cNvPr>
          <p:cNvSpPr/>
          <p:nvPr/>
        </p:nvSpPr>
        <p:spPr>
          <a:xfrm>
            <a:off x="5400675" y="5083281"/>
            <a:ext cx="1205865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EBF35-9B0F-40E2-A794-2BF320951785}"/>
              </a:ext>
            </a:extLst>
          </p:cNvPr>
          <p:cNvSpPr txBox="1"/>
          <p:nvPr/>
        </p:nvSpPr>
        <p:spPr>
          <a:xfrm>
            <a:off x="6554420" y="5205454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E97A4-F955-4D80-98B2-8CC779C069D7}"/>
              </a:ext>
            </a:extLst>
          </p:cNvPr>
          <p:cNvSpPr txBox="1"/>
          <p:nvPr/>
        </p:nvSpPr>
        <p:spPr>
          <a:xfrm>
            <a:off x="6812675" y="2307241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C6214-D7DA-4239-861A-4A0DEF6A217E}"/>
              </a:ext>
            </a:extLst>
          </p:cNvPr>
          <p:cNvSpPr txBox="1"/>
          <p:nvPr/>
        </p:nvSpPr>
        <p:spPr>
          <a:xfrm>
            <a:off x="6812675" y="3213654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12617500-C18C-41FC-8ECC-8D1F0A48CA3B}"/>
              </a:ext>
            </a:extLst>
          </p:cNvPr>
          <p:cNvSpPr/>
          <p:nvPr/>
        </p:nvSpPr>
        <p:spPr>
          <a:xfrm>
            <a:off x="6698375" y="1295764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17EC9-93CE-43AC-9969-AD2CB7349049}"/>
              </a:ext>
            </a:extLst>
          </p:cNvPr>
          <p:cNvSpPr txBox="1"/>
          <p:nvPr/>
        </p:nvSpPr>
        <p:spPr>
          <a:xfrm>
            <a:off x="6898033" y="1325861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9CDBE03-AAE4-417E-AFA1-69E31C8C26ED}"/>
              </a:ext>
            </a:extLst>
          </p:cNvPr>
          <p:cNvSpPr/>
          <p:nvPr/>
        </p:nvSpPr>
        <p:spPr>
          <a:xfrm>
            <a:off x="6698375" y="385665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2D8B1-3F10-42F5-B7FA-DF51E10BBEE6}"/>
              </a:ext>
            </a:extLst>
          </p:cNvPr>
          <p:cNvSpPr txBox="1"/>
          <p:nvPr/>
        </p:nvSpPr>
        <p:spPr>
          <a:xfrm>
            <a:off x="6963059" y="3977795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-90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FB79E-5A2B-4CD9-83FC-711E019F3619}"/>
              </a:ext>
            </a:extLst>
          </p:cNvPr>
          <p:cNvSpPr txBox="1"/>
          <p:nvPr/>
        </p:nvSpPr>
        <p:spPr>
          <a:xfrm>
            <a:off x="6774693" y="625905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0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D1DF2F-BBDC-4CEC-AA72-44BDA314F861}"/>
              </a:ext>
            </a:extLst>
          </p:cNvPr>
          <p:cNvSpPr/>
          <p:nvPr/>
        </p:nvSpPr>
        <p:spPr>
          <a:xfrm>
            <a:off x="0" y="1288871"/>
            <a:ext cx="9144000" cy="2592000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0E896F-8A3D-487F-A843-188F4D39DC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565426"/>
                <a:ext cx="9144000" cy="610234"/>
              </a:xfrm>
            </p:spPr>
            <p:txBody>
              <a:bodyPr/>
              <a:lstStyle/>
              <a:p>
                <a:r>
                  <a:rPr lang="en-CA" dirty="0"/>
                  <a:t>Our Expected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CA" baseline="30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0E896F-8A3D-487F-A843-188F4D39D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5426"/>
                <a:ext cx="9144000" cy="610234"/>
              </a:xfrm>
              <a:blipFill>
                <a:blip r:embed="rId2"/>
                <a:stretch>
                  <a:fillRect t="-15000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E16F0-3266-44A8-8ECF-FB07396F2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000" y="1367246"/>
                <a:ext cx="8640000" cy="306200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 the experiment, we aligned the drone with the UWB frame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dirty="0"/>
                  <a:t>→ </a:t>
                </a:r>
                <a14:m>
                  <m:oMath xmlns:m="http://schemas.openxmlformats.org/officeDocument/2006/math">
                    <m:r>
                      <a:rPr lang="en-CA" u="sng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u="sng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u="sng" dirty="0"/>
                  <a:t> are aligned.</a:t>
                </a:r>
                <a:r>
                  <a:rPr lang="en-CA" dirty="0"/>
                  <a:t> (although aligned axes are different)</a:t>
                </a:r>
              </a:p>
              <a:p>
                <a:pPr lvl="1"/>
                <a:endParaRPr lang="en-CA" dirty="0"/>
              </a:p>
              <a:p>
                <a:r>
                  <a:rPr lang="en-CA" dirty="0"/>
                  <a:t>Furthermore, we saw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CA" dirty="0"/>
                  <a:t>, which means the drone is located in the </a:t>
                </a:r>
                <a:br>
                  <a:rPr lang="en-CA" dirty="0"/>
                </a:br>
                <a:r>
                  <a:rPr lang="en-CA" dirty="0"/>
                  <a:t>opposite direction with the ground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  <a:br>
                  <a:rPr lang="en-CA" dirty="0"/>
                </a:br>
                <a:r>
                  <a:rPr lang="en-CA" dirty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u="sng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u="sng" dirty="0"/>
                  <a:t>are aligned.</a:t>
                </a:r>
              </a:p>
              <a:p>
                <a:pPr lvl="1"/>
                <a:endParaRPr lang="en-CA" dirty="0"/>
              </a:p>
              <a:p>
                <a:r>
                  <a:rPr lang="en-CA" dirty="0"/>
                  <a:t>In conclusion, </a:t>
                </a:r>
                <a14:m>
                  <m:oMath xmlns:m="http://schemas.openxmlformats.org/officeDocument/2006/math">
                    <m:r>
                      <a:rPr lang="en-CA" u="sng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u="sng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u="sng" dirty="0"/>
                  <a:t> are aligned</a:t>
                </a:r>
                <a:r>
                  <a:rPr lang="en-CA" dirty="0"/>
                  <a:t> (although there is little misalignment in real).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E16F0-3266-44A8-8ECF-FB07396F2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000" y="1367246"/>
                <a:ext cx="8640000" cy="3062008"/>
              </a:xfrm>
              <a:blipFill>
                <a:blip r:embed="rId3"/>
                <a:stretch>
                  <a:fillRect l="-494" t="-1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5517-B7CA-4814-BDF4-2E577D7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3291E8-E19C-4100-8EFA-D29BE177E5E5}"/>
                  </a:ext>
                </a:extLst>
              </p:cNvPr>
              <p:cNvSpPr txBox="1"/>
              <p:nvPr/>
            </p:nvSpPr>
            <p:spPr>
              <a:xfrm>
                <a:off x="3416552" y="6506463"/>
                <a:ext cx="235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3291E8-E19C-4100-8EFA-D29BE177E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52" y="6506463"/>
                <a:ext cx="235769" cy="276999"/>
              </a:xfrm>
              <a:prstGeom prst="rect">
                <a:avLst/>
              </a:prstGeom>
              <a:blipFill>
                <a:blip r:embed="rId4"/>
                <a:stretch>
                  <a:fillRect l="-23077" r="-20513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B9B22-0AD3-402E-B00E-A7E9014E3C70}"/>
              </a:ext>
            </a:extLst>
          </p:cNvPr>
          <p:cNvGrpSpPr/>
          <p:nvPr/>
        </p:nvGrpSpPr>
        <p:grpSpPr>
          <a:xfrm rot="10800000">
            <a:off x="2833953" y="4875382"/>
            <a:ext cx="748375" cy="655667"/>
            <a:chOff x="4317239" y="4956132"/>
            <a:chExt cx="748375" cy="655667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5ED5A487-AB9B-486B-8D8A-C4854126162C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914121-CE4E-4219-B8A1-4F7743E1CAB4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0D28733-43AF-4D6E-95F1-A0A4FE94A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DEC96BC-8FB9-496A-99C2-7448C4C52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4543ADE-91E7-4163-887D-58E6C681B462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6FA2EB-13CB-444E-B1F6-40DC0C011186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821642-CD58-45D9-AD60-0F78A5138B4A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D9877-36BB-41CA-B23D-5378D423ED37}"/>
                  </a:ext>
                </a:extLst>
              </p:cNvPr>
              <p:cNvSpPr txBox="1"/>
              <p:nvPr/>
            </p:nvSpPr>
            <p:spPr>
              <a:xfrm>
                <a:off x="6297871" y="7602167"/>
                <a:ext cx="2922248" cy="1481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sz="1200" dirty="0"/>
              </a:p>
              <a:p>
                <a:endParaRPr lang="en-CA" sz="1200" dirty="0"/>
              </a:p>
              <a:p>
                <a:r>
                  <a:rPr lang="en-CA" sz="1200" dirty="0"/>
                  <a:t>yaw</a:t>
                </a:r>
                <a:r>
                  <a:rPr lang="ko-KR" altLang="en-US" sz="1200" dirty="0"/>
                  <a:t>값이 거의 </a:t>
                </a:r>
                <a:r>
                  <a:rPr lang="en-US" altLang="ko-KR" sz="1200" dirty="0"/>
                  <a:t>180</a:t>
                </a:r>
                <a:r>
                  <a:rPr lang="ko-KR" altLang="en-US" sz="1200" dirty="0"/>
                  <a:t>도</a:t>
                </a:r>
              </a:p>
              <a:p>
                <a:r>
                  <a:rPr lang="ko-KR" altLang="en-US" sz="1200" dirty="0"/>
                  <a:t>  </a:t>
                </a:r>
                <a:r>
                  <a:rPr lang="en-US" altLang="ko-KR" sz="1200" dirty="0"/>
                  <a:t>-&gt; </a:t>
                </a:r>
                <a:r>
                  <a:rPr lang="en-CA" sz="1200" dirty="0" err="1"/>
                  <a:t>uwb</a:t>
                </a:r>
                <a:r>
                  <a:rPr lang="en-CA" sz="1200" dirty="0"/>
                  <a:t> frame</a:t>
                </a:r>
                <a:r>
                  <a:rPr lang="ko-KR" altLang="en-US" sz="1200" dirty="0"/>
                  <a:t>과 </a:t>
                </a:r>
                <a:r>
                  <a:rPr lang="en-CA" sz="1200" dirty="0"/>
                  <a:t>ground frame</a:t>
                </a:r>
                <a:r>
                  <a:rPr lang="ko-KR" altLang="en-US" sz="1200" dirty="0"/>
                  <a:t>이 </a:t>
                </a:r>
                <a:r>
                  <a:rPr lang="en-CA" sz="1200" dirty="0"/>
                  <a:t>aligning</a:t>
                </a:r>
              </a:p>
              <a:p>
                <a:endParaRPr lang="en-CA" sz="1200" dirty="0"/>
              </a:p>
              <a:p>
                <a:pPr marL="228600" indent="-228600">
                  <a:buAutoNum type="arabicParenBoth"/>
                </a:pPr>
                <a:r>
                  <a:rPr lang="en-CA" sz="1200" dirty="0"/>
                  <a:t>yaw</a:t>
                </a:r>
                <a:r>
                  <a:rPr lang="ko-KR" altLang="en-US" sz="1200" dirty="0"/>
                  <a:t> </a:t>
                </a:r>
                <a:r>
                  <a:rPr lang="en-CA" altLang="ko-KR" sz="1200" dirty="0"/>
                  <a:t>180</a:t>
                </a:r>
              </a:p>
              <a:p>
                <a:pPr marL="228600" indent="-228600">
                  <a:buAutoNum type="arabicParenBoth"/>
                </a:pPr>
                <a:r>
                  <a:rPr lang="en-CA" sz="1200" dirty="0"/>
                  <a:t>drone</a:t>
                </a:r>
                <a:r>
                  <a:rPr lang="ko-KR" altLang="en-US" sz="1200" dirty="0"/>
                  <a:t>의 배치</a:t>
                </a:r>
                <a:endParaRPr lang="en-CA" altLang="ko-KR" sz="1200" dirty="0"/>
              </a:p>
              <a:p>
                <a:r>
                  <a:rPr lang="en-CA" altLang="ko-KR" sz="1200" dirty="0"/>
                  <a:t>-&gt; UWB frame</a:t>
                </a:r>
                <a:r>
                  <a:rPr lang="ko-KR" altLang="en-US" sz="1200" dirty="0"/>
                  <a:t>이 거의 </a:t>
                </a:r>
                <a:r>
                  <a:rPr lang="en-CA" altLang="ko-KR" sz="1200" dirty="0"/>
                  <a:t>G</a:t>
                </a:r>
                <a:r>
                  <a:rPr lang="ko-KR" altLang="en-US" sz="1200" dirty="0"/>
                  <a:t>랑 </a:t>
                </a:r>
                <a:r>
                  <a:rPr lang="en-CA" altLang="ko-KR" sz="1200" dirty="0"/>
                  <a:t>align</a:t>
                </a:r>
                <a:r>
                  <a:rPr lang="ko-KR" altLang="en-US" sz="1200" dirty="0"/>
                  <a:t>됨</a:t>
                </a:r>
                <a:r>
                  <a:rPr lang="en-CA" altLang="ko-KR" sz="12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D9877-36BB-41CA-B23D-5378D423E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71" y="7602167"/>
                <a:ext cx="2922248" cy="1481496"/>
              </a:xfrm>
              <a:prstGeom prst="rect">
                <a:avLst/>
              </a:prstGeom>
              <a:blipFill>
                <a:blip r:embed="rId5"/>
                <a:stretch>
                  <a:fillRect l="-3340" b="-57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4F2C94C-0140-4F95-830A-8031E1892EDF}"/>
              </a:ext>
            </a:extLst>
          </p:cNvPr>
          <p:cNvGrpSpPr/>
          <p:nvPr/>
        </p:nvGrpSpPr>
        <p:grpSpPr>
          <a:xfrm rot="16200000">
            <a:off x="2814859" y="6005790"/>
            <a:ext cx="569577" cy="588933"/>
            <a:chOff x="2715043" y="5582605"/>
            <a:chExt cx="569577" cy="58893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1F75D8-F5F4-49CC-B1E4-CED88658B161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B7BF2-E423-48AC-8BBE-A5683C9D4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28C7-FB55-4482-BA41-763EECD955AB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4781C1-7DB2-4384-9BE8-EE110C37E694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F0D0696-45A5-466B-827F-725F36803241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AC9E1-C998-4B89-A206-5C801FC866C3}"/>
                  </a:ext>
                </a:extLst>
              </p:cNvPr>
              <p:cNvSpPr txBox="1"/>
              <p:nvPr/>
            </p:nvSpPr>
            <p:spPr>
              <a:xfrm>
                <a:off x="4272855" y="4733302"/>
                <a:ext cx="791004" cy="188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AC9E1-C998-4B89-A206-5C801FC8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855" y="4733302"/>
                <a:ext cx="791004" cy="188834"/>
              </a:xfrm>
              <a:prstGeom prst="rect">
                <a:avLst/>
              </a:prstGeom>
              <a:blipFill>
                <a:blip r:embed="rId6"/>
                <a:stretch>
                  <a:fillRect l="-9231" b="-322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C0C0FF-3E4A-4291-9910-77D5C3B3B90C}"/>
                  </a:ext>
                </a:extLst>
              </p:cNvPr>
              <p:cNvSpPr txBox="1"/>
              <p:nvPr/>
            </p:nvSpPr>
            <p:spPr>
              <a:xfrm>
                <a:off x="3632529" y="4782833"/>
                <a:ext cx="31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C0C0FF-3E4A-4291-9910-77D5C3B3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29" y="4782833"/>
                <a:ext cx="312393" cy="276999"/>
              </a:xfrm>
              <a:prstGeom prst="rect">
                <a:avLst/>
              </a:prstGeom>
              <a:blipFill>
                <a:blip r:embed="rId7"/>
                <a:stretch>
                  <a:fillRect l="-19608" r="-588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77B5F1-DE8F-4105-A355-20FD615A0F68}"/>
                  </a:ext>
                </a:extLst>
              </p:cNvPr>
              <p:cNvSpPr txBox="1"/>
              <p:nvPr/>
            </p:nvSpPr>
            <p:spPr>
              <a:xfrm>
                <a:off x="5221062" y="4782833"/>
                <a:ext cx="288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77B5F1-DE8F-4105-A355-20FD615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62" y="4782833"/>
                <a:ext cx="288797" cy="276999"/>
              </a:xfrm>
              <a:prstGeom prst="rect">
                <a:avLst/>
              </a:prstGeom>
              <a:blipFill>
                <a:blip r:embed="rId8"/>
                <a:stretch>
                  <a:fillRect l="-27083" r="-6250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D5F7F9-08B9-418D-A1D6-199EF593489D}"/>
              </a:ext>
            </a:extLst>
          </p:cNvPr>
          <p:cNvCxnSpPr>
            <a:cxnSpLocks/>
          </p:cNvCxnSpPr>
          <p:nvPr/>
        </p:nvCxnSpPr>
        <p:spPr>
          <a:xfrm>
            <a:off x="5560788" y="4933883"/>
            <a:ext cx="4936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6BDE93-F1BD-4BBE-8737-F2DA4B1A2CED}"/>
              </a:ext>
            </a:extLst>
          </p:cNvPr>
          <p:cNvCxnSpPr>
            <a:cxnSpLocks/>
          </p:cNvCxnSpPr>
          <p:nvPr/>
        </p:nvCxnSpPr>
        <p:spPr>
          <a:xfrm flipV="1">
            <a:off x="5560788" y="4418150"/>
            <a:ext cx="0" cy="515733"/>
          </a:xfrm>
          <a:prstGeom prst="straightConnector1">
            <a:avLst/>
          </a:prstGeom>
          <a:ln w="19050">
            <a:solidFill>
              <a:srgbClr val="00A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4EFBD6-7BB3-4165-8B6A-0B9E3D81E516}"/>
              </a:ext>
            </a:extLst>
          </p:cNvPr>
          <p:cNvSpPr txBox="1"/>
          <p:nvPr/>
        </p:nvSpPr>
        <p:spPr>
          <a:xfrm>
            <a:off x="5188093" y="4185168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8527A-A34F-4F05-A5BA-8DED61893605}"/>
              </a:ext>
            </a:extLst>
          </p:cNvPr>
          <p:cNvSpPr txBox="1"/>
          <p:nvPr/>
        </p:nvSpPr>
        <p:spPr>
          <a:xfrm>
            <a:off x="5943760" y="4820267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F779EC-EA4E-4EFD-A79E-725A61B6BC47}"/>
              </a:ext>
            </a:extLst>
          </p:cNvPr>
          <p:cNvGrpSpPr/>
          <p:nvPr/>
        </p:nvGrpSpPr>
        <p:grpSpPr>
          <a:xfrm>
            <a:off x="5484825" y="4838246"/>
            <a:ext cx="157163" cy="168837"/>
            <a:chOff x="4502387" y="3949234"/>
            <a:chExt cx="157163" cy="16883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EB30D9-AE13-4071-9805-F2D75B3BDB06}"/>
                </a:ext>
              </a:extLst>
            </p:cNvPr>
            <p:cNvSpPr/>
            <p:nvPr/>
          </p:nvSpPr>
          <p:spPr>
            <a:xfrm>
              <a:off x="4508968" y="3974071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A05749-1C8F-4E7B-A39F-4659F3970095}"/>
                </a:ext>
              </a:extLst>
            </p:cNvPr>
            <p:cNvSpPr/>
            <p:nvPr/>
          </p:nvSpPr>
          <p:spPr>
            <a:xfrm>
              <a:off x="4502387" y="394923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C43ADD-7162-468D-A16B-D6AEAD0B7820}"/>
              </a:ext>
            </a:extLst>
          </p:cNvPr>
          <p:cNvSpPr txBox="1"/>
          <p:nvPr/>
        </p:nvSpPr>
        <p:spPr>
          <a:xfrm>
            <a:off x="5898851" y="495658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5A7BE-EE06-4945-9038-F3EF373BA44D}"/>
              </a:ext>
            </a:extLst>
          </p:cNvPr>
          <p:cNvSpPr txBox="1"/>
          <p:nvPr/>
        </p:nvSpPr>
        <p:spPr>
          <a:xfrm>
            <a:off x="5355618" y="441724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9FF799-331D-4DBF-99D5-0CD49C4635DC}"/>
              </a:ext>
            </a:extLst>
          </p:cNvPr>
          <p:cNvSpPr txBox="1"/>
          <p:nvPr/>
        </p:nvSpPr>
        <p:spPr>
          <a:xfrm>
            <a:off x="5524813" y="498812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EB1BF4-6BC7-4E81-AFE5-5504CC1C50BB}"/>
                  </a:ext>
                </a:extLst>
              </p:cNvPr>
              <p:cNvSpPr/>
              <p:nvPr/>
            </p:nvSpPr>
            <p:spPr>
              <a:xfrm>
                <a:off x="5635406" y="5944121"/>
                <a:ext cx="3392124" cy="7627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(our initially expected) ground frame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(our initially expected) body frame</a:t>
                </a:r>
              </a:p>
              <a:p>
                <a14:m>
                  <m:oMath xmlns:m="http://schemas.openxmlformats.org/officeDocument/2006/math">
                    <m:r>
                      <a:rPr lang="en-CA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sz="14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(known) UWB frame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EB1BF4-6BC7-4E81-AFE5-5504CC1C5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06" y="5944121"/>
                <a:ext cx="3392124" cy="762734"/>
              </a:xfrm>
              <a:prstGeom prst="rect">
                <a:avLst/>
              </a:prstGeom>
              <a:blipFill>
                <a:blip r:embed="rId9"/>
                <a:stretch>
                  <a:fillRect b="-6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DF07F9A-AEC7-403D-A3BF-7339FBB84DE0}"/>
              </a:ext>
            </a:extLst>
          </p:cNvPr>
          <p:cNvSpPr txBox="1"/>
          <p:nvPr/>
        </p:nvSpPr>
        <p:spPr>
          <a:xfrm>
            <a:off x="3329594" y="536530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1906DB-5D31-4770-825A-D40FE40B58D7}"/>
              </a:ext>
            </a:extLst>
          </p:cNvPr>
          <p:cNvSpPr txBox="1"/>
          <p:nvPr/>
        </p:nvSpPr>
        <p:spPr>
          <a:xfrm>
            <a:off x="2734132" y="650646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2483F0-288E-46FB-8AB8-B363834316E5}"/>
              </a:ext>
            </a:extLst>
          </p:cNvPr>
          <p:cNvSpPr txBox="1"/>
          <p:nvPr/>
        </p:nvSpPr>
        <p:spPr>
          <a:xfrm>
            <a:off x="2752887" y="479698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86B93-043E-4B35-AFFB-E4C8B05D2992}"/>
              </a:ext>
            </a:extLst>
          </p:cNvPr>
          <p:cNvSpPr txBox="1"/>
          <p:nvPr/>
        </p:nvSpPr>
        <p:spPr>
          <a:xfrm>
            <a:off x="3329594" y="595484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D56CA4-34BD-4281-9BF5-5FE3149FD896}"/>
              </a:ext>
            </a:extLst>
          </p:cNvPr>
          <p:cNvCxnSpPr/>
          <p:nvPr/>
        </p:nvCxnSpPr>
        <p:spPr>
          <a:xfrm>
            <a:off x="4057795" y="4981655"/>
            <a:ext cx="1028410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53AFFD-A351-4B3F-A6DD-E69CC75D3D9C}"/>
              </a:ext>
            </a:extLst>
          </p:cNvPr>
          <p:cNvCxnSpPr>
            <a:cxnSpLocks/>
          </p:cNvCxnSpPr>
          <p:nvPr/>
        </p:nvCxnSpPr>
        <p:spPr>
          <a:xfrm>
            <a:off x="3330122" y="5628740"/>
            <a:ext cx="0" cy="2880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29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2018-08-20-16-01-10_abs_rot0_exp3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7EAF7-CB93-4AB5-8FD1-45041FFE0ED8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4301E-27B4-4D36-A4EC-10BEA1FC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EC8C3-3687-40B1-8F62-56E65B44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82305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9C15-AF34-4EE4-A422-A9651E0C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06608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F7761-E2DA-44EC-AAF4-EF4296923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3091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52357-CAA0-4067-857E-2AD4FC76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55214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1F128-06CE-45DC-B2F0-B58E53BBF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79517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A6884F-96FA-480D-B231-38F765716E33}"/>
              </a:ext>
            </a:extLst>
          </p:cNvPr>
          <p:cNvSpPr/>
          <p:nvPr/>
        </p:nvSpPr>
        <p:spPr>
          <a:xfrm>
            <a:off x="5793897" y="5050913"/>
            <a:ext cx="845011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82F7C-0D1B-4FE9-BAC1-664F83F40FB0}"/>
              </a:ext>
            </a:extLst>
          </p:cNvPr>
          <p:cNvSpPr txBox="1"/>
          <p:nvPr/>
        </p:nvSpPr>
        <p:spPr>
          <a:xfrm>
            <a:off x="6554420" y="545680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4814B-4EEF-49FE-B85A-1A21F22B8B4A}"/>
              </a:ext>
            </a:extLst>
          </p:cNvPr>
          <p:cNvSpPr/>
          <p:nvPr/>
        </p:nvSpPr>
        <p:spPr>
          <a:xfrm>
            <a:off x="5784457" y="6036792"/>
            <a:ext cx="842920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6CBF7-5643-4A25-B284-9D141F8521AD}"/>
              </a:ext>
            </a:extLst>
          </p:cNvPr>
          <p:cNvSpPr/>
          <p:nvPr/>
        </p:nvSpPr>
        <p:spPr>
          <a:xfrm>
            <a:off x="5784456" y="4070428"/>
            <a:ext cx="845011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31E8F9-4053-4E26-97AB-82A5E67AB28B}"/>
              </a:ext>
            </a:extLst>
          </p:cNvPr>
          <p:cNvSpPr txBox="1"/>
          <p:nvPr/>
        </p:nvSpPr>
        <p:spPr>
          <a:xfrm>
            <a:off x="6528796" y="617515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DC415-7E85-491D-92BB-850BFB7E5E96}"/>
              </a:ext>
            </a:extLst>
          </p:cNvPr>
          <p:cNvSpPr txBox="1"/>
          <p:nvPr/>
        </p:nvSpPr>
        <p:spPr>
          <a:xfrm>
            <a:off x="6554420" y="4167332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0E3872-8EBF-44AC-AC96-094B3472DDF8}"/>
              </a:ext>
            </a:extLst>
          </p:cNvPr>
          <p:cNvCxnSpPr>
            <a:cxnSpLocks/>
          </p:cNvCxnSpPr>
          <p:nvPr/>
        </p:nvCxnSpPr>
        <p:spPr>
          <a:xfrm>
            <a:off x="2697513" y="2753632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FAA25D89-EFF4-4E13-949E-A7F173AAC9BE}"/>
              </a:ext>
            </a:extLst>
          </p:cNvPr>
          <p:cNvSpPr/>
          <p:nvPr/>
        </p:nvSpPr>
        <p:spPr>
          <a:xfrm>
            <a:off x="6790405" y="4963029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E89BB-2A98-449E-B88F-1509CA3356D3}"/>
              </a:ext>
            </a:extLst>
          </p:cNvPr>
          <p:cNvSpPr txBox="1"/>
          <p:nvPr/>
        </p:nvSpPr>
        <p:spPr>
          <a:xfrm>
            <a:off x="7055089" y="508416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127AD-A239-4CF7-9769-E3A699F54546}"/>
              </a:ext>
            </a:extLst>
          </p:cNvPr>
          <p:cNvSpPr txBox="1"/>
          <p:nvPr/>
        </p:nvSpPr>
        <p:spPr>
          <a:xfrm>
            <a:off x="6719114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6C95A-F721-4C40-B279-6EA8FBEB566B}"/>
              </a:ext>
            </a:extLst>
          </p:cNvPr>
          <p:cNvSpPr txBox="1"/>
          <p:nvPr/>
        </p:nvSpPr>
        <p:spPr>
          <a:xfrm>
            <a:off x="6719114" y="330943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A000770-9A5E-4BDF-8201-4696A8DEB700}"/>
              </a:ext>
            </a:extLst>
          </p:cNvPr>
          <p:cNvSpPr/>
          <p:nvPr/>
        </p:nvSpPr>
        <p:spPr>
          <a:xfrm>
            <a:off x="6790405" y="225771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7E8EF8-59D9-4FB3-AC7D-966B34BFC1F1}"/>
              </a:ext>
            </a:extLst>
          </p:cNvPr>
          <p:cNvSpPr txBox="1"/>
          <p:nvPr/>
        </p:nvSpPr>
        <p:spPr>
          <a:xfrm>
            <a:off x="6990063" y="2287813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22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2018-08-20-16-01-39_abs_rot0_exp4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08E2-E8AA-4808-A1D2-2973591B087F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CCA21-823F-4F1C-B347-422CF1E4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D54EA-B059-4737-B248-59148227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5503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F0F82-A679-4D59-9B9F-2D6C6B16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3993006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1E980-8DC8-4000-990A-4CC4B138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10509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C39EEB-1937-4FEB-9B63-F3F1312A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28012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A11C-0AFB-47AB-AE4F-A775F8850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45515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ACCB62-32DB-4CB9-B244-8B095FD214DF}"/>
              </a:ext>
            </a:extLst>
          </p:cNvPr>
          <p:cNvSpPr/>
          <p:nvPr/>
        </p:nvSpPr>
        <p:spPr>
          <a:xfrm>
            <a:off x="5106074" y="6036792"/>
            <a:ext cx="1521303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CC703-7E97-4985-AA90-7F16F0130909}"/>
              </a:ext>
            </a:extLst>
          </p:cNvPr>
          <p:cNvSpPr txBox="1"/>
          <p:nvPr/>
        </p:nvSpPr>
        <p:spPr>
          <a:xfrm>
            <a:off x="6528796" y="617515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4402E-E3D9-473C-89DF-B1DB7849314B}"/>
              </a:ext>
            </a:extLst>
          </p:cNvPr>
          <p:cNvSpPr/>
          <p:nvPr/>
        </p:nvSpPr>
        <p:spPr>
          <a:xfrm>
            <a:off x="4870056" y="4060987"/>
            <a:ext cx="1749229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8575E-D0A6-4C9B-B1B3-54EF930A9C79}"/>
              </a:ext>
            </a:extLst>
          </p:cNvPr>
          <p:cNvSpPr txBox="1"/>
          <p:nvPr/>
        </p:nvSpPr>
        <p:spPr>
          <a:xfrm>
            <a:off x="6595009" y="4343924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67BDC-5402-44AC-B4BF-692730D5B3B6}"/>
              </a:ext>
            </a:extLst>
          </p:cNvPr>
          <p:cNvCxnSpPr>
            <a:cxnSpLocks/>
          </p:cNvCxnSpPr>
          <p:nvPr/>
        </p:nvCxnSpPr>
        <p:spPr>
          <a:xfrm>
            <a:off x="2682917" y="2456208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39551BF-EFD7-44B8-B05C-AA7E047A78F0}"/>
              </a:ext>
            </a:extLst>
          </p:cNvPr>
          <p:cNvSpPr/>
          <p:nvPr/>
        </p:nvSpPr>
        <p:spPr>
          <a:xfrm>
            <a:off x="6763401" y="223930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8B43-A8CA-4C2E-AD6B-F873DD17EE85}"/>
              </a:ext>
            </a:extLst>
          </p:cNvPr>
          <p:cNvSpPr txBox="1"/>
          <p:nvPr/>
        </p:nvSpPr>
        <p:spPr>
          <a:xfrm>
            <a:off x="6963059" y="226940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6C77E-A04D-4548-936D-73340FA0470D}"/>
              </a:ext>
            </a:extLst>
          </p:cNvPr>
          <p:cNvSpPr txBox="1"/>
          <p:nvPr/>
        </p:nvSpPr>
        <p:spPr>
          <a:xfrm>
            <a:off x="6719114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8C290D-95EF-4A9E-A7C6-CB4C20B2CB14}"/>
              </a:ext>
            </a:extLst>
          </p:cNvPr>
          <p:cNvSpPr txBox="1"/>
          <p:nvPr/>
        </p:nvSpPr>
        <p:spPr>
          <a:xfrm>
            <a:off x="6719114" y="330943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0EFDA38-DBC4-49A2-B124-32AD6D510CBA}"/>
              </a:ext>
            </a:extLst>
          </p:cNvPr>
          <p:cNvSpPr/>
          <p:nvPr/>
        </p:nvSpPr>
        <p:spPr>
          <a:xfrm>
            <a:off x="6769400" y="517048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21EBB-3CBC-4A61-96EB-911E3FBE5390}"/>
              </a:ext>
            </a:extLst>
          </p:cNvPr>
          <p:cNvSpPr txBox="1"/>
          <p:nvPr/>
        </p:nvSpPr>
        <p:spPr>
          <a:xfrm>
            <a:off x="7034084" y="5291623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-90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2413453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2018-08-20-16-02-18_abs_rot0_exp5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9C2E-2990-4F7E-A4DC-178C953E0E91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AA56E-75F4-48C3-9C69-E2CDAE23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D5FB3-79D2-42CB-8532-C9B784EB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4857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B80B5-55F9-462D-BF2B-631AC475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5171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63A79-EA1B-4562-BDEC-0E022CA20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9857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FF4398-C93D-4629-AF4E-25C9706B0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45428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4035C2-017D-4FA3-A074-9BB7E9A37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92285"/>
            <a:ext cx="5082124" cy="90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A36B9-9339-4B85-9AE1-1AFF6AF692A3}"/>
              </a:ext>
            </a:extLst>
          </p:cNvPr>
          <p:cNvCxnSpPr>
            <a:cxnSpLocks/>
          </p:cNvCxnSpPr>
          <p:nvPr/>
        </p:nvCxnSpPr>
        <p:spPr>
          <a:xfrm>
            <a:off x="2692442" y="3794471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B9868A76-DD35-47F2-A1D3-F54C52DEA464}"/>
              </a:ext>
            </a:extLst>
          </p:cNvPr>
          <p:cNvSpPr/>
          <p:nvPr/>
        </p:nvSpPr>
        <p:spPr>
          <a:xfrm>
            <a:off x="6763401" y="329848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4AD17-ED19-4E81-B068-A3687509BEBF}"/>
              </a:ext>
            </a:extLst>
          </p:cNvPr>
          <p:cNvSpPr txBox="1"/>
          <p:nvPr/>
        </p:nvSpPr>
        <p:spPr>
          <a:xfrm>
            <a:off x="6963059" y="332858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E313A-2E30-4638-A98F-EA198FDA2E1E}"/>
              </a:ext>
            </a:extLst>
          </p:cNvPr>
          <p:cNvSpPr txBox="1"/>
          <p:nvPr/>
        </p:nvSpPr>
        <p:spPr>
          <a:xfrm>
            <a:off x="6719113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7756C-A868-4D40-AFC4-C931B617FAD5}"/>
              </a:ext>
            </a:extLst>
          </p:cNvPr>
          <p:cNvSpPr txBox="1"/>
          <p:nvPr/>
        </p:nvSpPr>
        <p:spPr>
          <a:xfrm>
            <a:off x="6719113" y="247022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112C8-1281-4CF0-9680-C6849C5B36AB}"/>
              </a:ext>
            </a:extLst>
          </p:cNvPr>
          <p:cNvSpPr txBox="1"/>
          <p:nvPr/>
        </p:nvSpPr>
        <p:spPr>
          <a:xfrm>
            <a:off x="6719113" y="436295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1083CE-3FE2-4C08-AD4E-93F2F99B08DA}"/>
              </a:ext>
            </a:extLst>
          </p:cNvPr>
          <p:cNvSpPr txBox="1"/>
          <p:nvPr/>
        </p:nvSpPr>
        <p:spPr>
          <a:xfrm>
            <a:off x="6719113" y="530623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DB428E3-2D39-4CFB-9434-3572C4756096}"/>
              </a:ext>
            </a:extLst>
          </p:cNvPr>
          <p:cNvSpPr/>
          <p:nvPr/>
        </p:nvSpPr>
        <p:spPr>
          <a:xfrm>
            <a:off x="6721385" y="6216572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BE55C-CE56-480A-8CA6-3CA24E424F93}"/>
              </a:ext>
            </a:extLst>
          </p:cNvPr>
          <p:cNvSpPr txBox="1"/>
          <p:nvPr/>
        </p:nvSpPr>
        <p:spPr>
          <a:xfrm>
            <a:off x="6986069" y="6337712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974165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0,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2018-08-20-16-02-47_abs_rot0_exp6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76493-9079-4701-BE61-6AE85DCB0440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1067-41B5-4F70-AB80-132EA12B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48167-0089-4FED-B85B-7BFCBAA4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4468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FA3C5-C082-4AF0-AA82-62B6D24B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399093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658EF-196A-4AF8-815F-36C5CD7FD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0740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37CF2-EBCC-4713-ADEE-EB046969A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23866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F16E8-A3FB-408E-A2BE-61AA75C2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40332"/>
            <a:ext cx="5082124" cy="9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F1113-6F13-48DF-B52C-174F3762DC9A}"/>
              </a:ext>
            </a:extLst>
          </p:cNvPr>
          <p:cNvSpPr txBox="1"/>
          <p:nvPr/>
        </p:nvSpPr>
        <p:spPr>
          <a:xfrm>
            <a:off x="6719113" y="436295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EA20F-6AFE-4A64-8744-1760FAB4B8D5}"/>
              </a:ext>
            </a:extLst>
          </p:cNvPr>
          <p:cNvSpPr txBox="1"/>
          <p:nvPr/>
        </p:nvSpPr>
        <p:spPr>
          <a:xfrm>
            <a:off x="6719113" y="530623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4D0D8F-D61F-4387-A0A8-8AE850093A2B}"/>
              </a:ext>
            </a:extLst>
          </p:cNvPr>
          <p:cNvSpPr/>
          <p:nvPr/>
        </p:nvSpPr>
        <p:spPr>
          <a:xfrm>
            <a:off x="6721385" y="6216572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94E1D-25D3-4ED5-81DD-123BD660A89B}"/>
              </a:ext>
            </a:extLst>
          </p:cNvPr>
          <p:cNvSpPr txBox="1"/>
          <p:nvPr/>
        </p:nvSpPr>
        <p:spPr>
          <a:xfrm>
            <a:off x="6986069" y="6337712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-90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CC1A28-7653-4985-9632-773716345055}"/>
              </a:ext>
            </a:extLst>
          </p:cNvPr>
          <p:cNvCxnSpPr>
            <a:cxnSpLocks/>
          </p:cNvCxnSpPr>
          <p:nvPr/>
        </p:nvCxnSpPr>
        <p:spPr>
          <a:xfrm>
            <a:off x="2692442" y="3222971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23766B8-F9F9-4458-90FF-141EDC22A8DA}"/>
              </a:ext>
            </a:extLst>
          </p:cNvPr>
          <p:cNvSpPr/>
          <p:nvPr/>
        </p:nvSpPr>
        <p:spPr>
          <a:xfrm>
            <a:off x="6763401" y="329848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B86E1-9594-4FDC-983A-90F28137768B}"/>
              </a:ext>
            </a:extLst>
          </p:cNvPr>
          <p:cNvSpPr txBox="1"/>
          <p:nvPr/>
        </p:nvSpPr>
        <p:spPr>
          <a:xfrm>
            <a:off x="6963059" y="332858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33267-3B94-4A2B-AA10-2DC46685A8A1}"/>
              </a:ext>
            </a:extLst>
          </p:cNvPr>
          <p:cNvSpPr txBox="1"/>
          <p:nvPr/>
        </p:nvSpPr>
        <p:spPr>
          <a:xfrm>
            <a:off x="6719113" y="138416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5CAF7-97E1-4C03-885D-465A15332CBC}"/>
              </a:ext>
            </a:extLst>
          </p:cNvPr>
          <p:cNvSpPr txBox="1"/>
          <p:nvPr/>
        </p:nvSpPr>
        <p:spPr>
          <a:xfrm>
            <a:off x="6719113" y="234957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80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54D2-16AB-485E-A5BF-97899D4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E341-9522-4344-8ECC-7B73367666B2}"/>
              </a:ext>
            </a:extLst>
          </p:cNvPr>
          <p:cNvSpPr txBox="1"/>
          <p:nvPr/>
        </p:nvSpPr>
        <p:spPr>
          <a:xfrm>
            <a:off x="2682701" y="2767281"/>
            <a:ext cx="37785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Arial" panose="020B0604020202020204" pitchFamily="34" charset="0"/>
                <a:cs typeface="Arial" panose="020B0604020202020204" pitchFamily="34" charset="0"/>
              </a:rPr>
              <a:t>Rot 135</a:t>
            </a:r>
          </a:p>
        </p:txBody>
      </p:sp>
    </p:spTree>
    <p:extLst>
      <p:ext uri="{BB962C8B-B14F-4D97-AF65-F5344CB8AC3E}">
        <p14:creationId xmlns:p14="http://schemas.microsoft.com/office/powerpoint/2010/main" val="159172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60147-3B8F-486E-8E08-C96D53F5522B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6CD4F-58B7-4522-9645-DAFF4DF6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38904-9F36-4636-8AD4-9EBD2C2A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0661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9970C-BD95-48AE-8A13-10242E69B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43324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24833-08DF-4395-803E-E5A4A6162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85987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9F770-C062-4194-8A9A-C39BC3F0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28650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3915C-F03A-4154-8161-518734275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71313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573D66-83BC-4F4E-8863-FD385D38E7B9}"/>
              </a:ext>
            </a:extLst>
          </p:cNvPr>
          <p:cNvSpPr/>
          <p:nvPr/>
        </p:nvSpPr>
        <p:spPr>
          <a:xfrm>
            <a:off x="5728335" y="5060421"/>
            <a:ext cx="919163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544B99B-5724-4760-99AD-DBCF9559553C}"/>
              </a:ext>
            </a:extLst>
          </p:cNvPr>
          <p:cNvSpPr/>
          <p:nvPr/>
        </p:nvSpPr>
        <p:spPr>
          <a:xfrm>
            <a:off x="6698375" y="1295764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9B9382E-6D89-4BB6-AAA9-38232B963FF8}"/>
              </a:ext>
            </a:extLst>
          </p:cNvPr>
          <p:cNvSpPr/>
          <p:nvPr/>
        </p:nvSpPr>
        <p:spPr>
          <a:xfrm>
            <a:off x="6698375" y="385665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F4867-F3AC-4927-B16B-4BDF62309E7F}"/>
              </a:ext>
            </a:extLst>
          </p:cNvPr>
          <p:cNvSpPr txBox="1"/>
          <p:nvPr/>
        </p:nvSpPr>
        <p:spPr>
          <a:xfrm>
            <a:off x="6963059" y="3977795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0CD17-44C7-4F3C-82F7-092344D1660E}"/>
              </a:ext>
            </a:extLst>
          </p:cNvPr>
          <p:cNvSpPr txBox="1"/>
          <p:nvPr/>
        </p:nvSpPr>
        <p:spPr>
          <a:xfrm>
            <a:off x="6898033" y="1325861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F119B-32B5-4FC4-A581-E79DA60E413A}"/>
              </a:ext>
            </a:extLst>
          </p:cNvPr>
          <p:cNvSpPr txBox="1"/>
          <p:nvPr/>
        </p:nvSpPr>
        <p:spPr>
          <a:xfrm>
            <a:off x="6546800" y="519831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62028-4D5B-41CE-88DF-46DC1AE1B5C6}"/>
              </a:ext>
            </a:extLst>
          </p:cNvPr>
          <p:cNvSpPr txBox="1"/>
          <p:nvPr/>
        </p:nvSpPr>
        <p:spPr>
          <a:xfrm>
            <a:off x="6812675" y="2307241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668A0-6247-4405-9955-492535DC0CAA}"/>
              </a:ext>
            </a:extLst>
          </p:cNvPr>
          <p:cNvSpPr txBox="1"/>
          <p:nvPr/>
        </p:nvSpPr>
        <p:spPr>
          <a:xfrm>
            <a:off x="6812675" y="3213654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7090D-FBF5-4FF0-8B41-8380516E6C89}"/>
              </a:ext>
            </a:extLst>
          </p:cNvPr>
          <p:cNvSpPr txBox="1"/>
          <p:nvPr/>
        </p:nvSpPr>
        <p:spPr>
          <a:xfrm>
            <a:off x="6687937" y="6254112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FB4F43-CA94-46E4-A606-797E42962955}"/>
              </a:ext>
            </a:extLst>
          </p:cNvPr>
          <p:cNvCxnSpPr>
            <a:cxnSpLocks/>
          </p:cNvCxnSpPr>
          <p:nvPr/>
        </p:nvCxnSpPr>
        <p:spPr>
          <a:xfrm>
            <a:off x="2690854" y="1851370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11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x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9C8EA-A5F0-4598-811F-83BCC458B774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CB374-E5F6-45F4-BAE2-05E660E4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9F891-6D52-44EF-A97F-3A323F52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01772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EF83-54D1-4616-93F1-72161E89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45546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52F90-A6EA-4665-9580-F712ABA3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8932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03A52-8260-4F5B-95CA-CFC6BA9B9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33094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AEE58-6619-45A1-A5A3-A331B2B1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76868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A159FB-DD5C-49B9-8AE7-7C6F9667272D}"/>
              </a:ext>
            </a:extLst>
          </p:cNvPr>
          <p:cNvSpPr/>
          <p:nvPr/>
        </p:nvSpPr>
        <p:spPr>
          <a:xfrm>
            <a:off x="5400675" y="5083281"/>
            <a:ext cx="1205865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F75DA-FBE5-4803-810E-8BDD04CC1983}"/>
              </a:ext>
            </a:extLst>
          </p:cNvPr>
          <p:cNvSpPr txBox="1"/>
          <p:nvPr/>
        </p:nvSpPr>
        <p:spPr>
          <a:xfrm>
            <a:off x="6554420" y="5205454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96DE8-9A1A-4C35-86B6-DC3FBCE4E187}"/>
              </a:ext>
            </a:extLst>
          </p:cNvPr>
          <p:cNvSpPr txBox="1"/>
          <p:nvPr/>
        </p:nvSpPr>
        <p:spPr>
          <a:xfrm>
            <a:off x="6812675" y="2307241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36B09-9944-4F48-9B91-184BF76700AE}"/>
              </a:ext>
            </a:extLst>
          </p:cNvPr>
          <p:cNvSpPr txBox="1"/>
          <p:nvPr/>
        </p:nvSpPr>
        <p:spPr>
          <a:xfrm>
            <a:off x="6812675" y="3213654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FDDC2FF-465D-422B-839A-0EDAF4EA2C55}"/>
              </a:ext>
            </a:extLst>
          </p:cNvPr>
          <p:cNvSpPr/>
          <p:nvPr/>
        </p:nvSpPr>
        <p:spPr>
          <a:xfrm>
            <a:off x="6698375" y="1295764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D0C71-006C-4CB0-82E4-537BD08D2083}"/>
              </a:ext>
            </a:extLst>
          </p:cNvPr>
          <p:cNvSpPr txBox="1"/>
          <p:nvPr/>
        </p:nvSpPr>
        <p:spPr>
          <a:xfrm>
            <a:off x="6898033" y="1325861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134335C4-E23F-4EA5-837C-587977D81053}"/>
              </a:ext>
            </a:extLst>
          </p:cNvPr>
          <p:cNvSpPr/>
          <p:nvPr/>
        </p:nvSpPr>
        <p:spPr>
          <a:xfrm>
            <a:off x="6698375" y="385665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CC0A3-4E06-4D64-A05F-9CF8D4483199}"/>
              </a:ext>
            </a:extLst>
          </p:cNvPr>
          <p:cNvSpPr txBox="1"/>
          <p:nvPr/>
        </p:nvSpPr>
        <p:spPr>
          <a:xfrm>
            <a:off x="6963059" y="3977795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-90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75147-09EE-47B6-9B1C-7AEC32D5E2C2}"/>
              </a:ext>
            </a:extLst>
          </p:cNvPr>
          <p:cNvSpPr txBox="1"/>
          <p:nvPr/>
        </p:nvSpPr>
        <p:spPr>
          <a:xfrm>
            <a:off x="6698375" y="6256533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9C8DC-BCA1-4F68-B24C-5B5644DE9CEA}"/>
              </a:ext>
            </a:extLst>
          </p:cNvPr>
          <p:cNvCxnSpPr>
            <a:cxnSpLocks/>
          </p:cNvCxnSpPr>
          <p:nvPr/>
        </p:nvCxnSpPr>
        <p:spPr>
          <a:xfrm>
            <a:off x="2695616" y="1456082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83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2018-08-20-16-04-22_abs_rot135_exp3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7EAF7-CB93-4AB5-8FD1-45041FFE0ED8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9629D-0E9A-4EA2-88FD-E54A6A35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951A7-FFB1-49FD-B5E7-CBDFCE8C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96056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F2552-9C0B-48EB-8D68-03F6BD44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34111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91FA6-275E-4005-B967-3BDB3F10C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72166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1CB72-722F-415E-A58A-9DE714FCC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10221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209BD-62E7-4F95-ADCC-D4CF8158F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48276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6B12A-A68F-49A4-A655-9C543BF1EA25}"/>
              </a:ext>
            </a:extLst>
          </p:cNvPr>
          <p:cNvSpPr/>
          <p:nvPr/>
        </p:nvSpPr>
        <p:spPr>
          <a:xfrm>
            <a:off x="5661661" y="5073773"/>
            <a:ext cx="962008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6B2BE-6E85-4AAE-95AA-757054C58B60}"/>
              </a:ext>
            </a:extLst>
          </p:cNvPr>
          <p:cNvSpPr txBox="1"/>
          <p:nvPr/>
        </p:nvSpPr>
        <p:spPr>
          <a:xfrm>
            <a:off x="6554420" y="545680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85E2C-9C17-4776-891B-F4F94A5E763A}"/>
              </a:ext>
            </a:extLst>
          </p:cNvPr>
          <p:cNvSpPr/>
          <p:nvPr/>
        </p:nvSpPr>
        <p:spPr>
          <a:xfrm>
            <a:off x="5669280" y="6036792"/>
            <a:ext cx="958097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6D42D-D6A8-4052-AE7A-49F895775924}"/>
              </a:ext>
            </a:extLst>
          </p:cNvPr>
          <p:cNvSpPr/>
          <p:nvPr/>
        </p:nvSpPr>
        <p:spPr>
          <a:xfrm>
            <a:off x="5669280" y="4108528"/>
            <a:ext cx="952567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C8FE-029B-4628-B879-C16F9F6261B0}"/>
              </a:ext>
            </a:extLst>
          </p:cNvPr>
          <p:cNvSpPr txBox="1"/>
          <p:nvPr/>
        </p:nvSpPr>
        <p:spPr>
          <a:xfrm>
            <a:off x="6528796" y="617515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A83B1-A50B-4CFD-8A23-01D973B66E5A}"/>
              </a:ext>
            </a:extLst>
          </p:cNvPr>
          <p:cNvSpPr txBox="1"/>
          <p:nvPr/>
        </p:nvSpPr>
        <p:spPr>
          <a:xfrm>
            <a:off x="6554420" y="4167332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18724887-73CE-4451-8BEB-3B6B43D831E4}"/>
              </a:ext>
            </a:extLst>
          </p:cNvPr>
          <p:cNvSpPr/>
          <p:nvPr/>
        </p:nvSpPr>
        <p:spPr>
          <a:xfrm>
            <a:off x="6790405" y="4963029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3442-0AEC-479A-B35F-0E71F0367C26}"/>
              </a:ext>
            </a:extLst>
          </p:cNvPr>
          <p:cNvSpPr txBox="1"/>
          <p:nvPr/>
        </p:nvSpPr>
        <p:spPr>
          <a:xfrm>
            <a:off x="7055089" y="508416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F26C4-676C-4A54-AD76-AE39D80456F9}"/>
              </a:ext>
            </a:extLst>
          </p:cNvPr>
          <p:cNvSpPr txBox="1"/>
          <p:nvPr/>
        </p:nvSpPr>
        <p:spPr>
          <a:xfrm>
            <a:off x="6719114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56500-B0FF-4C9E-82F1-5A6CBDB7E864}"/>
              </a:ext>
            </a:extLst>
          </p:cNvPr>
          <p:cNvSpPr txBox="1"/>
          <p:nvPr/>
        </p:nvSpPr>
        <p:spPr>
          <a:xfrm>
            <a:off x="6719114" y="330943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8FE9DC47-3D06-4371-AF2C-1DBA5E0D16A4}"/>
              </a:ext>
            </a:extLst>
          </p:cNvPr>
          <p:cNvSpPr/>
          <p:nvPr/>
        </p:nvSpPr>
        <p:spPr>
          <a:xfrm>
            <a:off x="6790405" y="225771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AA41C-90F3-4A6A-8266-A2D74A047671}"/>
              </a:ext>
            </a:extLst>
          </p:cNvPr>
          <p:cNvSpPr txBox="1"/>
          <p:nvPr/>
        </p:nvSpPr>
        <p:spPr>
          <a:xfrm>
            <a:off x="6990063" y="2287813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23BFD5-BB46-4145-98E2-4D9F33611775}"/>
              </a:ext>
            </a:extLst>
          </p:cNvPr>
          <p:cNvCxnSpPr>
            <a:cxnSpLocks/>
          </p:cNvCxnSpPr>
          <p:nvPr/>
        </p:nvCxnSpPr>
        <p:spPr>
          <a:xfrm>
            <a:off x="2692751" y="2763157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2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y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2018-08-20-16-06-08_abs_rot135_exp4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08E2-E8AA-4808-A1D2-2973591B087F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06F6E-BE02-4136-9F05-8C607FB7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781A2-21B2-4637-AB3E-5E640559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79657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03100-B7CD-4653-BF83-4A527988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01312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1D48A-ACD8-4659-8A82-3C86A520B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22967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D28BC7-AC90-401E-8B59-7E7BD9D5F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044622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76664-D62A-4BBC-8086-ACF1D0468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066277"/>
            <a:ext cx="5082124" cy="90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8BBF-5B65-4E2F-9E40-1D0879270441}"/>
              </a:ext>
            </a:extLst>
          </p:cNvPr>
          <p:cNvSpPr/>
          <p:nvPr/>
        </p:nvSpPr>
        <p:spPr>
          <a:xfrm>
            <a:off x="5106074" y="6036792"/>
            <a:ext cx="1521303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7CE38-77F9-4AE2-94BB-C37D4D6DF637}"/>
              </a:ext>
            </a:extLst>
          </p:cNvPr>
          <p:cNvSpPr txBox="1"/>
          <p:nvPr/>
        </p:nvSpPr>
        <p:spPr>
          <a:xfrm>
            <a:off x="6528796" y="6175150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2254B-9AAE-40C5-B4A4-D2D8DCDAC6A6}"/>
              </a:ext>
            </a:extLst>
          </p:cNvPr>
          <p:cNvSpPr/>
          <p:nvPr/>
        </p:nvSpPr>
        <p:spPr>
          <a:xfrm>
            <a:off x="5097982" y="4077171"/>
            <a:ext cx="1537487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55E4E-694D-4C97-B509-75FB99AB6518}"/>
              </a:ext>
            </a:extLst>
          </p:cNvPr>
          <p:cNvSpPr txBox="1"/>
          <p:nvPr/>
        </p:nvSpPr>
        <p:spPr>
          <a:xfrm>
            <a:off x="6595009" y="4343924"/>
            <a:ext cx="1211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Abnormal section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323A5CA-2789-48EA-970F-58F98289D9B1}"/>
              </a:ext>
            </a:extLst>
          </p:cNvPr>
          <p:cNvSpPr/>
          <p:nvPr/>
        </p:nvSpPr>
        <p:spPr>
          <a:xfrm>
            <a:off x="6763401" y="223930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245C5-6521-4CD4-AE71-9CB5D9D4DC51}"/>
              </a:ext>
            </a:extLst>
          </p:cNvPr>
          <p:cNvSpPr txBox="1"/>
          <p:nvPr/>
        </p:nvSpPr>
        <p:spPr>
          <a:xfrm>
            <a:off x="6963059" y="226940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4A7E2-EDA2-40C7-9704-9FEAB4E4E6D5}"/>
              </a:ext>
            </a:extLst>
          </p:cNvPr>
          <p:cNvSpPr txBox="1"/>
          <p:nvPr/>
        </p:nvSpPr>
        <p:spPr>
          <a:xfrm>
            <a:off x="6719114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9AE09-1DC0-4A29-BB13-496B91D817C3}"/>
              </a:ext>
            </a:extLst>
          </p:cNvPr>
          <p:cNvSpPr txBox="1"/>
          <p:nvPr/>
        </p:nvSpPr>
        <p:spPr>
          <a:xfrm>
            <a:off x="6719114" y="330943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6B10994-FADC-43A5-B43F-B2A9CAFF4312}"/>
              </a:ext>
            </a:extLst>
          </p:cNvPr>
          <p:cNvSpPr/>
          <p:nvPr/>
        </p:nvSpPr>
        <p:spPr>
          <a:xfrm>
            <a:off x="6769400" y="517048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6A00D-BD7E-4BA0-A4BF-7250EC2652BA}"/>
              </a:ext>
            </a:extLst>
          </p:cNvPr>
          <p:cNvSpPr txBox="1"/>
          <p:nvPr/>
        </p:nvSpPr>
        <p:spPr>
          <a:xfrm>
            <a:off x="7034084" y="5291623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-90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881D48-9A5A-4C46-97D5-41C27C05C310}"/>
              </a:ext>
            </a:extLst>
          </p:cNvPr>
          <p:cNvCxnSpPr>
            <a:cxnSpLocks/>
          </p:cNvCxnSpPr>
          <p:nvPr/>
        </p:nvCxnSpPr>
        <p:spPr>
          <a:xfrm>
            <a:off x="2697204" y="2389533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BD6F1-39BE-431E-BDDE-D271856CE2C3}"/>
              </a:ext>
            </a:extLst>
          </p:cNvPr>
          <p:cNvSpPr/>
          <p:nvPr/>
        </p:nvSpPr>
        <p:spPr>
          <a:xfrm>
            <a:off x="5721069" y="5046867"/>
            <a:ext cx="913051" cy="71976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85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(counter-clockwise)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2018-08-20-16-06-41_abs_rot135_exp5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49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9C2E-2990-4F7E-A4DC-178C953E0E91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DD777-9E01-4A92-A618-A310EEFB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E0E04-080A-4644-B27C-AF45220C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5012621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E4124-F5B7-4490-BD3B-8FA95CE3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67241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ED57D-FC89-44B2-8762-927E5656E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121861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BB209-2C05-4899-9810-A2A9C8736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76481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693A7-7946-4C12-AC9E-AE0B5050E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231101"/>
            <a:ext cx="5082124" cy="900000"/>
          </a:xfrm>
          <a:prstGeom prst="rect">
            <a:avLst/>
          </a:prstGeom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31CA8B-3D5F-4505-9343-A9B030A02319}"/>
              </a:ext>
            </a:extLst>
          </p:cNvPr>
          <p:cNvSpPr/>
          <p:nvPr/>
        </p:nvSpPr>
        <p:spPr>
          <a:xfrm>
            <a:off x="6763401" y="329848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D1D44-2634-4291-9DD1-CCF615213D51}"/>
              </a:ext>
            </a:extLst>
          </p:cNvPr>
          <p:cNvSpPr txBox="1"/>
          <p:nvPr/>
        </p:nvSpPr>
        <p:spPr>
          <a:xfrm>
            <a:off x="6963059" y="332858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(+)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7C76E-EB42-42F7-B89E-A4C63604865D}"/>
              </a:ext>
            </a:extLst>
          </p:cNvPr>
          <p:cNvSpPr txBox="1"/>
          <p:nvPr/>
        </p:nvSpPr>
        <p:spPr>
          <a:xfrm>
            <a:off x="6719113" y="150481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B0F1F-BCAF-4875-95DA-F23902910C83}"/>
              </a:ext>
            </a:extLst>
          </p:cNvPr>
          <p:cNvSpPr txBox="1"/>
          <p:nvPr/>
        </p:nvSpPr>
        <p:spPr>
          <a:xfrm>
            <a:off x="6719113" y="247022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616CF-0A07-44FF-82EF-DB49DDCD2F97}"/>
              </a:ext>
            </a:extLst>
          </p:cNvPr>
          <p:cNvSpPr txBox="1"/>
          <p:nvPr/>
        </p:nvSpPr>
        <p:spPr>
          <a:xfrm>
            <a:off x="6719113" y="436295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C1A4CD-0E92-4CEB-9C46-FFA8E41B89B4}"/>
              </a:ext>
            </a:extLst>
          </p:cNvPr>
          <p:cNvSpPr txBox="1"/>
          <p:nvPr/>
        </p:nvSpPr>
        <p:spPr>
          <a:xfrm>
            <a:off x="6719113" y="530623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B621538-8AF3-48C1-AFCC-E5F7045A7270}"/>
              </a:ext>
            </a:extLst>
          </p:cNvPr>
          <p:cNvSpPr/>
          <p:nvPr/>
        </p:nvSpPr>
        <p:spPr>
          <a:xfrm>
            <a:off x="6721385" y="6216572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081BA-F23F-4C31-863F-91BE9BAE6C2A}"/>
              </a:ext>
            </a:extLst>
          </p:cNvPr>
          <p:cNvSpPr txBox="1"/>
          <p:nvPr/>
        </p:nvSpPr>
        <p:spPr>
          <a:xfrm>
            <a:off x="6986069" y="6337712"/>
            <a:ext cx="16626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around 135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09BB0-6A37-4132-96F1-A4E1CCC46731}"/>
              </a:ext>
            </a:extLst>
          </p:cNvPr>
          <p:cNvCxnSpPr>
            <a:cxnSpLocks/>
          </p:cNvCxnSpPr>
          <p:nvPr/>
        </p:nvCxnSpPr>
        <p:spPr>
          <a:xfrm>
            <a:off x="2692442" y="3813521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5038091-C5CA-486A-9E3A-34EC27D7EB24}"/>
              </a:ext>
            </a:extLst>
          </p:cNvPr>
          <p:cNvSpPr/>
          <p:nvPr/>
        </p:nvSpPr>
        <p:spPr>
          <a:xfrm>
            <a:off x="0" y="1311626"/>
            <a:ext cx="9144000" cy="2412000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A220D-8D86-4E00-A2F9-2995E120C4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565426"/>
                <a:ext cx="9144000" cy="610234"/>
              </a:xfrm>
            </p:spPr>
            <p:txBody>
              <a:bodyPr/>
              <a:lstStyle/>
              <a:p>
                <a:r>
                  <a:rPr lang="en-CA" dirty="0"/>
                  <a:t>Inferring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CA" dirty="0"/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</m:oMath>
                </a14:m>
                <a:endParaRPr lang="en-CA" baseline="30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A220D-8D86-4E00-A2F9-2995E120C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5426"/>
                <a:ext cx="9144000" cy="610234"/>
              </a:xfrm>
              <a:blipFill>
                <a:blip r:embed="rId2"/>
                <a:stretch>
                  <a:fillRect t="-17000" b="-2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DFCD0-5547-4863-964B-17AC82B0C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7246"/>
                <a:ext cx="7886700" cy="252000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We measured ground-truth position using the total station, </a:t>
                </a:r>
                <a:br>
                  <a:rPr lang="en-CA" dirty="0"/>
                </a:br>
                <a:r>
                  <a:rPr lang="en-CA" dirty="0"/>
                  <a:t>→ We could compute acc </a:t>
                </a:r>
                <a:r>
                  <a:rPr lang="en-CA" dirty="0" err="1"/>
                  <a:t>wrt</a:t>
                </a:r>
                <a:r>
                  <a:rPr lang="en-CA" dirty="0"/>
                  <a:t> the UWB frame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dirty="0"/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  <m: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p>
                    </m:sSubSup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Because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are thought to be aligned, we could expect the </a:t>
                </a:r>
                <a:br>
                  <a:rPr lang="en-CA" dirty="0"/>
                </a:br>
                <a:r>
                  <a:rPr lang="en-CA" dirty="0"/>
                  <a:t>relationship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p>
                    </m:sSubSup>
                  </m:oMath>
                </a14:m>
                <a:r>
                  <a:rPr lang="en-CA" dirty="0"/>
                  <a:t>, as in the table below.</a:t>
                </a:r>
                <a:br>
                  <a:rPr lang="en-CA" dirty="0"/>
                </a:br>
                <a:r>
                  <a:rPr lang="en-CA" dirty="0"/>
                  <a:t>("By our expectation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")</a:t>
                </a:r>
              </a:p>
              <a:p>
                <a:r>
                  <a:rPr lang="en-CA" dirty="0"/>
                  <a:t>However, we discovered the relationship in ("By observation").</a:t>
                </a:r>
              </a:p>
              <a:p>
                <a:r>
                  <a:rPr lang="en-CA" dirty="0"/>
                  <a:t>Then, we could inversely guess the ground frame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DFCD0-5547-4863-964B-17AC82B0C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7246"/>
                <a:ext cx="7886700" cy="2520000"/>
              </a:xfrm>
              <a:blipFill>
                <a:blip r:embed="rId3"/>
                <a:stretch>
                  <a:fillRect l="-464" t="-2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AE93-0647-4147-AB59-70A84948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F8B891-F079-4D1B-A5F3-0F2F0CAC2B3B}"/>
              </a:ext>
            </a:extLst>
          </p:cNvPr>
          <p:cNvGrpSpPr/>
          <p:nvPr/>
        </p:nvGrpSpPr>
        <p:grpSpPr>
          <a:xfrm>
            <a:off x="2811042" y="5735576"/>
            <a:ext cx="595746" cy="576958"/>
            <a:chOff x="2064233" y="3018622"/>
            <a:chExt cx="595746" cy="57695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D10BB0-8DE7-4124-963B-A2BBE31F5B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51F22B-9459-44F7-AE19-D6D1CB482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AEF263-3FC8-42BC-95A0-485358512AB7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4FE2E94-90A7-4B0F-86E8-623EB65D7A97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27550E-9924-44D9-A291-E33E47A4D6EF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0147A1-37A2-4789-BDA1-8AEF2D4F29D7}"/>
                  </a:ext>
                </a:extLst>
              </p:cNvPr>
              <p:cNvSpPr txBox="1"/>
              <p:nvPr/>
            </p:nvSpPr>
            <p:spPr>
              <a:xfrm>
                <a:off x="3418391" y="6212098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0147A1-37A2-4789-BDA1-8AEF2D4F2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91" y="6212098"/>
                <a:ext cx="245260" cy="276999"/>
              </a:xfrm>
              <a:prstGeom prst="rect">
                <a:avLst/>
              </a:prstGeom>
              <a:blipFill>
                <a:blip r:embed="rId4"/>
                <a:stretch>
                  <a:fillRect l="-37500" t="-8889" r="-37500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ABF957-2EA4-43BB-B50B-BEFC277F2217}"/>
                  </a:ext>
                </a:extLst>
              </p:cNvPr>
              <p:cNvSpPr txBox="1"/>
              <p:nvPr/>
            </p:nvSpPr>
            <p:spPr>
              <a:xfrm>
                <a:off x="4808235" y="5959349"/>
                <a:ext cx="3913029" cy="401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  <m:sup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p>
                    </m:sSubSup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is computed from ground-truth position </a:t>
                </a:r>
                <a:b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</a:br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using total station,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is given from flight controller.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ABF957-2EA4-43BB-B50B-BEFC277F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35" y="5959349"/>
                <a:ext cx="3913029" cy="401457"/>
              </a:xfrm>
              <a:prstGeom prst="rect">
                <a:avLst/>
              </a:prstGeom>
              <a:blipFill>
                <a:blip r:embed="rId5"/>
                <a:stretch>
                  <a:fillRect t="-12308" b="-2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3D9454E1-689D-43BF-BF07-CB2D86B5AF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927037"/>
                  </p:ext>
                </p:extLst>
              </p:nvPr>
            </p:nvGraphicFramePr>
            <p:xfrm>
              <a:off x="4828393" y="3810631"/>
              <a:ext cx="3884425" cy="183927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98199">
                      <a:extLst>
                        <a:ext uri="{9D8B030D-6E8A-4147-A177-3AD203B41FA5}">
                          <a16:colId xmlns:a16="http://schemas.microsoft.com/office/drawing/2014/main" val="1460974518"/>
                        </a:ext>
                      </a:extLst>
                    </a:gridCol>
                    <a:gridCol w="1986226">
                      <a:extLst>
                        <a:ext uri="{9D8B030D-6E8A-4147-A177-3AD203B41FA5}">
                          <a16:colId xmlns:a16="http://schemas.microsoft.com/office/drawing/2014/main" val="2556539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By our</a:t>
                          </a:r>
                          <a:r>
                            <a:rPr lang="en-CA" sz="1400" baseline="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 expectation </a:t>
                          </a:r>
                          <a:br>
                            <a:rPr lang="en-CA" sz="1400" baseline="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a:br>
                          <a:r>
                            <a:rPr lang="en-CA" sz="1400" baseline="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based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CA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By observation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9797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≈−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CA" sz="1400" dirty="0" smtClean="0">
                                        <a:latin typeface="Cambria Math" panose="02040503050406030204" pitchFamily="18" charset="0"/>
                                      </a:rPr>
                                      <m:t>𝒰</m:t>
                                    </m:r>
                                  </m:sup>
                                </m:sSubSup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≈−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CA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CA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1400" dirty="0">
                            <a:latin typeface="Microsoft Sans Serif" panose="020B0604020202020204" pitchFamily="34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2291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3D9454E1-689D-43BF-BF07-CB2D86B5AF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927037"/>
                  </p:ext>
                </p:extLst>
              </p:nvPr>
            </p:nvGraphicFramePr>
            <p:xfrm>
              <a:off x="4828393" y="3810631"/>
              <a:ext cx="3884425" cy="183927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98199">
                      <a:extLst>
                        <a:ext uri="{9D8B030D-6E8A-4147-A177-3AD203B41FA5}">
                          <a16:colId xmlns:a16="http://schemas.microsoft.com/office/drawing/2014/main" val="1460974518"/>
                        </a:ext>
                      </a:extLst>
                    </a:gridCol>
                    <a:gridCol w="1986226">
                      <a:extLst>
                        <a:ext uri="{9D8B030D-6E8A-4147-A177-3AD203B41FA5}">
                          <a16:colId xmlns:a16="http://schemas.microsoft.com/office/drawing/2014/main" val="25565398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353" r="-105128" b="-2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>
                              <a:solidFill>
                                <a:schemeClr val="tx1"/>
                              </a:solidFill>
                              <a:latin typeface="Microsoft Sans Serif" panose="020B0604020202020204" pitchFamily="34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a:t>By observation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9797966"/>
                      </a:ext>
                    </a:extLst>
                  </a:tr>
                  <a:tr h="1321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092" r="-105128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5706" t="-40092" r="-613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917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801AD5-3A9B-4E76-BC48-FC1B7BB0444B}"/>
                  </a:ext>
                </a:extLst>
              </p:cNvPr>
              <p:cNvSpPr txBox="1"/>
              <p:nvPr/>
            </p:nvSpPr>
            <p:spPr>
              <a:xfrm>
                <a:off x="1181352" y="6252463"/>
                <a:ext cx="235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801AD5-3A9B-4E76-BC48-FC1B7BB0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52" y="6252463"/>
                <a:ext cx="235769" cy="276999"/>
              </a:xfrm>
              <a:prstGeom prst="rect">
                <a:avLst/>
              </a:prstGeom>
              <a:blipFill>
                <a:blip r:embed="rId7"/>
                <a:stretch>
                  <a:fillRect l="-26316" r="-21053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333CE48-5CEA-4EB5-9CDC-CAC30470B0C5}"/>
              </a:ext>
            </a:extLst>
          </p:cNvPr>
          <p:cNvGrpSpPr/>
          <p:nvPr/>
        </p:nvGrpSpPr>
        <p:grpSpPr>
          <a:xfrm rot="10800000">
            <a:off x="598753" y="4621382"/>
            <a:ext cx="748375" cy="655667"/>
            <a:chOff x="4317239" y="4956132"/>
            <a:chExt cx="748375" cy="655667"/>
          </a:xfrm>
        </p:grpSpPr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024151FF-EB79-499D-A876-955A0146EB7E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F7F736-DAB0-4FA0-9A57-D9E976652EE6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76A85B0-A02F-4AAD-9BCC-CEBE67B8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111732C-AFC5-4035-BC3F-75994B6BD9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12B5590-ECC4-4185-9094-B06C3467BC41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10EF208-FAD8-409B-A64C-8E4F96FDEB6D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FD3858-DE4F-4973-BC0F-B6AF14C08AAD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0F5B6B-0E11-41FB-A1AE-E2C3EBF34FC1}"/>
              </a:ext>
            </a:extLst>
          </p:cNvPr>
          <p:cNvGrpSpPr/>
          <p:nvPr/>
        </p:nvGrpSpPr>
        <p:grpSpPr>
          <a:xfrm rot="16200000">
            <a:off x="579659" y="5751790"/>
            <a:ext cx="569577" cy="588933"/>
            <a:chOff x="2715043" y="5582605"/>
            <a:chExt cx="569577" cy="58893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200C42-29E7-402A-A609-641B8C0BD428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4F7B080-C26E-41E6-B0F1-320B7C18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84D84-5717-46A9-9D06-0FF4B0465A3F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3D87A6-31FE-46FD-AE91-3EBC28187694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EB9BFE1-C0F6-4ABD-BA11-156B87DFEA47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FC7DDED-2AD9-4763-8513-00FB995F85FC}"/>
                  </a:ext>
                </a:extLst>
              </p:cNvPr>
              <p:cNvSpPr txBox="1"/>
              <p:nvPr/>
            </p:nvSpPr>
            <p:spPr>
              <a:xfrm>
                <a:off x="2037655" y="4479302"/>
                <a:ext cx="791004" cy="188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FC7DDED-2AD9-4763-8513-00FB995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55" y="4479302"/>
                <a:ext cx="791004" cy="188834"/>
              </a:xfrm>
              <a:prstGeom prst="rect">
                <a:avLst/>
              </a:prstGeom>
              <a:blipFill>
                <a:blip r:embed="rId8"/>
                <a:stretch>
                  <a:fillRect l="-8462" t="-3226" b="-290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893F3-89ED-4C91-9818-55454307B5BB}"/>
                  </a:ext>
                </a:extLst>
              </p:cNvPr>
              <p:cNvSpPr txBox="1"/>
              <p:nvPr/>
            </p:nvSpPr>
            <p:spPr>
              <a:xfrm>
                <a:off x="1397329" y="4528833"/>
                <a:ext cx="312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893F3-89ED-4C91-9818-55454307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9" y="4528833"/>
                <a:ext cx="312393" cy="276999"/>
              </a:xfrm>
              <a:prstGeom prst="rect">
                <a:avLst/>
              </a:prstGeom>
              <a:blipFill>
                <a:blip r:embed="rId9"/>
                <a:stretch>
                  <a:fillRect l="-17647" r="-784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0A3524-0290-489B-9F56-C4456CBC8787}"/>
                  </a:ext>
                </a:extLst>
              </p:cNvPr>
              <p:cNvSpPr txBox="1"/>
              <p:nvPr/>
            </p:nvSpPr>
            <p:spPr>
              <a:xfrm>
                <a:off x="2985862" y="4528833"/>
                <a:ext cx="288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0A3524-0290-489B-9F56-C4456CBC8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62" y="4528833"/>
                <a:ext cx="288797" cy="276999"/>
              </a:xfrm>
              <a:prstGeom prst="rect">
                <a:avLst/>
              </a:prstGeom>
              <a:blipFill>
                <a:blip r:embed="rId10"/>
                <a:stretch>
                  <a:fillRect l="-29787" r="-638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24EDA2-7A37-4BAF-9E55-5352B0797C67}"/>
              </a:ext>
            </a:extLst>
          </p:cNvPr>
          <p:cNvCxnSpPr>
            <a:cxnSpLocks/>
          </p:cNvCxnSpPr>
          <p:nvPr/>
        </p:nvCxnSpPr>
        <p:spPr>
          <a:xfrm>
            <a:off x="3325588" y="4679883"/>
            <a:ext cx="4936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3C8CF1-07C0-42FF-A5EF-31DFCB682543}"/>
              </a:ext>
            </a:extLst>
          </p:cNvPr>
          <p:cNvCxnSpPr>
            <a:cxnSpLocks/>
          </p:cNvCxnSpPr>
          <p:nvPr/>
        </p:nvCxnSpPr>
        <p:spPr>
          <a:xfrm flipV="1">
            <a:off x="3325588" y="4164150"/>
            <a:ext cx="0" cy="515733"/>
          </a:xfrm>
          <a:prstGeom prst="straightConnector1">
            <a:avLst/>
          </a:prstGeom>
          <a:ln w="19050">
            <a:solidFill>
              <a:srgbClr val="00A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464F5C8-33AB-4FD8-83FE-27218C22B7D2}"/>
              </a:ext>
            </a:extLst>
          </p:cNvPr>
          <p:cNvSpPr txBox="1"/>
          <p:nvPr/>
        </p:nvSpPr>
        <p:spPr>
          <a:xfrm>
            <a:off x="2952893" y="3931168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North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475D9B-87F9-485E-8E96-2032D0A8A1E0}"/>
              </a:ext>
            </a:extLst>
          </p:cNvPr>
          <p:cNvSpPr txBox="1"/>
          <p:nvPr/>
        </p:nvSpPr>
        <p:spPr>
          <a:xfrm>
            <a:off x="3708560" y="4566267"/>
            <a:ext cx="7453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E35974F-FBEE-4960-AF2D-C1E6E250F6DC}"/>
              </a:ext>
            </a:extLst>
          </p:cNvPr>
          <p:cNvGrpSpPr/>
          <p:nvPr/>
        </p:nvGrpSpPr>
        <p:grpSpPr>
          <a:xfrm>
            <a:off x="3249625" y="4584246"/>
            <a:ext cx="157163" cy="168837"/>
            <a:chOff x="4502387" y="3949234"/>
            <a:chExt cx="157163" cy="16883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199F906-9AD1-4C24-9A83-7654713D5814}"/>
                </a:ext>
              </a:extLst>
            </p:cNvPr>
            <p:cNvSpPr/>
            <p:nvPr/>
          </p:nvSpPr>
          <p:spPr>
            <a:xfrm>
              <a:off x="4508968" y="3974071"/>
              <a:ext cx="144000" cy="144000"/>
            </a:xfrm>
            <a:prstGeom prst="ellipse">
              <a:avLst/>
            </a:prstGeom>
            <a:solidFill>
              <a:srgbClr val="00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D46E1D-E4FA-4567-B52C-D6202EE54C74}"/>
                </a:ext>
              </a:extLst>
            </p:cNvPr>
            <p:cNvSpPr/>
            <p:nvPr/>
          </p:nvSpPr>
          <p:spPr>
            <a:xfrm>
              <a:off x="4502387" y="3949234"/>
              <a:ext cx="157163" cy="166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A93DAE9-1770-4D36-A923-C4EF586E931F}"/>
              </a:ext>
            </a:extLst>
          </p:cNvPr>
          <p:cNvSpPr txBox="1"/>
          <p:nvPr/>
        </p:nvSpPr>
        <p:spPr>
          <a:xfrm>
            <a:off x="3663651" y="470258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05416A-9A63-4074-9B83-DD8A3A121FB5}"/>
              </a:ext>
            </a:extLst>
          </p:cNvPr>
          <p:cNvSpPr txBox="1"/>
          <p:nvPr/>
        </p:nvSpPr>
        <p:spPr>
          <a:xfrm>
            <a:off x="3120418" y="416324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B8CD9A-CA21-4AB9-BA09-CAB71078B1F2}"/>
              </a:ext>
            </a:extLst>
          </p:cNvPr>
          <p:cNvSpPr txBox="1"/>
          <p:nvPr/>
        </p:nvSpPr>
        <p:spPr>
          <a:xfrm>
            <a:off x="3289613" y="473412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2A3B4D-65DC-431E-9250-9BD898A32261}"/>
              </a:ext>
            </a:extLst>
          </p:cNvPr>
          <p:cNvSpPr txBox="1"/>
          <p:nvPr/>
        </p:nvSpPr>
        <p:spPr>
          <a:xfrm>
            <a:off x="1094394" y="511130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E6BD89-D23A-48F1-90F6-862382822202}"/>
              </a:ext>
            </a:extLst>
          </p:cNvPr>
          <p:cNvSpPr txBox="1"/>
          <p:nvPr/>
        </p:nvSpPr>
        <p:spPr>
          <a:xfrm>
            <a:off x="498932" y="625246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74FEEB-0FFF-46A8-B3AC-65023EA7921A}"/>
              </a:ext>
            </a:extLst>
          </p:cNvPr>
          <p:cNvSpPr txBox="1"/>
          <p:nvPr/>
        </p:nvSpPr>
        <p:spPr>
          <a:xfrm>
            <a:off x="517687" y="454298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8348B4-F348-4F02-B114-1BE9EB0FD08D}"/>
              </a:ext>
            </a:extLst>
          </p:cNvPr>
          <p:cNvSpPr txBox="1"/>
          <p:nvPr/>
        </p:nvSpPr>
        <p:spPr>
          <a:xfrm>
            <a:off x="1094394" y="570084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F86AC10-C185-45E6-860C-BFD5ED4B6AAE}"/>
              </a:ext>
            </a:extLst>
          </p:cNvPr>
          <p:cNvCxnSpPr/>
          <p:nvPr/>
        </p:nvCxnSpPr>
        <p:spPr>
          <a:xfrm>
            <a:off x="1822595" y="4727655"/>
            <a:ext cx="1028410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873E2D-C0BF-4366-978A-FAA00233D636}"/>
              </a:ext>
            </a:extLst>
          </p:cNvPr>
          <p:cNvCxnSpPr>
            <a:cxnSpLocks/>
          </p:cNvCxnSpPr>
          <p:nvPr/>
        </p:nvCxnSpPr>
        <p:spPr>
          <a:xfrm>
            <a:off x="1094922" y="5374740"/>
            <a:ext cx="0" cy="2880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F70F9AC-7084-4A20-8A75-39A7F81B6016}"/>
              </a:ext>
            </a:extLst>
          </p:cNvPr>
          <p:cNvSpPr txBox="1"/>
          <p:nvPr/>
        </p:nvSpPr>
        <p:spPr>
          <a:xfrm>
            <a:off x="3255975" y="626735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1D979A-1AB1-4FAD-91B8-17A45EB7C149}"/>
              </a:ext>
            </a:extLst>
          </p:cNvPr>
          <p:cNvSpPr txBox="1"/>
          <p:nvPr/>
        </p:nvSpPr>
        <p:spPr>
          <a:xfrm>
            <a:off x="3325260" y="568028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AF5D-316E-4AA4-BA31-A7808B1833DE}"/>
              </a:ext>
            </a:extLst>
          </p:cNvPr>
          <p:cNvSpPr txBox="1"/>
          <p:nvPr/>
        </p:nvSpPr>
        <p:spPr>
          <a:xfrm>
            <a:off x="2769687" y="623143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3D3867E-BD0A-4870-8EB6-BB544581396A}"/>
              </a:ext>
            </a:extLst>
          </p:cNvPr>
          <p:cNvSpPr/>
          <p:nvPr/>
        </p:nvSpPr>
        <p:spPr>
          <a:xfrm>
            <a:off x="1666457" y="6063434"/>
            <a:ext cx="941251" cy="37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998E26-69C3-46BD-8FC5-E448F6EF7FA9}"/>
              </a:ext>
            </a:extLst>
          </p:cNvPr>
          <p:cNvSpPr/>
          <p:nvPr/>
        </p:nvSpPr>
        <p:spPr>
          <a:xfrm>
            <a:off x="5068687" y="6437560"/>
            <a:ext cx="3392124" cy="2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See appendix to see "By observation".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57A80A-FE36-4D1B-A5CF-4559D881790D}"/>
              </a:ext>
            </a:extLst>
          </p:cNvPr>
          <p:cNvSpPr txBox="1"/>
          <p:nvPr/>
        </p:nvSpPr>
        <p:spPr>
          <a:xfrm>
            <a:off x="1650113" y="5662740"/>
            <a:ext cx="7910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Inferred by 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993D508-5235-4250-BAA8-B6CB0C11C53F}"/>
                  </a:ext>
                </a:extLst>
              </p:cNvPr>
              <p:cNvSpPr txBox="1"/>
              <p:nvPr/>
            </p:nvSpPr>
            <p:spPr>
              <a:xfrm>
                <a:off x="7321552" y="5699150"/>
                <a:ext cx="958984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 (≈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9.8</m:t>
                          </m:r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993D508-5235-4250-BAA8-B6CB0C11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52" y="5699150"/>
                <a:ext cx="958984" cy="260199"/>
              </a:xfrm>
              <a:prstGeom prst="rect">
                <a:avLst/>
              </a:prstGeom>
              <a:blipFill>
                <a:blip r:embed="rId11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197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7360-67B7-4C41-B214-42B1F92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481204"/>
          </a:xfrm>
        </p:spPr>
        <p:txBody>
          <a:bodyPr>
            <a:no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Rot 135,  rotation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z (clockwise)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3A75-C065-4C03-B6AE-4F9418D7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14"/>
            <a:ext cx="7886700" cy="652007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2018-08-20-16-07-10_abs_rot135_exp6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4DCB-3975-4399-9C55-75A14B8C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1112-8C1A-4666-A8D9-6AE52899E47F}" type="slidenum">
              <a:rPr lang="en-CA" smtClean="0"/>
              <a:t>50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76493-9079-4701-BE61-6AE85DCB0440}"/>
              </a:ext>
            </a:extLst>
          </p:cNvPr>
          <p:cNvSpPr txBox="1"/>
          <p:nvPr/>
        </p:nvSpPr>
        <p:spPr>
          <a:xfrm>
            <a:off x="0" y="0"/>
            <a:ext cx="8867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Exp6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FBDD7-C058-4CCD-8228-45E8D322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8" y="5958000"/>
            <a:ext cx="5082124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A7A-5B17-400F-B24F-4415AEA1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8" y="4993926"/>
            <a:ext cx="5082124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37B24-F5C1-4B03-8557-0694AE50D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38" y="4029853"/>
            <a:ext cx="5082124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51593-5A72-476F-94AE-4A4B301F8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8" y="3065780"/>
            <a:ext cx="5082124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92F296-9679-4E5C-845E-B488B70A2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938" y="2101707"/>
            <a:ext cx="5082124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51866-C6ED-4E81-954E-811F5321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938" y="1137634"/>
            <a:ext cx="5082124" cy="9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E10C3F-756D-4D89-9909-5B26F31CC150}"/>
              </a:ext>
            </a:extLst>
          </p:cNvPr>
          <p:cNvSpPr txBox="1"/>
          <p:nvPr/>
        </p:nvSpPr>
        <p:spPr>
          <a:xfrm>
            <a:off x="6719113" y="4362950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EB743-C90A-49E6-91AB-2DF3D090A2C2}"/>
              </a:ext>
            </a:extLst>
          </p:cNvPr>
          <p:cNvSpPr txBox="1"/>
          <p:nvPr/>
        </p:nvSpPr>
        <p:spPr>
          <a:xfrm>
            <a:off x="6719113" y="5306236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negligible variation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38024F94-A10F-4A07-95BE-FCD3EC11C513}"/>
              </a:ext>
            </a:extLst>
          </p:cNvPr>
          <p:cNvSpPr/>
          <p:nvPr/>
        </p:nvSpPr>
        <p:spPr>
          <a:xfrm>
            <a:off x="6721385" y="6216572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B1140-0343-4BF6-9A07-BE494E7E988A}"/>
              </a:ext>
            </a:extLst>
          </p:cNvPr>
          <p:cNvSpPr txBox="1"/>
          <p:nvPr/>
        </p:nvSpPr>
        <p:spPr>
          <a:xfrm>
            <a:off x="7081385" y="6396572"/>
            <a:ext cx="13649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reached around 45</a:t>
            </a:r>
            <a:r>
              <a:rPr lang="en-CA" sz="10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○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F6B68EF-6678-45A8-A889-B7B2CAE62CAA}"/>
              </a:ext>
            </a:extLst>
          </p:cNvPr>
          <p:cNvSpPr/>
          <p:nvPr/>
        </p:nvSpPr>
        <p:spPr>
          <a:xfrm>
            <a:off x="6763401" y="3298485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211CF-E3AA-42D7-B7BC-5F0F813B5A31}"/>
              </a:ext>
            </a:extLst>
          </p:cNvPr>
          <p:cNvSpPr txBox="1"/>
          <p:nvPr/>
        </p:nvSpPr>
        <p:spPr>
          <a:xfrm>
            <a:off x="6963059" y="3328582"/>
            <a:ext cx="15522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gives (-) angular </a:t>
            </a:r>
          </a:p>
          <a:p>
            <a:pPr algn="ctr"/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value.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A4A46-178A-4760-96E8-705BDE7B9BAD}"/>
              </a:ext>
            </a:extLst>
          </p:cNvPr>
          <p:cNvSpPr txBox="1"/>
          <p:nvPr/>
        </p:nvSpPr>
        <p:spPr>
          <a:xfrm>
            <a:off x="6719113" y="1384167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90955A-CC3C-4A3D-B8F1-58C39BDAC8C6}"/>
              </a:ext>
            </a:extLst>
          </p:cNvPr>
          <p:cNvSpPr txBox="1"/>
          <p:nvPr/>
        </p:nvSpPr>
        <p:spPr>
          <a:xfrm>
            <a:off x="6719113" y="2349579"/>
            <a:ext cx="10950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0</a:t>
            </a:r>
            <a:endParaRPr lang="en-CA" sz="1000" baseline="30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CEF30-07B0-49CF-ABC5-80BF59E7AC37}"/>
              </a:ext>
            </a:extLst>
          </p:cNvPr>
          <p:cNvCxnSpPr>
            <a:cxnSpLocks/>
          </p:cNvCxnSpPr>
          <p:nvPr/>
        </p:nvCxnSpPr>
        <p:spPr>
          <a:xfrm>
            <a:off x="2692442" y="3342034"/>
            <a:ext cx="39528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0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69CEEDB-676E-4491-A1E5-720635BC36F0}"/>
              </a:ext>
            </a:extLst>
          </p:cNvPr>
          <p:cNvSpPr/>
          <p:nvPr/>
        </p:nvSpPr>
        <p:spPr>
          <a:xfrm>
            <a:off x="0" y="1311627"/>
            <a:ext cx="9144000" cy="1186402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E832F8-C2AC-4281-ACD8-9B7A39F7AA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Inferring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CA" dirty="0"/>
                  <a:t> from Newly Inferred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E832F8-C2AC-4281-ACD8-9B7A39F7A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000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2DDBF-0A19-4B27-BC1A-945B3D2C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694" y="1367245"/>
                <a:ext cx="8450613" cy="1227957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Based 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CA" dirty="0"/>
                  <a:t>, we could infer the updated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from newly inferred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However, the inferred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does not follow the standard form, </a:t>
                </a:r>
                <a:br>
                  <a:rPr lang="en-CA" dirty="0"/>
                </a:br>
                <a:r>
                  <a:rPr lang="en-CA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is a left-handed frame and it is not FLU (Front-Left-Up).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2DDBF-0A19-4B27-BC1A-945B3D2C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694" y="1367245"/>
                <a:ext cx="8450613" cy="1227957"/>
              </a:xfrm>
              <a:blipFill>
                <a:blip r:embed="rId3"/>
                <a:stretch>
                  <a:fillRect l="-505" t="-3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13FE5-9EE7-4BC8-8CE6-0581951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DB01533-59B7-4A2B-812E-122F47E15D85}"/>
              </a:ext>
            </a:extLst>
          </p:cNvPr>
          <p:cNvSpPr/>
          <p:nvPr/>
        </p:nvSpPr>
        <p:spPr>
          <a:xfrm rot="10800000">
            <a:off x="996341" y="4344239"/>
            <a:ext cx="540000" cy="288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674BD1-2F11-4D9A-B64A-8F3CAB3773AC}"/>
              </a:ext>
            </a:extLst>
          </p:cNvPr>
          <p:cNvGrpSpPr/>
          <p:nvPr/>
        </p:nvGrpSpPr>
        <p:grpSpPr>
          <a:xfrm rot="10800000">
            <a:off x="1266340" y="4401759"/>
            <a:ext cx="595746" cy="576958"/>
            <a:chOff x="2064233" y="3018622"/>
            <a:chExt cx="595746" cy="57695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BECC11E-2D14-4B6C-9158-3035EE68BE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34FB2A-8527-41B1-BD77-967FD8E127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7AFD2A-8DF9-40FF-97A6-5A754576EF03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009E576-5A4F-4C48-9F94-5D1CC0E8D1A7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B619ED-3660-4BC6-865A-8F195B1462C4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AD4D76-5D25-40FE-8501-8156B513B390}"/>
              </a:ext>
            </a:extLst>
          </p:cNvPr>
          <p:cNvGrpSpPr/>
          <p:nvPr/>
        </p:nvGrpSpPr>
        <p:grpSpPr>
          <a:xfrm rot="10800000">
            <a:off x="6467566" y="4349680"/>
            <a:ext cx="748375" cy="655667"/>
            <a:chOff x="4317239" y="4956132"/>
            <a:chExt cx="748375" cy="655667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0D568C37-377F-4D95-99B4-55456F70A301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EF578E-4E39-4D12-8247-E57271E17E44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B7D5986-DE31-4BE3-8FBC-9D66819C7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5A4C5B1-99B7-42E1-B729-A8634283D5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BA9EFB-CEFC-46BC-A628-6D02BC13580B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28C2FDC-F577-4B14-B87F-8125F4A6C406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1197AD3-0713-46FB-AAEC-771134F1C10D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855925-C83E-4341-BFE0-CBE4CA8E5032}"/>
                  </a:ext>
                </a:extLst>
              </p:cNvPr>
              <p:cNvSpPr txBox="1"/>
              <p:nvPr/>
            </p:nvSpPr>
            <p:spPr>
              <a:xfrm>
                <a:off x="884932" y="408731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855925-C83E-4341-BFE0-CBE4CA8E5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2" y="4087312"/>
                <a:ext cx="269304" cy="276999"/>
              </a:xfrm>
              <a:prstGeom prst="rect">
                <a:avLst/>
              </a:prstGeom>
              <a:blipFill>
                <a:blip r:embed="rId4"/>
                <a:stretch>
                  <a:fillRect l="-25000" t="-2174" r="-25000"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7369900-B2A8-46F1-89AD-3766CBE3CD7C}"/>
              </a:ext>
            </a:extLst>
          </p:cNvPr>
          <p:cNvGrpSpPr/>
          <p:nvPr/>
        </p:nvGrpSpPr>
        <p:grpSpPr>
          <a:xfrm>
            <a:off x="3198334" y="3988828"/>
            <a:ext cx="595746" cy="576958"/>
            <a:chOff x="2064233" y="3018622"/>
            <a:chExt cx="595746" cy="57695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838916-18D1-4CD7-9204-3101077F83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CE2505A-22F7-465D-8574-FF32F40167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3D5666-7F9D-4053-BB2F-BECD85682597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38351BB-4562-450C-9911-18AC1C8D80BD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6CE129B-CAAD-4D13-854A-9CCA4F062F2E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01FB4-1A1E-489B-9990-D5FE0C70B046}"/>
                  </a:ext>
                </a:extLst>
              </p:cNvPr>
              <p:cNvSpPr txBox="1"/>
              <p:nvPr/>
            </p:nvSpPr>
            <p:spPr>
              <a:xfrm>
                <a:off x="3805683" y="4465350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001FB4-1A1E-489B-9990-D5FE0C70B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83" y="4465350"/>
                <a:ext cx="245260" cy="276999"/>
              </a:xfrm>
              <a:prstGeom prst="rect">
                <a:avLst/>
              </a:prstGeom>
              <a:blipFill>
                <a:blip r:embed="rId5"/>
                <a:stretch>
                  <a:fillRect l="-36585" t="-8889" r="-34146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DB0A02-BB27-4829-9EE5-3A896B9B8D1E}"/>
                  </a:ext>
                </a:extLst>
              </p:cNvPr>
              <p:cNvSpPr txBox="1"/>
              <p:nvPr/>
            </p:nvSpPr>
            <p:spPr>
              <a:xfrm>
                <a:off x="1431080" y="6002735"/>
                <a:ext cx="235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DB0A02-BB27-4829-9EE5-3A896B9B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80" y="6002735"/>
                <a:ext cx="235769" cy="276999"/>
              </a:xfrm>
              <a:prstGeom prst="rect">
                <a:avLst/>
              </a:prstGeom>
              <a:blipFill>
                <a:blip r:embed="rId6"/>
                <a:stretch>
                  <a:fillRect l="-26316" r="-21053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88ECF4A-E7DF-46B7-90E7-25799EDC9A8C}"/>
              </a:ext>
            </a:extLst>
          </p:cNvPr>
          <p:cNvGrpSpPr/>
          <p:nvPr/>
        </p:nvGrpSpPr>
        <p:grpSpPr>
          <a:xfrm rot="16200000">
            <a:off x="829387" y="5502062"/>
            <a:ext cx="569577" cy="588933"/>
            <a:chOff x="2715043" y="5582605"/>
            <a:chExt cx="569577" cy="58893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84587A5-7CAC-43DE-B6C9-7C3E682FD06B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99D0BD0-E6BB-4D2B-A9B6-C8475BD3B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68714B-98E3-4955-8C32-992AA8583E8E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94B6D00-5E0A-4A84-8929-A24FEE6FD3FB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78A66F7-3DDA-4F89-8662-21ACA80869CC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D791714-CB70-4222-AB5E-148872D7A7FE}"/>
              </a:ext>
            </a:extLst>
          </p:cNvPr>
          <p:cNvSpPr txBox="1"/>
          <p:nvPr/>
        </p:nvSpPr>
        <p:spPr>
          <a:xfrm>
            <a:off x="748660" y="600273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95644C-8C23-42A9-ABC1-52A787B9B559}"/>
              </a:ext>
            </a:extLst>
          </p:cNvPr>
          <p:cNvSpPr txBox="1"/>
          <p:nvPr/>
        </p:nvSpPr>
        <p:spPr>
          <a:xfrm>
            <a:off x="1344122" y="5451112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91D8014-C283-4A6C-8235-FC6F53B06EE0}"/>
              </a:ext>
            </a:extLst>
          </p:cNvPr>
          <p:cNvCxnSpPr>
            <a:cxnSpLocks/>
          </p:cNvCxnSpPr>
          <p:nvPr/>
        </p:nvCxnSpPr>
        <p:spPr>
          <a:xfrm>
            <a:off x="1344650" y="5125012"/>
            <a:ext cx="0" cy="2880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BDF4AB8-C3E2-443B-8785-D9C82D000643}"/>
              </a:ext>
            </a:extLst>
          </p:cNvPr>
          <p:cNvSpPr txBox="1"/>
          <p:nvPr/>
        </p:nvSpPr>
        <p:spPr>
          <a:xfrm>
            <a:off x="3643267" y="452060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84E6EB-FC17-41F2-B33E-44F7C0D91722}"/>
              </a:ext>
            </a:extLst>
          </p:cNvPr>
          <p:cNvSpPr txBox="1"/>
          <p:nvPr/>
        </p:nvSpPr>
        <p:spPr>
          <a:xfrm>
            <a:off x="3712552" y="3933532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B2E-6422-4A87-9BF6-E0418083ED5D}"/>
              </a:ext>
            </a:extLst>
          </p:cNvPr>
          <p:cNvSpPr txBox="1"/>
          <p:nvPr/>
        </p:nvSpPr>
        <p:spPr>
          <a:xfrm>
            <a:off x="3156979" y="448468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BD5A951B-D64C-46C7-856B-BB236F0476B4}"/>
              </a:ext>
            </a:extLst>
          </p:cNvPr>
          <p:cNvSpPr/>
          <p:nvPr/>
        </p:nvSpPr>
        <p:spPr>
          <a:xfrm flipH="1">
            <a:off x="2057703" y="4285803"/>
            <a:ext cx="941251" cy="37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0AD6801-BBEC-4ECA-90DC-E5236867A2F9}"/>
                  </a:ext>
                </a:extLst>
              </p:cNvPr>
              <p:cNvSpPr txBox="1"/>
              <p:nvPr/>
            </p:nvSpPr>
            <p:spPr>
              <a:xfrm>
                <a:off x="2225500" y="3942985"/>
                <a:ext cx="791004" cy="373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Inferred by 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0AD6801-BBEC-4ECA-90DC-E5236867A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00" y="3942985"/>
                <a:ext cx="791004" cy="373500"/>
              </a:xfrm>
              <a:prstGeom prst="rect">
                <a:avLst/>
              </a:prstGeom>
              <a:blipFill>
                <a:blip r:embed="rId7"/>
                <a:stretch>
                  <a:fillRect l="-7692" t="-14754" r="-13077"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BE50D55D-EF2F-4B1A-8C64-71C25ACC6230}"/>
              </a:ext>
            </a:extLst>
          </p:cNvPr>
          <p:cNvSpPr txBox="1"/>
          <p:nvPr/>
        </p:nvSpPr>
        <p:spPr>
          <a:xfrm>
            <a:off x="5936572" y="5146817"/>
            <a:ext cx="20187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Body frame following FLU</a:t>
            </a: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(right-handed frame)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35367B-4162-4327-8443-6020CF7346F5}"/>
              </a:ext>
            </a:extLst>
          </p:cNvPr>
          <p:cNvSpPr/>
          <p:nvPr/>
        </p:nvSpPr>
        <p:spPr>
          <a:xfrm>
            <a:off x="5654272" y="4087312"/>
            <a:ext cx="2549528" cy="1548466"/>
          </a:xfrm>
          <a:prstGeom prst="roundRect">
            <a:avLst>
              <a:gd name="adj" fmla="val 54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DEC8FB-E25D-40B1-BA33-D5DFA3B21DEF}"/>
              </a:ext>
            </a:extLst>
          </p:cNvPr>
          <p:cNvSpPr txBox="1"/>
          <p:nvPr/>
        </p:nvSpPr>
        <p:spPr>
          <a:xfrm>
            <a:off x="1344122" y="4796482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4D9C58-258C-434A-985E-8368DBE5046C}"/>
              </a:ext>
            </a:extLst>
          </p:cNvPr>
          <p:cNvSpPr txBox="1"/>
          <p:nvPr/>
        </p:nvSpPr>
        <p:spPr>
          <a:xfrm>
            <a:off x="1640063" y="449570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152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0B1AA7-448C-4BD0-8891-F5E758C010B6}"/>
              </a:ext>
            </a:extLst>
          </p:cNvPr>
          <p:cNvSpPr/>
          <p:nvPr/>
        </p:nvSpPr>
        <p:spPr>
          <a:xfrm>
            <a:off x="0" y="1311625"/>
            <a:ext cx="9144000" cy="1578976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D9423C-B7D8-47CC-A666-91BD46B3B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Setting New Body Frame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D9423C-B7D8-47CC-A666-91BD46B3B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000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E83BB-E24F-4D0D-9F59-A1E5AD071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7246"/>
                <a:ext cx="8316000" cy="20520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CA" dirty="0"/>
                  <a:t>We hope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altLang="ko-KR" dirty="0"/>
                  <a:t> into new body frame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altLang="ko-KR" dirty="0"/>
                  <a:t> so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altLang="ko-KR" dirty="0"/>
                  <a:t>   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altLang="ko-KR" dirty="0"/>
                  <a:t> is a right-handed frame,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altLang="ko-KR" dirty="0"/>
                  <a:t>   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altLang="ko-KR" dirty="0"/>
                  <a:t> is matched with the UWB frame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altLang="ko-KR" dirty="0"/>
                  <a:t>, because we are doing a localization </a:t>
                </a:r>
                <a:br>
                  <a:rPr lang="en-CA" altLang="ko-KR" dirty="0"/>
                </a:br>
                <a:r>
                  <a:rPr lang="en-CA" altLang="ko-KR" dirty="0"/>
                  <a:t>          </a:t>
                </a:r>
                <a:r>
                  <a:rPr lang="en-CA" altLang="ko-KR" dirty="0" err="1"/>
                  <a:t>wrt</a:t>
                </a:r>
                <a:r>
                  <a:rPr lang="en-CA" altLang="ko-KR" dirty="0"/>
                  <a:t>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CA" altLang="ko-KR" dirty="0"/>
                  <a:t> and it simplifies math expression.</a:t>
                </a:r>
              </a:p>
              <a:p>
                <a:endParaRPr lang="en-CA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E83BB-E24F-4D0D-9F59-A1E5AD071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7246"/>
                <a:ext cx="8316000" cy="2052000"/>
              </a:xfrm>
              <a:blipFill>
                <a:blip r:embed="rId3"/>
                <a:stretch>
                  <a:fillRect l="-440" t="-1187" r="-9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2555-9A4B-41C7-8173-3D7E04A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8863C61-20EC-48C5-9E9D-F0CB71739322}"/>
              </a:ext>
            </a:extLst>
          </p:cNvPr>
          <p:cNvSpPr/>
          <p:nvPr/>
        </p:nvSpPr>
        <p:spPr>
          <a:xfrm rot="10800000">
            <a:off x="4407200" y="4576467"/>
            <a:ext cx="540000" cy="288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364A62-7CC0-4D50-A664-E06919677108}"/>
              </a:ext>
            </a:extLst>
          </p:cNvPr>
          <p:cNvGrpSpPr/>
          <p:nvPr/>
        </p:nvGrpSpPr>
        <p:grpSpPr>
          <a:xfrm rot="10800000">
            <a:off x="4677199" y="4633987"/>
            <a:ext cx="595746" cy="576958"/>
            <a:chOff x="2064233" y="3018622"/>
            <a:chExt cx="595746" cy="57695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8C9E99-1E14-40EB-A0A0-E6F7493F3C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C82D4CE-E0BA-4CEE-9197-9752643082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7374F8-7ECC-4082-942D-33BA80DE540B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0C80C3-D844-4C0E-A4A7-768F17B37A32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0D91E9-6703-4BBF-A278-6B6382C89A26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03038E-ECEE-4B3B-8F43-3DE8B038D65C}"/>
                  </a:ext>
                </a:extLst>
              </p:cNvPr>
              <p:cNvSpPr txBox="1"/>
              <p:nvPr/>
            </p:nvSpPr>
            <p:spPr>
              <a:xfrm>
                <a:off x="4295791" y="431954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03038E-ECEE-4B3B-8F43-3DE8B038D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91" y="4319540"/>
                <a:ext cx="269304" cy="276999"/>
              </a:xfrm>
              <a:prstGeom prst="rect">
                <a:avLst/>
              </a:prstGeom>
              <a:blipFill>
                <a:blip r:embed="rId4"/>
                <a:stretch>
                  <a:fillRect l="-25000" t="-4444" r="-25000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2E86E65-A6A4-4525-A60D-38CD9D1C6E32}"/>
              </a:ext>
            </a:extLst>
          </p:cNvPr>
          <p:cNvGrpSpPr/>
          <p:nvPr/>
        </p:nvGrpSpPr>
        <p:grpSpPr>
          <a:xfrm>
            <a:off x="6609193" y="4221056"/>
            <a:ext cx="595746" cy="576958"/>
            <a:chOff x="2064233" y="3018622"/>
            <a:chExt cx="595746" cy="57695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594DFE9-FEE2-499B-9638-45FC3FC6810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360219F-1754-4A40-9827-DF074CAFA06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32905FD-86A8-4FBF-94F9-7D328CD04D89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BFE76-404C-42EC-9D71-3E1FE9EF8A49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D280BC-BE3B-4FE5-9C33-72BAC542C7F4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C502B6-51F2-4FC6-89B5-DB4B3224CFB7}"/>
                  </a:ext>
                </a:extLst>
              </p:cNvPr>
              <p:cNvSpPr txBox="1"/>
              <p:nvPr/>
            </p:nvSpPr>
            <p:spPr>
              <a:xfrm>
                <a:off x="7216542" y="4697578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C502B6-51F2-4FC6-89B5-DB4B3224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42" y="4697578"/>
                <a:ext cx="245260" cy="276999"/>
              </a:xfrm>
              <a:prstGeom prst="rect">
                <a:avLst/>
              </a:prstGeom>
              <a:blipFill>
                <a:blip r:embed="rId5"/>
                <a:stretch>
                  <a:fillRect l="-37500" t="-8889" r="-37500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777591-FB6B-4666-8B56-5ADEF77A8084}"/>
                  </a:ext>
                </a:extLst>
              </p:cNvPr>
              <p:cNvSpPr txBox="1"/>
              <p:nvPr/>
            </p:nvSpPr>
            <p:spPr>
              <a:xfrm>
                <a:off x="4841939" y="6234963"/>
                <a:ext cx="235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777591-FB6B-4666-8B56-5ADEF77A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39" y="6234963"/>
                <a:ext cx="235769" cy="276999"/>
              </a:xfrm>
              <a:prstGeom prst="rect">
                <a:avLst/>
              </a:prstGeom>
              <a:blipFill>
                <a:blip r:embed="rId6"/>
                <a:stretch>
                  <a:fillRect l="-23077" r="-20513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A964D2A-D56D-49B7-BA6B-94D99DA3D025}"/>
              </a:ext>
            </a:extLst>
          </p:cNvPr>
          <p:cNvGrpSpPr/>
          <p:nvPr/>
        </p:nvGrpSpPr>
        <p:grpSpPr>
          <a:xfrm rot="16200000">
            <a:off x="4240246" y="5734290"/>
            <a:ext cx="569577" cy="588933"/>
            <a:chOff x="2715043" y="5582605"/>
            <a:chExt cx="569577" cy="58893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0A00667-9AE7-442A-84F1-6B7943F9679A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8E7DC3E-2F2D-4DDB-942D-4ED58AC8B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9CF308E-2CE0-445D-84B8-746EA022FEC3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82E7849-380F-44E8-ACDF-B8F14C21AB9F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515E41-33DE-4778-A463-52DD22563484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DFA69D5-8D12-4C4F-8098-CF7455A79303}"/>
              </a:ext>
            </a:extLst>
          </p:cNvPr>
          <p:cNvSpPr txBox="1"/>
          <p:nvPr/>
        </p:nvSpPr>
        <p:spPr>
          <a:xfrm>
            <a:off x="4159519" y="623496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749704-7493-44F7-99AC-1BCE843B84D7}"/>
              </a:ext>
            </a:extLst>
          </p:cNvPr>
          <p:cNvSpPr txBox="1"/>
          <p:nvPr/>
        </p:nvSpPr>
        <p:spPr>
          <a:xfrm>
            <a:off x="4754981" y="568334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D9EDEE-0A47-47CD-BA8B-557F1B6DF0A8}"/>
              </a:ext>
            </a:extLst>
          </p:cNvPr>
          <p:cNvCxnSpPr>
            <a:cxnSpLocks/>
          </p:cNvCxnSpPr>
          <p:nvPr/>
        </p:nvCxnSpPr>
        <p:spPr>
          <a:xfrm>
            <a:off x="4755509" y="5357240"/>
            <a:ext cx="0" cy="2880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A5177C-DB90-456A-B8C7-D5DA09FA91EB}"/>
              </a:ext>
            </a:extLst>
          </p:cNvPr>
          <p:cNvSpPr txBox="1"/>
          <p:nvPr/>
        </p:nvSpPr>
        <p:spPr>
          <a:xfrm>
            <a:off x="7054126" y="475283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E4B3FC-0BED-459D-B6A8-3C65F2EA5DED}"/>
              </a:ext>
            </a:extLst>
          </p:cNvPr>
          <p:cNvSpPr txBox="1"/>
          <p:nvPr/>
        </p:nvSpPr>
        <p:spPr>
          <a:xfrm>
            <a:off x="7123411" y="416576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BF8A33-37BC-40E0-B306-A601C82901E4}"/>
              </a:ext>
            </a:extLst>
          </p:cNvPr>
          <p:cNvSpPr txBox="1"/>
          <p:nvPr/>
        </p:nvSpPr>
        <p:spPr>
          <a:xfrm>
            <a:off x="6567838" y="471691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9D5D3081-0BF5-435A-8E21-605D06FFE14E}"/>
              </a:ext>
            </a:extLst>
          </p:cNvPr>
          <p:cNvSpPr/>
          <p:nvPr/>
        </p:nvSpPr>
        <p:spPr>
          <a:xfrm flipH="1">
            <a:off x="5468562" y="4518031"/>
            <a:ext cx="941251" cy="37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69D556-AC77-4701-B0AC-009F0673B17D}"/>
                  </a:ext>
                </a:extLst>
              </p:cNvPr>
              <p:cNvSpPr txBox="1"/>
              <p:nvPr/>
            </p:nvSpPr>
            <p:spPr>
              <a:xfrm>
                <a:off x="5655409" y="4175213"/>
                <a:ext cx="791004" cy="373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Inferred by 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CA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69D556-AC77-4701-B0AC-009F0673B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09" y="4175213"/>
                <a:ext cx="791004" cy="373500"/>
              </a:xfrm>
              <a:prstGeom prst="rect">
                <a:avLst/>
              </a:prstGeom>
              <a:blipFill>
                <a:blip r:embed="rId7"/>
                <a:stretch>
                  <a:fillRect l="-8527" t="-14754" r="-13178"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301A0F80-D86F-40DD-A3B5-E7E35070BA5F}"/>
              </a:ext>
            </a:extLst>
          </p:cNvPr>
          <p:cNvSpPr/>
          <p:nvPr/>
        </p:nvSpPr>
        <p:spPr>
          <a:xfrm rot="10800000">
            <a:off x="2495091" y="4570264"/>
            <a:ext cx="540000" cy="288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3DAB2A-AF0A-4B22-BB1D-DB0F072EE8A1}"/>
              </a:ext>
            </a:extLst>
          </p:cNvPr>
          <p:cNvGrpSpPr/>
          <p:nvPr/>
        </p:nvGrpSpPr>
        <p:grpSpPr>
          <a:xfrm rot="16200000">
            <a:off x="2271330" y="4209827"/>
            <a:ext cx="569577" cy="588933"/>
            <a:chOff x="2715043" y="5582605"/>
            <a:chExt cx="569577" cy="588933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F00F507-2E6C-448F-BB63-6126172F3011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9710C7-5037-4618-A463-96A9567A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A02D329-BC72-4FA7-85CF-12E35EA2D4CC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402B930-C53C-420E-9E19-5C4BCECFAA70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285B2F-5E48-4FBF-A893-F43DA0D6900C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FB94121-E04A-46AE-8B73-F70962C9C2E7}"/>
                  </a:ext>
                </a:extLst>
              </p:cNvPr>
              <p:cNvSpPr txBox="1"/>
              <p:nvPr/>
            </p:nvSpPr>
            <p:spPr>
              <a:xfrm>
                <a:off x="2765090" y="4870282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FB94121-E04A-46AE-8B73-F70962C9C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090" y="4870282"/>
                <a:ext cx="328616" cy="276999"/>
              </a:xfrm>
              <a:prstGeom prst="rect">
                <a:avLst/>
              </a:prstGeom>
              <a:blipFill>
                <a:blip r:embed="rId8"/>
                <a:stretch>
                  <a:fillRect l="-18868" t="-4444" r="-2264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row: Right 75">
            <a:extLst>
              <a:ext uri="{FF2B5EF4-FFF2-40B4-BE49-F238E27FC236}">
                <a16:creationId xmlns:a16="http://schemas.microsoft.com/office/drawing/2014/main" id="{4754717F-FDA8-4FCE-8BEF-0941896E323B}"/>
              </a:ext>
            </a:extLst>
          </p:cNvPr>
          <p:cNvSpPr/>
          <p:nvPr/>
        </p:nvSpPr>
        <p:spPr>
          <a:xfrm flipH="1">
            <a:off x="3248212" y="4508549"/>
            <a:ext cx="941251" cy="37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C7FE3-43D9-4A40-ACB7-D7925C12F9CF}"/>
              </a:ext>
            </a:extLst>
          </p:cNvPr>
          <p:cNvSpPr txBox="1"/>
          <p:nvPr/>
        </p:nvSpPr>
        <p:spPr>
          <a:xfrm>
            <a:off x="3404636" y="4318049"/>
            <a:ext cx="7910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converting</a:t>
            </a:r>
            <a:endParaRPr lang="en-CA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D3773B-D701-4CB5-9A80-766F2D1ED489}"/>
              </a:ext>
            </a:extLst>
          </p:cNvPr>
          <p:cNvSpPr txBox="1"/>
          <p:nvPr/>
        </p:nvSpPr>
        <p:spPr>
          <a:xfrm>
            <a:off x="4550139" y="5017311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01B26D-8992-4098-B739-22838694E1BB}"/>
              </a:ext>
            </a:extLst>
          </p:cNvPr>
          <p:cNvSpPr txBox="1"/>
          <p:nvPr/>
        </p:nvSpPr>
        <p:spPr>
          <a:xfrm>
            <a:off x="5056801" y="4497343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B3AF24-6703-406A-B9B7-659A81CB14A7}"/>
              </a:ext>
            </a:extLst>
          </p:cNvPr>
          <p:cNvSpPr txBox="1"/>
          <p:nvPr/>
        </p:nvSpPr>
        <p:spPr>
          <a:xfrm>
            <a:off x="2224682" y="4712374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7049F9-27B6-4FF8-A632-271B45FA8763}"/>
              </a:ext>
            </a:extLst>
          </p:cNvPr>
          <p:cNvSpPr txBox="1"/>
          <p:nvPr/>
        </p:nvSpPr>
        <p:spPr>
          <a:xfrm>
            <a:off x="2776628" y="4127172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6DBB14-AF9C-4D44-B834-6696429AF67E}"/>
              </a:ext>
            </a:extLst>
          </p:cNvPr>
          <p:cNvSpPr txBox="1"/>
          <p:nvPr/>
        </p:nvSpPr>
        <p:spPr>
          <a:xfrm>
            <a:off x="2327103" y="5116690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Right-handed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5BA52-FD31-404D-B129-363DB3052082}"/>
              </a:ext>
            </a:extLst>
          </p:cNvPr>
          <p:cNvSpPr txBox="1"/>
          <p:nvPr/>
        </p:nvSpPr>
        <p:spPr>
          <a:xfrm>
            <a:off x="4265541" y="3944439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Left-handed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018B52-17C3-4DC6-BD9E-5BA0F605658D}"/>
              </a:ext>
            </a:extLst>
          </p:cNvPr>
          <p:cNvSpPr txBox="1"/>
          <p:nvPr/>
        </p:nvSpPr>
        <p:spPr>
          <a:xfrm>
            <a:off x="6652790" y="5057920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Left-handed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3C070D-8756-4B1C-969C-F96D3342C66D}"/>
              </a:ext>
            </a:extLst>
          </p:cNvPr>
          <p:cNvSpPr txBox="1"/>
          <p:nvPr/>
        </p:nvSpPr>
        <p:spPr>
          <a:xfrm>
            <a:off x="5109670" y="6303383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Right-handed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5584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543802E-2E81-43DB-BD0A-4628012023C6}"/>
              </a:ext>
            </a:extLst>
          </p:cNvPr>
          <p:cNvSpPr/>
          <p:nvPr/>
        </p:nvSpPr>
        <p:spPr>
          <a:xfrm>
            <a:off x="0" y="1311624"/>
            <a:ext cx="9144000" cy="2672699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31727-E54C-4C1A-8B2B-BE24B673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7DA55-1521-4A4B-B252-60452D22B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098" y="1367246"/>
                <a:ext cx="8712000" cy="270000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p>
                    </m:sSubSup>
                    <m:r>
                      <a:rPr lang="en-CA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by </a:t>
                </a:r>
                <a:br>
                  <a:rPr lang="en-CA" dirty="0"/>
                </a:br>
                <a:endParaRPr lang="en-CA" sz="1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, where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=0.1(≈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  <a:p>
                <a:pPr lvl="1"/>
                <a:r>
                  <a:rPr lang="en-CA" dirty="0"/>
                  <a:t>Theoretically,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. However, we found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from the real data.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7DA55-1521-4A4B-B252-60452D22B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098" y="1367246"/>
                <a:ext cx="8712000" cy="2700000"/>
              </a:xfrm>
              <a:blipFill>
                <a:blip r:embed="rId2"/>
                <a:stretch>
                  <a:fillRect l="-490" t="-4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63EB-13DD-4F3F-B4C1-5CA4E47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9DC48-049C-4662-9218-E560094C9D63}"/>
              </a:ext>
            </a:extLst>
          </p:cNvPr>
          <p:cNvCxnSpPr/>
          <p:nvPr/>
        </p:nvCxnSpPr>
        <p:spPr>
          <a:xfrm>
            <a:off x="5286465" y="4814943"/>
            <a:ext cx="1028410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FCE1634B-AC0C-4131-A05D-977EA766F061}"/>
              </a:ext>
            </a:extLst>
          </p:cNvPr>
          <p:cNvSpPr/>
          <p:nvPr/>
        </p:nvSpPr>
        <p:spPr>
          <a:xfrm rot="10800000">
            <a:off x="4302004" y="4675931"/>
            <a:ext cx="540000" cy="288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D606A2-D357-462E-BC45-64184B9B372F}"/>
              </a:ext>
            </a:extLst>
          </p:cNvPr>
          <p:cNvGrpSpPr/>
          <p:nvPr/>
        </p:nvGrpSpPr>
        <p:grpSpPr>
          <a:xfrm rot="10800000">
            <a:off x="4572003" y="4733451"/>
            <a:ext cx="595746" cy="576958"/>
            <a:chOff x="2064233" y="3018622"/>
            <a:chExt cx="595746" cy="57695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8D052C5-9621-40D0-BF71-13F4088AE9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53A8B9D-E5C0-4A3D-9443-F616B1DE1E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42E9AA-6E1D-4FDF-AF23-9B2F267EA751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847B61-1D3C-410F-BA24-51CF2A363B23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59384D-8A77-4D3C-B02D-846A73A74D6D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D8756B-3994-4252-8853-09F49DDF31C6}"/>
                  </a:ext>
                </a:extLst>
              </p:cNvPr>
              <p:cNvSpPr txBox="1"/>
              <p:nvPr/>
            </p:nvSpPr>
            <p:spPr>
              <a:xfrm>
                <a:off x="4190595" y="441900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D8756B-3994-4252-8853-09F49DDF3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95" y="4419004"/>
                <a:ext cx="269304" cy="276999"/>
              </a:xfrm>
              <a:prstGeom prst="rect">
                <a:avLst/>
              </a:prstGeom>
              <a:blipFill>
                <a:blip r:embed="rId3"/>
                <a:stretch>
                  <a:fillRect l="-24444" t="-4444" r="-2222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7326FAB-24C0-42B8-9923-84200CC7A807}"/>
              </a:ext>
            </a:extLst>
          </p:cNvPr>
          <p:cNvGrpSpPr/>
          <p:nvPr/>
        </p:nvGrpSpPr>
        <p:grpSpPr>
          <a:xfrm>
            <a:off x="6503997" y="4320520"/>
            <a:ext cx="595746" cy="576958"/>
            <a:chOff x="2064233" y="3018622"/>
            <a:chExt cx="595746" cy="576958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BEFE82A-1DA0-49EB-91F5-D042883686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33159" y="3265429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66E13B-8CC9-49B0-B519-C3E7997AE2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2100" y="3254370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5FE2C6-358D-411D-BC5A-206B4969A458}"/>
                </a:ext>
              </a:extLst>
            </p:cNvPr>
            <p:cNvGrpSpPr/>
            <p:nvPr/>
          </p:nvGrpSpPr>
          <p:grpSpPr>
            <a:xfrm>
              <a:off x="2502816" y="3428893"/>
              <a:ext cx="157163" cy="166687"/>
              <a:chOff x="5962650" y="5175942"/>
              <a:chExt cx="157163" cy="16668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D79C822-58CC-4F39-B668-E168B4F23957}"/>
                  </a:ext>
                </a:extLst>
              </p:cNvPr>
              <p:cNvSpPr/>
              <p:nvPr/>
            </p:nvSpPr>
            <p:spPr>
              <a:xfrm>
                <a:off x="5969000" y="5187054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9655CC1-D822-4199-9553-0821A8A744D6}"/>
                  </a:ext>
                </a:extLst>
              </p:cNvPr>
              <p:cNvSpPr/>
              <p:nvPr/>
            </p:nvSpPr>
            <p:spPr>
              <a:xfrm>
                <a:off x="5962650" y="5175942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A10126-2F27-4CBF-9E71-581304C0AE2D}"/>
                  </a:ext>
                </a:extLst>
              </p:cNvPr>
              <p:cNvSpPr txBox="1"/>
              <p:nvPr/>
            </p:nvSpPr>
            <p:spPr>
              <a:xfrm>
                <a:off x="7111346" y="4797042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A10126-2F27-4CBF-9E71-581304C0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46" y="4797042"/>
                <a:ext cx="245260" cy="276999"/>
              </a:xfrm>
              <a:prstGeom prst="rect">
                <a:avLst/>
              </a:prstGeom>
              <a:blipFill>
                <a:blip r:embed="rId4"/>
                <a:stretch>
                  <a:fillRect l="-37500" t="-8889" r="-37500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17BDBA-9E00-467C-8311-81763E66ECB6}"/>
                  </a:ext>
                </a:extLst>
              </p:cNvPr>
              <p:cNvSpPr txBox="1"/>
              <p:nvPr/>
            </p:nvSpPr>
            <p:spPr>
              <a:xfrm>
                <a:off x="4736743" y="6334427"/>
                <a:ext cx="235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17BDBA-9E00-467C-8311-81763E66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43" y="6334427"/>
                <a:ext cx="235769" cy="276999"/>
              </a:xfrm>
              <a:prstGeom prst="rect">
                <a:avLst/>
              </a:prstGeom>
              <a:blipFill>
                <a:blip r:embed="rId5"/>
                <a:stretch>
                  <a:fillRect l="-23077" r="-20513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9037E2E-6B40-4F0C-B17B-3BE0A00628E6}"/>
              </a:ext>
            </a:extLst>
          </p:cNvPr>
          <p:cNvGrpSpPr/>
          <p:nvPr/>
        </p:nvGrpSpPr>
        <p:grpSpPr>
          <a:xfrm rot="16200000">
            <a:off x="4135050" y="5833754"/>
            <a:ext cx="569577" cy="588933"/>
            <a:chOff x="2715043" y="5582605"/>
            <a:chExt cx="569577" cy="5889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C55E351-BD95-4221-A63C-25B52138AE96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D0AEC8-1F91-4CB7-B22E-6C5F663F5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985897-E22E-47A2-8955-E4D50CA20519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CB49A8C-090E-4E28-8CA4-FCD46D400CFB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773F28-1BEC-4346-9D3B-6F45FCE9E4DF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AB3B69-FE7B-453D-A537-F99819A444CF}"/>
              </a:ext>
            </a:extLst>
          </p:cNvPr>
          <p:cNvSpPr txBox="1"/>
          <p:nvPr/>
        </p:nvSpPr>
        <p:spPr>
          <a:xfrm>
            <a:off x="4054323" y="633442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1AECDB-FE67-43B5-9FFB-568482B173A9}"/>
              </a:ext>
            </a:extLst>
          </p:cNvPr>
          <p:cNvSpPr txBox="1"/>
          <p:nvPr/>
        </p:nvSpPr>
        <p:spPr>
          <a:xfrm>
            <a:off x="4649785" y="5782804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F5A448-0B0E-41A4-BBF0-26D776004E62}"/>
              </a:ext>
            </a:extLst>
          </p:cNvPr>
          <p:cNvCxnSpPr>
            <a:cxnSpLocks/>
          </p:cNvCxnSpPr>
          <p:nvPr/>
        </p:nvCxnSpPr>
        <p:spPr>
          <a:xfrm>
            <a:off x="4650313" y="5456704"/>
            <a:ext cx="0" cy="2880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063264A-C7A1-4881-A0D1-74F4C575A7A0}"/>
              </a:ext>
            </a:extLst>
          </p:cNvPr>
          <p:cNvSpPr txBox="1"/>
          <p:nvPr/>
        </p:nvSpPr>
        <p:spPr>
          <a:xfrm>
            <a:off x="6948930" y="4852299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4AA1F79-CD7B-4E55-A705-4AA0530EDBCF}"/>
              </a:ext>
            </a:extLst>
          </p:cNvPr>
          <p:cNvSpPr txBox="1"/>
          <p:nvPr/>
        </p:nvSpPr>
        <p:spPr>
          <a:xfrm>
            <a:off x="7018215" y="4265224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DD2CA8-B17B-4D85-BEB0-39A251055703}"/>
              </a:ext>
            </a:extLst>
          </p:cNvPr>
          <p:cNvSpPr txBox="1"/>
          <p:nvPr/>
        </p:nvSpPr>
        <p:spPr>
          <a:xfrm>
            <a:off x="6462642" y="4816380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36A65CE6-94C4-42EF-8DE0-0A4F304EA132}"/>
              </a:ext>
            </a:extLst>
          </p:cNvPr>
          <p:cNvSpPr/>
          <p:nvPr/>
        </p:nvSpPr>
        <p:spPr>
          <a:xfrm rot="10800000">
            <a:off x="2389895" y="4669728"/>
            <a:ext cx="540000" cy="288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A8331A-7959-41F0-93D3-DED4652A0B1B}"/>
              </a:ext>
            </a:extLst>
          </p:cNvPr>
          <p:cNvGrpSpPr/>
          <p:nvPr/>
        </p:nvGrpSpPr>
        <p:grpSpPr>
          <a:xfrm rot="16200000">
            <a:off x="2166134" y="4309291"/>
            <a:ext cx="569577" cy="588933"/>
            <a:chOff x="2715043" y="5582605"/>
            <a:chExt cx="569577" cy="588933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53D078B-8212-4946-B50D-82BA5FFC750F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06" y="6098338"/>
              <a:ext cx="49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A944515-21DB-422B-B002-73563DEE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06" y="5582605"/>
              <a:ext cx="0" cy="515733"/>
            </a:xfrm>
            <a:prstGeom prst="straightConnector1">
              <a:avLst/>
            </a:prstGeom>
            <a:ln w="19050">
              <a:solidFill>
                <a:srgbClr val="00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96E4D9E-C247-4E77-8291-0266968C0CC8}"/>
                </a:ext>
              </a:extLst>
            </p:cNvPr>
            <p:cNvGrpSpPr/>
            <p:nvPr/>
          </p:nvGrpSpPr>
          <p:grpSpPr>
            <a:xfrm>
              <a:off x="2715043" y="6002701"/>
              <a:ext cx="157163" cy="168837"/>
              <a:chOff x="4502387" y="3949234"/>
              <a:chExt cx="157163" cy="16883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2F3695-325B-42AC-86D6-BC924F5747F3}"/>
                  </a:ext>
                </a:extLst>
              </p:cNvPr>
              <p:cNvSpPr/>
              <p:nvPr/>
            </p:nvSpPr>
            <p:spPr>
              <a:xfrm>
                <a:off x="4508968" y="3974071"/>
                <a:ext cx="144000" cy="144000"/>
              </a:xfrm>
              <a:prstGeom prst="ellipse">
                <a:avLst/>
              </a:prstGeom>
              <a:solidFill>
                <a:srgbClr val="00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B923024-8FB8-48EB-81D8-D19C2DF2AC05}"/>
                  </a:ext>
                </a:extLst>
              </p:cNvPr>
              <p:cNvSpPr/>
              <p:nvPr/>
            </p:nvSpPr>
            <p:spPr>
              <a:xfrm>
                <a:off x="4502387" y="3949234"/>
                <a:ext cx="157163" cy="166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9CF8CD-BFC5-4BDB-9623-26F089EF3D60}"/>
                  </a:ext>
                </a:extLst>
              </p:cNvPr>
              <p:cNvSpPr txBox="1"/>
              <p:nvPr/>
            </p:nvSpPr>
            <p:spPr>
              <a:xfrm>
                <a:off x="2659894" y="4969746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9CF8CD-BFC5-4BDB-9623-26F089EF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94" y="4969746"/>
                <a:ext cx="328616" cy="276999"/>
              </a:xfrm>
              <a:prstGeom prst="rect">
                <a:avLst/>
              </a:prstGeom>
              <a:blipFill>
                <a:blip r:embed="rId6"/>
                <a:stretch>
                  <a:fillRect l="-18519" t="-4348" r="-20370"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684BF60-268C-41A6-9296-1D3702E0F845}"/>
              </a:ext>
            </a:extLst>
          </p:cNvPr>
          <p:cNvSpPr txBox="1"/>
          <p:nvPr/>
        </p:nvSpPr>
        <p:spPr>
          <a:xfrm>
            <a:off x="4444943" y="5116775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D73B8C-675A-4CF9-ACE2-BE69DB650F1B}"/>
              </a:ext>
            </a:extLst>
          </p:cNvPr>
          <p:cNvSpPr txBox="1"/>
          <p:nvPr/>
        </p:nvSpPr>
        <p:spPr>
          <a:xfrm>
            <a:off x="4951605" y="4596807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02F1B8-CF52-4E2D-9BD5-CE1094CBF625}"/>
              </a:ext>
            </a:extLst>
          </p:cNvPr>
          <p:cNvSpPr txBox="1"/>
          <p:nvPr/>
        </p:nvSpPr>
        <p:spPr>
          <a:xfrm>
            <a:off x="2119486" y="4811838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7BB82B-37A6-4235-9497-A4781C2423C4}"/>
              </a:ext>
            </a:extLst>
          </p:cNvPr>
          <p:cNvSpPr txBox="1"/>
          <p:nvPr/>
        </p:nvSpPr>
        <p:spPr>
          <a:xfrm>
            <a:off x="2671432" y="4226636"/>
            <a:ext cx="204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B2FE05-41F0-460E-BB32-79A8BE7A3159}"/>
              </a:ext>
            </a:extLst>
          </p:cNvPr>
          <p:cNvCxnSpPr/>
          <p:nvPr/>
        </p:nvCxnSpPr>
        <p:spPr>
          <a:xfrm>
            <a:off x="3096962" y="4814943"/>
            <a:ext cx="1028410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507DBE-7DFB-47AA-A246-93116F7CF084}"/>
              </a:ext>
            </a:extLst>
          </p:cNvPr>
          <p:cNvSpPr txBox="1"/>
          <p:nvPr/>
        </p:nvSpPr>
        <p:spPr>
          <a:xfrm>
            <a:off x="2221907" y="5254254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Right-handed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2FEFAE-A2A3-4BC6-B831-8B829B50F4D6}"/>
              </a:ext>
            </a:extLst>
          </p:cNvPr>
          <p:cNvSpPr txBox="1"/>
          <p:nvPr/>
        </p:nvSpPr>
        <p:spPr>
          <a:xfrm>
            <a:off x="4160345" y="4082003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Left-handed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9E8D37-BE9D-44C4-BC45-133602A277EC}"/>
              </a:ext>
            </a:extLst>
          </p:cNvPr>
          <p:cNvSpPr txBox="1"/>
          <p:nvPr/>
        </p:nvSpPr>
        <p:spPr>
          <a:xfrm>
            <a:off x="6547594" y="5195484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Left-handed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5D1952-C571-49E8-B4E3-3022AD80A0FA}"/>
              </a:ext>
            </a:extLst>
          </p:cNvPr>
          <p:cNvSpPr txBox="1"/>
          <p:nvPr/>
        </p:nvSpPr>
        <p:spPr>
          <a:xfrm>
            <a:off x="5004474" y="6440947"/>
            <a:ext cx="9412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Right-handed</a:t>
            </a:r>
            <a:b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frame</a:t>
            </a:r>
            <a:endParaRPr lang="en-C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924ED3-16D5-4D78-9E9A-DF43FD5206EB}"/>
                  </a:ext>
                </a:extLst>
              </p:cNvPr>
              <p:cNvSpPr txBox="1"/>
              <p:nvPr/>
            </p:nvSpPr>
            <p:spPr>
              <a:xfrm>
                <a:off x="6528726" y="2125363"/>
                <a:ext cx="2201420" cy="405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  <m:sup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p>
                    </m:sSubSup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−180°</m:t>
                        </m:r>
                      </m:e>
                    </m:d>
                  </m:oMath>
                </a14:m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is expected to be </a:t>
                </a:r>
              </a:p>
              <a:p>
                <a:pPr algn="ctr"/>
                <a:r>
                  <a:rPr lang="en-CA" sz="12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almost an identity matrix.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924ED3-16D5-4D78-9E9A-DF43FD52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26" y="2125363"/>
                <a:ext cx="2201420" cy="405239"/>
              </a:xfrm>
              <a:prstGeom prst="rect">
                <a:avLst/>
              </a:prstGeom>
              <a:blipFill>
                <a:blip r:embed="rId7"/>
                <a:stretch>
                  <a:fillRect l="-277" t="-10606" r="-4155" b="-212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478446C-34FF-4B0F-9D9C-56695D18DF9E}"/>
              </a:ext>
            </a:extLst>
          </p:cNvPr>
          <p:cNvGrpSpPr/>
          <p:nvPr/>
        </p:nvGrpSpPr>
        <p:grpSpPr>
          <a:xfrm rot="10800000">
            <a:off x="544705" y="5708265"/>
            <a:ext cx="748375" cy="655667"/>
            <a:chOff x="4317239" y="4956132"/>
            <a:chExt cx="748375" cy="655667"/>
          </a:xfrm>
        </p:grpSpPr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6E293D17-66C5-44D2-8FFB-2AC3B5185D45}"/>
                </a:ext>
              </a:extLst>
            </p:cNvPr>
            <p:cNvSpPr/>
            <p:nvPr/>
          </p:nvSpPr>
          <p:spPr>
            <a:xfrm>
              <a:off x="4317239" y="5323799"/>
              <a:ext cx="540000" cy="288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6192FE7-E83F-4867-9731-E9C5A6E81BF5}"/>
                </a:ext>
              </a:extLst>
            </p:cNvPr>
            <p:cNvGrpSpPr/>
            <p:nvPr/>
          </p:nvGrpSpPr>
          <p:grpSpPr>
            <a:xfrm>
              <a:off x="4496037" y="4956132"/>
              <a:ext cx="569577" cy="588933"/>
              <a:chOff x="4496037" y="4930954"/>
              <a:chExt cx="569577" cy="588933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BD67767F-F5A8-422A-AE7A-921BCD325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5446687"/>
                <a:ext cx="49361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7BBCF0B-9768-42AE-90AA-390E83E061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4930954"/>
                <a:ext cx="0" cy="515733"/>
              </a:xfrm>
              <a:prstGeom prst="straightConnector1">
                <a:avLst/>
              </a:prstGeom>
              <a:ln w="19050">
                <a:solidFill>
                  <a:srgbClr val="00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3B73880-5BCD-4CCB-A854-B94A0E5F397E}"/>
                  </a:ext>
                </a:extLst>
              </p:cNvPr>
              <p:cNvGrpSpPr/>
              <p:nvPr/>
            </p:nvGrpSpPr>
            <p:grpSpPr>
              <a:xfrm>
                <a:off x="4496037" y="5351050"/>
                <a:ext cx="157163" cy="168837"/>
                <a:chOff x="4502387" y="3949234"/>
                <a:chExt cx="157163" cy="168837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FEF25B8A-F6DC-492D-9F7C-858FD4DF781B}"/>
                    </a:ext>
                  </a:extLst>
                </p:cNvPr>
                <p:cNvSpPr/>
                <p:nvPr/>
              </p:nvSpPr>
              <p:spPr>
                <a:xfrm>
                  <a:off x="4508968" y="3974071"/>
                  <a:ext cx="144000" cy="144000"/>
                </a:xfrm>
                <a:prstGeom prst="ellipse">
                  <a:avLst/>
                </a:prstGeom>
                <a:solidFill>
                  <a:srgbClr val="00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6609EAC-3DD8-449D-A044-5C566E42CA2A}"/>
                    </a:ext>
                  </a:extLst>
                </p:cNvPr>
                <p:cNvSpPr/>
                <p:nvPr/>
              </p:nvSpPr>
              <p:spPr>
                <a:xfrm>
                  <a:off x="4502387" y="3949234"/>
                  <a:ext cx="157163" cy="1666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●</a:t>
                  </a:r>
                </a:p>
              </p:txBody>
            </p:sp>
          </p:grp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2B4A759-D4AE-4010-BB82-256B7C1F856B}"/>
              </a:ext>
            </a:extLst>
          </p:cNvPr>
          <p:cNvSpPr txBox="1"/>
          <p:nvPr/>
        </p:nvSpPr>
        <p:spPr>
          <a:xfrm>
            <a:off x="13711" y="6400206"/>
            <a:ext cx="20187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FLU for gyro</a:t>
            </a:r>
          </a:p>
          <a:p>
            <a:pPr algn="ctr"/>
            <a:r>
              <a:rPr lang="en-CA" sz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(right-handed frame)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D30A965-5EC8-4818-AD37-F1EB1D1BDE61}"/>
              </a:ext>
            </a:extLst>
          </p:cNvPr>
          <p:cNvSpPr/>
          <p:nvPr/>
        </p:nvSpPr>
        <p:spPr>
          <a:xfrm>
            <a:off x="91731" y="5623586"/>
            <a:ext cx="1877352" cy="1197623"/>
          </a:xfrm>
          <a:prstGeom prst="roundRect">
            <a:avLst>
              <a:gd name="adj" fmla="val 54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A30630-45B4-481D-BE2C-6E8877C3C6F5}"/>
              </a:ext>
            </a:extLst>
          </p:cNvPr>
          <p:cNvSpPr txBox="1"/>
          <p:nvPr/>
        </p:nvSpPr>
        <p:spPr>
          <a:xfrm>
            <a:off x="7321698" y="3670411"/>
            <a:ext cx="15750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800" dirty="0">
                <a:solidFill>
                  <a:schemeClr val="accent5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because axes for acc are </a:t>
            </a:r>
          </a:p>
          <a:p>
            <a:pPr algn="ctr"/>
            <a:r>
              <a:rPr lang="en-CA" sz="800" dirty="0">
                <a:solidFill>
                  <a:schemeClr val="accent5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 from axes for gyro.</a:t>
            </a:r>
          </a:p>
        </p:txBody>
      </p:sp>
    </p:spTree>
    <p:extLst>
      <p:ext uri="{BB962C8B-B14F-4D97-AF65-F5344CB8AC3E}">
        <p14:creationId xmlns:p14="http://schemas.microsoft.com/office/powerpoint/2010/main" val="210712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82257-9ADB-456F-A238-FA7BE0E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764D1-C323-41F2-BF3C-330BAB5F943C}"/>
              </a:ext>
            </a:extLst>
          </p:cNvPr>
          <p:cNvSpPr/>
          <p:nvPr/>
        </p:nvSpPr>
        <p:spPr>
          <a:xfrm>
            <a:off x="2001600" y="2743592"/>
            <a:ext cx="5140800" cy="13708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Appendix.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EA839-3848-4AB5-AE1F-3C2CDC08F7F6}"/>
              </a:ext>
            </a:extLst>
          </p:cNvPr>
          <p:cNvSpPr txBox="1"/>
          <p:nvPr/>
        </p:nvSpPr>
        <p:spPr>
          <a:xfrm>
            <a:off x="1512000" y="4402352"/>
            <a:ext cx="61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Velocity comparison</a:t>
            </a:r>
          </a:p>
        </p:txBody>
      </p:sp>
    </p:spTree>
    <p:extLst>
      <p:ext uri="{BB962C8B-B14F-4D97-AF65-F5344CB8AC3E}">
        <p14:creationId xmlns:p14="http://schemas.microsoft.com/office/powerpoint/2010/main" val="14485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2003</Words>
  <Application>Microsoft Office PowerPoint</Application>
  <PresentationFormat>On-screen Show (4:3)</PresentationFormat>
  <Paragraphs>610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Cambria Math</vt:lpstr>
      <vt:lpstr>Microsoft Sans Serif</vt:lpstr>
      <vt:lpstr>Wingdings</vt:lpstr>
      <vt:lpstr>Office Theme</vt:lpstr>
      <vt:lpstr>Understanding IMU data acquired from  May-30-2018 Oshawa Indoor Experiment</vt:lpstr>
      <vt:lpstr>Objectives</vt:lpstr>
      <vt:lpstr>Our Expected G and B</vt:lpstr>
      <vt:lpstr>Our Expected G and B</vt:lpstr>
      <vt:lpstr>Inferring G from a_gt^U  and a^G</vt:lpstr>
      <vt:lpstr>Inferring B from Newly Inferred G′</vt:lpstr>
      <vt:lpstr>Setting New Body Frame B′′</vt:lpstr>
      <vt:lpstr>Conclusion</vt:lpstr>
      <vt:lpstr>PowerPoint Presentation</vt:lpstr>
      <vt:lpstr>Velocity Comparison</vt:lpstr>
      <vt:lpstr>Set 1</vt:lpstr>
      <vt:lpstr>Set 2</vt:lpstr>
      <vt:lpstr>Set 3</vt:lpstr>
      <vt:lpstr>Set 4</vt:lpstr>
      <vt:lpstr>Set 5</vt:lpstr>
      <vt:lpstr>PowerPoint Presentation</vt:lpstr>
      <vt:lpstr>Set 1</vt:lpstr>
      <vt:lpstr>Set 2</vt:lpstr>
      <vt:lpstr>Set 3</vt:lpstr>
      <vt:lpstr>Set 4</vt:lpstr>
      <vt:lpstr>Set 5</vt:lpstr>
      <vt:lpstr>PowerPoint Presentation</vt:lpstr>
      <vt:lpstr>Set 1</vt:lpstr>
      <vt:lpstr>Set 2</vt:lpstr>
      <vt:lpstr>Set 3</vt:lpstr>
      <vt:lpstr>Set 4</vt:lpstr>
      <vt:lpstr>Set 5</vt:lpstr>
      <vt:lpstr>PowerPoint Presentation</vt:lpstr>
      <vt:lpstr>Set 1</vt:lpstr>
      <vt:lpstr>Set 2</vt:lpstr>
      <vt:lpstr>Set 3</vt:lpstr>
      <vt:lpstr>Set 4</vt:lpstr>
      <vt:lpstr>Set 5</vt:lpstr>
      <vt:lpstr>Understanding  DJI M100 IMU Gyro Data</vt:lpstr>
      <vt:lpstr>Description</vt:lpstr>
      <vt:lpstr>Question</vt:lpstr>
      <vt:lpstr>PowerPoint Presentation</vt:lpstr>
      <vt:lpstr>Rot 0,  rotation wrt x (counter-clockwise)</vt:lpstr>
      <vt:lpstr>Rot 0,  rotation wrt x (clockwise)</vt:lpstr>
      <vt:lpstr>Rot 0,  rotation wrt y (counter-clockwise)</vt:lpstr>
      <vt:lpstr>Rot 0,  rotation wrt y (clockwise)</vt:lpstr>
      <vt:lpstr>Rot 0,  rotation wrt z (counter-clockwise)</vt:lpstr>
      <vt:lpstr>Rot 0,  rotation wrt z (clockwise)</vt:lpstr>
      <vt:lpstr>PowerPoint Presentation</vt:lpstr>
      <vt:lpstr>Rot 135,  rotation wrt x (counter-clockwise)</vt:lpstr>
      <vt:lpstr>Rot 135,  rotation wrt x (clockwise)</vt:lpstr>
      <vt:lpstr>Rot 135,  rotation wrt y (counter-clockwise)</vt:lpstr>
      <vt:lpstr>Rot 135,  rotation wrt y (clockwise)</vt:lpstr>
      <vt:lpstr>Rot 135,  rotation wrt z (counter-clockwise)</vt:lpstr>
      <vt:lpstr>Rot 135,  rotation wrt z (clockwise)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2306</cp:revision>
  <cp:lastPrinted>2018-01-23T19:38:28Z</cp:lastPrinted>
  <dcterms:created xsi:type="dcterms:W3CDTF">2017-07-29T13:05:08Z</dcterms:created>
  <dcterms:modified xsi:type="dcterms:W3CDTF">2018-08-22T22:00:03Z</dcterms:modified>
</cp:coreProperties>
</file>