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0760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89" d="100"/>
          <a:sy n="89" d="100"/>
        </p:scale>
        <p:origin x="-64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5856163474903"/>
          <c:y val="6.435976066272156E-2"/>
          <c:w val="0.86765389212838895"/>
          <c:h val="0.753218702098139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MPI_THREAD_SINGLE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Sheet1!$B$11:$B$18</c:f>
                <c:numCache>
                  <c:formatCode>General</c:formatCode>
                  <c:ptCount val="8"/>
                  <c:pt idx="0">
                    <c:v>0.71260087000000005</c:v>
                  </c:pt>
                  <c:pt idx="1">
                    <c:v>0.65136011500000002</c:v>
                  </c:pt>
                  <c:pt idx="2">
                    <c:v>0.72637455900000003</c:v>
                  </c:pt>
                  <c:pt idx="3">
                    <c:v>1.1401754E-2</c:v>
                  </c:pt>
                  <c:pt idx="4">
                    <c:v>1.0954451E-2</c:v>
                  </c:pt>
                  <c:pt idx="5">
                    <c:v>1.3416407999999999E-2</c:v>
                  </c:pt>
                  <c:pt idx="6">
                    <c:v>0</c:v>
                  </c:pt>
                  <c:pt idx="7">
                    <c:v>7.0710679999999998E-3</c:v>
                  </c:pt>
                </c:numCache>
              </c:numRef>
            </c:plus>
            <c:minus>
              <c:numRef>
                <c:f>Sheet1!$B$11:$B$18</c:f>
                <c:numCache>
                  <c:formatCode>General</c:formatCode>
                  <c:ptCount val="8"/>
                  <c:pt idx="0">
                    <c:v>0.71260087000000005</c:v>
                  </c:pt>
                  <c:pt idx="1">
                    <c:v>0.65136011500000002</c:v>
                  </c:pt>
                  <c:pt idx="2">
                    <c:v>0.72637455900000003</c:v>
                  </c:pt>
                  <c:pt idx="3">
                    <c:v>1.1401754E-2</c:v>
                  </c:pt>
                  <c:pt idx="4">
                    <c:v>1.0954451E-2</c:v>
                  </c:pt>
                  <c:pt idx="5">
                    <c:v>1.3416407999999999E-2</c:v>
                  </c:pt>
                  <c:pt idx="6">
                    <c:v>0</c:v>
                  </c:pt>
                  <c:pt idx="7">
                    <c:v>7.0710679999999998E-3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Sheet1!$A$2:$A$9</c:f>
              <c:numCache>
                <c:formatCode>General</c:formatCode>
                <c:ptCount val="8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4096</c:v>
                </c:pt>
                <c:pt idx="6">
                  <c:v>16384</c:v>
                </c:pt>
                <c:pt idx="7">
                  <c:v>65536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53.39</c:v>
                </c:pt>
                <c:pt idx="1">
                  <c:v>52.298000000000002</c:v>
                </c:pt>
                <c:pt idx="2">
                  <c:v>52.472000000000001</c:v>
                </c:pt>
                <c:pt idx="3">
                  <c:v>32.124000000000002</c:v>
                </c:pt>
                <c:pt idx="4">
                  <c:v>9.5220000000000002</c:v>
                </c:pt>
                <c:pt idx="5">
                  <c:v>2.524</c:v>
                </c:pt>
                <c:pt idx="6">
                  <c:v>0.76</c:v>
                </c:pt>
                <c:pt idx="7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63-C043-9F7D-B80B96DC39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MPI_THREAD_MULTIPLE with MPI_COMM_WORLD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Sheet1!$C$11:$C$18</c:f>
                <c:numCache>
                  <c:formatCode>General</c:formatCode>
                  <c:ptCount val="8"/>
                  <c:pt idx="0">
                    <c:v>0</c:v>
                  </c:pt>
                  <c:pt idx="1">
                    <c:v>4.4721359999999998E-3</c:v>
                  </c:pt>
                  <c:pt idx="2">
                    <c:v>0</c:v>
                  </c:pt>
                  <c:pt idx="3">
                    <c:v>5.477226E-3</c:v>
                  </c:pt>
                  <c:pt idx="4">
                    <c:v>5.477226E-3</c:v>
                  </c:pt>
                  <c:pt idx="5">
                    <c:v>0</c:v>
                  </c:pt>
                  <c:pt idx="6">
                    <c:v>7.0710679999999998E-3</c:v>
                  </c:pt>
                  <c:pt idx="7">
                    <c:v>0</c:v>
                  </c:pt>
                </c:numCache>
              </c:numRef>
            </c:plus>
            <c:minus>
              <c:numRef>
                <c:f>Sheet1!$C$11:$C$18</c:f>
                <c:numCache>
                  <c:formatCode>General</c:formatCode>
                  <c:ptCount val="8"/>
                  <c:pt idx="0">
                    <c:v>0</c:v>
                  </c:pt>
                  <c:pt idx="1">
                    <c:v>4.4721359999999998E-3</c:v>
                  </c:pt>
                  <c:pt idx="2">
                    <c:v>0</c:v>
                  </c:pt>
                  <c:pt idx="3">
                    <c:v>5.477226E-3</c:v>
                  </c:pt>
                  <c:pt idx="4">
                    <c:v>5.477226E-3</c:v>
                  </c:pt>
                  <c:pt idx="5">
                    <c:v>0</c:v>
                  </c:pt>
                  <c:pt idx="6">
                    <c:v>7.0710679999999998E-3</c:v>
                  </c:pt>
                  <c:pt idx="7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Sheet1!$A$2:$A$9</c:f>
              <c:numCache>
                <c:formatCode>General</c:formatCode>
                <c:ptCount val="8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4096</c:v>
                </c:pt>
                <c:pt idx="6">
                  <c:v>16384</c:v>
                </c:pt>
                <c:pt idx="7">
                  <c:v>65536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0.49</c:v>
                </c:pt>
                <c:pt idx="1">
                  <c:v>0.498</c:v>
                </c:pt>
                <c:pt idx="2">
                  <c:v>0.5</c:v>
                </c:pt>
                <c:pt idx="3">
                  <c:v>0.51400000000000001</c:v>
                </c:pt>
                <c:pt idx="4">
                  <c:v>0.47399999999999998</c:v>
                </c:pt>
                <c:pt idx="5">
                  <c:v>0.41</c:v>
                </c:pt>
                <c:pt idx="6">
                  <c:v>0.25</c:v>
                </c:pt>
                <c:pt idx="7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63-C043-9F7D-B80B96DC39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MPI_THREAD_MULTIPLE with separate COMMs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Sheet1!#REF!</c:f>
                <c:numCache>
                  <c:formatCode>General</c:formatCode>
                  <c:ptCount val="1"/>
                  <c:pt idx="0">
                    <c:v>1</c:v>
                  </c:pt>
                </c:numCache>
              </c:numRef>
            </c:plus>
            <c:minus>
              <c:numRef>
                <c:f>Sheet1!#REF!</c:f>
                <c:numCache>
                  <c:formatCode>General</c:formatCode>
                  <c:ptCount val="1"/>
                  <c:pt idx="0">
                    <c:v>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Sheet1!$A$2:$A$9</c:f>
              <c:numCache>
                <c:formatCode>General</c:formatCode>
                <c:ptCount val="8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  <c:pt idx="5">
                  <c:v>4096</c:v>
                </c:pt>
                <c:pt idx="6">
                  <c:v>16384</c:v>
                </c:pt>
                <c:pt idx="7">
                  <c:v>65536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50.298000000000002</c:v>
                </c:pt>
                <c:pt idx="1">
                  <c:v>48.975999999999999</c:v>
                </c:pt>
                <c:pt idx="2">
                  <c:v>49.223999999999997</c:v>
                </c:pt>
                <c:pt idx="3">
                  <c:v>30.507999999999999</c:v>
                </c:pt>
                <c:pt idx="4">
                  <c:v>9.5459999999999994</c:v>
                </c:pt>
                <c:pt idx="5">
                  <c:v>2.5</c:v>
                </c:pt>
                <c:pt idx="6">
                  <c:v>0.76</c:v>
                </c:pt>
                <c:pt idx="7">
                  <c:v>0.20799999999999999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63-C043-9F7D-B80B96DC3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2400464"/>
        <c:axId val="1512402096"/>
      </c:lineChart>
      <c:catAx>
        <c:axId val="151240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Message size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402096"/>
        <c:crosses val="autoZero"/>
        <c:auto val="1"/>
        <c:lblAlgn val="ctr"/>
        <c:lblOffset val="0"/>
        <c:noMultiLvlLbl val="0"/>
      </c:catAx>
      <c:valAx>
        <c:axId val="1512402096"/>
        <c:scaling>
          <c:orientation val="minMax"/>
          <c:max val="5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Messages/s (x 106)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4004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CH4-UCX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26.372</c:v>
                </c:pt>
                <c:pt idx="1">
                  <c:v>17.042999999999999</c:v>
                </c:pt>
                <c:pt idx="2">
                  <c:v>15.345000000000001</c:v>
                </c:pt>
                <c:pt idx="3">
                  <c:v>11.612</c:v>
                </c:pt>
                <c:pt idx="4">
                  <c:v>18.312000000000001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34-C345-A963-792E2C42D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CH3-MXM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2048</c:v>
                </c:pt>
                <c:pt idx="1">
                  <c:v>4096</c:v>
                </c:pt>
                <c:pt idx="2">
                  <c:v>8192</c:v>
                </c:pt>
                <c:pt idx="3">
                  <c:v>16384</c:v>
                </c:pt>
                <c:pt idx="4">
                  <c:v>32768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29.952000000000002</c:v>
                </c:pt>
                <c:pt idx="1">
                  <c:v>21.917000000000002</c:v>
                </c:pt>
                <c:pt idx="2">
                  <c:v>20.608000000000001</c:v>
                </c:pt>
                <c:pt idx="3">
                  <c:v>18.844999999999999</c:v>
                </c:pt>
                <c:pt idx="4">
                  <c:v>29.125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34-C345-A963-792E2C42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2773072"/>
        <c:axId val="833167408"/>
      </c:lineChart>
      <c:catAx>
        <c:axId val="832773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zh-CN"/>
                  <a:t> </a:t>
                </a:r>
                <a:r>
                  <a:rPr lang="en-US"/>
                  <a:t>of</a:t>
                </a:r>
                <a:r>
                  <a:rPr lang="zh-CN"/>
                  <a:t> </a:t>
                </a:r>
                <a:r>
                  <a:rPr lang="en-US"/>
                  <a:t>Processes</a:t>
                </a:r>
              </a:p>
            </c:rich>
          </c:tx>
          <c:layout>
            <c:manualLayout>
              <c:xMode val="edge"/>
              <c:yMode val="edge"/>
              <c:x val="0.41762500938807923"/>
              <c:y val="0.823073443434472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167408"/>
        <c:crosses val="autoZero"/>
        <c:auto val="1"/>
        <c:lblAlgn val="ctr"/>
        <c:lblOffset val="0"/>
        <c:noMultiLvlLbl val="0"/>
      </c:catAx>
      <c:valAx>
        <c:axId val="83316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Executione</a:t>
                </a:r>
                <a:r>
                  <a:rPr lang="zh-CN"/>
                  <a:t> </a:t>
                </a:r>
                <a:r>
                  <a:rPr lang="en-US"/>
                  <a:t>Time</a:t>
                </a:r>
                <a:r>
                  <a:rPr lang="zh-CN"/>
                  <a:t> </a:t>
                </a:r>
                <a:r>
                  <a:rPr lang="en-US"/>
                  <a:t>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7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p2p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512</c:v>
                </c:pt>
                <c:pt idx="1">
                  <c:v>1000</c:v>
                </c:pt>
                <c:pt idx="2">
                  <c:v>1331</c:v>
                </c:pt>
                <c:pt idx="3">
                  <c:v>2197</c:v>
                </c:pt>
                <c:pt idx="4">
                  <c:v>4096</c:v>
                </c:pt>
                <c:pt idx="5">
                  <c:v>8000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106.64400000000001</c:v>
                </c:pt>
                <c:pt idx="1">
                  <c:v>127.78400000000001</c:v>
                </c:pt>
                <c:pt idx="2">
                  <c:v>130.07599999999999</c:v>
                </c:pt>
                <c:pt idx="3">
                  <c:v>134.422</c:v>
                </c:pt>
                <c:pt idx="4">
                  <c:v>153.374</c:v>
                </c:pt>
                <c:pt idx="5">
                  <c:v>183.89099999999999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8-BA45-95D7-6DF9D5D793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neighbor coll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512</c:v>
                </c:pt>
                <c:pt idx="1">
                  <c:v>1000</c:v>
                </c:pt>
                <c:pt idx="2">
                  <c:v>1331</c:v>
                </c:pt>
                <c:pt idx="3">
                  <c:v>2197</c:v>
                </c:pt>
                <c:pt idx="4">
                  <c:v>4096</c:v>
                </c:pt>
                <c:pt idx="5">
                  <c:v>8000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115.03700000000001</c:v>
                </c:pt>
                <c:pt idx="1">
                  <c:v>137.489</c:v>
                </c:pt>
                <c:pt idx="2">
                  <c:v>140.56899999999999</c:v>
                </c:pt>
                <c:pt idx="3">
                  <c:v>146.541</c:v>
                </c:pt>
                <c:pt idx="4">
                  <c:v>173.1</c:v>
                </c:pt>
                <c:pt idx="5">
                  <c:v>210.952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58-BA45-95D7-6DF9D5D793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neighbor coll (excl. setup)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512</c:v>
                </c:pt>
                <c:pt idx="1">
                  <c:v>1000</c:v>
                </c:pt>
                <c:pt idx="2">
                  <c:v>1331</c:v>
                </c:pt>
                <c:pt idx="3">
                  <c:v>2197</c:v>
                </c:pt>
                <c:pt idx="4">
                  <c:v>4096</c:v>
                </c:pt>
                <c:pt idx="5">
                  <c:v>8000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102.041596</c:v>
                </c:pt>
                <c:pt idx="1">
                  <c:v>119.33867600000001</c:v>
                </c:pt>
                <c:pt idx="2">
                  <c:v>122.16187899999998</c:v>
                </c:pt>
                <c:pt idx="3">
                  <c:v>126.96648499999999</c:v>
                </c:pt>
                <c:pt idx="4">
                  <c:v>149.92374899999999</c:v>
                </c:pt>
                <c:pt idx="5">
                  <c:v>184.26543000000001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8-BA45-95D7-6DF9D5D79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73551"/>
        <c:axId val="130901519"/>
      </c:barChart>
      <c:catAx>
        <c:axId val="177273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01519"/>
        <c:crosses val="autoZero"/>
        <c:auto val="1"/>
        <c:lblAlgn val="ctr"/>
        <c:lblOffset val="100"/>
        <c:noMultiLvlLbl val="0"/>
      </c:catAx>
      <c:valAx>
        <c:axId val="13090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7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041069547099685"/>
          <c:y val="3.6633505812083578E-2"/>
          <c:w val="0.84757278341643738"/>
          <c:h val="0.125155343852565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985749505407033"/>
          <c:y val="0.15281827311062751"/>
          <c:w val="0.83429340742544467"/>
          <c:h val="0.58796141948180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998359128154537E-3"/>
                  <c:y val="3.2076344731296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E0-6F46-9984-CF9A674A9DC8}"/>
                </c:ext>
              </c:extLst>
            </c:dLbl>
            <c:dLbl>
              <c:idx val="1"/>
              <c:layout>
                <c:manualLayout>
                  <c:x val="-1.1749589782038676E-2"/>
                  <c:y val="3.84916136775554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E0-6F46-9984-CF9A674A9DC8}"/>
                </c:ext>
              </c:extLst>
            </c:dLbl>
            <c:dLbl>
              <c:idx val="2"/>
              <c:layout>
                <c:manualLayout>
                  <c:x val="7.0497538692230943E-3"/>
                  <c:y val="3.84916136775554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E0-6F46-9984-CF9A674A9DC8}"/>
                </c:ext>
              </c:extLst>
            </c:dLbl>
            <c:dLbl>
              <c:idx val="3"/>
              <c:layout>
                <c:manualLayout>
                  <c:x val="0"/>
                  <c:y val="3.2076344731296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E0-6F46-9984-CF9A674A9DC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Sheet1!$C$4:$F$4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125.83833333333334</c:v>
                </c:pt>
                <c:pt idx="1">
                  <c:v>122.99499999999999</c:v>
                </c:pt>
                <c:pt idx="2">
                  <c:v>124.68166666666666</c:v>
                </c:pt>
                <c:pt idx="3">
                  <c:v>131.65333333333334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0-6F46-9984-CF9A674A9DC8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With HW-Atomics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Sheet1!$C$4:$F$4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Sheet1!$C$6:$F$6</c:f>
              <c:numCache>
                <c:formatCode>General</c:formatCode>
                <c:ptCount val="4"/>
                <c:pt idx="0">
                  <c:v>51.711666666666666</c:v>
                </c:pt>
                <c:pt idx="1">
                  <c:v>37.783333333333331</c:v>
                </c:pt>
                <c:pt idx="2">
                  <c:v>33.884999999999998</c:v>
                </c:pt>
                <c:pt idx="3">
                  <c:v>35.055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E0-6F46-9984-CF9A674A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2912976"/>
        <c:axId val="976879440"/>
      </c:barChart>
      <c:catAx>
        <c:axId val="97291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Processes (64 processes per node)</a:t>
                </a:r>
              </a:p>
            </c:rich>
          </c:tx>
          <c:layout>
            <c:manualLayout>
              <c:xMode val="edge"/>
              <c:yMode val="edge"/>
              <c:x val="0.28073008065214478"/>
              <c:y val="0.841895444249797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879440"/>
        <c:crosses val="autoZero"/>
        <c:auto val="1"/>
        <c:lblAlgn val="ctr"/>
        <c:lblOffset val="100"/>
        <c:noMultiLvlLbl val="0"/>
      </c:catAx>
      <c:valAx>
        <c:axId val="976879440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 Time (minutes)</a:t>
                </a:r>
              </a:p>
            </c:rich>
          </c:tx>
          <c:layout>
            <c:manualLayout>
              <c:xMode val="edge"/>
              <c:yMode val="edge"/>
              <c:x val="1.8677591996512501E-2"/>
              <c:y val="0.13949673983104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91297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250927569977603"/>
          <c:y val="1.2830537892518482E-2"/>
          <c:w val="0.42908077130598449"/>
          <c:h val="0.13150341575185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478895869407437"/>
          <c:y val="0.16475781056042649"/>
          <c:w val="0.84029873369866626"/>
          <c:h val="0.547115286615881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Sheet1!$J$3:$M$3</c:f>
              <c:strCache>
                <c:ptCount val="4"/>
                <c:pt idx="0">
                  <c:v>Original
np=256</c:v>
                </c:pt>
                <c:pt idx="1">
                  <c:v>With HW-Atomics
np=256</c:v>
                </c:pt>
                <c:pt idx="2">
                  <c:v>Original
np=512</c:v>
                </c:pt>
                <c:pt idx="3">
                  <c:v>With HW-Atomics
np=512</c:v>
                </c:pt>
              </c:strCache>
            </c:strRef>
          </c:cat>
          <c:val>
            <c:numRef>
              <c:f>Sheet1!$J$4:$M$4</c:f>
              <c:numCache>
                <c:formatCode>General</c:formatCode>
                <c:ptCount val="4"/>
                <c:pt idx="0">
                  <c:v>2.16275</c:v>
                </c:pt>
                <c:pt idx="1">
                  <c:v>2.1597166666666667</c:v>
                </c:pt>
                <c:pt idx="2">
                  <c:v>2.16275</c:v>
                </c:pt>
                <c:pt idx="3">
                  <c:v>1.2264133333333334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D0-5946-BBDD-9364B3995B37}"/>
            </c:ext>
          </c:extLst>
        </c:ser>
        <c:ser>
          <c:idx val="1"/>
          <c:order val="1"/>
          <c:tx>
            <c:strRef>
              <c:f>Sheet1!$I$5</c:f>
              <c:strCache>
                <c:ptCount val="1"/>
                <c:pt idx="0">
                  <c:v>PUT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Sheet1!$J$3:$M$3</c:f>
              <c:strCache>
                <c:ptCount val="4"/>
                <c:pt idx="0">
                  <c:v>Original
np=256</c:v>
                </c:pt>
                <c:pt idx="1">
                  <c:v>With HW-Atomics
np=256</c:v>
                </c:pt>
                <c:pt idx="2">
                  <c:v>Original
np=512</c:v>
                </c:pt>
                <c:pt idx="3">
                  <c:v>With HW-Atomics
np=512</c:v>
                </c:pt>
              </c:strCache>
            </c:strRef>
          </c:cat>
          <c:val>
            <c:numRef>
              <c:f>Sheet1!$J$5:$M$5</c:f>
              <c:numCache>
                <c:formatCode>General</c:formatCode>
                <c:ptCount val="4"/>
                <c:pt idx="0">
                  <c:v>5.8622500000000001E-2</c:v>
                </c:pt>
                <c:pt idx="1">
                  <c:v>5.8497E-2</c:v>
                </c:pt>
                <c:pt idx="2">
                  <c:v>5.8622500000000001E-2</c:v>
                </c:pt>
                <c:pt idx="3">
                  <c:v>3.7092333333333331E-2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D0-5946-BBDD-9364B3995B37}"/>
            </c:ext>
          </c:extLst>
        </c:ser>
        <c:ser>
          <c:idx val="2"/>
          <c:order val="2"/>
          <c:tx>
            <c:strRef>
              <c:f>Sheet1!$I$6</c:f>
              <c:strCache>
                <c:ptCount val="1"/>
                <c:pt idx="0">
                  <c:v>ACC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Sheet1!$J$3:$M$3</c:f>
              <c:strCache>
                <c:ptCount val="4"/>
                <c:pt idx="0">
                  <c:v>Original
np=256</c:v>
                </c:pt>
                <c:pt idx="1">
                  <c:v>With HW-Atomics
np=256</c:v>
                </c:pt>
                <c:pt idx="2">
                  <c:v>Original
np=512</c:v>
                </c:pt>
                <c:pt idx="3">
                  <c:v>With HW-Atomics
np=512</c:v>
                </c:pt>
              </c:strCache>
            </c:strRef>
          </c:cat>
          <c:val>
            <c:numRef>
              <c:f>Sheet1!$J$6:$M$6</c:f>
              <c:numCache>
                <c:formatCode>General</c:formatCode>
                <c:ptCount val="4"/>
                <c:pt idx="0">
                  <c:v>0.24376833333333331</c:v>
                </c:pt>
                <c:pt idx="1">
                  <c:v>0.23722833333333335</c:v>
                </c:pt>
                <c:pt idx="2">
                  <c:v>0.24376833333333331</c:v>
                </c:pt>
                <c:pt idx="3">
                  <c:v>0.11150933333333332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D0-5946-BBDD-9364B3995B37}"/>
            </c:ext>
          </c:extLst>
        </c:ser>
        <c:ser>
          <c:idx val="3"/>
          <c:order val="3"/>
          <c:tx>
            <c:strRef>
              <c:f>Sheet1!$I$7</c:f>
              <c:strCache>
                <c:ptCount val="1"/>
                <c:pt idx="0">
                  <c:v>FOP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D0-5946-BBDD-9364B3995B3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D0-5946-BBDD-9364B3995B37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Sheet1!$J$3:$M$3</c:f>
              <c:strCache>
                <c:ptCount val="4"/>
                <c:pt idx="0">
                  <c:v>Original
np=256</c:v>
                </c:pt>
                <c:pt idx="1">
                  <c:v>With HW-Atomics
np=256</c:v>
                </c:pt>
                <c:pt idx="2">
                  <c:v>Original
np=512</c:v>
                </c:pt>
                <c:pt idx="3">
                  <c:v>With HW-Atomics
np=512</c:v>
                </c:pt>
              </c:strCache>
            </c:strRef>
          </c:cat>
          <c:val>
            <c:numRef>
              <c:f>Sheet1!$J$7:$M$7</c:f>
              <c:numCache>
                <c:formatCode>General</c:formatCode>
                <c:ptCount val="4"/>
                <c:pt idx="0">
                  <c:v>76.357666666666674</c:v>
                </c:pt>
                <c:pt idx="1">
                  <c:v>7.3777333333333334E-2</c:v>
                </c:pt>
                <c:pt idx="2">
                  <c:v>76.357666666666674</c:v>
                </c:pt>
                <c:pt idx="3">
                  <c:v>6.5071500000000004E-2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D0-5946-BBDD-9364B3995B37}"/>
            </c:ext>
          </c:extLst>
        </c:ser>
        <c:ser>
          <c:idx val="4"/>
          <c:order val="4"/>
          <c:tx>
            <c:strRef>
              <c:f>Sheet1!$I$8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Sheet1!$J$3:$M$3</c:f>
              <c:strCache>
                <c:ptCount val="4"/>
                <c:pt idx="0">
                  <c:v>Original
np=256</c:v>
                </c:pt>
                <c:pt idx="1">
                  <c:v>With HW-Atomics
np=256</c:v>
                </c:pt>
                <c:pt idx="2">
                  <c:v>Original
np=512</c:v>
                </c:pt>
                <c:pt idx="3">
                  <c:v>With HW-Atomics
np=512</c:v>
                </c:pt>
              </c:strCache>
            </c:strRef>
          </c:cat>
          <c:val>
            <c:numRef>
              <c:f>Sheet1!$J$8:$M$8</c:f>
              <c:numCache>
                <c:formatCode>General</c:formatCode>
                <c:ptCount val="4"/>
                <c:pt idx="0">
                  <c:v>4.4523166666666665</c:v>
                </c:pt>
                <c:pt idx="1">
                  <c:v>5.2191116666666666</c:v>
                </c:pt>
                <c:pt idx="2">
                  <c:v>5.2191116666666666</c:v>
                </c:pt>
                <c:pt idx="3">
                  <c:v>8.8416833333333322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D0-5946-BBDD-9364B3995B37}"/>
            </c:ext>
          </c:extLst>
        </c:ser>
        <c:ser>
          <c:idx val="5"/>
          <c:order val="5"/>
          <c:tx>
            <c:strRef>
              <c:f>Sheet1!$I$9</c:f>
              <c:strCache>
                <c:ptCount val="1"/>
                <c:pt idx="0">
                  <c:v>COMP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Sheet1!$J$3:$M$3</c:f>
              <c:strCache>
                <c:ptCount val="4"/>
                <c:pt idx="0">
                  <c:v>Original
np=256</c:v>
                </c:pt>
                <c:pt idx="1">
                  <c:v>With HW-Atomics
np=256</c:v>
                </c:pt>
                <c:pt idx="2">
                  <c:v>Original
np=512</c:v>
                </c:pt>
                <c:pt idx="3">
                  <c:v>With HW-Atomics
np=512</c:v>
                </c:pt>
              </c:strCache>
            </c:strRef>
          </c:cat>
          <c:val>
            <c:numRef>
              <c:f>Sheet1!$J$9:$M$9</c:f>
              <c:numCache>
                <c:formatCode>General</c:formatCode>
                <c:ptCount val="4"/>
                <c:pt idx="0">
                  <c:v>42.098042500000005</c:v>
                </c:pt>
                <c:pt idx="1">
                  <c:v>42.159013999999992</c:v>
                </c:pt>
                <c:pt idx="2">
                  <c:v>27.161792500000001</c:v>
                </c:pt>
                <c:pt idx="3">
                  <c:v>27.034230166666664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D0-5946-BBDD-9364B3995B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39729472"/>
        <c:axId val="907580080"/>
      </c:barChart>
      <c:catAx>
        <c:axId val="83972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580080"/>
        <c:crosses val="autoZero"/>
        <c:auto val="1"/>
        <c:lblAlgn val="ctr"/>
        <c:lblOffset val="100"/>
        <c:noMultiLvlLbl val="0"/>
      </c:catAx>
      <c:valAx>
        <c:axId val="907580080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(minutes)</a:t>
                </a:r>
              </a:p>
            </c:rich>
          </c:tx>
          <c:layout>
            <c:manualLayout>
              <c:xMode val="edge"/>
              <c:yMode val="edge"/>
              <c:x val="7.3948064421155354E-3"/>
              <c:y val="0.253777946191739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72947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Instruction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MPICH 3.3</c:v>
                </c:pt>
                <c:pt idx="1">
                  <c:v>ULFM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2-6144-AA99-6EB293EC6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5183231"/>
        <c:axId val="420895407"/>
      </c:barChart>
      <c:catAx>
        <c:axId val="26518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5407"/>
        <c:crosses val="autoZero"/>
        <c:auto val="1"/>
        <c:lblAlgn val="ctr"/>
        <c:lblOffset val="100"/>
        <c:noMultiLvlLbl val="0"/>
      </c:catAx>
      <c:valAx>
        <c:axId val="42089540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183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MPICH 3.3</c:v>
                </c:pt>
                <c:pt idx="1">
                  <c:v>ULFM w/o failure</c:v>
                </c:pt>
                <c:pt idx="2">
                  <c:v>ULFM w/ spare process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1728.3</c:v>
                </c:pt>
                <c:pt idx="1">
                  <c:v>1814.72</c:v>
                </c:pt>
                <c:pt idx="2">
                  <c:v>2232.09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F9-794E-AE3A-6178D5E83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105055"/>
        <c:axId val="425021903"/>
      </c:barChart>
      <c:catAx>
        <c:axId val="42510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21903"/>
        <c:crosses val="autoZero"/>
        <c:auto val="1"/>
        <c:lblAlgn val="ctr"/>
        <c:lblOffset val="100"/>
        <c:noMultiLvlLbl val="0"/>
      </c:catAx>
      <c:valAx>
        <c:axId val="42502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10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503" y="1122363"/>
            <a:ext cx="180570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503" y="3602038"/>
            <a:ext cx="180570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9405" y="365125"/>
            <a:ext cx="519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227" y="365125"/>
            <a:ext cx="152732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687" y="1709739"/>
            <a:ext cx="2076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687" y="4589464"/>
            <a:ext cx="2076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227" y="1825625"/>
            <a:ext cx="102323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487" y="1825625"/>
            <a:ext cx="102323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2" y="365126"/>
            <a:ext cx="2076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364" y="1681163"/>
            <a:ext cx="101852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364" y="2505075"/>
            <a:ext cx="1018528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8487" y="1681163"/>
            <a:ext cx="102354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8487" y="2505075"/>
            <a:ext cx="102354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4" y="457200"/>
            <a:ext cx="77651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446" y="987426"/>
            <a:ext cx="121884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364" y="2057400"/>
            <a:ext cx="77651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364" y="457200"/>
            <a:ext cx="77651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5446" y="987426"/>
            <a:ext cx="1218848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364" y="2057400"/>
            <a:ext cx="77651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227" y="365126"/>
            <a:ext cx="2076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227" y="1825625"/>
            <a:ext cx="2076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227" y="6356351"/>
            <a:ext cx="5417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2272-2DF1-2049-AA14-3CAD2CA7FAF8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5184" y="6356351"/>
            <a:ext cx="8125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3692" y="6356351"/>
            <a:ext cx="5417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7194-23C4-6A44-B474-3DB0BD9B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82BA22B-76EE-AE4D-8A87-D2C88539A58F}"/>
              </a:ext>
            </a:extLst>
          </p:cNvPr>
          <p:cNvGrpSpPr/>
          <p:nvPr/>
        </p:nvGrpSpPr>
        <p:grpSpPr>
          <a:xfrm>
            <a:off x="1903550" y="4025729"/>
            <a:ext cx="5875259" cy="2861034"/>
            <a:chOff x="6283537" y="4025729"/>
            <a:chExt cx="5875259" cy="286103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48FFA5-E05E-4644-979B-48FE138E7042}"/>
                </a:ext>
              </a:extLst>
            </p:cNvPr>
            <p:cNvSpPr txBox="1"/>
            <p:nvPr/>
          </p:nvSpPr>
          <p:spPr>
            <a:xfrm>
              <a:off x="7363564" y="6369698"/>
              <a:ext cx="4158954" cy="5170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/>
                <a:t>Message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Rate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of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Multithread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Communication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with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MPI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Endpoints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(16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thrs</a:t>
              </a:r>
              <a:r>
                <a:rPr lang="en-US" altLang="zh-CN" sz="1200" dirty="0"/>
                <a:t>/node)</a:t>
              </a:r>
              <a:endParaRPr lang="en-US" sz="1200" dirty="0"/>
            </a:p>
          </p:txBody>
        </p:sp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54BF1ACD-F64B-6D4A-A259-3B11F46C46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1748449"/>
                </p:ext>
              </p:extLst>
            </p:nvPr>
          </p:nvGraphicFramePr>
          <p:xfrm>
            <a:off x="6283537" y="4295875"/>
            <a:ext cx="5875259" cy="22118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04D9C4-CB2C-224B-BF9E-5C40DC96D4B2}"/>
                </a:ext>
              </a:extLst>
            </p:cNvPr>
            <p:cNvSpPr txBox="1"/>
            <p:nvPr/>
          </p:nvSpPr>
          <p:spPr>
            <a:xfrm>
              <a:off x="6283538" y="4025729"/>
              <a:ext cx="5754473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MPI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Endpoint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and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Evaluation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8651A3-FC2F-5C48-BF55-C0E4A19B6C2B}"/>
              </a:ext>
            </a:extLst>
          </p:cNvPr>
          <p:cNvGrpSpPr/>
          <p:nvPr/>
        </p:nvGrpSpPr>
        <p:grpSpPr>
          <a:xfrm>
            <a:off x="12038012" y="4025729"/>
            <a:ext cx="4833257" cy="2786551"/>
            <a:chOff x="12038012" y="4025729"/>
            <a:chExt cx="4833257" cy="278655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30D2BC-7C51-9A4B-84D1-BD860AF238BD}"/>
                </a:ext>
              </a:extLst>
            </p:cNvPr>
            <p:cNvSpPr txBox="1"/>
            <p:nvPr/>
          </p:nvSpPr>
          <p:spPr>
            <a:xfrm>
              <a:off x="12081506" y="4025729"/>
              <a:ext cx="478976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Comprehensive</a:t>
              </a:r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</a:rPr>
                <a:t>Evaluation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637A81-B184-794B-A9BA-22B96B6414DA}"/>
                </a:ext>
              </a:extLst>
            </p:cNvPr>
            <p:cNvSpPr txBox="1"/>
            <p:nvPr/>
          </p:nvSpPr>
          <p:spPr>
            <a:xfrm>
              <a:off x="12626654" y="6526048"/>
              <a:ext cx="4049715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/>
                <a:t>Strong scaling of Nek5000 with XXT solver on Summit</a:t>
              </a:r>
            </a:p>
          </p:txBody>
        </p:sp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4A830E59-15E4-3845-B12D-E57A8C25DF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8053788"/>
                </p:ext>
              </p:extLst>
            </p:nvPr>
          </p:nvGraphicFramePr>
          <p:xfrm>
            <a:off x="12038012" y="4371584"/>
            <a:ext cx="4833257" cy="2343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8E350F-81FA-A140-B293-D955DE0F95E9}"/>
              </a:ext>
            </a:extLst>
          </p:cNvPr>
          <p:cNvGrpSpPr/>
          <p:nvPr/>
        </p:nvGrpSpPr>
        <p:grpSpPr>
          <a:xfrm>
            <a:off x="7599500" y="4025729"/>
            <a:ext cx="4443629" cy="2689155"/>
            <a:chOff x="1783474" y="4025729"/>
            <a:chExt cx="4443629" cy="268915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D64325-5FE8-5043-BEEB-40B8922C29CD}"/>
                </a:ext>
              </a:extLst>
            </p:cNvPr>
            <p:cNvSpPr txBox="1"/>
            <p:nvPr/>
          </p:nvSpPr>
          <p:spPr>
            <a:xfrm>
              <a:off x="1900224" y="4025729"/>
              <a:ext cx="432687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pc="-20" dirty="0">
                  <a:solidFill>
                    <a:schemeClr val="bg1"/>
                  </a:solidFill>
                </a:rPr>
                <a:t>Evaluation</a:t>
              </a:r>
              <a:r>
                <a:rPr lang="zh-CN" altLang="en-US" spc="-20" dirty="0">
                  <a:solidFill>
                    <a:schemeClr val="bg1"/>
                  </a:solidFill>
                </a:rPr>
                <a:t> </a:t>
              </a:r>
              <a:r>
                <a:rPr lang="en-US" altLang="zh-CN" spc="-20" dirty="0">
                  <a:solidFill>
                    <a:schemeClr val="bg1"/>
                  </a:solidFill>
                </a:rPr>
                <a:t>of</a:t>
              </a:r>
              <a:r>
                <a:rPr lang="zh-CN" altLang="en-US" spc="-20" dirty="0">
                  <a:solidFill>
                    <a:schemeClr val="bg1"/>
                  </a:solidFill>
                </a:rPr>
                <a:t> </a:t>
              </a:r>
              <a:r>
                <a:rPr lang="en-US" altLang="zh-CN" spc="-20" dirty="0">
                  <a:solidFill>
                    <a:schemeClr val="bg1"/>
                  </a:solidFill>
                </a:rPr>
                <a:t>Topology-aware</a:t>
              </a:r>
              <a:r>
                <a:rPr lang="zh-CN" altLang="en-US" spc="-20" dirty="0">
                  <a:solidFill>
                    <a:schemeClr val="bg1"/>
                  </a:solidFill>
                </a:rPr>
                <a:t> </a:t>
              </a:r>
              <a:r>
                <a:rPr lang="en-US" altLang="zh-CN" spc="-20" dirty="0">
                  <a:solidFill>
                    <a:schemeClr val="bg1"/>
                  </a:solidFill>
                </a:rPr>
                <a:t>Collectives</a:t>
              </a:r>
              <a:endParaRPr lang="en-US" spc="-2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AF7BA72D-AFA7-AF44-B17A-BFF8EAB92F5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26382582"/>
                </p:ext>
              </p:extLst>
            </p:nvPr>
          </p:nvGraphicFramePr>
          <p:xfrm>
            <a:off x="1783474" y="4344187"/>
            <a:ext cx="4443629" cy="20800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E9C3D7-9D2E-E94B-98A5-1157EB2F939B}"/>
                </a:ext>
              </a:extLst>
            </p:cNvPr>
            <p:cNvSpPr txBox="1"/>
            <p:nvPr/>
          </p:nvSpPr>
          <p:spPr>
            <a:xfrm>
              <a:off x="2079626" y="6253219"/>
              <a:ext cx="411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/>
                <a:t>PETSc</a:t>
              </a:r>
              <a:r>
                <a:rPr lang="zh-CN" altLang="en-US" sz="1200" dirty="0"/>
                <a:t> </a:t>
              </a:r>
              <a:r>
                <a:rPr lang="en-US" sz="1200" dirty="0" err="1"/>
                <a:t>KSPSolve</a:t>
              </a:r>
              <a:r>
                <a:rPr lang="en-US" sz="1200" dirty="0"/>
                <a:t> </a:t>
              </a:r>
              <a:r>
                <a:rPr lang="en-US" altLang="zh-CN" sz="1200" dirty="0"/>
                <a:t>time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3D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stencil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using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point-to-point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communication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and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topology-aware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neighborhood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collectives</a:t>
              </a:r>
              <a:endParaRPr lang="en-US" sz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D30D92-1C9F-4049-A910-8E622626705D}"/>
              </a:ext>
            </a:extLst>
          </p:cNvPr>
          <p:cNvGrpSpPr/>
          <p:nvPr/>
        </p:nvGrpSpPr>
        <p:grpSpPr>
          <a:xfrm>
            <a:off x="1720788" y="1282635"/>
            <a:ext cx="10317224" cy="2776735"/>
            <a:chOff x="1720788" y="1282635"/>
            <a:chExt cx="10317224" cy="277673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D718D-B5A0-7C40-B5D8-04B23C71E364}"/>
                </a:ext>
              </a:extLst>
            </p:cNvPr>
            <p:cNvSpPr txBox="1"/>
            <p:nvPr/>
          </p:nvSpPr>
          <p:spPr>
            <a:xfrm>
              <a:off x="1900224" y="1282635"/>
              <a:ext cx="10137788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Evaluation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Improvements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MPI</a:t>
              </a:r>
              <a:r>
                <a:rPr lang="zh-CN" altLang="en-US" dirty="0"/>
                <a:t> </a:t>
              </a:r>
              <a:r>
                <a:rPr lang="en-US" altLang="zh-CN" dirty="0"/>
                <a:t>RMA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67630E-4BC8-A74F-87EE-A60971153747}"/>
                </a:ext>
              </a:extLst>
            </p:cNvPr>
            <p:cNvSpPr txBox="1"/>
            <p:nvPr/>
          </p:nvSpPr>
          <p:spPr>
            <a:xfrm>
              <a:off x="1720788" y="3432550"/>
              <a:ext cx="5607671" cy="5170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/>
                <a:t>Evaluation of hardware-accelerated MPI atomics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/>
                <a:t>in </a:t>
              </a:r>
              <a:r>
                <a:rPr lang="en-US" sz="1200" dirty="0" err="1"/>
                <a:t>NWChem</a:t>
              </a:r>
              <a:r>
                <a:rPr lang="en-US" sz="1200" dirty="0"/>
                <a:t> DFT for Carbon 180 with 631G* basis set on Cray XC40/KNL.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75E78B-255F-834D-8F07-A32A1DCEA50D}"/>
                </a:ext>
              </a:extLst>
            </p:cNvPr>
            <p:cNvSpPr txBox="1"/>
            <p:nvPr/>
          </p:nvSpPr>
          <p:spPr>
            <a:xfrm>
              <a:off x="7718067" y="3376106"/>
              <a:ext cx="3930337" cy="683264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/>
                <a:t>Performance analysis of </a:t>
              </a:r>
              <a:r>
                <a:rPr lang="en-US" sz="1200" dirty="0" err="1"/>
                <a:t>NWChem</a:t>
              </a:r>
              <a:r>
                <a:rPr lang="en-US" sz="1200" dirty="0"/>
                <a:t> DFT on Cray XC40/KNL.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/>
                <a:t>The atomics overhead (FOP) is significantly reduced by using HW MPI atomics.</a:t>
              </a:r>
            </a:p>
          </p:txBody>
        </p:sp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6FAB2864-606D-4741-9460-A4FBAFC174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3987545"/>
                </p:ext>
              </p:extLst>
            </p:nvPr>
          </p:nvGraphicFramePr>
          <p:xfrm>
            <a:off x="1948217" y="1641569"/>
            <a:ext cx="5058349" cy="19796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64507CDF-8352-554F-914D-3B0DAA472EA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7648387"/>
                </p:ext>
              </p:extLst>
            </p:nvPr>
          </p:nvGraphicFramePr>
          <p:xfrm>
            <a:off x="7083663" y="1540664"/>
            <a:ext cx="4833257" cy="1913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BF61CC-254E-8444-BDDA-CD04052C7D41}"/>
              </a:ext>
            </a:extLst>
          </p:cNvPr>
          <p:cNvGrpSpPr/>
          <p:nvPr/>
        </p:nvGrpSpPr>
        <p:grpSpPr>
          <a:xfrm>
            <a:off x="11916920" y="1280892"/>
            <a:ext cx="4954349" cy="2821970"/>
            <a:chOff x="11916920" y="1280892"/>
            <a:chExt cx="4954349" cy="2821970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0EBB9E38-37E8-1847-BCF8-F0ABD48C31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80993979"/>
                </p:ext>
              </p:extLst>
            </p:nvPr>
          </p:nvGraphicFramePr>
          <p:xfrm>
            <a:off x="12038012" y="1661082"/>
            <a:ext cx="2156024" cy="18651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56" name="Chart 55">
              <a:extLst>
                <a:ext uri="{FF2B5EF4-FFF2-40B4-BE49-F238E27FC236}">
                  <a16:creationId xmlns:a16="http://schemas.microsoft.com/office/drawing/2014/main" id="{CA1BFC6D-85CD-C541-823A-08FF56640F0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4012757"/>
                </p:ext>
              </p:extLst>
            </p:nvPr>
          </p:nvGraphicFramePr>
          <p:xfrm>
            <a:off x="14194036" y="1665025"/>
            <a:ext cx="2677233" cy="22759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2F7E8AE-7452-004C-9549-915614FA3C6A}"/>
                </a:ext>
              </a:extLst>
            </p:cNvPr>
            <p:cNvSpPr txBox="1"/>
            <p:nvPr/>
          </p:nvSpPr>
          <p:spPr>
            <a:xfrm>
              <a:off x="11916920" y="3585797"/>
              <a:ext cx="4302592" cy="5170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/>
                <a:t>Overhead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analysis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with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OSU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latency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benchmark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and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Intel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Software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Develop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Emulator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(SDE)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JLSE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Skylake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cluster</a:t>
              </a:r>
              <a:r>
                <a:rPr lang="en-US" sz="1200" dirty="0"/>
                <a:t>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ABC8B8-C18B-F147-95A9-DF1B14EA50A1}"/>
                </a:ext>
              </a:extLst>
            </p:cNvPr>
            <p:cNvSpPr txBox="1"/>
            <p:nvPr/>
          </p:nvSpPr>
          <p:spPr>
            <a:xfrm>
              <a:off x="12081506" y="1280892"/>
              <a:ext cx="478976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Evaluation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ULFM</a:t>
              </a:r>
              <a:r>
                <a:rPr lang="zh-CN" altLang="en-US" dirty="0"/>
                <a:t> </a:t>
              </a:r>
              <a:r>
                <a:rPr lang="en-US" altLang="zh-CN" dirty="0"/>
                <a:t>Prototype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674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169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Yanfei</dc:creator>
  <cp:lastModifiedBy>Guo, Yanfei</cp:lastModifiedBy>
  <cp:revision>11</cp:revision>
  <dcterms:created xsi:type="dcterms:W3CDTF">2019-10-30T05:38:20Z</dcterms:created>
  <dcterms:modified xsi:type="dcterms:W3CDTF">2019-10-30T06:41:12Z</dcterms:modified>
</cp:coreProperties>
</file>