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9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AE565-AA63-4F5D-82D0-1E7B384BEBED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DECA9-0C99-46D8-94E8-4613469CE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21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156B7B-4005-4675-8A19-9818636366B0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E0008F-F0C4-4FF2-B98C-F206D7C03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3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74C6-48E4-46A6-803E-E0075D8F0FA3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008F-F0C4-4FF2-B98C-F206D7C03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3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36E603-3CEE-4A29-9746-7A69B85877A9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E0008F-F0C4-4FF2-B98C-F206D7C03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8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9F06-004F-4F70-B371-4B51C706D836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EE0008F-F0C4-4FF2-B98C-F206D7C03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64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2E8E41-A0FF-4590-AAA5-AFEDEBD1A28E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E0008F-F0C4-4FF2-B98C-F206D7C03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8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63AA-7223-432B-ADDB-AE43ECD6EB62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008F-F0C4-4FF2-B98C-F206D7C03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EEAD-FFD9-47F5-9025-A531F1F03A28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008F-F0C4-4FF2-B98C-F206D7C03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7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1439-A629-4966-95CA-646494E415E4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008F-F0C4-4FF2-B98C-F206D7C038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8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27B2-6CF0-4EEE-BABB-6F00DFE0F662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008F-F0C4-4FF2-B98C-F206D7C03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7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0C0A11-C77F-4367-8E5B-1E8EF59ED51B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E0008F-F0C4-4FF2-B98C-F206D7C03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2EA5-F2AB-4964-929A-4B421DC421BA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008F-F0C4-4FF2-B98C-F206D7C03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0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93EC298-822E-4C7A-926B-C5D2B480E674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EE0008F-F0C4-4FF2-B98C-F206D7C038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093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091" y="683881"/>
            <a:ext cx="10993549" cy="147501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UML / Use case Modeling</a:t>
            </a:r>
            <a:br>
              <a:rPr lang="en-US" altLang="ko-KR" dirty="0" smtClean="0"/>
            </a:br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94" y="2317645"/>
            <a:ext cx="10993546" cy="558905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서강대학교</a:t>
            </a:r>
            <a:endParaRPr lang="en-US" altLang="ko-KR" dirty="0" smtClean="0"/>
          </a:p>
          <a:p>
            <a:r>
              <a:rPr lang="ko-KR" altLang="en-US" dirty="0" smtClean="0"/>
              <a:t>박수용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3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008F-F0C4-4FF2-B98C-F206D7C0384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2429483" y="678934"/>
            <a:ext cx="7333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Object-Oriented Software Life Cycle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60540" y="1288534"/>
            <a:ext cx="26709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Architectural Design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3134359" y="1873249"/>
            <a:ext cx="5923281" cy="470577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490"/>
              </a:spcBef>
              <a:buChar char="•"/>
              <a:tabLst>
                <a:tab pos="184150" algn="l"/>
              </a:tabLst>
            </a:pPr>
            <a:r>
              <a:rPr spc="-5" dirty="0" smtClean="0">
                <a:latin typeface="Times New Roman"/>
                <a:cs typeface="Times New Roman"/>
              </a:rPr>
              <a:t>Develop </a:t>
            </a:r>
            <a:r>
              <a:rPr spc="-5" dirty="0">
                <a:latin typeface="Times New Roman"/>
                <a:cs typeface="Times New Roman"/>
              </a:rPr>
              <a:t>overall software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architecture</a:t>
            </a:r>
            <a:endParaRPr dirty="0">
              <a:latin typeface="Times New Roman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140"/>
              </a:spcBef>
              <a:buChar char="–"/>
              <a:tabLst>
                <a:tab pos="384810" algn="l"/>
              </a:tabLst>
            </a:pPr>
            <a:r>
              <a:rPr spc="-5" dirty="0">
                <a:latin typeface="Times New Roman"/>
                <a:cs typeface="Times New Roman"/>
              </a:rPr>
              <a:t>Initially synthesize from collaboration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 smtClean="0">
                <a:latin typeface="Times New Roman"/>
                <a:cs typeface="Times New Roman"/>
              </a:rPr>
              <a:t>diagrams</a:t>
            </a:r>
            <a:endParaRPr lang="en-US" spc="-5" dirty="0" smtClean="0">
              <a:latin typeface="Times New Roman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140"/>
              </a:spcBef>
              <a:buChar char="–"/>
              <a:tabLst>
                <a:tab pos="384810" algn="l"/>
              </a:tabLst>
            </a:pPr>
            <a:endParaRPr dirty="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145"/>
              </a:spcBef>
              <a:buChar char="•"/>
              <a:tabLst>
                <a:tab pos="184150" algn="l"/>
              </a:tabLst>
            </a:pPr>
            <a:r>
              <a:rPr spc="-5" dirty="0">
                <a:latin typeface="Times New Roman"/>
                <a:cs typeface="Times New Roman"/>
              </a:rPr>
              <a:t>Structure </a:t>
            </a:r>
            <a:r>
              <a:rPr dirty="0">
                <a:latin typeface="Times New Roman"/>
                <a:cs typeface="Times New Roman"/>
              </a:rPr>
              <a:t>system into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subsystems</a:t>
            </a:r>
            <a:endParaRPr dirty="0">
              <a:latin typeface="Times New Roman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135"/>
              </a:spcBef>
              <a:buChar char="–"/>
              <a:tabLst>
                <a:tab pos="384810" algn="l"/>
              </a:tabLst>
            </a:pPr>
            <a:r>
              <a:rPr spc="-5" dirty="0">
                <a:latin typeface="Times New Roman"/>
                <a:cs typeface="Times New Roman"/>
              </a:rPr>
              <a:t>Design component </a:t>
            </a:r>
            <a:r>
              <a:rPr dirty="0">
                <a:latin typeface="Times New Roman"/>
                <a:cs typeface="Times New Roman"/>
              </a:rPr>
              <a:t>based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 smtClean="0">
                <a:latin typeface="Times New Roman"/>
                <a:cs typeface="Times New Roman"/>
              </a:rPr>
              <a:t>subsystems</a:t>
            </a:r>
            <a:endParaRPr lang="en-US" spc="-5" dirty="0" smtClean="0">
              <a:latin typeface="Times New Roman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135"/>
              </a:spcBef>
              <a:buChar char="–"/>
              <a:tabLst>
                <a:tab pos="384810" algn="l"/>
              </a:tabLst>
            </a:pPr>
            <a:endParaRPr dirty="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145"/>
              </a:spcBef>
              <a:buChar char="•"/>
              <a:tabLst>
                <a:tab pos="184150" algn="l"/>
              </a:tabLst>
            </a:pPr>
            <a:r>
              <a:rPr spc="-5" dirty="0">
                <a:latin typeface="Times New Roman"/>
                <a:cs typeface="Times New Roman"/>
              </a:rPr>
              <a:t>Concurrent, Distributed </a:t>
            </a:r>
            <a:r>
              <a:rPr dirty="0">
                <a:latin typeface="Times New Roman"/>
                <a:cs typeface="Times New Roman"/>
              </a:rPr>
              <a:t>and </a:t>
            </a:r>
            <a:r>
              <a:rPr spc="-10" dirty="0">
                <a:latin typeface="Times New Roman"/>
                <a:cs typeface="Times New Roman"/>
              </a:rPr>
              <a:t>Real-Time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Applications</a:t>
            </a:r>
            <a:endParaRPr dirty="0">
              <a:latin typeface="Times New Roman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145"/>
              </a:spcBef>
              <a:buChar char="–"/>
              <a:tabLst>
                <a:tab pos="384810" algn="l"/>
              </a:tabLst>
            </a:pPr>
            <a:r>
              <a:rPr dirty="0">
                <a:latin typeface="Times New Roman"/>
                <a:cs typeface="Times New Roman"/>
              </a:rPr>
              <a:t>OO</a:t>
            </a:r>
            <a:r>
              <a:rPr spc="-10" dirty="0">
                <a:latin typeface="Times New Roman"/>
                <a:cs typeface="Times New Roman"/>
              </a:rPr>
              <a:t> concepts</a:t>
            </a:r>
            <a:endParaRPr dirty="0">
              <a:latin typeface="Times New Roman"/>
              <a:cs typeface="Times New Roman"/>
            </a:endParaRPr>
          </a:p>
          <a:p>
            <a:pPr marL="621665" lvl="2" indent="-152400">
              <a:lnSpc>
                <a:spcPct val="100000"/>
              </a:lnSpc>
              <a:spcBef>
                <a:spcPts val="135"/>
              </a:spcBef>
              <a:buChar char="•"/>
              <a:tabLst>
                <a:tab pos="622300" algn="l"/>
              </a:tabLst>
            </a:pPr>
            <a:r>
              <a:rPr spc="-5" dirty="0">
                <a:latin typeface="Times New Roman"/>
                <a:cs typeface="Times New Roman"/>
              </a:rPr>
              <a:t>Information hiding, classes,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inheritance</a:t>
            </a:r>
            <a:endParaRPr dirty="0">
              <a:latin typeface="Times New Roman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145"/>
              </a:spcBef>
              <a:buChar char="–"/>
              <a:tabLst>
                <a:tab pos="384810" algn="l"/>
              </a:tabLst>
            </a:pPr>
            <a:r>
              <a:rPr spc="-5" dirty="0">
                <a:latin typeface="Times New Roman"/>
                <a:cs typeface="Times New Roman"/>
              </a:rPr>
              <a:t>Concurrent </a:t>
            </a:r>
            <a:r>
              <a:rPr dirty="0">
                <a:latin typeface="Times New Roman"/>
                <a:cs typeface="Times New Roman"/>
              </a:rPr>
              <a:t>tasking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concepts</a:t>
            </a:r>
          </a:p>
          <a:p>
            <a:pPr marL="583565" lvl="2" indent="-114300">
              <a:lnSpc>
                <a:spcPct val="100000"/>
              </a:lnSpc>
              <a:spcBef>
                <a:spcPts val="140"/>
              </a:spcBef>
              <a:buChar char="•"/>
              <a:tabLst>
                <a:tab pos="584200" algn="l"/>
              </a:tabLst>
            </a:pPr>
            <a:r>
              <a:rPr spc="-5" dirty="0">
                <a:latin typeface="Times New Roman"/>
                <a:cs typeface="Times New Roman"/>
              </a:rPr>
              <a:t>Active vs. passive objects</a:t>
            </a:r>
            <a:endParaRPr dirty="0">
              <a:latin typeface="Times New Roman"/>
              <a:cs typeface="Times New Roman"/>
            </a:endParaRPr>
          </a:p>
          <a:p>
            <a:pPr marL="583565" lvl="2" indent="-114300">
              <a:lnSpc>
                <a:spcPct val="100000"/>
              </a:lnSpc>
              <a:spcBef>
                <a:spcPts val="145"/>
              </a:spcBef>
              <a:buChar char="•"/>
              <a:tabLst>
                <a:tab pos="584200" algn="l"/>
              </a:tabLst>
            </a:pPr>
            <a:r>
              <a:rPr spc="-5" dirty="0">
                <a:latin typeface="Times New Roman"/>
                <a:cs typeface="Times New Roman"/>
              </a:rPr>
              <a:t>Centralized vs. distributed control </a:t>
            </a:r>
            <a:r>
              <a:rPr dirty="0">
                <a:latin typeface="Times New Roman"/>
                <a:cs typeface="Times New Roman"/>
              </a:rPr>
              <a:t>&amp;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data</a:t>
            </a:r>
            <a:endParaRPr dirty="0">
              <a:latin typeface="Times New Roman"/>
              <a:cs typeface="Times New Roman"/>
            </a:endParaRPr>
          </a:p>
          <a:p>
            <a:pPr marL="583565" lvl="2" indent="-114300">
              <a:lnSpc>
                <a:spcPct val="100000"/>
              </a:lnSpc>
              <a:spcBef>
                <a:spcPts val="135"/>
              </a:spcBef>
              <a:buChar char="•"/>
              <a:tabLst>
                <a:tab pos="584200" algn="l"/>
              </a:tabLst>
            </a:pPr>
            <a:r>
              <a:rPr dirty="0">
                <a:latin typeface="Times New Roman"/>
                <a:cs typeface="Times New Roman"/>
              </a:rPr>
              <a:t>Message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communication</a:t>
            </a:r>
            <a:endParaRPr dirty="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145"/>
              </a:spcBef>
            </a:pPr>
            <a:r>
              <a:rPr dirty="0">
                <a:latin typeface="Times New Roman"/>
                <a:cs typeface="Times New Roman"/>
              </a:rPr>
              <a:t>– </a:t>
            </a:r>
            <a:r>
              <a:rPr spc="-5" dirty="0">
                <a:latin typeface="Times New Roman"/>
                <a:cs typeface="Times New Roman"/>
              </a:rPr>
              <a:t>Synchronous, </a:t>
            </a:r>
            <a:r>
              <a:rPr dirty="0">
                <a:latin typeface="Times New Roman"/>
                <a:cs typeface="Times New Roman"/>
              </a:rPr>
              <a:t>Asynchronous, Brokered,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 smtClean="0">
                <a:latin typeface="Times New Roman"/>
                <a:cs typeface="Times New Roman"/>
              </a:rPr>
              <a:t>Group</a:t>
            </a:r>
            <a:endParaRPr lang="en-US" dirty="0" smtClean="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145"/>
              </a:spcBef>
            </a:pPr>
            <a:endParaRPr dirty="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140"/>
              </a:spcBef>
              <a:buChar char="•"/>
              <a:tabLst>
                <a:tab pos="184150" algn="l"/>
              </a:tabLst>
            </a:pPr>
            <a:r>
              <a:rPr spc="-5" dirty="0">
                <a:latin typeface="Times New Roman"/>
                <a:cs typeface="Times New Roman"/>
              </a:rPr>
              <a:t>Analyze performance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5" dirty="0">
                <a:latin typeface="Times New Roman"/>
                <a:cs typeface="Times New Roman"/>
              </a:rPr>
              <a:t>Real-Time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94574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008F-F0C4-4FF2-B98C-F206D7C0384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object 79"/>
          <p:cNvSpPr txBox="1"/>
          <p:nvPr/>
        </p:nvSpPr>
        <p:spPr>
          <a:xfrm>
            <a:off x="721233" y="727202"/>
            <a:ext cx="1074953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 smtClean="0">
                <a:latin typeface="Times New Roman"/>
                <a:cs typeface="Times New Roman"/>
              </a:rPr>
              <a:t>Task </a:t>
            </a:r>
            <a:r>
              <a:rPr sz="2000" b="1" dirty="0">
                <a:latin typeface="Times New Roman"/>
                <a:cs typeface="Times New Roman"/>
              </a:rPr>
              <a:t>architecture - </a:t>
            </a:r>
            <a:r>
              <a:rPr sz="2000" b="1" spc="-5" dirty="0">
                <a:latin typeface="Times New Roman"/>
                <a:cs typeface="Times New Roman"/>
              </a:rPr>
              <a:t>example </a:t>
            </a:r>
            <a:r>
              <a:rPr sz="2000" b="1" dirty="0">
                <a:latin typeface="Times New Roman"/>
                <a:cs typeface="Times New Roman"/>
              </a:rPr>
              <a:t>of revised </a:t>
            </a:r>
            <a:r>
              <a:rPr sz="2000" b="1" spc="-5" dirty="0">
                <a:latin typeface="Times New Roman"/>
                <a:cs typeface="Times New Roman"/>
              </a:rPr>
              <a:t>concurrent collaboration diagram for ATM Client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5" dirty="0" smtClean="0">
                <a:latin typeface="Times New Roman"/>
                <a:cs typeface="Times New Roman"/>
              </a:rPr>
              <a:t>subsystem</a:t>
            </a:r>
            <a:r>
              <a:rPr sz="2000" b="1" dirty="0" smtClean="0">
                <a:latin typeface="Times New Roman"/>
                <a:cs typeface="Times New Roman"/>
              </a:rPr>
              <a:t>(after </a:t>
            </a:r>
            <a:r>
              <a:rPr sz="2000" b="1" spc="-5" dirty="0">
                <a:latin typeface="Times New Roman"/>
                <a:cs typeface="Times New Roman"/>
              </a:rPr>
              <a:t>defining </a:t>
            </a:r>
            <a:r>
              <a:rPr sz="2000" b="1" dirty="0">
                <a:latin typeface="Times New Roman"/>
                <a:cs typeface="Times New Roman"/>
              </a:rPr>
              <a:t>task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interfaces)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006" y="1416019"/>
            <a:ext cx="8027987" cy="54419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59050" y="1517650"/>
            <a:ext cx="692150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7581900" y="1682750"/>
            <a:ext cx="204470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8763000" y="6604000"/>
            <a:ext cx="69215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2362200" y="6667500"/>
            <a:ext cx="1384300" cy="1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008F-F0C4-4FF2-B98C-F206D7C0384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3255319" y="844034"/>
            <a:ext cx="56813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Steps in Using COMET/UML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930400" y="1951228"/>
            <a:ext cx="8489950" cy="46499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785"/>
              </a:spcBef>
            </a:pPr>
            <a:r>
              <a:rPr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  <a:r>
              <a:rPr dirty="0" smtClean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Develop Object-Oriented Requirements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spc="-5" dirty="0" smtClean="0">
                <a:latin typeface="Times New Roman"/>
                <a:cs typeface="Times New Roman"/>
              </a:rPr>
              <a:t>Model</a:t>
            </a:r>
            <a:endParaRPr lang="en-US" spc="-5" dirty="0">
              <a:latin typeface="Times New Roman"/>
              <a:cs typeface="Times New Roman"/>
            </a:endParaRPr>
          </a:p>
          <a:p>
            <a:pPr marL="755650" lvl="1" indent="-285750">
              <a:spcBef>
                <a:spcPts val="785"/>
              </a:spcBef>
              <a:buFont typeface="Arial" panose="020B0604020202020204" pitchFamily="34" charset="0"/>
              <a:buChar char="•"/>
            </a:pPr>
            <a:r>
              <a:rPr spc="-5" dirty="0" smtClean="0">
                <a:latin typeface="Times New Roman"/>
                <a:cs typeface="Times New Roman"/>
              </a:rPr>
              <a:t>Develop </a:t>
            </a:r>
            <a:r>
              <a:rPr dirty="0">
                <a:latin typeface="Times New Roman"/>
                <a:cs typeface="Times New Roman"/>
              </a:rPr>
              <a:t>Use </a:t>
            </a:r>
            <a:r>
              <a:rPr spc="-5" dirty="0">
                <a:latin typeface="Times New Roman"/>
                <a:cs typeface="Times New Roman"/>
              </a:rPr>
              <a:t>Case Model (Chapter 7)  </a:t>
            </a:r>
            <a:endParaRPr lang="en-US" spc="-5" dirty="0" smtClean="0">
              <a:latin typeface="Times New Roman"/>
              <a:cs typeface="Times New Roman"/>
            </a:endParaRPr>
          </a:p>
          <a:p>
            <a:pPr marL="12700" marR="1503680">
              <a:spcBef>
                <a:spcPts val="40"/>
              </a:spcBef>
              <a:tabLst>
                <a:tab pos="384810" algn="l"/>
              </a:tabLst>
            </a:pPr>
            <a:endParaRPr lang="en-US" dirty="0" smtClean="0">
              <a:latin typeface="Times New Roman"/>
              <a:cs typeface="Times New Roman"/>
            </a:endParaRPr>
          </a:p>
          <a:p>
            <a:pPr marL="12700" marR="1503680">
              <a:spcBef>
                <a:spcPts val="40"/>
              </a:spcBef>
              <a:tabLst>
                <a:tab pos="384810" algn="l"/>
              </a:tabLst>
            </a:pPr>
            <a:r>
              <a:rPr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. </a:t>
            </a:r>
            <a:r>
              <a:rPr spc="-5" dirty="0" smtClean="0">
                <a:latin typeface="Times New Roman"/>
                <a:cs typeface="Times New Roman"/>
              </a:rPr>
              <a:t>Develop </a:t>
            </a:r>
            <a:r>
              <a:rPr spc="-5" dirty="0">
                <a:latin typeface="Times New Roman"/>
                <a:cs typeface="Times New Roman"/>
              </a:rPr>
              <a:t>Object-Oriented Analysis </a:t>
            </a:r>
            <a:r>
              <a:rPr spc="-5" dirty="0" smtClean="0">
                <a:latin typeface="Times New Roman"/>
                <a:cs typeface="Times New Roman"/>
              </a:rPr>
              <a:t>Model</a:t>
            </a:r>
            <a:endParaRPr lang="en-US" dirty="0">
              <a:latin typeface="Times New Roman"/>
              <a:cs typeface="Times New Roman"/>
            </a:endParaRPr>
          </a:p>
          <a:p>
            <a:pPr marL="755650" marR="1503680" lvl="1" indent="-285750">
              <a:spcBef>
                <a:spcPts val="40"/>
              </a:spcBef>
              <a:buFont typeface="Arial" panose="020B0604020202020204" pitchFamily="34" charset="0"/>
              <a:buChar char="•"/>
              <a:tabLst>
                <a:tab pos="384810" algn="l"/>
              </a:tabLst>
            </a:pPr>
            <a:r>
              <a:rPr spc="-5" dirty="0" smtClean="0">
                <a:latin typeface="Times New Roman"/>
                <a:cs typeface="Times New Roman"/>
              </a:rPr>
              <a:t>Develop </a:t>
            </a:r>
            <a:r>
              <a:rPr spc="-5" dirty="0">
                <a:latin typeface="Times New Roman"/>
                <a:cs typeface="Times New Roman"/>
              </a:rPr>
              <a:t>static model of problem domain (Chapter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 smtClean="0">
                <a:latin typeface="Times New Roman"/>
                <a:cs typeface="Times New Roman"/>
              </a:rPr>
              <a:t>8)</a:t>
            </a:r>
            <a:endParaRPr lang="en-US" dirty="0">
              <a:latin typeface="Times New Roman"/>
              <a:cs typeface="Times New Roman"/>
            </a:endParaRPr>
          </a:p>
          <a:p>
            <a:pPr marL="755650" marR="1503680" lvl="1" indent="-285750">
              <a:spcBef>
                <a:spcPts val="40"/>
              </a:spcBef>
              <a:buFont typeface="Arial" panose="020B0604020202020204" pitchFamily="34" charset="0"/>
              <a:buChar char="•"/>
              <a:tabLst>
                <a:tab pos="384810" algn="l"/>
              </a:tabLst>
            </a:pPr>
            <a:r>
              <a:rPr spc="-5" dirty="0" smtClean="0">
                <a:latin typeface="Times New Roman"/>
                <a:cs typeface="Times New Roman"/>
              </a:rPr>
              <a:t>Structure </a:t>
            </a:r>
            <a:r>
              <a:rPr spc="-5" dirty="0">
                <a:latin typeface="Times New Roman"/>
                <a:cs typeface="Times New Roman"/>
              </a:rPr>
              <a:t>system into objects (Chapter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 smtClean="0">
                <a:latin typeface="Times New Roman"/>
                <a:cs typeface="Times New Roman"/>
              </a:rPr>
              <a:t>9)</a:t>
            </a:r>
            <a:endParaRPr lang="en-US" dirty="0">
              <a:latin typeface="Times New Roman"/>
              <a:cs typeface="Times New Roman"/>
            </a:endParaRPr>
          </a:p>
          <a:p>
            <a:pPr marL="755650" marR="1503680" lvl="1" indent="-285750">
              <a:spcBef>
                <a:spcPts val="40"/>
              </a:spcBef>
              <a:buFont typeface="Arial" panose="020B0604020202020204" pitchFamily="34" charset="0"/>
              <a:buChar char="•"/>
              <a:tabLst>
                <a:tab pos="384810" algn="l"/>
              </a:tabLst>
            </a:pPr>
            <a:r>
              <a:rPr spc="-5" dirty="0" smtClean="0">
                <a:latin typeface="Times New Roman"/>
                <a:cs typeface="Times New Roman"/>
              </a:rPr>
              <a:t>Develop </a:t>
            </a:r>
            <a:r>
              <a:rPr spc="-5" dirty="0">
                <a:latin typeface="Times New Roman"/>
                <a:cs typeface="Times New Roman"/>
              </a:rPr>
              <a:t>statecharts for state dependent objects (Chapter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 smtClean="0">
                <a:latin typeface="Times New Roman"/>
                <a:cs typeface="Times New Roman"/>
              </a:rPr>
              <a:t>10)</a:t>
            </a:r>
            <a:endParaRPr lang="en-US" dirty="0">
              <a:latin typeface="Times New Roman"/>
              <a:cs typeface="Times New Roman"/>
            </a:endParaRPr>
          </a:p>
          <a:p>
            <a:pPr marL="755650" marR="1503680" lvl="1" indent="-285750">
              <a:spcBef>
                <a:spcPts val="40"/>
              </a:spcBef>
              <a:buFont typeface="Arial" panose="020B0604020202020204" pitchFamily="34" charset="0"/>
              <a:buChar char="•"/>
              <a:tabLst>
                <a:tab pos="384810" algn="l"/>
              </a:tabLst>
            </a:pPr>
            <a:r>
              <a:rPr spc="-5" dirty="0" smtClean="0">
                <a:latin typeface="Times New Roman"/>
                <a:cs typeface="Times New Roman"/>
              </a:rPr>
              <a:t>Develop </a:t>
            </a:r>
            <a:r>
              <a:rPr spc="-5" dirty="0">
                <a:latin typeface="Times New Roman"/>
                <a:cs typeface="Times New Roman"/>
              </a:rPr>
              <a:t>object interaction diagrams for </a:t>
            </a:r>
            <a:r>
              <a:rPr dirty="0">
                <a:latin typeface="Times New Roman"/>
                <a:cs typeface="Times New Roman"/>
              </a:rPr>
              <a:t>each </a:t>
            </a:r>
            <a:r>
              <a:rPr spc="-5" dirty="0">
                <a:latin typeface="Times New Roman"/>
                <a:cs typeface="Times New Roman"/>
              </a:rPr>
              <a:t>use </a:t>
            </a:r>
            <a:r>
              <a:rPr dirty="0">
                <a:latin typeface="Times New Roman"/>
                <a:cs typeface="Times New Roman"/>
              </a:rPr>
              <a:t>case </a:t>
            </a:r>
            <a:r>
              <a:rPr spc="-10" dirty="0">
                <a:latin typeface="Times New Roman"/>
                <a:cs typeface="Times New Roman"/>
              </a:rPr>
              <a:t>(Chapter </a:t>
            </a:r>
            <a:r>
              <a:rPr spc="-5" dirty="0">
                <a:latin typeface="Times New Roman"/>
                <a:cs typeface="Times New Roman"/>
              </a:rPr>
              <a:t>11) </a:t>
            </a:r>
            <a:endParaRPr lang="en-US" spc="-5" dirty="0" smtClean="0">
              <a:latin typeface="Times New Roman"/>
              <a:cs typeface="Times New Roman"/>
            </a:endParaRPr>
          </a:p>
          <a:p>
            <a:pPr marL="12700" marR="5080">
              <a:spcBef>
                <a:spcPts val="85"/>
              </a:spcBef>
              <a:tabLst>
                <a:tab pos="384810" algn="l"/>
              </a:tabLst>
            </a:pPr>
            <a:endParaRPr lang="en-US" spc="-5" dirty="0">
              <a:latin typeface="Times New Roman"/>
              <a:cs typeface="Times New Roman"/>
            </a:endParaRPr>
          </a:p>
          <a:p>
            <a:pPr marL="12700" marR="5080">
              <a:spcBef>
                <a:spcPts val="85"/>
              </a:spcBef>
              <a:tabLst>
                <a:tab pos="384810" algn="l"/>
              </a:tabLst>
            </a:pPr>
            <a:r>
              <a:rPr dirty="0" smtClean="0">
                <a:latin typeface="Times New Roman"/>
                <a:cs typeface="Times New Roman"/>
              </a:rPr>
              <a:t>3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  <a:r>
              <a:rPr dirty="0" smtClean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Develop Object-Oriented Design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 smtClean="0">
                <a:latin typeface="Times New Roman"/>
                <a:cs typeface="Times New Roman"/>
              </a:rPr>
              <a:t>Model</a:t>
            </a:r>
            <a:endParaRPr lang="en-US" dirty="0">
              <a:latin typeface="Times New Roman"/>
              <a:cs typeface="Times New Roman"/>
            </a:endParaRPr>
          </a:p>
          <a:p>
            <a:pPr marL="755650" marR="5080" lvl="1" indent="-285750">
              <a:spcBef>
                <a:spcPts val="85"/>
              </a:spcBef>
              <a:buFont typeface="Arial" panose="020B0604020202020204" pitchFamily="34" charset="0"/>
              <a:buChar char="•"/>
              <a:tabLst>
                <a:tab pos="384810" algn="l"/>
              </a:tabLst>
            </a:pPr>
            <a:r>
              <a:rPr dirty="0" smtClean="0">
                <a:latin typeface="Times New Roman"/>
                <a:cs typeface="Times New Roman"/>
              </a:rPr>
              <a:t>Design </a:t>
            </a:r>
            <a:r>
              <a:rPr spc="-5" dirty="0">
                <a:latin typeface="Times New Roman"/>
                <a:cs typeface="Times New Roman"/>
              </a:rPr>
              <a:t>Overall Software Architecture (Chapter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 smtClean="0">
                <a:latin typeface="Times New Roman"/>
                <a:cs typeface="Times New Roman"/>
              </a:rPr>
              <a:t>12)</a:t>
            </a:r>
            <a:endParaRPr lang="en-US" dirty="0">
              <a:latin typeface="Times New Roman"/>
              <a:cs typeface="Times New Roman"/>
            </a:endParaRPr>
          </a:p>
          <a:p>
            <a:pPr marL="755650" marR="5080" lvl="1" indent="-285750">
              <a:spcBef>
                <a:spcPts val="85"/>
              </a:spcBef>
              <a:buFont typeface="Arial" panose="020B0604020202020204" pitchFamily="34" charset="0"/>
              <a:buChar char="•"/>
              <a:tabLst>
                <a:tab pos="384810" algn="l"/>
              </a:tabLst>
            </a:pPr>
            <a:r>
              <a:rPr spc="-5" dirty="0" smtClean="0">
                <a:latin typeface="Times New Roman"/>
                <a:cs typeface="Times New Roman"/>
              </a:rPr>
              <a:t>Design </a:t>
            </a:r>
            <a:r>
              <a:rPr spc="-5" dirty="0">
                <a:latin typeface="Times New Roman"/>
                <a:cs typeface="Times New Roman"/>
              </a:rPr>
              <a:t>Distributed Component-based </a:t>
            </a:r>
            <a:r>
              <a:rPr spc="-10" dirty="0">
                <a:latin typeface="Times New Roman"/>
                <a:cs typeface="Times New Roman"/>
              </a:rPr>
              <a:t>Subsystems </a:t>
            </a:r>
            <a:r>
              <a:rPr spc="-5" dirty="0">
                <a:latin typeface="Times New Roman"/>
                <a:cs typeface="Times New Roman"/>
              </a:rPr>
              <a:t>(Chapter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 smtClean="0">
                <a:latin typeface="Times New Roman"/>
                <a:cs typeface="Times New Roman"/>
              </a:rPr>
              <a:t>13)</a:t>
            </a:r>
            <a:endParaRPr lang="en-US" dirty="0">
              <a:latin typeface="Times New Roman"/>
              <a:cs typeface="Times New Roman"/>
            </a:endParaRPr>
          </a:p>
          <a:p>
            <a:pPr marL="755650" marR="5080" lvl="1" indent="-285750">
              <a:spcBef>
                <a:spcPts val="85"/>
              </a:spcBef>
              <a:buFont typeface="Arial" panose="020B0604020202020204" pitchFamily="34" charset="0"/>
              <a:buChar char="•"/>
              <a:tabLst>
                <a:tab pos="384810" algn="l"/>
              </a:tabLst>
            </a:pPr>
            <a:r>
              <a:rPr spc="-5" dirty="0" smtClean="0">
                <a:latin typeface="Times New Roman"/>
                <a:cs typeface="Times New Roman"/>
              </a:rPr>
              <a:t>Structure </a:t>
            </a:r>
            <a:r>
              <a:rPr spc="-10" dirty="0">
                <a:latin typeface="Times New Roman"/>
                <a:cs typeface="Times New Roman"/>
              </a:rPr>
              <a:t>Subsystems </a:t>
            </a:r>
            <a:r>
              <a:rPr spc="-5" dirty="0">
                <a:latin typeface="Times New Roman"/>
                <a:cs typeface="Times New Roman"/>
              </a:rPr>
              <a:t>into Concurrent Tasks (Chapter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 smtClean="0">
                <a:latin typeface="Times New Roman"/>
                <a:cs typeface="Times New Roman"/>
              </a:rPr>
              <a:t>14)</a:t>
            </a:r>
            <a:endParaRPr lang="en-US" dirty="0">
              <a:latin typeface="Times New Roman"/>
              <a:cs typeface="Times New Roman"/>
            </a:endParaRPr>
          </a:p>
          <a:p>
            <a:pPr marL="755650" marR="5080" lvl="1" indent="-285750">
              <a:spcBef>
                <a:spcPts val="85"/>
              </a:spcBef>
              <a:buFont typeface="Arial" panose="020B0604020202020204" pitchFamily="34" charset="0"/>
              <a:buChar char="•"/>
              <a:tabLst>
                <a:tab pos="384810" algn="l"/>
              </a:tabLst>
            </a:pPr>
            <a:r>
              <a:rPr spc="-5" dirty="0" smtClean="0">
                <a:latin typeface="Times New Roman"/>
                <a:cs typeface="Times New Roman"/>
              </a:rPr>
              <a:t>Design </a:t>
            </a:r>
            <a:r>
              <a:rPr spc="-5" dirty="0">
                <a:latin typeface="Times New Roman"/>
                <a:cs typeface="Times New Roman"/>
              </a:rPr>
              <a:t>Information Hiding Classes (Chapter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5" dirty="0" smtClean="0">
                <a:latin typeface="Times New Roman"/>
                <a:cs typeface="Times New Roman"/>
              </a:rPr>
              <a:t>15)</a:t>
            </a:r>
            <a:endParaRPr lang="en-US" dirty="0">
              <a:latin typeface="Times New Roman"/>
              <a:cs typeface="Times New Roman"/>
            </a:endParaRPr>
          </a:p>
          <a:p>
            <a:pPr marL="755650" marR="5080" lvl="1" indent="-285750">
              <a:spcBef>
                <a:spcPts val="85"/>
              </a:spcBef>
              <a:buFont typeface="Arial" panose="020B0604020202020204" pitchFamily="34" charset="0"/>
              <a:buChar char="•"/>
              <a:tabLst>
                <a:tab pos="384810" algn="l"/>
              </a:tabLst>
            </a:pPr>
            <a:r>
              <a:rPr spc="-5" dirty="0" smtClean="0">
                <a:latin typeface="Times New Roman"/>
                <a:cs typeface="Times New Roman"/>
              </a:rPr>
              <a:t>Develop </a:t>
            </a:r>
            <a:r>
              <a:rPr spc="-5" dirty="0">
                <a:latin typeface="Times New Roman"/>
                <a:cs typeface="Times New Roman"/>
              </a:rPr>
              <a:t>Detailed Software Design (Chapter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 smtClean="0">
                <a:latin typeface="Times New Roman"/>
                <a:cs typeface="Times New Roman"/>
              </a:rPr>
              <a:t>16)</a:t>
            </a:r>
            <a:endParaRPr lang="en-US" dirty="0">
              <a:latin typeface="Times New Roman"/>
              <a:cs typeface="Times New Roman"/>
            </a:endParaRPr>
          </a:p>
          <a:p>
            <a:pPr marL="755650" marR="5080" lvl="1" indent="-285750">
              <a:spcBef>
                <a:spcPts val="85"/>
              </a:spcBef>
              <a:buFont typeface="Arial" panose="020B0604020202020204" pitchFamily="34" charset="0"/>
              <a:buChar char="•"/>
              <a:tabLst>
                <a:tab pos="384810" algn="l"/>
              </a:tabLst>
            </a:pPr>
            <a:r>
              <a:rPr spc="-5" dirty="0" smtClean="0">
                <a:latin typeface="Times New Roman"/>
                <a:cs typeface="Times New Roman"/>
              </a:rPr>
              <a:t>Analyze </a:t>
            </a:r>
            <a:r>
              <a:rPr spc="-5" dirty="0">
                <a:latin typeface="Times New Roman"/>
                <a:cs typeface="Times New Roman"/>
              </a:rPr>
              <a:t>performance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5" dirty="0">
                <a:latin typeface="Times New Roman"/>
                <a:cs typeface="Times New Roman"/>
              </a:rPr>
              <a:t>software design (Chapter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17)</a:t>
            </a:r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836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008F-F0C4-4FF2-B98C-F206D7C03848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461577" y="875784"/>
            <a:ext cx="32688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Use Case Model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4425" y="2251197"/>
            <a:ext cx="9963150" cy="3516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185"/>
              </a:spcBef>
              <a:buChar char="•"/>
              <a:tabLst>
                <a:tab pos="184150" algn="l"/>
              </a:tabLst>
            </a:pPr>
            <a:r>
              <a:rPr lang="en-US" altLang="ko-KR" sz="2000" spc="-5" dirty="0" smtClean="0">
                <a:latin typeface="Times New Roman"/>
                <a:cs typeface="Times New Roman"/>
              </a:rPr>
              <a:t>Define system functional requirements </a:t>
            </a:r>
            <a:r>
              <a:rPr lang="en-US" altLang="ko-KR" sz="2000" dirty="0" smtClean="0">
                <a:latin typeface="Times New Roman"/>
                <a:cs typeface="Times New Roman"/>
              </a:rPr>
              <a:t>in </a:t>
            </a:r>
            <a:r>
              <a:rPr lang="en-US" altLang="ko-KR" sz="2000" spc="-5" dirty="0" smtClean="0">
                <a:latin typeface="Times New Roman"/>
                <a:cs typeface="Times New Roman"/>
              </a:rPr>
              <a:t>terms </a:t>
            </a:r>
            <a:r>
              <a:rPr lang="en-US" altLang="ko-KR" sz="2000" dirty="0" smtClean="0">
                <a:latin typeface="Times New Roman"/>
                <a:cs typeface="Times New Roman"/>
              </a:rPr>
              <a:t>of Actors  and Use</a:t>
            </a:r>
            <a:r>
              <a:rPr lang="en-US" altLang="ko-KR" sz="2000" spc="-5" dirty="0" smtClean="0">
                <a:latin typeface="Times New Roman"/>
                <a:cs typeface="Times New Roman"/>
              </a:rPr>
              <a:t> cases</a:t>
            </a:r>
            <a:endParaRPr lang="en-US" altLang="ko-KR" sz="2000" dirty="0" smtClean="0">
              <a:latin typeface="Times New Roman"/>
              <a:cs typeface="Times New Roman"/>
            </a:endParaRPr>
          </a:p>
          <a:p>
            <a:pPr marL="384175" marR="511809" lvl="1" indent="-143510">
              <a:lnSpc>
                <a:spcPct val="100000"/>
              </a:lnSpc>
              <a:spcBef>
                <a:spcPts val="284"/>
              </a:spcBef>
              <a:buChar char="–"/>
              <a:tabLst>
                <a:tab pos="384810" algn="l"/>
              </a:tabLst>
            </a:pPr>
            <a:r>
              <a:rPr lang="en-US" altLang="ko-KR" sz="2000" spc="-5" dirty="0" smtClean="0">
                <a:latin typeface="Times New Roman"/>
                <a:cs typeface="Times New Roman"/>
              </a:rPr>
              <a:t>Each </a:t>
            </a:r>
            <a:r>
              <a:rPr lang="en-US" altLang="ko-KR" sz="2000" dirty="0" smtClean="0">
                <a:latin typeface="Times New Roman"/>
                <a:cs typeface="Times New Roman"/>
              </a:rPr>
              <a:t>use </a:t>
            </a:r>
            <a:r>
              <a:rPr lang="en-US" altLang="ko-KR" sz="2000" spc="-5" dirty="0" smtClean="0">
                <a:latin typeface="Times New Roman"/>
                <a:cs typeface="Times New Roman"/>
              </a:rPr>
              <a:t>case defined </a:t>
            </a:r>
            <a:r>
              <a:rPr lang="en-US" altLang="ko-KR" sz="2000" dirty="0" smtClean="0">
                <a:latin typeface="Times New Roman"/>
                <a:cs typeface="Times New Roman"/>
              </a:rPr>
              <a:t>in </a:t>
            </a:r>
            <a:r>
              <a:rPr lang="en-US" altLang="ko-KR" sz="2000" spc="-5" dirty="0" smtClean="0">
                <a:latin typeface="Times New Roman"/>
                <a:cs typeface="Times New Roman"/>
              </a:rPr>
              <a:t>terms </a:t>
            </a:r>
            <a:r>
              <a:rPr lang="en-US" altLang="ko-KR" sz="2000" dirty="0" smtClean="0">
                <a:latin typeface="Times New Roman"/>
                <a:cs typeface="Times New Roman"/>
              </a:rPr>
              <a:t>of </a:t>
            </a:r>
            <a:r>
              <a:rPr lang="en-US" altLang="ko-KR" sz="2000" spc="-5" dirty="0" smtClean="0">
                <a:latin typeface="Times New Roman"/>
                <a:cs typeface="Times New Roman"/>
              </a:rPr>
              <a:t>sequence </a:t>
            </a:r>
            <a:r>
              <a:rPr lang="en-US" altLang="ko-KR" sz="2000" dirty="0" smtClean="0">
                <a:latin typeface="Times New Roman"/>
                <a:cs typeface="Times New Roman"/>
              </a:rPr>
              <a:t>of  </a:t>
            </a:r>
            <a:r>
              <a:rPr lang="en-US" altLang="ko-KR" sz="2000" spc="-5" dirty="0" smtClean="0">
                <a:latin typeface="Times New Roman"/>
                <a:cs typeface="Times New Roman"/>
              </a:rPr>
              <a:t>interactions between Actor and</a:t>
            </a:r>
            <a:r>
              <a:rPr lang="en-US" altLang="ko-KR" sz="2000" spc="-30" dirty="0" smtClean="0">
                <a:latin typeface="Times New Roman"/>
                <a:cs typeface="Times New Roman"/>
              </a:rPr>
              <a:t> </a:t>
            </a:r>
            <a:r>
              <a:rPr lang="en-US" altLang="ko-KR" sz="2000" spc="-5" dirty="0" smtClean="0">
                <a:latin typeface="Times New Roman"/>
                <a:cs typeface="Times New Roman"/>
              </a:rPr>
              <a:t>System</a:t>
            </a:r>
            <a:endParaRPr lang="en-US" altLang="ko-KR" sz="2000" dirty="0" smtClean="0">
              <a:latin typeface="Times New Roman"/>
              <a:cs typeface="Times New Roman"/>
            </a:endParaRPr>
          </a:p>
          <a:p>
            <a:pPr marL="583565" lvl="2" indent="-114300">
              <a:lnSpc>
                <a:spcPct val="100000"/>
              </a:lnSpc>
              <a:spcBef>
                <a:spcPts val="280"/>
              </a:spcBef>
              <a:buChar char="•"/>
              <a:tabLst>
                <a:tab pos="584200" algn="l"/>
              </a:tabLst>
            </a:pPr>
            <a:r>
              <a:rPr lang="en-US" altLang="ko-KR" sz="2000" spc="-5" dirty="0" smtClean="0">
                <a:latin typeface="Times New Roman"/>
                <a:cs typeface="Times New Roman"/>
              </a:rPr>
              <a:t> Narrative description</a:t>
            </a:r>
            <a:endParaRPr lang="en-US" altLang="ko-KR" sz="2000" dirty="0" smtClean="0">
              <a:latin typeface="Times New Roman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80"/>
              </a:spcBef>
              <a:buChar char="–"/>
              <a:tabLst>
                <a:tab pos="384810" algn="l"/>
              </a:tabLst>
            </a:pPr>
            <a:r>
              <a:rPr lang="en-US" altLang="ko-KR" sz="2000" spc="-5" dirty="0" smtClean="0">
                <a:latin typeface="Times New Roman"/>
                <a:cs typeface="Times New Roman"/>
              </a:rPr>
              <a:t>Basic path</a:t>
            </a:r>
            <a:endParaRPr lang="en-US" altLang="ko-KR" sz="2000" dirty="0" smtClean="0">
              <a:latin typeface="Times New Roman"/>
              <a:cs typeface="Times New Roman"/>
            </a:endParaRPr>
          </a:p>
          <a:p>
            <a:pPr marL="583565" lvl="2" indent="-114300">
              <a:lnSpc>
                <a:spcPct val="100000"/>
              </a:lnSpc>
              <a:spcBef>
                <a:spcPts val="290"/>
              </a:spcBef>
              <a:buChar char="•"/>
              <a:tabLst>
                <a:tab pos="584200" algn="l"/>
              </a:tabLst>
            </a:pPr>
            <a:r>
              <a:rPr lang="en-US" altLang="ko-KR" sz="2000" dirty="0" smtClean="0">
                <a:latin typeface="Times New Roman"/>
                <a:cs typeface="Times New Roman"/>
              </a:rPr>
              <a:t> Most </a:t>
            </a:r>
            <a:r>
              <a:rPr lang="en-US" altLang="ko-KR" sz="2000" spc="-5" dirty="0" smtClean="0">
                <a:latin typeface="Times New Roman"/>
                <a:cs typeface="Times New Roman"/>
              </a:rPr>
              <a:t>common </a:t>
            </a:r>
            <a:r>
              <a:rPr lang="en-US" altLang="ko-KR" sz="2000" dirty="0" smtClean="0">
                <a:latin typeface="Times New Roman"/>
                <a:cs typeface="Times New Roman"/>
              </a:rPr>
              <a:t>sequence</a:t>
            </a:r>
          </a:p>
          <a:p>
            <a:pPr marL="384175" lvl="1" indent="-143510">
              <a:lnSpc>
                <a:spcPct val="100000"/>
              </a:lnSpc>
              <a:spcBef>
                <a:spcPts val="280"/>
              </a:spcBef>
              <a:buChar char="–"/>
              <a:tabLst>
                <a:tab pos="384810" algn="l"/>
              </a:tabLst>
            </a:pPr>
            <a:r>
              <a:rPr lang="en-US" altLang="ko-KR" sz="2000" spc="-5" dirty="0" smtClean="0">
                <a:latin typeface="Times New Roman"/>
                <a:cs typeface="Times New Roman"/>
              </a:rPr>
              <a:t>Alternative</a:t>
            </a:r>
            <a:r>
              <a:rPr lang="en-US" altLang="ko-KR" sz="2000" spc="-10" dirty="0" smtClean="0">
                <a:latin typeface="Times New Roman"/>
                <a:cs typeface="Times New Roman"/>
              </a:rPr>
              <a:t> </a:t>
            </a:r>
            <a:r>
              <a:rPr lang="en-US" altLang="ko-KR" sz="2000" spc="-5" dirty="0" smtClean="0">
                <a:latin typeface="Times New Roman"/>
                <a:cs typeface="Times New Roman"/>
              </a:rPr>
              <a:t>branches</a:t>
            </a:r>
            <a:endParaRPr lang="en-US" altLang="ko-KR" sz="2000" dirty="0" smtClean="0">
              <a:latin typeface="Times New Roman"/>
              <a:cs typeface="Times New Roman"/>
            </a:endParaRPr>
          </a:p>
          <a:p>
            <a:pPr marL="583565" lvl="2" indent="-114300">
              <a:lnSpc>
                <a:spcPct val="100000"/>
              </a:lnSpc>
              <a:spcBef>
                <a:spcPts val="290"/>
              </a:spcBef>
              <a:buChar char="•"/>
              <a:tabLst>
                <a:tab pos="584200" algn="l"/>
              </a:tabLst>
            </a:pPr>
            <a:r>
              <a:rPr lang="en-US" altLang="ko-KR" sz="2000" spc="-5" dirty="0" smtClean="0">
                <a:latin typeface="Times New Roman"/>
                <a:cs typeface="Times New Roman"/>
              </a:rPr>
              <a:t> Variants </a:t>
            </a:r>
            <a:r>
              <a:rPr lang="en-US" altLang="ko-KR" sz="2000" dirty="0" smtClean="0">
                <a:latin typeface="Times New Roman"/>
                <a:cs typeface="Times New Roman"/>
              </a:rPr>
              <a:t>of basic path</a:t>
            </a:r>
          </a:p>
          <a:p>
            <a:pPr marL="183515" indent="-171450">
              <a:lnSpc>
                <a:spcPct val="100000"/>
              </a:lnSpc>
              <a:spcBef>
                <a:spcPts val="280"/>
              </a:spcBef>
              <a:buChar char="•"/>
              <a:tabLst>
                <a:tab pos="184150" algn="l"/>
              </a:tabLst>
            </a:pPr>
            <a:r>
              <a:rPr lang="en-US" altLang="ko-KR" sz="2000" spc="-5" dirty="0" smtClean="0">
                <a:latin typeface="Times New Roman"/>
                <a:cs typeface="Times New Roman"/>
              </a:rPr>
              <a:t>Develop </a:t>
            </a:r>
            <a:r>
              <a:rPr lang="en-US" altLang="ko-KR" sz="2000" b="1" spc="-5" dirty="0" smtClean="0">
                <a:latin typeface="Times New Roman"/>
                <a:cs typeface="Times New Roman"/>
              </a:rPr>
              <a:t>use case </a:t>
            </a:r>
            <a:r>
              <a:rPr lang="en-US" altLang="ko-KR" sz="2000" spc="-5" dirty="0" smtClean="0">
                <a:latin typeface="Times New Roman"/>
                <a:cs typeface="Times New Roman"/>
              </a:rPr>
              <a:t>relationships</a:t>
            </a:r>
            <a:endParaRPr lang="en-US" altLang="ko-KR" sz="2000" dirty="0" smtClean="0">
              <a:latin typeface="Times New Roman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90"/>
              </a:spcBef>
              <a:buChar char="–"/>
              <a:tabLst>
                <a:tab pos="384810" algn="l"/>
              </a:tabLst>
            </a:pPr>
            <a:r>
              <a:rPr lang="en-US" altLang="ko-KR" sz="2000" spc="-5" dirty="0" smtClean="0">
                <a:latin typeface="Times New Roman"/>
                <a:cs typeface="Times New Roman"/>
              </a:rPr>
              <a:t>include</a:t>
            </a:r>
            <a:endParaRPr lang="en-US" altLang="ko-KR" sz="2000" dirty="0" smtClean="0">
              <a:latin typeface="Times New Roman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80"/>
              </a:spcBef>
              <a:buChar char="–"/>
              <a:tabLst>
                <a:tab pos="384810" algn="l"/>
              </a:tabLst>
            </a:pPr>
            <a:r>
              <a:rPr lang="en-US" altLang="ko-KR" sz="2000" spc="-5" dirty="0" smtClean="0">
                <a:latin typeface="Times New Roman"/>
                <a:cs typeface="Times New Roman"/>
              </a:rPr>
              <a:t>extend</a:t>
            </a:r>
            <a:endParaRPr lang="en-US" altLang="ko-KR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75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008F-F0C4-4FF2-B98C-F206D7C0384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5022629" y="875784"/>
            <a:ext cx="2146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Use Cases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object 17"/>
          <p:cNvSpPr txBox="1"/>
          <p:nvPr/>
        </p:nvSpPr>
        <p:spPr>
          <a:xfrm>
            <a:off x="2349500" y="2160778"/>
            <a:ext cx="7493000" cy="37830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185"/>
              </a:spcBef>
              <a:buChar char="•"/>
              <a:tabLst>
                <a:tab pos="184150" algn="l"/>
              </a:tabLst>
            </a:pPr>
            <a:r>
              <a:rPr sz="2000" spc="-5" dirty="0" smtClean="0">
                <a:latin typeface="Times New Roman"/>
                <a:cs typeface="Times New Roman"/>
              </a:rPr>
              <a:t>Identifying </a:t>
            </a:r>
            <a:r>
              <a:rPr sz="2000" spc="-5" dirty="0">
                <a:latin typeface="Times New Roman"/>
                <a:cs typeface="Times New Roman"/>
              </a:rPr>
              <a:t>use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cases</a:t>
            </a:r>
          </a:p>
          <a:p>
            <a:pPr marL="384175" lvl="1" indent="-143510">
              <a:lnSpc>
                <a:spcPct val="100000"/>
              </a:lnSpc>
              <a:spcBef>
                <a:spcPts val="284"/>
              </a:spcBef>
              <a:buChar char="–"/>
              <a:tabLst>
                <a:tab pos="38481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Consider </a:t>
            </a:r>
            <a:r>
              <a:rPr sz="2000" dirty="0">
                <a:latin typeface="Times New Roman"/>
                <a:cs typeface="Times New Roman"/>
              </a:rPr>
              <a:t>each </a:t>
            </a:r>
            <a:r>
              <a:rPr sz="2000" spc="-5" dirty="0">
                <a:latin typeface="Times New Roman"/>
                <a:cs typeface="Times New Roman"/>
              </a:rPr>
              <a:t>major </a:t>
            </a:r>
            <a:r>
              <a:rPr sz="2000" dirty="0">
                <a:latin typeface="Times New Roman"/>
                <a:cs typeface="Times New Roman"/>
              </a:rPr>
              <a:t>function an </a:t>
            </a:r>
            <a:r>
              <a:rPr sz="2000" spc="-5" dirty="0">
                <a:latin typeface="Times New Roman"/>
                <a:cs typeface="Times New Roman"/>
              </a:rPr>
              <a:t>actor needs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perform</a:t>
            </a:r>
          </a:p>
          <a:p>
            <a:pPr marL="384175" lvl="1" indent="-143510">
              <a:lnSpc>
                <a:spcPct val="100000"/>
              </a:lnSpc>
              <a:spcBef>
                <a:spcPts val="285"/>
              </a:spcBef>
              <a:buChar char="–"/>
              <a:tabLst>
                <a:tab pos="38481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Provides </a:t>
            </a:r>
            <a:r>
              <a:rPr sz="2000" dirty="0">
                <a:latin typeface="Times New Roman"/>
                <a:cs typeface="Times New Roman"/>
              </a:rPr>
              <a:t>value 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actor</a:t>
            </a:r>
          </a:p>
          <a:p>
            <a:pPr marL="384175" marR="111125" lvl="1" indent="-143510">
              <a:lnSpc>
                <a:spcPct val="100000"/>
              </a:lnSpc>
              <a:spcBef>
                <a:spcPts val="284"/>
              </a:spcBef>
              <a:buChar char="–"/>
              <a:tabLst>
                <a:tab pos="38481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Use </a:t>
            </a:r>
            <a:r>
              <a:rPr sz="2000" dirty="0">
                <a:latin typeface="Times New Roman"/>
                <a:cs typeface="Times New Roman"/>
              </a:rPr>
              <a:t>case is a </a:t>
            </a:r>
            <a:r>
              <a:rPr sz="2000" spc="-5" dirty="0">
                <a:latin typeface="Times New Roman"/>
                <a:cs typeface="Times New Roman"/>
              </a:rPr>
              <a:t>complete sequence of events initiated by 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5" dirty="0">
                <a:latin typeface="Times New Roman"/>
                <a:cs typeface="Times New Roman"/>
              </a:rPr>
              <a:t> actor</a:t>
            </a:r>
            <a:endParaRPr sz="2000" dirty="0">
              <a:latin typeface="Times New Roman"/>
              <a:cs typeface="Times New Roman"/>
            </a:endParaRPr>
          </a:p>
          <a:p>
            <a:pPr marL="583565" lvl="2" indent="-114300">
              <a:lnSpc>
                <a:spcPct val="100000"/>
              </a:lnSpc>
              <a:spcBef>
                <a:spcPts val="280"/>
              </a:spcBef>
              <a:buChar char="•"/>
              <a:tabLst>
                <a:tab pos="5842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Specifies </a:t>
            </a:r>
            <a:r>
              <a:rPr sz="2000" dirty="0">
                <a:latin typeface="Times New Roman"/>
                <a:cs typeface="Times New Roman"/>
              </a:rPr>
              <a:t>interaction </a:t>
            </a:r>
            <a:r>
              <a:rPr sz="2000" spc="-5" dirty="0">
                <a:latin typeface="Times New Roman"/>
                <a:cs typeface="Times New Roman"/>
              </a:rPr>
              <a:t>between actor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</a:p>
          <a:p>
            <a:pPr marL="384175" lvl="1" indent="-143510">
              <a:lnSpc>
                <a:spcPct val="100000"/>
              </a:lnSpc>
              <a:spcBef>
                <a:spcPts val="290"/>
              </a:spcBef>
              <a:buChar char="–"/>
              <a:tabLst>
                <a:tab pos="38481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Use </a:t>
            </a:r>
            <a:r>
              <a:rPr sz="2000" dirty="0">
                <a:latin typeface="Times New Roman"/>
                <a:cs typeface="Times New Roman"/>
              </a:rPr>
              <a:t>case </a:t>
            </a:r>
            <a:r>
              <a:rPr sz="2000" spc="-5" dirty="0">
                <a:latin typeface="Times New Roman"/>
                <a:cs typeface="Times New Roman"/>
              </a:rPr>
              <a:t>starts with </a:t>
            </a:r>
            <a:r>
              <a:rPr sz="2000" dirty="0">
                <a:latin typeface="Times New Roman"/>
                <a:cs typeface="Times New Roman"/>
              </a:rPr>
              <a:t>input from an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actor</a:t>
            </a:r>
          </a:p>
          <a:p>
            <a:pPr marL="384175" lvl="1" indent="-143510">
              <a:lnSpc>
                <a:spcPct val="100000"/>
              </a:lnSpc>
              <a:spcBef>
                <a:spcPts val="280"/>
              </a:spcBef>
              <a:buChar char="–"/>
              <a:tabLst>
                <a:tab pos="38481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Basic </a:t>
            </a:r>
            <a:r>
              <a:rPr sz="2000" spc="-5" dirty="0">
                <a:latin typeface="Times New Roman"/>
                <a:cs typeface="Times New Roman"/>
              </a:rPr>
              <a:t>path</a:t>
            </a:r>
            <a:endParaRPr sz="2000" dirty="0">
              <a:latin typeface="Times New Roman"/>
              <a:cs typeface="Times New Roman"/>
            </a:endParaRPr>
          </a:p>
          <a:p>
            <a:pPr marL="583565" lvl="2" indent="-114300">
              <a:lnSpc>
                <a:spcPct val="100000"/>
              </a:lnSpc>
              <a:spcBef>
                <a:spcPts val="290"/>
              </a:spcBef>
              <a:buChar char="•"/>
              <a:tabLst>
                <a:tab pos="5842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Most </a:t>
            </a:r>
            <a:r>
              <a:rPr sz="2000" spc="-5" dirty="0">
                <a:latin typeface="Times New Roman"/>
                <a:cs typeface="Times New Roman"/>
              </a:rPr>
              <a:t>common </a:t>
            </a:r>
            <a:r>
              <a:rPr sz="2000" dirty="0">
                <a:latin typeface="Times New Roman"/>
                <a:cs typeface="Times New Roman"/>
              </a:rPr>
              <a:t>sequence</a:t>
            </a:r>
          </a:p>
          <a:p>
            <a:pPr marL="384175" lvl="1" indent="-143510">
              <a:lnSpc>
                <a:spcPct val="100000"/>
              </a:lnSpc>
              <a:spcBef>
                <a:spcPts val="280"/>
              </a:spcBef>
              <a:buChar char="–"/>
              <a:tabLst>
                <a:tab pos="38481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Alternative</a:t>
            </a:r>
            <a:r>
              <a:rPr sz="2000" spc="-10" dirty="0" smtClean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branches</a:t>
            </a:r>
            <a:endParaRPr sz="2000" dirty="0">
              <a:latin typeface="Times New Roman"/>
              <a:cs typeface="Times New Roman"/>
            </a:endParaRPr>
          </a:p>
          <a:p>
            <a:pPr marL="583565" lvl="2" indent="-114300">
              <a:lnSpc>
                <a:spcPct val="100000"/>
              </a:lnSpc>
              <a:spcBef>
                <a:spcPts val="290"/>
              </a:spcBef>
              <a:buChar char="•"/>
              <a:tabLst>
                <a:tab pos="5842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Variants </a:t>
            </a:r>
            <a:r>
              <a:rPr sz="2000" dirty="0">
                <a:latin typeface="Times New Roman"/>
                <a:cs typeface="Times New Roman"/>
              </a:rPr>
              <a:t>of basic path</a:t>
            </a:r>
          </a:p>
          <a:p>
            <a:pPr marL="698500">
              <a:lnSpc>
                <a:spcPct val="100000"/>
              </a:lnSpc>
              <a:spcBef>
                <a:spcPts val="280"/>
              </a:spcBef>
            </a:pP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5" dirty="0">
                <a:latin typeface="Times New Roman"/>
                <a:cs typeface="Times New Roman"/>
              </a:rPr>
              <a:t>E.g., </a:t>
            </a:r>
            <a:r>
              <a:rPr sz="2000" dirty="0">
                <a:latin typeface="Times New Roman"/>
                <a:cs typeface="Times New Roman"/>
              </a:rPr>
              <a:t>for error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handling</a:t>
            </a:r>
          </a:p>
        </p:txBody>
      </p:sp>
    </p:spTree>
    <p:extLst>
      <p:ext uri="{BB962C8B-B14F-4D97-AF65-F5344CB8AC3E}">
        <p14:creationId xmlns:p14="http://schemas.microsoft.com/office/powerpoint/2010/main" val="337256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008F-F0C4-4FF2-B98C-F206D7C03848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object 79"/>
          <p:cNvSpPr txBox="1"/>
          <p:nvPr/>
        </p:nvSpPr>
        <p:spPr>
          <a:xfrm>
            <a:off x="721233" y="727202"/>
            <a:ext cx="1074953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 smtClean="0">
                <a:latin typeface="Times New Roman"/>
                <a:cs typeface="Times New Roman"/>
              </a:rPr>
              <a:t>Banking System actor &amp; use cases</a:t>
            </a:r>
            <a:endParaRPr sz="2000" b="1" dirty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9050" y="1517650"/>
            <a:ext cx="692150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8763000" y="6604000"/>
            <a:ext cx="69215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2362200" y="6667500"/>
            <a:ext cx="1384300" cy="1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614487"/>
            <a:ext cx="68389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008F-F0C4-4FF2-B98C-F206D7C03848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3659280" y="875784"/>
            <a:ext cx="48734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Documenting Use Cases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object 20"/>
          <p:cNvSpPr txBox="1"/>
          <p:nvPr/>
        </p:nvSpPr>
        <p:spPr>
          <a:xfrm>
            <a:off x="3448558" y="2042442"/>
            <a:ext cx="5295392" cy="4229363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590"/>
              </a:spcBef>
              <a:buChar char="•"/>
              <a:tabLst>
                <a:tab pos="184150" algn="l"/>
              </a:tabLst>
            </a:pPr>
            <a:r>
              <a:rPr sz="2000" spc="-5" dirty="0" smtClean="0">
                <a:latin typeface="Times New Roman"/>
                <a:cs typeface="Times New Roman"/>
              </a:rPr>
              <a:t>Name</a:t>
            </a:r>
            <a:endParaRPr sz="2000" dirty="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280"/>
              </a:spcBef>
              <a:buChar char="•"/>
              <a:tabLst>
                <a:tab pos="184150" algn="l"/>
              </a:tabLst>
            </a:pPr>
            <a:r>
              <a:rPr sz="2000" spc="-5" dirty="0">
                <a:latin typeface="Times New Roman"/>
                <a:cs typeface="Times New Roman"/>
              </a:rPr>
              <a:t>Summary</a:t>
            </a:r>
            <a:endParaRPr sz="2000" dirty="0">
              <a:latin typeface="Times New Roman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90"/>
              </a:spcBef>
              <a:buChar char="–"/>
              <a:tabLst>
                <a:tab pos="384810" algn="l"/>
              </a:tabLst>
            </a:pPr>
            <a:r>
              <a:rPr sz="2000" spc="-5" dirty="0">
                <a:latin typeface="Times New Roman"/>
                <a:cs typeface="Times New Roman"/>
              </a:rPr>
              <a:t>Short </a:t>
            </a:r>
            <a:r>
              <a:rPr sz="2000" dirty="0">
                <a:latin typeface="Times New Roman"/>
                <a:cs typeface="Times New Roman"/>
              </a:rPr>
              <a:t>description of use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</a:t>
            </a:r>
          </a:p>
          <a:p>
            <a:pPr marL="183515" indent="-171450">
              <a:lnSpc>
                <a:spcPct val="100000"/>
              </a:lnSpc>
              <a:spcBef>
                <a:spcPts val="280"/>
              </a:spcBef>
              <a:buChar char="•"/>
              <a:tabLst>
                <a:tab pos="184150" algn="l"/>
              </a:tabLst>
            </a:pPr>
            <a:r>
              <a:rPr sz="2000" spc="-5" dirty="0">
                <a:latin typeface="Times New Roman"/>
                <a:cs typeface="Times New Roman"/>
              </a:rPr>
              <a:t>Dependency (on other use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cases)</a:t>
            </a:r>
          </a:p>
          <a:p>
            <a:pPr marL="183515" indent="-171450">
              <a:lnSpc>
                <a:spcPct val="100000"/>
              </a:lnSpc>
              <a:spcBef>
                <a:spcPts val="290"/>
              </a:spcBef>
              <a:buChar char="•"/>
              <a:tabLst>
                <a:tab pos="184150" algn="l"/>
              </a:tabLst>
            </a:pPr>
            <a:r>
              <a:rPr sz="2000" spc="-5" dirty="0">
                <a:latin typeface="Times New Roman"/>
                <a:cs typeface="Times New Roman"/>
              </a:rPr>
              <a:t>Actors</a:t>
            </a:r>
            <a:endParaRPr sz="2000" dirty="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280"/>
              </a:spcBef>
              <a:buChar char="•"/>
              <a:tabLst>
                <a:tab pos="184150" algn="l"/>
              </a:tabLst>
            </a:pPr>
            <a:r>
              <a:rPr sz="2000" spc="-5" dirty="0">
                <a:latin typeface="Times New Roman"/>
                <a:cs typeface="Times New Roman"/>
              </a:rPr>
              <a:t>Preconditions</a:t>
            </a:r>
            <a:endParaRPr sz="2000" dirty="0">
              <a:latin typeface="Times New Roman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90"/>
              </a:spcBef>
              <a:buChar char="–"/>
              <a:tabLst>
                <a:tab pos="384810" algn="l"/>
              </a:tabLst>
            </a:pPr>
            <a:r>
              <a:rPr sz="2000" spc="-5" dirty="0">
                <a:latin typeface="Times New Roman"/>
                <a:cs typeface="Times New Roman"/>
              </a:rPr>
              <a:t>Conditions </a:t>
            </a:r>
            <a:r>
              <a:rPr sz="2000" dirty="0">
                <a:latin typeface="Times New Roman"/>
                <a:cs typeface="Times New Roman"/>
              </a:rPr>
              <a:t>that are </a:t>
            </a:r>
            <a:r>
              <a:rPr sz="2000" spc="-5" dirty="0">
                <a:latin typeface="Times New Roman"/>
                <a:cs typeface="Times New Roman"/>
              </a:rPr>
              <a:t>true at start of use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case</a:t>
            </a:r>
            <a:endParaRPr sz="2000" dirty="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280"/>
              </a:spcBef>
              <a:buChar char="•"/>
              <a:tabLst>
                <a:tab pos="184150" algn="l"/>
              </a:tabLst>
            </a:pPr>
            <a:r>
              <a:rPr sz="2000" spc="-5" dirty="0">
                <a:latin typeface="Times New Roman"/>
                <a:cs typeface="Times New Roman"/>
              </a:rPr>
              <a:t>Description</a:t>
            </a:r>
            <a:endParaRPr sz="2000" dirty="0">
              <a:latin typeface="Times New Roman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90"/>
              </a:spcBef>
              <a:buChar char="–"/>
              <a:tabLst>
                <a:tab pos="384810" algn="l"/>
              </a:tabLst>
            </a:pPr>
            <a:r>
              <a:rPr sz="2000" spc="-5" dirty="0">
                <a:latin typeface="Times New Roman"/>
                <a:cs typeface="Times New Roman"/>
              </a:rPr>
              <a:t>Narrative description </a:t>
            </a:r>
            <a:r>
              <a:rPr sz="2000" dirty="0">
                <a:latin typeface="Times New Roman"/>
                <a:cs typeface="Times New Roman"/>
              </a:rPr>
              <a:t>of basic path</a:t>
            </a:r>
          </a:p>
          <a:p>
            <a:pPr marL="183515" indent="-171450">
              <a:lnSpc>
                <a:spcPct val="100000"/>
              </a:lnSpc>
              <a:spcBef>
                <a:spcPts val="280"/>
              </a:spcBef>
              <a:buChar char="•"/>
              <a:tabLst>
                <a:tab pos="184150" algn="l"/>
              </a:tabLst>
            </a:pPr>
            <a:r>
              <a:rPr sz="2000" spc="-5" dirty="0">
                <a:latin typeface="Times New Roman"/>
                <a:cs typeface="Times New Roman"/>
              </a:rPr>
              <a:t>Alternatives</a:t>
            </a:r>
            <a:endParaRPr sz="2000" dirty="0">
              <a:latin typeface="Times New Roman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90"/>
              </a:spcBef>
              <a:buChar char="–"/>
              <a:tabLst>
                <a:tab pos="384810" algn="l"/>
              </a:tabLst>
            </a:pPr>
            <a:r>
              <a:rPr sz="2000" spc="-5" dirty="0">
                <a:latin typeface="Times New Roman"/>
                <a:cs typeface="Times New Roman"/>
              </a:rPr>
              <a:t>Narrative description of </a:t>
            </a:r>
            <a:r>
              <a:rPr sz="2000" dirty="0">
                <a:latin typeface="Times New Roman"/>
                <a:cs typeface="Times New Roman"/>
              </a:rPr>
              <a:t>alternative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paths</a:t>
            </a:r>
            <a:endParaRPr sz="2000" dirty="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280"/>
              </a:spcBef>
              <a:buChar char="•"/>
              <a:tabLst>
                <a:tab pos="184150" algn="l"/>
              </a:tabLst>
            </a:pPr>
            <a:r>
              <a:rPr sz="2000" spc="-5" dirty="0">
                <a:latin typeface="Times New Roman"/>
                <a:cs typeface="Times New Roman"/>
              </a:rPr>
              <a:t>Postcondition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64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008F-F0C4-4FF2-B98C-F206D7C03848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3299123" y="875784"/>
            <a:ext cx="55937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Case Study: Banking System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3081337" y="2244343"/>
            <a:ext cx="6029325" cy="3847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70"/>
              </a:spcBef>
              <a:buChar char="•"/>
              <a:tabLst>
                <a:tab pos="184150" algn="l"/>
              </a:tabLst>
            </a:pPr>
            <a:r>
              <a:rPr sz="2000" spc="-5" dirty="0" smtClean="0">
                <a:latin typeface="Times New Roman"/>
                <a:cs typeface="Times New Roman"/>
              </a:rPr>
              <a:t>Multiple </a:t>
            </a:r>
            <a:r>
              <a:rPr sz="2000" spc="-5" dirty="0">
                <a:latin typeface="Times New Roman"/>
                <a:cs typeface="Times New Roman"/>
              </a:rPr>
              <a:t>Automated Teller Machines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(ATM)</a:t>
            </a:r>
          </a:p>
          <a:p>
            <a:pPr marL="384175" lvl="1" indent="-143510">
              <a:lnSpc>
                <a:spcPct val="100000"/>
              </a:lnSpc>
              <a:spcBef>
                <a:spcPts val="140"/>
              </a:spcBef>
              <a:buChar char="–"/>
              <a:tabLst>
                <a:tab pos="384810" algn="l"/>
              </a:tabLst>
            </a:pPr>
            <a:r>
              <a:rPr sz="2000" spc="-5" dirty="0">
                <a:latin typeface="Times New Roman"/>
                <a:cs typeface="Times New Roman"/>
              </a:rPr>
              <a:t>Customer inserts </a:t>
            </a:r>
            <a:r>
              <a:rPr sz="2000" dirty="0">
                <a:latin typeface="Times New Roman"/>
                <a:cs typeface="Times New Roman"/>
              </a:rPr>
              <a:t>ATM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Card</a:t>
            </a:r>
          </a:p>
          <a:p>
            <a:pPr marL="384175" lvl="1" indent="-143510">
              <a:lnSpc>
                <a:spcPct val="100000"/>
              </a:lnSpc>
              <a:spcBef>
                <a:spcPts val="145"/>
              </a:spcBef>
              <a:buChar char="–"/>
              <a:tabLst>
                <a:tab pos="384810" algn="l"/>
              </a:tabLst>
            </a:pPr>
            <a:r>
              <a:rPr sz="2000" spc="-5" dirty="0">
                <a:latin typeface="Times New Roman"/>
                <a:cs typeface="Times New Roman"/>
              </a:rPr>
              <a:t>Enters Personal Identification Number</a:t>
            </a:r>
            <a:r>
              <a:rPr sz="2000" dirty="0">
                <a:latin typeface="Times New Roman"/>
                <a:cs typeface="Times New Roman"/>
              </a:rPr>
              <a:t> (PIN)</a:t>
            </a:r>
          </a:p>
          <a:p>
            <a:pPr marL="384175" lvl="1" indent="-143510">
              <a:lnSpc>
                <a:spcPct val="100000"/>
              </a:lnSpc>
              <a:spcBef>
                <a:spcPts val="140"/>
              </a:spcBef>
              <a:buChar char="–"/>
              <a:tabLst>
                <a:tab pos="384810" algn="l"/>
              </a:tabLst>
            </a:pPr>
            <a:r>
              <a:rPr sz="2000" spc="-5" dirty="0">
                <a:latin typeface="Times New Roman"/>
                <a:cs typeface="Times New Roman"/>
              </a:rPr>
              <a:t>ATM </a:t>
            </a:r>
            <a:r>
              <a:rPr sz="2000" dirty="0">
                <a:latin typeface="Times New Roman"/>
                <a:cs typeface="Times New Roman"/>
              </a:rPr>
              <a:t>Transactions</a:t>
            </a:r>
          </a:p>
          <a:p>
            <a:pPr marL="583565" lvl="2" indent="-114300">
              <a:lnSpc>
                <a:spcPct val="100000"/>
              </a:lnSpc>
              <a:spcBef>
                <a:spcPts val="140"/>
              </a:spcBef>
              <a:buChar char="•"/>
              <a:tabLst>
                <a:tab pos="584200" algn="l"/>
              </a:tabLst>
            </a:pPr>
            <a:r>
              <a:rPr sz="2000" spc="-5" dirty="0">
                <a:latin typeface="Times New Roman"/>
                <a:cs typeface="Times New Roman"/>
              </a:rPr>
              <a:t>PIN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Validation</a:t>
            </a:r>
            <a:endParaRPr sz="2000" dirty="0">
              <a:latin typeface="Times New Roman"/>
              <a:cs typeface="Times New Roman"/>
            </a:endParaRPr>
          </a:p>
          <a:p>
            <a:pPr marL="583565" lvl="2" indent="-114300">
              <a:lnSpc>
                <a:spcPct val="100000"/>
              </a:lnSpc>
              <a:spcBef>
                <a:spcPts val="145"/>
              </a:spcBef>
              <a:buChar char="•"/>
              <a:tabLst>
                <a:tab pos="584200" algn="l"/>
              </a:tabLst>
            </a:pPr>
            <a:r>
              <a:rPr sz="2000" spc="-5" dirty="0">
                <a:latin typeface="Times New Roman"/>
                <a:cs typeface="Times New Roman"/>
              </a:rPr>
              <a:t>Withdraw </a:t>
            </a:r>
            <a:r>
              <a:rPr sz="2000" dirty="0">
                <a:latin typeface="Times New Roman"/>
                <a:cs typeface="Times New Roman"/>
              </a:rPr>
              <a:t>Funds from Checking or </a:t>
            </a:r>
            <a:r>
              <a:rPr sz="2000" spc="-5" dirty="0">
                <a:latin typeface="Times New Roman"/>
                <a:cs typeface="Times New Roman"/>
              </a:rPr>
              <a:t>Savings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Account</a:t>
            </a:r>
          </a:p>
          <a:p>
            <a:pPr marL="584200" lvl="2" indent="-114300">
              <a:lnSpc>
                <a:spcPct val="100000"/>
              </a:lnSpc>
              <a:spcBef>
                <a:spcPts val="140"/>
              </a:spcBef>
              <a:buChar char="•"/>
              <a:tabLst>
                <a:tab pos="584200" algn="l"/>
              </a:tabLst>
            </a:pPr>
            <a:r>
              <a:rPr sz="2000" spc="-5" dirty="0">
                <a:latin typeface="Times New Roman"/>
                <a:cs typeface="Times New Roman"/>
              </a:rPr>
              <a:t>Query </a:t>
            </a:r>
            <a:r>
              <a:rPr sz="2000" dirty="0">
                <a:latin typeface="Times New Roman"/>
                <a:cs typeface="Times New Roman"/>
              </a:rPr>
              <a:t>Account</a:t>
            </a:r>
          </a:p>
          <a:p>
            <a:pPr marL="583565" lvl="2" indent="-114300">
              <a:lnSpc>
                <a:spcPct val="100000"/>
              </a:lnSpc>
              <a:spcBef>
                <a:spcPts val="140"/>
              </a:spcBef>
              <a:buChar char="•"/>
              <a:tabLst>
                <a:tab pos="584200" algn="l"/>
              </a:tabLst>
            </a:pPr>
            <a:r>
              <a:rPr sz="2000" spc="-5" dirty="0">
                <a:latin typeface="Times New Roman"/>
                <a:cs typeface="Times New Roman"/>
              </a:rPr>
              <a:t>Transfer </a:t>
            </a:r>
            <a:r>
              <a:rPr sz="2000" dirty="0">
                <a:latin typeface="Times New Roman"/>
                <a:cs typeface="Times New Roman"/>
              </a:rPr>
              <a:t>funds between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accounts</a:t>
            </a:r>
            <a:endParaRPr sz="2000" dirty="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140"/>
              </a:spcBef>
              <a:buChar char="•"/>
              <a:tabLst>
                <a:tab pos="184150" algn="l"/>
              </a:tabLst>
            </a:pPr>
            <a:r>
              <a:rPr sz="2000" spc="-5" dirty="0">
                <a:latin typeface="Times New Roman"/>
                <a:cs typeface="Times New Roman"/>
              </a:rPr>
              <a:t>Banking </a:t>
            </a:r>
            <a:r>
              <a:rPr sz="2000" dirty="0">
                <a:latin typeface="Times New Roman"/>
                <a:cs typeface="Times New Roman"/>
              </a:rPr>
              <a:t>System </a:t>
            </a:r>
            <a:r>
              <a:rPr sz="2000" spc="-5" dirty="0">
                <a:latin typeface="Times New Roman"/>
                <a:cs typeface="Times New Roman"/>
              </a:rPr>
              <a:t>maintains information</a:t>
            </a:r>
            <a:r>
              <a:rPr sz="2000" dirty="0">
                <a:latin typeface="Times New Roman"/>
                <a:cs typeface="Times New Roman"/>
              </a:rPr>
              <a:t> about</a:t>
            </a:r>
          </a:p>
          <a:p>
            <a:pPr marL="384175" lvl="1" indent="-143510">
              <a:lnSpc>
                <a:spcPct val="100000"/>
              </a:lnSpc>
              <a:spcBef>
                <a:spcPts val="145"/>
              </a:spcBef>
              <a:buChar char="–"/>
              <a:tabLst>
                <a:tab pos="384810" algn="l"/>
              </a:tabLst>
            </a:pPr>
            <a:r>
              <a:rPr sz="2000" spc="-5" dirty="0">
                <a:latin typeface="Times New Roman"/>
                <a:cs typeface="Times New Roman"/>
              </a:rPr>
              <a:t>Customers</a:t>
            </a:r>
            <a:endParaRPr sz="2000" dirty="0">
              <a:latin typeface="Times New Roman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140"/>
              </a:spcBef>
              <a:buChar char="–"/>
              <a:tabLst>
                <a:tab pos="384810" algn="l"/>
              </a:tabLst>
            </a:pPr>
            <a:r>
              <a:rPr sz="2000" spc="-5" dirty="0">
                <a:latin typeface="Times New Roman"/>
                <a:cs typeface="Times New Roman"/>
              </a:rPr>
              <a:t>Debit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cards</a:t>
            </a:r>
          </a:p>
          <a:p>
            <a:pPr marL="384175" lvl="1" indent="-143510">
              <a:lnSpc>
                <a:spcPct val="100000"/>
              </a:lnSpc>
              <a:spcBef>
                <a:spcPts val="140"/>
              </a:spcBef>
              <a:buChar char="–"/>
              <a:tabLst>
                <a:tab pos="384810" algn="l"/>
              </a:tabLst>
            </a:pPr>
            <a:r>
              <a:rPr sz="2000" spc="-5" dirty="0">
                <a:latin typeface="Times New Roman"/>
                <a:cs typeface="Times New Roman"/>
              </a:rPr>
              <a:t>Checking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Savings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Accounts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13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008F-F0C4-4FF2-B98C-F206D7C03848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object 79"/>
          <p:cNvSpPr txBox="1"/>
          <p:nvPr/>
        </p:nvSpPr>
        <p:spPr>
          <a:xfrm>
            <a:off x="721233" y="727202"/>
            <a:ext cx="1074953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 smtClean="0">
                <a:latin typeface="Times New Roman"/>
                <a:cs typeface="Times New Roman"/>
              </a:rPr>
              <a:t>Banking System actor use case model</a:t>
            </a:r>
            <a:endParaRPr sz="2000" b="1" dirty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9050" y="1517650"/>
            <a:ext cx="692150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8763000" y="6604000"/>
            <a:ext cx="69215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2362200" y="6667500"/>
            <a:ext cx="1384300" cy="12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434"/>
          <a:stretch/>
        </p:blipFill>
        <p:spPr>
          <a:xfrm>
            <a:off x="2195512" y="1225550"/>
            <a:ext cx="78009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6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575" y="936243"/>
            <a:ext cx="11118850" cy="41934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03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bg1"/>
                </a:solidFill>
                <a:latin typeface="+mj-lt"/>
                <a:cs typeface="Times New Roman"/>
              </a:rPr>
              <a:t>Unified Modeling Language</a:t>
            </a:r>
            <a:r>
              <a:rPr sz="3200" b="1" spc="-10" dirty="0">
                <a:solidFill>
                  <a:schemeClr val="bg1"/>
                </a:solidFill>
                <a:latin typeface="+mj-lt"/>
                <a:cs typeface="Times New Roman"/>
              </a:rPr>
              <a:t> </a:t>
            </a:r>
            <a:r>
              <a:rPr sz="3200" b="1" spc="-5" dirty="0">
                <a:solidFill>
                  <a:schemeClr val="bg1"/>
                </a:solidFill>
                <a:latin typeface="+mj-lt"/>
                <a:cs typeface="Times New Roman"/>
              </a:rPr>
              <a:t>(UML</a:t>
            </a:r>
            <a:r>
              <a:rPr sz="3200" b="1" spc="-5" dirty="0" smtClean="0">
                <a:solidFill>
                  <a:schemeClr val="bg1"/>
                </a:solidFill>
                <a:latin typeface="+mj-lt"/>
                <a:cs typeface="Times New Roman"/>
              </a:rPr>
              <a:t>)</a:t>
            </a:r>
            <a:endParaRPr lang="en-US" sz="3200" b="1" spc="-5" dirty="0" smtClean="0">
              <a:solidFill>
                <a:schemeClr val="bg1"/>
              </a:solidFill>
              <a:latin typeface="+mj-lt"/>
              <a:cs typeface="Times New Roman"/>
            </a:endParaRPr>
          </a:p>
          <a:p>
            <a:pPr marL="367030" algn="ctr">
              <a:lnSpc>
                <a:spcPct val="100000"/>
              </a:lnSpc>
              <a:spcBef>
                <a:spcPts val="100"/>
              </a:spcBef>
            </a:pPr>
            <a:endParaRPr lang="en-US" sz="2400" b="1" spc="-5" dirty="0">
              <a:latin typeface="+mj-lt"/>
              <a:cs typeface="Times New Roman"/>
            </a:endParaRPr>
          </a:p>
          <a:p>
            <a:pPr marL="367030" algn="ctr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+mj-lt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1485"/>
              </a:spcBef>
              <a:buChar char="•"/>
              <a:tabLst>
                <a:tab pos="184150" algn="l"/>
              </a:tabLst>
            </a:pPr>
            <a:r>
              <a:rPr sz="2000" spc="-5" dirty="0">
                <a:latin typeface="+mj-lt"/>
                <a:cs typeface="Times New Roman"/>
              </a:rPr>
              <a:t>UML</a:t>
            </a:r>
            <a:endParaRPr sz="2000" dirty="0">
              <a:latin typeface="+mj-lt"/>
              <a:cs typeface="Times New Roman"/>
            </a:endParaRPr>
          </a:p>
          <a:p>
            <a:pPr marL="384175" marR="772795" lvl="1" indent="-143510">
              <a:lnSpc>
                <a:spcPct val="100000"/>
              </a:lnSpc>
              <a:spcBef>
                <a:spcPts val="285"/>
              </a:spcBef>
              <a:buChar char="–"/>
              <a:tabLst>
                <a:tab pos="384810" algn="l"/>
              </a:tabLst>
            </a:pPr>
            <a:r>
              <a:rPr lang="en-US" sz="2000" dirty="0" smtClean="0">
                <a:latin typeface="+mj-lt"/>
                <a:cs typeface="Times New Roman"/>
              </a:rPr>
              <a:t> </a:t>
            </a:r>
            <a:r>
              <a:rPr sz="2000" dirty="0" smtClean="0">
                <a:latin typeface="+mj-lt"/>
                <a:cs typeface="Times New Roman"/>
              </a:rPr>
              <a:t>A </a:t>
            </a:r>
            <a:r>
              <a:rPr sz="2000" spc="-5" dirty="0">
                <a:latin typeface="+mj-lt"/>
                <a:cs typeface="Times New Roman"/>
              </a:rPr>
              <a:t>standardized notation for object-oriented  development</a:t>
            </a:r>
            <a:endParaRPr sz="2000" dirty="0">
              <a:latin typeface="+mj-lt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80"/>
              </a:spcBef>
              <a:buChar char="–"/>
              <a:tabLst>
                <a:tab pos="384810" algn="l"/>
              </a:tabLst>
            </a:pPr>
            <a:r>
              <a:rPr lang="en-US" sz="2000" spc="-5" dirty="0" smtClean="0">
                <a:latin typeface="+mj-lt"/>
                <a:cs typeface="Times New Roman"/>
              </a:rPr>
              <a:t> </a:t>
            </a:r>
            <a:r>
              <a:rPr sz="2000" spc="-5" dirty="0" smtClean="0">
                <a:latin typeface="+mj-lt"/>
                <a:cs typeface="Times New Roman"/>
              </a:rPr>
              <a:t>Combines </a:t>
            </a:r>
            <a:r>
              <a:rPr sz="2000" dirty="0">
                <a:latin typeface="+mj-lt"/>
                <a:cs typeface="Times New Roman"/>
              </a:rPr>
              <a:t>notations of </a:t>
            </a:r>
            <a:r>
              <a:rPr sz="2000" spc="-5" dirty="0">
                <a:latin typeface="+mj-lt"/>
                <a:cs typeface="Times New Roman"/>
              </a:rPr>
              <a:t>OMT, </a:t>
            </a:r>
            <a:r>
              <a:rPr sz="2000" dirty="0">
                <a:latin typeface="+mj-lt"/>
                <a:cs typeface="Times New Roman"/>
              </a:rPr>
              <a:t>Booch, and use</a:t>
            </a:r>
            <a:r>
              <a:rPr sz="2000" spc="-30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cases</a:t>
            </a:r>
          </a:p>
          <a:p>
            <a:pPr marL="384175" marR="5080" lvl="1" indent="-143510">
              <a:lnSpc>
                <a:spcPct val="100000"/>
              </a:lnSpc>
              <a:spcBef>
                <a:spcPts val="290"/>
              </a:spcBef>
              <a:buChar char="–"/>
              <a:tabLst>
                <a:tab pos="384810" algn="l"/>
              </a:tabLst>
            </a:pPr>
            <a:r>
              <a:rPr lang="en-US" sz="2000" dirty="0" smtClean="0">
                <a:latin typeface="+mj-lt"/>
                <a:cs typeface="Times New Roman"/>
              </a:rPr>
              <a:t> </a:t>
            </a:r>
            <a:r>
              <a:rPr sz="2000" dirty="0" smtClean="0">
                <a:latin typeface="+mj-lt"/>
                <a:cs typeface="Times New Roman"/>
              </a:rPr>
              <a:t>A </a:t>
            </a:r>
            <a:r>
              <a:rPr sz="2000" spc="-5" dirty="0">
                <a:latin typeface="+mj-lt"/>
                <a:cs typeface="Times New Roman"/>
              </a:rPr>
              <a:t>graphical language for describing </a:t>
            </a:r>
            <a:r>
              <a:rPr sz="2000" dirty="0">
                <a:latin typeface="+mj-lt"/>
                <a:cs typeface="Times New Roman"/>
              </a:rPr>
              <a:t>the </a:t>
            </a:r>
            <a:r>
              <a:rPr sz="2000" spc="-5" dirty="0">
                <a:latin typeface="+mj-lt"/>
                <a:cs typeface="Times New Roman"/>
              </a:rPr>
              <a:t>products of OO </a:t>
            </a:r>
            <a:r>
              <a:rPr sz="2000" spc="-5" dirty="0" smtClean="0">
                <a:latin typeface="+mj-lt"/>
                <a:cs typeface="Times New Roman"/>
              </a:rPr>
              <a:t>requirements</a:t>
            </a:r>
            <a:r>
              <a:rPr sz="2000" spc="-5" dirty="0">
                <a:latin typeface="+mj-lt"/>
                <a:cs typeface="Times New Roman"/>
              </a:rPr>
              <a:t>, </a:t>
            </a:r>
            <a:r>
              <a:rPr sz="2000" dirty="0">
                <a:latin typeface="+mj-lt"/>
                <a:cs typeface="Times New Roman"/>
              </a:rPr>
              <a:t>analysis, and</a:t>
            </a:r>
            <a:r>
              <a:rPr sz="2000" spc="-1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design</a:t>
            </a:r>
          </a:p>
          <a:p>
            <a:pPr marL="384175" marR="73660" lvl="1" indent="-143510">
              <a:lnSpc>
                <a:spcPct val="100000"/>
              </a:lnSpc>
              <a:spcBef>
                <a:spcPts val="280"/>
              </a:spcBef>
              <a:buChar char="–"/>
              <a:tabLst>
                <a:tab pos="384810" algn="l"/>
              </a:tabLst>
            </a:pPr>
            <a:r>
              <a:rPr lang="en-US" sz="2000" spc="-5" dirty="0" smtClean="0">
                <a:latin typeface="+mj-lt"/>
                <a:cs typeface="Times New Roman"/>
              </a:rPr>
              <a:t> </a:t>
            </a:r>
            <a:r>
              <a:rPr sz="2000" spc="-5" dirty="0" smtClean="0">
                <a:latin typeface="+mj-lt"/>
                <a:cs typeface="Times New Roman"/>
              </a:rPr>
              <a:t>Approved </a:t>
            </a:r>
            <a:r>
              <a:rPr sz="2000" dirty="0">
                <a:latin typeface="+mj-lt"/>
                <a:cs typeface="Times New Roman"/>
              </a:rPr>
              <a:t>as a </a:t>
            </a:r>
            <a:r>
              <a:rPr sz="2000" spc="-5" dirty="0">
                <a:latin typeface="+mj-lt"/>
                <a:cs typeface="Times New Roman"/>
              </a:rPr>
              <a:t>standard </a:t>
            </a:r>
            <a:r>
              <a:rPr sz="2000" dirty="0">
                <a:latin typeface="+mj-lt"/>
                <a:cs typeface="Times New Roman"/>
              </a:rPr>
              <a:t>by </a:t>
            </a:r>
            <a:r>
              <a:rPr sz="2000" spc="-5" dirty="0">
                <a:latin typeface="+mj-lt"/>
                <a:cs typeface="Times New Roman"/>
              </a:rPr>
              <a:t>Object Management Group </a:t>
            </a:r>
            <a:r>
              <a:rPr sz="2000" spc="-5" dirty="0" smtClean="0">
                <a:latin typeface="+mj-lt"/>
                <a:cs typeface="Times New Roman"/>
              </a:rPr>
              <a:t>(</a:t>
            </a:r>
            <a:r>
              <a:rPr sz="2000" spc="-5" dirty="0">
                <a:latin typeface="+mj-lt"/>
                <a:cs typeface="Times New Roman"/>
              </a:rPr>
              <a:t>OMG)</a:t>
            </a:r>
            <a:endParaRPr sz="2000" dirty="0">
              <a:latin typeface="+mj-lt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84"/>
              </a:spcBef>
              <a:buChar char="–"/>
              <a:tabLst>
                <a:tab pos="384810" algn="l"/>
              </a:tabLst>
            </a:pPr>
            <a:r>
              <a:rPr lang="en-US" sz="2000" spc="-5" dirty="0" smtClean="0">
                <a:latin typeface="+mj-lt"/>
                <a:cs typeface="Times New Roman"/>
              </a:rPr>
              <a:t> </a:t>
            </a:r>
            <a:r>
              <a:rPr sz="2000" spc="-5" dirty="0" smtClean="0">
                <a:latin typeface="+mj-lt"/>
                <a:cs typeface="Times New Roman"/>
              </a:rPr>
              <a:t>Current </a:t>
            </a:r>
            <a:r>
              <a:rPr sz="2000" spc="-5" dirty="0">
                <a:latin typeface="+mj-lt"/>
                <a:cs typeface="Times New Roman"/>
              </a:rPr>
              <a:t>version of standard </a:t>
            </a:r>
            <a:r>
              <a:rPr sz="2000" dirty="0">
                <a:latin typeface="+mj-lt"/>
                <a:cs typeface="Times New Roman"/>
              </a:rPr>
              <a:t>is </a:t>
            </a:r>
            <a:r>
              <a:rPr sz="2000" spc="-5" dirty="0">
                <a:latin typeface="+mj-lt"/>
                <a:cs typeface="Times New Roman"/>
              </a:rPr>
              <a:t>UML</a:t>
            </a:r>
            <a:r>
              <a:rPr sz="2000" spc="-25" dirty="0">
                <a:latin typeface="+mj-lt"/>
                <a:cs typeface="Times New Roman"/>
              </a:rPr>
              <a:t> </a:t>
            </a:r>
            <a:r>
              <a:rPr sz="2000" spc="-5" dirty="0" smtClean="0">
                <a:latin typeface="+mj-lt"/>
                <a:cs typeface="Times New Roman"/>
              </a:rPr>
              <a:t>1.3</a:t>
            </a:r>
            <a:endParaRPr lang="en-US" sz="2000" spc="-5" dirty="0" smtClean="0">
              <a:latin typeface="+mj-lt"/>
              <a:cs typeface="Times New Roman"/>
            </a:endParaRPr>
          </a:p>
          <a:p>
            <a:pPr marL="240665" lvl="1">
              <a:lnSpc>
                <a:spcPct val="100000"/>
              </a:lnSpc>
              <a:spcBef>
                <a:spcPts val="284"/>
              </a:spcBef>
              <a:tabLst>
                <a:tab pos="384810" algn="l"/>
              </a:tabLst>
            </a:pPr>
            <a:endParaRPr sz="2000" dirty="0">
              <a:latin typeface="+mj-lt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285"/>
              </a:spcBef>
              <a:buChar char="•"/>
              <a:tabLst>
                <a:tab pos="184150" algn="l"/>
              </a:tabLst>
            </a:pPr>
            <a:r>
              <a:rPr sz="2000" spc="-5" dirty="0">
                <a:latin typeface="+mj-lt"/>
                <a:cs typeface="Times New Roman"/>
              </a:rPr>
              <a:t>Needs </a:t>
            </a:r>
            <a:r>
              <a:rPr sz="2000" dirty="0">
                <a:latin typeface="+mj-lt"/>
                <a:cs typeface="Times New Roman"/>
              </a:rPr>
              <a:t>to be used with an analysis and </a:t>
            </a:r>
            <a:r>
              <a:rPr sz="2000" spc="-5" dirty="0">
                <a:latin typeface="+mj-lt"/>
                <a:cs typeface="Times New Roman"/>
              </a:rPr>
              <a:t>design</a:t>
            </a:r>
            <a:r>
              <a:rPr sz="2000" spc="-75" dirty="0">
                <a:latin typeface="+mj-lt"/>
                <a:cs typeface="Times New Roman"/>
              </a:rPr>
              <a:t> </a:t>
            </a:r>
            <a:r>
              <a:rPr sz="2000" spc="-5" dirty="0">
                <a:latin typeface="+mj-lt"/>
                <a:cs typeface="Times New Roman"/>
              </a:rPr>
              <a:t>method</a:t>
            </a:r>
            <a:endParaRPr sz="2000" dirty="0">
              <a:latin typeface="+mj-lt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008F-F0C4-4FF2-B98C-F206D7C03848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60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/>
          <p:nvPr/>
        </p:nvSpPr>
        <p:spPr>
          <a:xfrm>
            <a:off x="922337" y="1887577"/>
            <a:ext cx="10347325" cy="43909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685" algn="ctr">
              <a:spcBef>
                <a:spcPts val="100"/>
              </a:spcBef>
            </a:pPr>
            <a:endParaRPr sz="2400" dirty="0" smtClean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1300" dirty="0" smtClean="0">
              <a:latin typeface="Times New Roman"/>
              <a:cs typeface="Times New Roman"/>
            </a:endParaRPr>
          </a:p>
          <a:p>
            <a:pPr marL="184150" marR="360680" indent="-171450">
              <a:buChar char="•"/>
              <a:tabLst>
                <a:tab pos="184150" algn="l"/>
              </a:tabLst>
            </a:pPr>
            <a:r>
              <a:rPr sz="2000" spc="-5" dirty="0" smtClean="0">
                <a:latin typeface="+mj-lt"/>
                <a:cs typeface="Times New Roman"/>
              </a:rPr>
              <a:t>Concurrent Object Modeling </a:t>
            </a:r>
            <a:r>
              <a:rPr sz="2000" dirty="0" smtClean="0">
                <a:latin typeface="+mj-lt"/>
                <a:cs typeface="Times New Roman"/>
              </a:rPr>
              <a:t>and architectural </a:t>
            </a:r>
            <a:r>
              <a:rPr sz="2000" spc="-5" dirty="0" smtClean="0">
                <a:latin typeface="+mj-lt"/>
                <a:cs typeface="Times New Roman"/>
              </a:rPr>
              <a:t>design</a:t>
            </a:r>
            <a:r>
              <a:rPr lang="en-US" sz="2000" spc="-5" dirty="0" smtClean="0">
                <a:latin typeface="+mj-lt"/>
                <a:cs typeface="Times New Roman"/>
              </a:rPr>
              <a:t> </a:t>
            </a:r>
            <a:r>
              <a:rPr sz="2000" spc="-5" dirty="0" err="1" smtClean="0">
                <a:latin typeface="+mj-lt"/>
                <a:cs typeface="Times New Roman"/>
              </a:rPr>
              <a:t>mEThod</a:t>
            </a:r>
            <a:r>
              <a:rPr sz="2000" spc="-5" dirty="0" smtClean="0">
                <a:latin typeface="+mj-lt"/>
                <a:cs typeface="Times New Roman"/>
              </a:rPr>
              <a:t> </a:t>
            </a:r>
            <a:r>
              <a:rPr sz="2000" dirty="0" smtClean="0">
                <a:latin typeface="+mj-lt"/>
                <a:cs typeface="Times New Roman"/>
              </a:rPr>
              <a:t>(COMET)</a:t>
            </a:r>
          </a:p>
          <a:p>
            <a:pPr marL="384175" lvl="1" indent="-143510">
              <a:spcBef>
                <a:spcPts val="125"/>
              </a:spcBef>
              <a:buChar char="–"/>
              <a:tabLst>
                <a:tab pos="384810" algn="l"/>
              </a:tabLst>
            </a:pPr>
            <a:r>
              <a:rPr lang="en-US" sz="2000" spc="-5" dirty="0" smtClean="0">
                <a:latin typeface="+mj-lt"/>
                <a:cs typeface="Times New Roman"/>
              </a:rPr>
              <a:t> </a:t>
            </a:r>
            <a:r>
              <a:rPr sz="2000" spc="-5" dirty="0" smtClean="0">
                <a:latin typeface="+mj-lt"/>
                <a:cs typeface="Times New Roman"/>
              </a:rPr>
              <a:t>Object Oriented Analysis </a:t>
            </a:r>
            <a:r>
              <a:rPr sz="2000" dirty="0" smtClean="0">
                <a:latin typeface="+mj-lt"/>
                <a:cs typeface="Times New Roman"/>
              </a:rPr>
              <a:t>and </a:t>
            </a:r>
            <a:r>
              <a:rPr sz="2000" spc="-5" dirty="0" smtClean="0">
                <a:latin typeface="+mj-lt"/>
                <a:cs typeface="Times New Roman"/>
              </a:rPr>
              <a:t>Design</a:t>
            </a:r>
            <a:r>
              <a:rPr sz="2000" spc="-15" dirty="0" smtClean="0">
                <a:latin typeface="+mj-lt"/>
                <a:cs typeface="Times New Roman"/>
              </a:rPr>
              <a:t> </a:t>
            </a:r>
            <a:r>
              <a:rPr sz="2000" spc="-5" dirty="0" smtClean="0">
                <a:latin typeface="+mj-lt"/>
                <a:cs typeface="Times New Roman"/>
              </a:rPr>
              <a:t>Method</a:t>
            </a:r>
            <a:endParaRPr sz="2000" dirty="0" smtClean="0">
              <a:latin typeface="+mj-lt"/>
              <a:cs typeface="Times New Roman"/>
            </a:endParaRPr>
          </a:p>
          <a:p>
            <a:pPr marL="241300" marR="1886585" lvl="1">
              <a:spcBef>
                <a:spcPts val="5"/>
              </a:spcBef>
              <a:buChar char="–"/>
              <a:tabLst>
                <a:tab pos="384810" algn="l"/>
              </a:tabLst>
            </a:pPr>
            <a:r>
              <a:rPr lang="en-US" sz="2000" spc="-5" dirty="0" smtClean="0">
                <a:latin typeface="+mj-lt"/>
                <a:cs typeface="Times New Roman"/>
              </a:rPr>
              <a:t> </a:t>
            </a:r>
            <a:r>
              <a:rPr sz="2000" spc="-5" dirty="0" smtClean="0">
                <a:latin typeface="+mj-lt"/>
                <a:cs typeface="Times New Roman"/>
              </a:rPr>
              <a:t>Uses UML Version </a:t>
            </a:r>
            <a:r>
              <a:rPr sz="2000" dirty="0" smtClean="0">
                <a:latin typeface="+mj-lt"/>
                <a:cs typeface="Times New Roman"/>
              </a:rPr>
              <a:t>1.3  </a:t>
            </a:r>
            <a:r>
              <a:rPr sz="2000" spc="-5" dirty="0" smtClean="0">
                <a:latin typeface="+mj-lt"/>
                <a:cs typeface="Times New Roman"/>
              </a:rPr>
              <a:t>COMET </a:t>
            </a:r>
            <a:r>
              <a:rPr sz="2000" dirty="0" smtClean="0">
                <a:latin typeface="+mj-lt"/>
                <a:cs typeface="Times New Roman"/>
              </a:rPr>
              <a:t>= </a:t>
            </a:r>
            <a:r>
              <a:rPr sz="2000" spc="-5" dirty="0" smtClean="0">
                <a:latin typeface="+mj-lt"/>
                <a:cs typeface="Times New Roman"/>
              </a:rPr>
              <a:t>UML </a:t>
            </a:r>
            <a:r>
              <a:rPr sz="2000" dirty="0" smtClean="0">
                <a:latin typeface="+mj-lt"/>
                <a:cs typeface="Times New Roman"/>
              </a:rPr>
              <a:t>+</a:t>
            </a:r>
            <a:r>
              <a:rPr sz="2000" spc="-95" dirty="0" smtClean="0">
                <a:latin typeface="+mj-lt"/>
                <a:cs typeface="Times New Roman"/>
              </a:rPr>
              <a:t> </a:t>
            </a:r>
            <a:r>
              <a:rPr sz="2000" spc="-5" dirty="0" smtClean="0">
                <a:latin typeface="+mj-lt"/>
                <a:cs typeface="Times New Roman"/>
              </a:rPr>
              <a:t>Method</a:t>
            </a:r>
            <a:endParaRPr lang="en-US" sz="2000" spc="-5" dirty="0" smtClean="0">
              <a:latin typeface="+mj-lt"/>
              <a:cs typeface="Times New Roman"/>
            </a:endParaRPr>
          </a:p>
          <a:p>
            <a:pPr marL="241300" marR="1886585" lvl="1">
              <a:spcBef>
                <a:spcPts val="5"/>
              </a:spcBef>
              <a:buChar char="–"/>
              <a:tabLst>
                <a:tab pos="384810" algn="l"/>
              </a:tabLst>
            </a:pPr>
            <a:endParaRPr sz="2000" dirty="0" smtClean="0">
              <a:latin typeface="+mj-lt"/>
              <a:cs typeface="Times New Roman"/>
            </a:endParaRPr>
          </a:p>
          <a:p>
            <a:pPr marL="183515" indent="-171450">
              <a:spcBef>
                <a:spcPts val="145"/>
              </a:spcBef>
              <a:buChar char="•"/>
              <a:tabLst>
                <a:tab pos="184150" algn="l"/>
              </a:tabLst>
            </a:pPr>
            <a:r>
              <a:rPr sz="2000" dirty="0" smtClean="0">
                <a:latin typeface="+mj-lt"/>
                <a:cs typeface="Times New Roman"/>
              </a:rPr>
              <a:t>Provides</a:t>
            </a:r>
          </a:p>
          <a:p>
            <a:pPr marL="384175" marR="160655" lvl="1" indent="-143510">
              <a:spcBef>
                <a:spcPts val="300"/>
              </a:spcBef>
              <a:buChar char="–"/>
              <a:tabLst>
                <a:tab pos="384810" algn="l"/>
              </a:tabLst>
            </a:pPr>
            <a:r>
              <a:rPr lang="en-US" sz="2000" dirty="0" smtClean="0">
                <a:latin typeface="+mj-lt"/>
                <a:cs typeface="Times New Roman"/>
              </a:rPr>
              <a:t> </a:t>
            </a:r>
            <a:r>
              <a:rPr sz="2000" dirty="0" smtClean="0">
                <a:latin typeface="+mj-lt"/>
                <a:cs typeface="Times New Roman"/>
              </a:rPr>
              <a:t>Steps and guidelines for creating a concurrent object</a:t>
            </a:r>
            <a:r>
              <a:rPr lang="en-US" sz="2000" dirty="0" smtClean="0">
                <a:latin typeface="+mj-lt"/>
                <a:cs typeface="Times New Roman"/>
              </a:rPr>
              <a:t> </a:t>
            </a:r>
            <a:r>
              <a:rPr sz="2000" dirty="0" smtClean="0">
                <a:latin typeface="+mj-lt"/>
                <a:cs typeface="Times New Roman"/>
              </a:rPr>
              <a:t>-</a:t>
            </a:r>
            <a:r>
              <a:rPr lang="en-US" sz="2000" dirty="0" smtClean="0">
                <a:latin typeface="+mj-lt"/>
                <a:cs typeface="Times New Roman"/>
              </a:rPr>
              <a:t> </a:t>
            </a:r>
            <a:r>
              <a:rPr sz="2000" dirty="0" smtClean="0">
                <a:latin typeface="+mj-lt"/>
                <a:cs typeface="Times New Roman"/>
              </a:rPr>
              <a:t>oriented design</a:t>
            </a:r>
          </a:p>
          <a:p>
            <a:pPr marL="384175" marR="5080" lvl="1" indent="-143510">
              <a:spcBef>
                <a:spcPts val="275"/>
              </a:spcBef>
              <a:buChar char="–"/>
              <a:tabLst>
                <a:tab pos="384810" algn="l"/>
              </a:tabLst>
            </a:pPr>
            <a:r>
              <a:rPr lang="en-US" sz="2000" dirty="0" smtClean="0">
                <a:latin typeface="+mj-lt"/>
                <a:cs typeface="Times New Roman"/>
              </a:rPr>
              <a:t> </a:t>
            </a:r>
            <a:r>
              <a:rPr sz="2000" dirty="0" smtClean="0">
                <a:latin typeface="+mj-lt"/>
                <a:cs typeface="Times New Roman"/>
              </a:rPr>
              <a:t>Criteria for structuring concurrent, distributed, and real</a:t>
            </a:r>
            <a:r>
              <a:rPr lang="en-US" sz="2000" dirty="0" smtClean="0">
                <a:latin typeface="+mj-lt"/>
                <a:cs typeface="Times New Roman"/>
              </a:rPr>
              <a:t> </a:t>
            </a:r>
            <a:r>
              <a:rPr sz="2000" dirty="0" smtClean="0">
                <a:latin typeface="+mj-lt"/>
                <a:cs typeface="Times New Roman"/>
              </a:rPr>
              <a:t>-</a:t>
            </a:r>
            <a:r>
              <a:rPr lang="en-US" sz="2000" dirty="0" smtClean="0">
                <a:latin typeface="+mj-lt"/>
                <a:cs typeface="Times New Roman"/>
              </a:rPr>
              <a:t> </a:t>
            </a:r>
            <a:r>
              <a:rPr sz="2000" dirty="0" smtClean="0">
                <a:latin typeface="+mj-lt"/>
                <a:cs typeface="Times New Roman"/>
              </a:rPr>
              <a:t>time applications</a:t>
            </a:r>
            <a:endParaRPr lang="en-US" sz="2000" dirty="0" smtClean="0">
              <a:latin typeface="+mj-lt"/>
              <a:cs typeface="Times New Roman"/>
            </a:endParaRPr>
          </a:p>
          <a:p>
            <a:pPr marL="384175" marR="5080" lvl="1" indent="-143510">
              <a:lnSpc>
                <a:spcPts val="1300"/>
              </a:lnSpc>
              <a:spcBef>
                <a:spcPts val="275"/>
              </a:spcBef>
              <a:buChar char="–"/>
              <a:tabLst>
                <a:tab pos="384810" algn="l"/>
              </a:tabLst>
            </a:pPr>
            <a:endParaRPr sz="2000" dirty="0" smtClean="0">
              <a:latin typeface="+mj-lt"/>
              <a:cs typeface="Times New Roman"/>
            </a:endParaRPr>
          </a:p>
          <a:p>
            <a:pPr marL="184150" marR="69215" indent="-171450">
              <a:spcBef>
                <a:spcPts val="270"/>
              </a:spcBef>
              <a:buChar char="•"/>
              <a:tabLst>
                <a:tab pos="184150" algn="l"/>
              </a:tabLst>
            </a:pPr>
            <a:endParaRPr lang="en-US" sz="2000" dirty="0" smtClean="0">
              <a:latin typeface="+mj-lt"/>
              <a:cs typeface="Times New Roman"/>
            </a:endParaRPr>
          </a:p>
          <a:p>
            <a:pPr marL="184150" marR="69215" indent="-171450">
              <a:spcBef>
                <a:spcPts val="270"/>
              </a:spcBef>
              <a:buChar char="•"/>
              <a:tabLst>
                <a:tab pos="184150" algn="l"/>
              </a:tabLst>
            </a:pPr>
            <a:endParaRPr lang="en-US" sz="2000" dirty="0" smtClean="0">
              <a:latin typeface="+mj-lt"/>
              <a:cs typeface="Times New Roman"/>
            </a:endParaRPr>
          </a:p>
          <a:p>
            <a:pPr marL="184150" marR="69215" indent="-171450">
              <a:spcBef>
                <a:spcPts val="270"/>
              </a:spcBef>
              <a:buChar char="•"/>
              <a:tabLst>
                <a:tab pos="184150" algn="l"/>
              </a:tabLst>
            </a:pPr>
            <a:r>
              <a:rPr sz="2000" dirty="0" smtClean="0">
                <a:latin typeface="+mj-lt"/>
                <a:cs typeface="Times New Roman"/>
              </a:rPr>
              <a:t>H. </a:t>
            </a:r>
            <a:r>
              <a:rPr sz="2000" dirty="0" err="1" smtClean="0">
                <a:latin typeface="+mj-lt"/>
                <a:cs typeface="Times New Roman"/>
              </a:rPr>
              <a:t>Gomaa</a:t>
            </a:r>
            <a:r>
              <a:rPr sz="2000" dirty="0" smtClean="0">
                <a:latin typeface="+mj-lt"/>
                <a:cs typeface="Times New Roman"/>
              </a:rPr>
              <a:t>, “Designing Concurrent, Distributed, and Real-  Time Applications with UML”, Addison Wesley Object  Technology Series, August, 2000</a:t>
            </a:r>
            <a:endParaRPr sz="2000" dirty="0">
              <a:latin typeface="+mj-lt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5712" y="876300"/>
            <a:ext cx="460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UML and COMET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008F-F0C4-4FF2-B98C-F206D7C038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31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" y="1282700"/>
            <a:ext cx="11398250" cy="5505450"/>
          </a:xfrm>
          <a:prstGeom prst="rect">
            <a:avLst/>
          </a:prstGeom>
        </p:spPr>
      </p:pic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008F-F0C4-4FF2-B98C-F206D7C0384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9" name="object 35"/>
          <p:cNvSpPr txBox="1"/>
          <p:nvPr/>
        </p:nvSpPr>
        <p:spPr>
          <a:xfrm>
            <a:off x="2736850" y="657793"/>
            <a:ext cx="67183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smtClean="0">
                <a:latin typeface="Times New Roman"/>
                <a:cs typeface="Times New Roman"/>
              </a:rPr>
              <a:t>COMET object-oriented software life cycle model</a:t>
            </a:r>
            <a:endParaRPr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446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008F-F0C4-4FF2-B98C-F206D7C0384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2486390" y="913884"/>
            <a:ext cx="72192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Object-Oriented Software Life Cycle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object 53"/>
          <p:cNvSpPr txBox="1"/>
          <p:nvPr/>
        </p:nvSpPr>
        <p:spPr>
          <a:xfrm>
            <a:off x="1990979" y="1997269"/>
            <a:ext cx="8210042" cy="1081706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600"/>
              </a:spcBef>
              <a:buChar char="•"/>
              <a:tabLst>
                <a:tab pos="184150" algn="l"/>
              </a:tabLst>
            </a:pPr>
            <a:r>
              <a:rPr sz="2000" spc="-5" dirty="0" smtClean="0">
                <a:latin typeface="Times New Roman"/>
                <a:cs typeface="Times New Roman"/>
              </a:rPr>
              <a:t>Requirements </a:t>
            </a:r>
            <a:r>
              <a:rPr sz="2000" spc="-5" dirty="0">
                <a:latin typeface="Times New Roman"/>
                <a:cs typeface="Times New Roman"/>
              </a:rPr>
              <a:t>Modeling</a:t>
            </a:r>
            <a:endParaRPr sz="2000" dirty="0">
              <a:latin typeface="Times New Roman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80"/>
              </a:spcBef>
              <a:buChar char="•"/>
              <a:tabLst>
                <a:tab pos="384810" algn="l"/>
              </a:tabLst>
            </a:pPr>
            <a:r>
              <a:rPr sz="2000" spc="-5" dirty="0">
                <a:latin typeface="Times New Roman"/>
                <a:cs typeface="Times New Roman"/>
              </a:rPr>
              <a:t>Use </a:t>
            </a:r>
            <a:r>
              <a:rPr sz="2000" dirty="0">
                <a:latin typeface="Times New Roman"/>
                <a:cs typeface="Times New Roman"/>
              </a:rPr>
              <a:t>Case Modeling</a:t>
            </a:r>
          </a:p>
          <a:p>
            <a:pPr marL="584200" marR="5080" indent="-114300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5" dirty="0">
                <a:latin typeface="Times New Roman"/>
                <a:cs typeface="Times New Roman"/>
              </a:rPr>
              <a:t>Define </a:t>
            </a:r>
            <a:r>
              <a:rPr sz="2000" dirty="0">
                <a:latin typeface="Times New Roman"/>
                <a:cs typeface="Times New Roman"/>
              </a:rPr>
              <a:t>software </a:t>
            </a:r>
            <a:r>
              <a:rPr sz="2000" spc="-5" dirty="0">
                <a:latin typeface="Times New Roman"/>
                <a:cs typeface="Times New Roman"/>
              </a:rPr>
              <a:t>functional requirements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terms </a:t>
            </a:r>
            <a:r>
              <a:rPr sz="2000" dirty="0">
                <a:latin typeface="Times New Roman"/>
                <a:cs typeface="Times New Roman"/>
              </a:rPr>
              <a:t>of  use </a:t>
            </a:r>
            <a:r>
              <a:rPr sz="2000" spc="-5" dirty="0">
                <a:latin typeface="Times New Roman"/>
                <a:cs typeface="Times New Roman"/>
              </a:rPr>
              <a:t>cases and</a:t>
            </a:r>
            <a:r>
              <a:rPr sz="2000" dirty="0">
                <a:latin typeface="Times New Roman"/>
                <a:cs typeface="Times New Roman"/>
              </a:rPr>
              <a:t> actors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890"/>
          <a:stretch/>
        </p:blipFill>
        <p:spPr>
          <a:xfrm>
            <a:off x="6312283" y="3429000"/>
            <a:ext cx="2652329" cy="2884487"/>
          </a:xfrm>
          <a:prstGeom prst="rect">
            <a:avLst/>
          </a:prstGeom>
        </p:spPr>
      </p:pic>
      <p:sp>
        <p:nvSpPr>
          <p:cNvPr id="8" name="object 70"/>
          <p:cNvSpPr txBox="1"/>
          <p:nvPr/>
        </p:nvSpPr>
        <p:spPr>
          <a:xfrm>
            <a:off x="2209800" y="4572000"/>
            <a:ext cx="39878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" marR="5080" indent="-123189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Figure </a:t>
            </a:r>
            <a:r>
              <a:rPr sz="1600" b="1" spc="-5" dirty="0" smtClean="0">
                <a:latin typeface="Times New Roman"/>
                <a:cs typeface="Times New Roman"/>
              </a:rPr>
              <a:t>UML</a:t>
            </a:r>
            <a:r>
              <a:rPr sz="1600" b="1" spc="-65" dirty="0" smtClean="0">
                <a:latin typeface="Times New Roman"/>
                <a:cs typeface="Times New Roman"/>
              </a:rPr>
              <a:t> </a:t>
            </a:r>
            <a:r>
              <a:rPr sz="1600" b="1" spc="-5" dirty="0" smtClean="0">
                <a:latin typeface="Times New Roman"/>
                <a:cs typeface="Times New Roman"/>
              </a:rPr>
              <a:t>notation</a:t>
            </a:r>
            <a:r>
              <a:rPr lang="en-US" sz="1600" b="1" spc="-5" dirty="0" smtClean="0">
                <a:latin typeface="Times New Roman"/>
                <a:cs typeface="Times New Roman"/>
              </a:rPr>
              <a:t> </a:t>
            </a:r>
            <a:r>
              <a:rPr sz="1600" b="1" spc="-5" dirty="0" smtClean="0">
                <a:latin typeface="Times New Roman"/>
                <a:cs typeface="Times New Roman"/>
              </a:rPr>
              <a:t>for </a:t>
            </a:r>
            <a:r>
              <a:rPr sz="1600" b="1" spc="-5" dirty="0">
                <a:latin typeface="Times New Roman"/>
                <a:cs typeface="Times New Roman"/>
              </a:rPr>
              <a:t>use case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diagram</a:t>
            </a:r>
            <a:endParaRPr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77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008F-F0C4-4FF2-B98C-F206D7C0384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2429483" y="678934"/>
            <a:ext cx="7333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Object-Oriented Software Life Cycle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34913" y="1288534"/>
            <a:ext cx="2322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Analysis Modeling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3435604" y="2347535"/>
            <a:ext cx="5320792" cy="2505173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600"/>
              </a:spcBef>
              <a:buChar char="•"/>
              <a:tabLst>
                <a:tab pos="184150" algn="l"/>
              </a:tabLst>
            </a:pPr>
            <a:r>
              <a:rPr sz="2000" spc="-5" dirty="0" smtClean="0">
                <a:latin typeface="Times New Roman"/>
                <a:cs typeface="Times New Roman"/>
              </a:rPr>
              <a:t>Analysis </a:t>
            </a:r>
            <a:r>
              <a:rPr sz="2000" dirty="0">
                <a:latin typeface="Times New Roman"/>
                <a:cs typeface="Times New Roman"/>
              </a:rPr>
              <a:t>Modeling consists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of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600"/>
              </a:spcBef>
              <a:buChar char="•"/>
              <a:tabLst>
                <a:tab pos="184150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80"/>
              </a:spcBef>
              <a:buChar char="•"/>
              <a:tabLst>
                <a:tab pos="384810" algn="l"/>
              </a:tabLst>
            </a:pPr>
            <a:r>
              <a:rPr sz="2000" spc="-5" dirty="0">
                <a:latin typeface="Times New Roman"/>
                <a:cs typeface="Times New Roman"/>
              </a:rPr>
              <a:t>Static </a:t>
            </a:r>
            <a:r>
              <a:rPr sz="2000" spc="-5" dirty="0" smtClean="0">
                <a:latin typeface="Times New Roman"/>
                <a:cs typeface="Times New Roman"/>
              </a:rPr>
              <a:t>Modeling</a:t>
            </a:r>
            <a:endParaRPr lang="en-US" sz="2000" spc="-5" dirty="0" smtClean="0">
              <a:latin typeface="Times New Roman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80"/>
              </a:spcBef>
              <a:buChar char="•"/>
              <a:tabLst>
                <a:tab pos="384810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90"/>
              </a:spcBef>
              <a:buChar char="•"/>
              <a:tabLst>
                <a:tab pos="384810" algn="l"/>
              </a:tabLst>
            </a:pPr>
            <a:r>
              <a:rPr sz="2000" spc="-5" dirty="0">
                <a:latin typeface="Times New Roman"/>
                <a:cs typeface="Times New Roman"/>
              </a:rPr>
              <a:t>Dynamic Modeling</a:t>
            </a:r>
            <a:endParaRPr sz="2000" dirty="0">
              <a:latin typeface="Times New Roman"/>
              <a:cs typeface="Times New Roman"/>
            </a:endParaRPr>
          </a:p>
          <a:p>
            <a:pPr marL="583565" lvl="2" indent="-114300">
              <a:lnSpc>
                <a:spcPct val="100000"/>
              </a:lnSpc>
              <a:spcBef>
                <a:spcPts val="280"/>
              </a:spcBef>
              <a:buChar char="•"/>
              <a:tabLst>
                <a:tab pos="584200" algn="l"/>
              </a:tabLst>
            </a:pPr>
            <a:r>
              <a:rPr sz="2000" spc="-5" dirty="0">
                <a:latin typeface="Times New Roman"/>
                <a:cs typeface="Times New Roman"/>
              </a:rPr>
              <a:t>State Machine modeling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statecharts</a:t>
            </a:r>
            <a:endParaRPr sz="2000" dirty="0">
              <a:latin typeface="Times New Roman"/>
              <a:cs typeface="Times New Roman"/>
            </a:endParaRPr>
          </a:p>
          <a:p>
            <a:pPr marL="583565" lvl="2" indent="-114300">
              <a:lnSpc>
                <a:spcPct val="100000"/>
              </a:lnSpc>
              <a:spcBef>
                <a:spcPts val="290"/>
              </a:spcBef>
              <a:buChar char="•"/>
              <a:tabLst>
                <a:tab pos="584200" algn="l"/>
              </a:tabLst>
            </a:pPr>
            <a:r>
              <a:rPr sz="2000" spc="-5" dirty="0">
                <a:latin typeface="Times New Roman"/>
                <a:cs typeface="Times New Roman"/>
              </a:rPr>
              <a:t>Object </a:t>
            </a:r>
            <a:r>
              <a:rPr sz="2000" dirty="0">
                <a:latin typeface="Times New Roman"/>
                <a:cs typeface="Times New Roman"/>
              </a:rPr>
              <a:t>interaction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modeling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908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008F-F0C4-4FF2-B98C-F206D7C03848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2429483" y="678934"/>
            <a:ext cx="7333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Object-Oriented Software Life Cycle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34913" y="1288534"/>
            <a:ext cx="2322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Analysis Modeling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3045079" y="2162369"/>
            <a:ext cx="6101842" cy="1081706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600"/>
              </a:spcBef>
              <a:buChar char="•"/>
              <a:tabLst>
                <a:tab pos="184150" algn="l"/>
              </a:tabLst>
            </a:pPr>
            <a:r>
              <a:rPr sz="2000" spc="-5" dirty="0" smtClean="0">
                <a:latin typeface="Times New Roman"/>
                <a:cs typeface="Times New Roman"/>
              </a:rPr>
              <a:t>Static </a:t>
            </a:r>
            <a:r>
              <a:rPr sz="2000" spc="-5" dirty="0">
                <a:latin typeface="Times New Roman"/>
                <a:cs typeface="Times New Roman"/>
              </a:rPr>
              <a:t>Modeling</a:t>
            </a:r>
            <a:endParaRPr sz="2000" dirty="0">
              <a:latin typeface="Times New Roman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80"/>
              </a:spcBef>
              <a:buChar char="–"/>
              <a:tabLst>
                <a:tab pos="384810" algn="l"/>
              </a:tabLst>
            </a:pPr>
            <a:r>
              <a:rPr sz="2000" spc="-5" dirty="0">
                <a:latin typeface="Times New Roman"/>
                <a:cs typeface="Times New Roman"/>
              </a:rPr>
              <a:t>Define structural relationships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classes</a:t>
            </a:r>
          </a:p>
          <a:p>
            <a:pPr marL="384175" lvl="1" indent="-143510">
              <a:lnSpc>
                <a:spcPct val="100000"/>
              </a:lnSpc>
              <a:spcBef>
                <a:spcPts val="290"/>
              </a:spcBef>
              <a:buChar char="–"/>
              <a:tabLst>
                <a:tab pos="384810" algn="l"/>
              </a:tabLst>
            </a:pPr>
            <a:r>
              <a:rPr sz="2000" spc="-5" dirty="0">
                <a:latin typeface="Times New Roman"/>
                <a:cs typeface="Times New Roman"/>
              </a:rPr>
              <a:t>Depict classes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their relationships on </a:t>
            </a:r>
            <a:r>
              <a:rPr sz="2000" dirty="0">
                <a:latin typeface="Times New Roman"/>
                <a:cs typeface="Times New Roman"/>
              </a:rPr>
              <a:t>class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diagrams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3662362"/>
            <a:ext cx="79629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008F-F0C4-4FF2-B98C-F206D7C0384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2429483" y="678934"/>
            <a:ext cx="7333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Object-Oriented Software Life Cycle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34913" y="1288534"/>
            <a:ext cx="2322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Analysis Modeling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3159378" y="1960880"/>
            <a:ext cx="5873243" cy="735458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55575" indent="-143510" algn="ctr">
              <a:lnSpc>
                <a:spcPct val="100000"/>
              </a:lnSpc>
              <a:spcBef>
                <a:spcPts val="600"/>
              </a:spcBef>
              <a:buFont typeface="Times New Roman"/>
              <a:buChar char="•"/>
              <a:tabLst>
                <a:tab pos="156210" algn="l"/>
              </a:tabLst>
            </a:pPr>
            <a:r>
              <a:rPr sz="2000" b="1" spc="-5" dirty="0" smtClean="0">
                <a:latin typeface="Times New Roman"/>
                <a:cs typeface="Times New Roman"/>
              </a:rPr>
              <a:t>Dynamic</a:t>
            </a:r>
            <a:r>
              <a:rPr sz="2000" b="1" spc="-10" dirty="0" smtClean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Modeling</a:t>
            </a:r>
            <a:endParaRPr sz="20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80"/>
              </a:spcBef>
            </a:pP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5" dirty="0">
                <a:latin typeface="Times New Roman"/>
                <a:cs typeface="Times New Roman"/>
              </a:rPr>
              <a:t>Define statecharts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state dependent control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objects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09875"/>
            <a:ext cx="9448800" cy="3790950"/>
          </a:xfrm>
          <a:prstGeom prst="rect">
            <a:avLst/>
          </a:prstGeom>
        </p:spPr>
      </p:pic>
      <p:sp>
        <p:nvSpPr>
          <p:cNvPr id="10" name="object 4"/>
          <p:cNvSpPr txBox="1"/>
          <p:nvPr/>
        </p:nvSpPr>
        <p:spPr>
          <a:xfrm>
            <a:off x="6299199" y="2875280"/>
            <a:ext cx="4343401" cy="77393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8064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600"/>
              </a:spcBef>
              <a:tabLst>
                <a:tab pos="156210" algn="l"/>
              </a:tabLst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600"/>
              </a:spcBef>
              <a:tabLst>
                <a:tab pos="156210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1635" y="2926834"/>
            <a:ext cx="38234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5255" marR="5080" indent="-123189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5" dirty="0" smtClean="0">
                <a:latin typeface="Times New Roman"/>
                <a:cs typeface="Times New Roman"/>
              </a:rPr>
              <a:t>UML</a:t>
            </a:r>
            <a:r>
              <a:rPr lang="en-US" altLang="ko-KR" b="1" spc="-65" dirty="0" smtClean="0">
                <a:latin typeface="Times New Roman"/>
                <a:cs typeface="Times New Roman"/>
              </a:rPr>
              <a:t> </a:t>
            </a:r>
            <a:r>
              <a:rPr lang="en-US" altLang="ko-KR" b="1" spc="-5" dirty="0">
                <a:latin typeface="Times New Roman"/>
                <a:cs typeface="Times New Roman"/>
              </a:rPr>
              <a:t>notation </a:t>
            </a:r>
            <a:r>
              <a:rPr lang="en-US" altLang="ko-KR" b="1" spc="-5" dirty="0" smtClean="0">
                <a:latin typeface="Times New Roman"/>
                <a:cs typeface="Times New Roman"/>
              </a:rPr>
              <a:t>for </a:t>
            </a:r>
            <a:r>
              <a:rPr lang="en-US" altLang="ko-KR" b="1" spc="-5" dirty="0" err="1" smtClean="0">
                <a:latin typeface="Times New Roman"/>
                <a:cs typeface="Times New Roman"/>
              </a:rPr>
              <a:t>statechart</a:t>
            </a:r>
            <a:r>
              <a:rPr lang="en-US" altLang="ko-KR" b="1" spc="-5" dirty="0" smtClean="0">
                <a:latin typeface="Times New Roman"/>
                <a:cs typeface="Times New Roman"/>
              </a:rPr>
              <a:t>:</a:t>
            </a:r>
            <a:br>
              <a:rPr lang="en-US" altLang="ko-KR" b="1" spc="-5" dirty="0" smtClean="0">
                <a:latin typeface="Times New Roman"/>
                <a:cs typeface="Times New Roman"/>
              </a:rPr>
            </a:br>
            <a:r>
              <a:rPr lang="en-US" altLang="ko-KR" b="1" spc="-5" dirty="0" err="1" smtClean="0">
                <a:latin typeface="Times New Roman"/>
                <a:cs typeface="Times New Roman"/>
              </a:rPr>
              <a:t>superstate</a:t>
            </a:r>
            <a:r>
              <a:rPr lang="en-US" altLang="ko-KR" b="1" spc="-5" dirty="0" smtClean="0">
                <a:latin typeface="Times New Roman"/>
                <a:cs typeface="Times New Roman"/>
              </a:rPr>
              <a:t> with sequential </a:t>
            </a:r>
            <a:r>
              <a:rPr lang="en-US" altLang="ko-KR" b="1" spc="-5" dirty="0" err="1" smtClean="0">
                <a:latin typeface="Times New Roman"/>
                <a:cs typeface="Times New Roman"/>
              </a:rPr>
              <a:t>substates</a:t>
            </a:r>
            <a:endParaRPr lang="en-US" altLang="ko-KR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209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008F-F0C4-4FF2-B98C-F206D7C0384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2429483" y="678934"/>
            <a:ext cx="7333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Object-Oriented Software Life Cycle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34913" y="1288534"/>
            <a:ext cx="2322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Analysis Modeling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object 35"/>
          <p:cNvSpPr txBox="1"/>
          <p:nvPr/>
        </p:nvSpPr>
        <p:spPr>
          <a:xfrm>
            <a:off x="889634" y="6360093"/>
            <a:ext cx="492061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 smtClean="0">
                <a:latin typeface="Times New Roman"/>
                <a:cs typeface="Times New Roman"/>
              </a:rPr>
              <a:t>Collaboration </a:t>
            </a:r>
            <a:r>
              <a:rPr sz="1400" b="1" spc="-5" dirty="0">
                <a:latin typeface="Times New Roman"/>
                <a:cs typeface="Times New Roman"/>
              </a:rPr>
              <a:t>diagram </a:t>
            </a:r>
            <a:r>
              <a:rPr sz="1400" b="1" spc="-5" dirty="0" smtClean="0">
                <a:latin typeface="Times New Roman"/>
                <a:cs typeface="Times New Roman"/>
              </a:rPr>
              <a:t>for</a:t>
            </a:r>
            <a:r>
              <a:rPr lang="en-US" sz="1400" b="1" spc="-5" dirty="0" smtClean="0">
                <a:latin typeface="Times New Roman"/>
                <a:cs typeface="Times New Roman"/>
              </a:rPr>
              <a:t> </a:t>
            </a:r>
            <a:r>
              <a:rPr sz="1400" b="1" dirty="0" smtClean="0">
                <a:latin typeface="Times New Roman"/>
                <a:cs typeface="Times New Roman"/>
              </a:rPr>
              <a:t>Update </a:t>
            </a:r>
            <a:r>
              <a:rPr sz="1400" b="1" spc="-5" dirty="0">
                <a:latin typeface="Times New Roman"/>
                <a:cs typeface="Times New Roman"/>
              </a:rPr>
              <a:t>Shaft Rotation Count </a:t>
            </a:r>
            <a:r>
              <a:rPr sz="1400" b="1" dirty="0">
                <a:latin typeface="Times New Roman"/>
                <a:cs typeface="Times New Roman"/>
              </a:rPr>
              <a:t>use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5276850" y="2715022"/>
            <a:ext cx="5505450" cy="142795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55575" indent="-143510" algn="ctr">
              <a:lnSpc>
                <a:spcPct val="100000"/>
              </a:lnSpc>
              <a:spcBef>
                <a:spcPts val="600"/>
              </a:spcBef>
              <a:buFont typeface="Times New Roman"/>
              <a:buChar char="•"/>
              <a:tabLst>
                <a:tab pos="156210" algn="l"/>
              </a:tabLst>
            </a:pPr>
            <a:r>
              <a:rPr sz="2000" b="1" spc="-5" dirty="0" smtClean="0">
                <a:latin typeface="Times New Roman"/>
                <a:cs typeface="Times New Roman"/>
              </a:rPr>
              <a:t>Dynamic</a:t>
            </a:r>
            <a:r>
              <a:rPr sz="2000" b="1" spc="-10" dirty="0" smtClean="0">
                <a:latin typeface="Times New Roman"/>
                <a:cs typeface="Times New Roman"/>
              </a:rPr>
              <a:t> </a:t>
            </a:r>
            <a:r>
              <a:rPr sz="2000" b="1" spc="-5" dirty="0" smtClean="0">
                <a:latin typeface="Times New Roman"/>
                <a:cs typeface="Times New Roman"/>
              </a:rPr>
              <a:t>Modeling</a:t>
            </a:r>
            <a:endParaRPr lang="en-US" sz="2000" b="1" spc="-5" dirty="0" smtClean="0">
              <a:latin typeface="Times New Roman"/>
              <a:cs typeface="Times New Roman"/>
            </a:endParaRPr>
          </a:p>
          <a:p>
            <a:pPr marL="155575" indent="-143510" algn="ctr">
              <a:lnSpc>
                <a:spcPct val="100000"/>
              </a:lnSpc>
              <a:spcBef>
                <a:spcPts val="600"/>
              </a:spcBef>
              <a:buFont typeface="Times New Roman"/>
              <a:buChar char="•"/>
              <a:tabLst>
                <a:tab pos="156210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80"/>
              </a:spcBef>
            </a:pPr>
            <a:r>
              <a:rPr sz="2000" dirty="0" smtClean="0">
                <a:latin typeface="Times New Roman"/>
                <a:cs typeface="Times New Roman"/>
              </a:rPr>
              <a:t>– </a:t>
            </a:r>
            <a:r>
              <a:rPr lang="en-US" sz="2000" spc="-5" dirty="0" smtClean="0">
                <a:latin typeface="Times New Roman"/>
                <a:cs typeface="Times New Roman"/>
              </a:rPr>
              <a:t>Defines how objects participate in use cases using  collaboration diagrams or sequence diagrams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698" y="1924050"/>
            <a:ext cx="2055889" cy="441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39</TotalTime>
  <Words>735</Words>
  <Application>Microsoft Office PowerPoint</Application>
  <PresentationFormat>Widescreen</PresentationFormat>
  <Paragraphs>163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맑은 고딕</vt:lpstr>
      <vt:lpstr>휴먼매직체</vt:lpstr>
      <vt:lpstr>Arial</vt:lpstr>
      <vt:lpstr>Gill Sans MT</vt:lpstr>
      <vt:lpstr>Times New Roman</vt:lpstr>
      <vt:lpstr>Wingdings 2</vt:lpstr>
      <vt:lpstr>Dividend</vt:lpstr>
      <vt:lpstr>UML / Use case Modeling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/ Use case Modeling Summary</dc:title>
  <dc:creator>jungwon seo</dc:creator>
  <cp:lastModifiedBy>jungwon seo</cp:lastModifiedBy>
  <cp:revision>5</cp:revision>
  <dcterms:created xsi:type="dcterms:W3CDTF">2020-04-08T02:02:58Z</dcterms:created>
  <dcterms:modified xsi:type="dcterms:W3CDTF">2020-04-08T02:42:51Z</dcterms:modified>
</cp:coreProperties>
</file>