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A241B3-5472-4B7D-AD4C-2AE88F8A385B}">
  <a:tblStyle styleId="{8AA241B3-5472-4B7D-AD4C-2AE88F8A385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심층 신뢰망 (Deep Belif Network), 신경망 (Convolution Neural Network)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Perceptron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step2 = hidden node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각각의 w에 대한 편미분값을 구하는것이 목적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D9EEB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6D9EEB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096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9144000" cy="97799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0"/>
            <a:ext cx="9144000" cy="97799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09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Neural Nets for XOR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2017.04.11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Global project team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Jungwon Seo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256" name="Shape 256"/>
          <p:cNvSpPr/>
          <p:nvPr/>
        </p:nvSpPr>
        <p:spPr>
          <a:xfrm>
            <a:off x="8412900" y="76200"/>
            <a:ext cx="8202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 미분 값</a:t>
            </a:r>
          </a:p>
        </p:txBody>
      </p:sp>
      <p:sp>
        <p:nvSpPr>
          <p:cNvPr id="257" name="Shape 257"/>
          <p:cNvSpPr/>
          <p:nvPr/>
        </p:nvSpPr>
        <p:spPr>
          <a:xfrm>
            <a:off x="489037" y="6481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</a:t>
            </a:r>
            <a:r>
              <a:rPr baseline="-25000" lang="ko" sz="900"/>
              <a:t>1</a:t>
            </a: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258" name="Shape 258"/>
          <p:cNvSpPr/>
          <p:nvPr/>
        </p:nvSpPr>
        <p:spPr>
          <a:xfrm>
            <a:off x="489037" y="101912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259" name="Shape 259"/>
          <p:cNvSpPr/>
          <p:nvPr/>
        </p:nvSpPr>
        <p:spPr>
          <a:xfrm>
            <a:off x="489037" y="15929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c1</a:t>
            </a: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260" name="Shape 260"/>
          <p:cNvSpPr/>
          <p:nvPr/>
        </p:nvSpPr>
        <p:spPr>
          <a:xfrm>
            <a:off x="489037" y="20369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261" name="Shape 261"/>
          <p:cNvSpPr/>
          <p:nvPr/>
        </p:nvSpPr>
        <p:spPr>
          <a:xfrm>
            <a:off x="489037" y="27520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c2</a:t>
            </a: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262" name="Shape 262"/>
          <p:cNvSpPr/>
          <p:nvPr/>
        </p:nvSpPr>
        <p:spPr>
          <a:xfrm>
            <a:off x="489037" y="31229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263" name="Shape 263"/>
          <p:cNvSpPr/>
          <p:nvPr/>
        </p:nvSpPr>
        <p:spPr>
          <a:xfrm>
            <a:off x="489037" y="36967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c2</a:t>
            </a: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264" name="Shape 264"/>
          <p:cNvSpPr/>
          <p:nvPr/>
        </p:nvSpPr>
        <p:spPr>
          <a:xfrm>
            <a:off x="489037" y="41407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265" name="Shape 265"/>
          <p:cNvSpPr/>
          <p:nvPr/>
        </p:nvSpPr>
        <p:spPr>
          <a:xfrm>
            <a:off x="1158512" y="8403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266" name="Shape 266"/>
          <p:cNvSpPr/>
          <p:nvPr/>
        </p:nvSpPr>
        <p:spPr>
          <a:xfrm>
            <a:off x="1158512" y="29604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267" name="Shape 267"/>
          <p:cNvSpPr/>
          <p:nvPr/>
        </p:nvSpPr>
        <p:spPr>
          <a:xfrm>
            <a:off x="1158512" y="3928050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268" name="Shape 268"/>
          <p:cNvSpPr/>
          <p:nvPr/>
        </p:nvSpPr>
        <p:spPr>
          <a:xfrm>
            <a:off x="1158512" y="18597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269" name="Shape 269"/>
          <p:cNvSpPr/>
          <p:nvPr/>
        </p:nvSpPr>
        <p:spPr>
          <a:xfrm>
            <a:off x="1520312" y="6481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a1</a:t>
            </a:r>
          </a:p>
        </p:txBody>
      </p:sp>
      <p:sp>
        <p:nvSpPr>
          <p:cNvPr id="270" name="Shape 270"/>
          <p:cNvSpPr/>
          <p:nvPr/>
        </p:nvSpPr>
        <p:spPr>
          <a:xfrm>
            <a:off x="1479337" y="16091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a2</a:t>
            </a:r>
          </a:p>
        </p:txBody>
      </p:sp>
      <p:sp>
        <p:nvSpPr>
          <p:cNvPr id="271" name="Shape 271"/>
          <p:cNvSpPr/>
          <p:nvPr/>
        </p:nvSpPr>
        <p:spPr>
          <a:xfrm>
            <a:off x="1520312" y="2761462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b1</a:t>
            </a:r>
          </a:p>
        </p:txBody>
      </p:sp>
      <p:sp>
        <p:nvSpPr>
          <p:cNvPr id="272" name="Shape 272"/>
          <p:cNvSpPr/>
          <p:nvPr/>
        </p:nvSpPr>
        <p:spPr>
          <a:xfrm>
            <a:off x="1437475" y="36967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b2</a:t>
            </a:r>
          </a:p>
        </p:txBody>
      </p:sp>
      <p:sp>
        <p:nvSpPr>
          <p:cNvPr id="273" name="Shape 273"/>
          <p:cNvSpPr/>
          <p:nvPr/>
        </p:nvSpPr>
        <p:spPr>
          <a:xfrm>
            <a:off x="2155412" y="13266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74" name="Shape 274"/>
          <p:cNvSpPr/>
          <p:nvPr/>
        </p:nvSpPr>
        <p:spPr>
          <a:xfrm>
            <a:off x="2155412" y="34304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cxnSp>
        <p:nvCxnSpPr>
          <p:cNvPr id="275" name="Shape 275"/>
          <p:cNvCxnSpPr>
            <a:stCxn id="265" idx="6"/>
            <a:endCxn id="273" idx="1"/>
          </p:cNvCxnSpPr>
          <p:nvPr/>
        </p:nvCxnSpPr>
        <p:spPr>
          <a:xfrm>
            <a:off x="1520312" y="977025"/>
            <a:ext cx="6882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>
            <a:stCxn id="268" idx="6"/>
            <a:endCxn id="273" idx="3"/>
          </p:cNvCxnSpPr>
          <p:nvPr/>
        </p:nvCxnSpPr>
        <p:spPr>
          <a:xfrm flipH="1" rot="10800000">
            <a:off x="1520312" y="1559875"/>
            <a:ext cx="6882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7" name="Shape 277"/>
          <p:cNvCxnSpPr>
            <a:stCxn id="266" idx="6"/>
            <a:endCxn id="274" idx="1"/>
          </p:cNvCxnSpPr>
          <p:nvPr/>
        </p:nvCxnSpPr>
        <p:spPr>
          <a:xfrm>
            <a:off x="1520312" y="3097075"/>
            <a:ext cx="6882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8" name="Shape 278"/>
          <p:cNvCxnSpPr>
            <a:stCxn id="267" idx="6"/>
            <a:endCxn id="274" idx="3"/>
          </p:cNvCxnSpPr>
          <p:nvPr/>
        </p:nvCxnSpPr>
        <p:spPr>
          <a:xfrm flipH="1" rot="10800000">
            <a:off x="1520312" y="3663900"/>
            <a:ext cx="688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9" name="Shape 279"/>
          <p:cNvSpPr/>
          <p:nvPr/>
        </p:nvSpPr>
        <p:spPr>
          <a:xfrm>
            <a:off x="2236787" y="101912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atotal</a:t>
            </a:r>
          </a:p>
        </p:txBody>
      </p:sp>
      <p:sp>
        <p:nvSpPr>
          <p:cNvPr id="280" name="Shape 280"/>
          <p:cNvSpPr/>
          <p:nvPr/>
        </p:nvSpPr>
        <p:spPr>
          <a:xfrm>
            <a:off x="2266237" y="31229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btotal</a:t>
            </a:r>
          </a:p>
        </p:txBody>
      </p:sp>
      <p:sp>
        <p:nvSpPr>
          <p:cNvPr id="281" name="Shape 281"/>
          <p:cNvSpPr/>
          <p:nvPr/>
        </p:nvSpPr>
        <p:spPr>
          <a:xfrm>
            <a:off x="3261987" y="13266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82" name="Shape 282"/>
          <p:cNvSpPr/>
          <p:nvPr/>
        </p:nvSpPr>
        <p:spPr>
          <a:xfrm>
            <a:off x="3261987" y="34304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83" name="Shape 283"/>
          <p:cNvSpPr/>
          <p:nvPr/>
        </p:nvSpPr>
        <p:spPr>
          <a:xfrm>
            <a:off x="2170412" y="2058100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a</a:t>
            </a:r>
          </a:p>
        </p:txBody>
      </p:sp>
      <p:sp>
        <p:nvSpPr>
          <p:cNvPr id="284" name="Shape 284"/>
          <p:cNvSpPr/>
          <p:nvPr/>
        </p:nvSpPr>
        <p:spPr>
          <a:xfrm>
            <a:off x="2170412" y="4187850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b</a:t>
            </a:r>
          </a:p>
        </p:txBody>
      </p:sp>
      <p:cxnSp>
        <p:nvCxnSpPr>
          <p:cNvPr id="285" name="Shape 285"/>
          <p:cNvCxnSpPr>
            <a:stCxn id="273" idx="6"/>
            <a:endCxn id="281" idx="2"/>
          </p:cNvCxnSpPr>
          <p:nvPr/>
        </p:nvCxnSpPr>
        <p:spPr>
          <a:xfrm>
            <a:off x="2517212" y="1463275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74" idx="6"/>
            <a:endCxn id="282" idx="2"/>
          </p:cNvCxnSpPr>
          <p:nvPr/>
        </p:nvCxnSpPr>
        <p:spPr>
          <a:xfrm>
            <a:off x="2517212" y="3567125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" name="Shape 287"/>
          <p:cNvCxnSpPr>
            <a:stCxn id="283" idx="3"/>
            <a:endCxn id="281" idx="4"/>
          </p:cNvCxnSpPr>
          <p:nvPr/>
        </p:nvCxnSpPr>
        <p:spPr>
          <a:xfrm flipH="1" rot="10800000">
            <a:off x="2502212" y="1599850"/>
            <a:ext cx="940800" cy="61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>
            <a:stCxn id="257" idx="3"/>
            <a:endCxn id="265" idx="0"/>
          </p:cNvCxnSpPr>
          <p:nvPr/>
        </p:nvCxnSpPr>
        <p:spPr>
          <a:xfrm>
            <a:off x="939937" y="801900"/>
            <a:ext cx="399600" cy="3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" name="Shape 289"/>
          <p:cNvCxnSpPr>
            <a:stCxn id="258" idx="3"/>
            <a:endCxn id="265" idx="4"/>
          </p:cNvCxnSpPr>
          <p:nvPr/>
        </p:nvCxnSpPr>
        <p:spPr>
          <a:xfrm flipH="1" rot="10800000">
            <a:off x="939937" y="1113775"/>
            <a:ext cx="399600" cy="5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>
            <a:stCxn id="259" idx="3"/>
            <a:endCxn id="268" idx="0"/>
          </p:cNvCxnSpPr>
          <p:nvPr/>
        </p:nvCxnSpPr>
        <p:spPr>
          <a:xfrm>
            <a:off x="939937" y="1746650"/>
            <a:ext cx="399600" cy="11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>
            <a:stCxn id="260" idx="3"/>
            <a:endCxn id="268" idx="4"/>
          </p:cNvCxnSpPr>
          <p:nvPr/>
        </p:nvCxnSpPr>
        <p:spPr>
          <a:xfrm flipH="1" rot="10800000">
            <a:off x="939937" y="2133050"/>
            <a:ext cx="399600" cy="5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>
            <a:stCxn id="261" idx="3"/>
            <a:endCxn id="266" idx="0"/>
          </p:cNvCxnSpPr>
          <p:nvPr/>
        </p:nvCxnSpPr>
        <p:spPr>
          <a:xfrm>
            <a:off x="939937" y="2905750"/>
            <a:ext cx="399600" cy="5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>
            <a:stCxn id="262" idx="3"/>
            <a:endCxn id="266" idx="4"/>
          </p:cNvCxnSpPr>
          <p:nvPr/>
        </p:nvCxnSpPr>
        <p:spPr>
          <a:xfrm flipH="1" rot="10800000">
            <a:off x="939937" y="3233825"/>
            <a:ext cx="399600" cy="4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>
            <a:stCxn id="263" idx="3"/>
            <a:endCxn id="267" idx="0"/>
          </p:cNvCxnSpPr>
          <p:nvPr/>
        </p:nvCxnSpPr>
        <p:spPr>
          <a:xfrm>
            <a:off x="939937" y="3850500"/>
            <a:ext cx="399600" cy="7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264" idx="3"/>
            <a:endCxn id="267" idx="4"/>
          </p:cNvCxnSpPr>
          <p:nvPr/>
        </p:nvCxnSpPr>
        <p:spPr>
          <a:xfrm flipH="1" rot="10800000">
            <a:off x="939937" y="4201500"/>
            <a:ext cx="399600" cy="9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>
            <a:stCxn id="284" idx="3"/>
            <a:endCxn id="282" idx="4"/>
          </p:cNvCxnSpPr>
          <p:nvPr/>
        </p:nvCxnSpPr>
        <p:spPr>
          <a:xfrm flipH="1" rot="10800000">
            <a:off x="2502212" y="3703800"/>
            <a:ext cx="940800" cy="63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" name="Shape 297"/>
          <p:cNvSpPr/>
          <p:nvPr/>
        </p:nvSpPr>
        <p:spPr>
          <a:xfrm>
            <a:off x="3984687" y="13095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1</a:t>
            </a:r>
          </a:p>
        </p:txBody>
      </p:sp>
      <p:sp>
        <p:nvSpPr>
          <p:cNvPr id="298" name="Shape 298"/>
          <p:cNvSpPr/>
          <p:nvPr/>
        </p:nvSpPr>
        <p:spPr>
          <a:xfrm>
            <a:off x="4013987" y="341337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2</a:t>
            </a:r>
          </a:p>
        </p:txBody>
      </p:sp>
      <p:cxnSp>
        <p:nvCxnSpPr>
          <p:cNvPr id="299" name="Shape 299"/>
          <p:cNvCxnSpPr>
            <a:stCxn id="281" idx="6"/>
            <a:endCxn id="297" idx="1"/>
          </p:cNvCxnSpPr>
          <p:nvPr/>
        </p:nvCxnSpPr>
        <p:spPr>
          <a:xfrm>
            <a:off x="3623787" y="1463275"/>
            <a:ext cx="3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282" idx="6"/>
            <a:endCxn id="298" idx="1"/>
          </p:cNvCxnSpPr>
          <p:nvPr/>
        </p:nvCxnSpPr>
        <p:spPr>
          <a:xfrm>
            <a:off x="3623787" y="3567125"/>
            <a:ext cx="3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1" name="Shape 301"/>
          <p:cNvSpPr/>
          <p:nvPr/>
        </p:nvSpPr>
        <p:spPr>
          <a:xfrm>
            <a:off x="4013987" y="7116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1</a:t>
            </a:r>
          </a:p>
        </p:txBody>
      </p:sp>
      <p:sp>
        <p:nvSpPr>
          <p:cNvPr id="302" name="Shape 302"/>
          <p:cNvSpPr/>
          <p:nvPr/>
        </p:nvSpPr>
        <p:spPr>
          <a:xfrm>
            <a:off x="4043437" y="29433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2</a:t>
            </a:r>
          </a:p>
        </p:txBody>
      </p:sp>
      <p:sp>
        <p:nvSpPr>
          <p:cNvPr id="303" name="Shape 303"/>
          <p:cNvSpPr/>
          <p:nvPr/>
        </p:nvSpPr>
        <p:spPr>
          <a:xfrm>
            <a:off x="4791387" y="9963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cxnSp>
        <p:nvCxnSpPr>
          <p:cNvPr id="304" name="Shape 304"/>
          <p:cNvCxnSpPr>
            <a:stCxn id="301" idx="3"/>
            <a:endCxn id="303" idx="0"/>
          </p:cNvCxnSpPr>
          <p:nvPr/>
        </p:nvCxnSpPr>
        <p:spPr>
          <a:xfrm>
            <a:off x="4562687" y="865375"/>
            <a:ext cx="409500" cy="13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>
            <a:stCxn id="297" idx="3"/>
            <a:endCxn id="303" idx="4"/>
          </p:cNvCxnSpPr>
          <p:nvPr/>
        </p:nvCxnSpPr>
        <p:spPr>
          <a:xfrm flipH="1" rot="10800000">
            <a:off x="4533387" y="1269775"/>
            <a:ext cx="438900" cy="19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" name="Shape 306"/>
          <p:cNvSpPr/>
          <p:nvPr/>
        </p:nvSpPr>
        <p:spPr>
          <a:xfrm>
            <a:off x="4895962" y="31613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cxnSp>
        <p:nvCxnSpPr>
          <p:cNvPr id="307" name="Shape 307"/>
          <p:cNvCxnSpPr>
            <a:stCxn id="302" idx="3"/>
            <a:endCxn id="306" idx="0"/>
          </p:cNvCxnSpPr>
          <p:nvPr/>
        </p:nvCxnSpPr>
        <p:spPr>
          <a:xfrm>
            <a:off x="4592137" y="3097075"/>
            <a:ext cx="484800" cy="6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8" name="Shape 308"/>
          <p:cNvCxnSpPr>
            <a:stCxn id="298" idx="3"/>
            <a:endCxn id="306" idx="4"/>
          </p:cNvCxnSpPr>
          <p:nvPr/>
        </p:nvCxnSpPr>
        <p:spPr>
          <a:xfrm flipH="1" rot="10800000">
            <a:off x="4562687" y="3434825"/>
            <a:ext cx="514200" cy="13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9" name="Shape 309"/>
          <p:cNvSpPr/>
          <p:nvPr/>
        </p:nvSpPr>
        <p:spPr>
          <a:xfrm>
            <a:off x="5190512" y="7390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c1</a:t>
            </a:r>
          </a:p>
        </p:txBody>
      </p:sp>
      <p:sp>
        <p:nvSpPr>
          <p:cNvPr id="310" name="Shape 310"/>
          <p:cNvSpPr/>
          <p:nvPr/>
        </p:nvSpPr>
        <p:spPr>
          <a:xfrm>
            <a:off x="5329237" y="28154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c2</a:t>
            </a:r>
          </a:p>
        </p:txBody>
      </p:sp>
      <p:sp>
        <p:nvSpPr>
          <p:cNvPr id="311" name="Shape 311"/>
          <p:cNvSpPr/>
          <p:nvPr/>
        </p:nvSpPr>
        <p:spPr>
          <a:xfrm>
            <a:off x="6108637" y="1938550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312" name="Shape 312"/>
          <p:cNvSpPr/>
          <p:nvPr/>
        </p:nvSpPr>
        <p:spPr>
          <a:xfrm>
            <a:off x="6398812" y="16243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ctotal</a:t>
            </a:r>
          </a:p>
        </p:txBody>
      </p:sp>
      <p:cxnSp>
        <p:nvCxnSpPr>
          <p:cNvPr id="313" name="Shape 313"/>
          <p:cNvCxnSpPr>
            <a:stCxn id="303" idx="6"/>
            <a:endCxn id="311" idx="0"/>
          </p:cNvCxnSpPr>
          <p:nvPr/>
        </p:nvCxnSpPr>
        <p:spPr>
          <a:xfrm>
            <a:off x="5153187" y="1132975"/>
            <a:ext cx="1136400" cy="80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4" name="Shape 314"/>
          <p:cNvCxnSpPr>
            <a:stCxn id="306" idx="6"/>
            <a:endCxn id="311" idx="4"/>
          </p:cNvCxnSpPr>
          <p:nvPr/>
        </p:nvCxnSpPr>
        <p:spPr>
          <a:xfrm flipH="1" rot="10800000">
            <a:off x="5257762" y="2211725"/>
            <a:ext cx="1031700" cy="108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5" name="Shape 315"/>
          <p:cNvSpPr/>
          <p:nvPr/>
        </p:nvSpPr>
        <p:spPr>
          <a:xfrm>
            <a:off x="7290562" y="1938537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316" name="Shape 316"/>
          <p:cNvSpPr/>
          <p:nvPr/>
        </p:nvSpPr>
        <p:spPr>
          <a:xfrm>
            <a:off x="4341037" y="4187837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c</a:t>
            </a:r>
          </a:p>
        </p:txBody>
      </p:sp>
      <p:cxnSp>
        <p:nvCxnSpPr>
          <p:cNvPr id="317" name="Shape 317"/>
          <p:cNvCxnSpPr>
            <a:stCxn id="316" idx="3"/>
            <a:endCxn id="315" idx="4"/>
          </p:cNvCxnSpPr>
          <p:nvPr/>
        </p:nvCxnSpPr>
        <p:spPr>
          <a:xfrm flipH="1" rot="10800000">
            <a:off x="4672837" y="2211887"/>
            <a:ext cx="2798700" cy="212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8" name="Shape 318"/>
          <p:cNvCxnSpPr>
            <a:stCxn id="311" idx="6"/>
            <a:endCxn id="315" idx="2"/>
          </p:cNvCxnSpPr>
          <p:nvPr/>
        </p:nvCxnSpPr>
        <p:spPr>
          <a:xfrm>
            <a:off x="6470437" y="2075200"/>
            <a:ext cx="8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>
            <a:stCxn id="315" idx="6"/>
          </p:cNvCxnSpPr>
          <p:nvPr/>
        </p:nvCxnSpPr>
        <p:spPr>
          <a:xfrm>
            <a:off x="7652362" y="2075187"/>
            <a:ext cx="609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0" name="Shape 320"/>
          <p:cNvSpPr/>
          <p:nvPr/>
        </p:nvSpPr>
        <p:spPr>
          <a:xfrm>
            <a:off x="8312487" y="1921450"/>
            <a:ext cx="390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Y</a:t>
            </a:r>
          </a:p>
        </p:txBody>
      </p:sp>
      <p:sp>
        <p:nvSpPr>
          <p:cNvPr id="321" name="Shape 321"/>
          <p:cNvSpPr/>
          <p:nvPr/>
        </p:nvSpPr>
        <p:spPr>
          <a:xfrm>
            <a:off x="527748" y="665250"/>
            <a:ext cx="3609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27748" y="1626200"/>
            <a:ext cx="3609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26848" y="2769100"/>
            <a:ext cx="3618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527748" y="3727650"/>
            <a:ext cx="3609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117987" y="296042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088537" y="72872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125" y="138099"/>
            <a:ext cx="2691874" cy="467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333" name="Shape 333"/>
          <p:cNvSpPr/>
          <p:nvPr/>
        </p:nvSpPr>
        <p:spPr>
          <a:xfrm>
            <a:off x="8518925" y="76200"/>
            <a:ext cx="714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 미분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00" y="152375"/>
            <a:ext cx="2419350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650" y="166675"/>
            <a:ext cx="25146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341" name="Shape 341"/>
          <p:cNvSpPr/>
          <p:nvPr/>
        </p:nvSpPr>
        <p:spPr>
          <a:xfrm>
            <a:off x="8518925" y="76200"/>
            <a:ext cx="714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 미분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679"/>
            <a:ext cx="2381250" cy="47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225" y="933942"/>
            <a:ext cx="2076450" cy="525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8050" y="1774584"/>
            <a:ext cx="2247900" cy="45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7725" y="2551981"/>
            <a:ext cx="1962150" cy="441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7800" y="3305813"/>
            <a:ext cx="2057400" cy="49751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2097975" y="150274"/>
            <a:ext cx="4020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188575" y="2523796"/>
            <a:ext cx="5913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657025" y="1727588"/>
            <a:ext cx="6090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900975" y="933954"/>
            <a:ext cx="5913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040950" y="3305788"/>
            <a:ext cx="6090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180275" y="3305837"/>
            <a:ext cx="609000" cy="4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3" name="Shape 353"/>
          <p:cNvCxnSpPr>
            <a:stCxn id="347" idx="3"/>
          </p:cNvCxnSpPr>
          <p:nvPr/>
        </p:nvCxnSpPr>
        <p:spPr>
          <a:xfrm flipH="1" rot="10800000">
            <a:off x="2499975" y="392524"/>
            <a:ext cx="15849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>
            <a:stCxn id="350" idx="3"/>
          </p:cNvCxnSpPr>
          <p:nvPr/>
        </p:nvCxnSpPr>
        <p:spPr>
          <a:xfrm flipH="1" rot="10800000">
            <a:off x="3492275" y="1179504"/>
            <a:ext cx="15849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>
            <a:stCxn id="349" idx="3"/>
          </p:cNvCxnSpPr>
          <p:nvPr/>
        </p:nvCxnSpPr>
        <p:spPr>
          <a:xfrm>
            <a:off x="4266025" y="1976438"/>
            <a:ext cx="117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>
            <a:stCxn id="348" idx="3"/>
          </p:cNvCxnSpPr>
          <p:nvPr/>
        </p:nvCxnSpPr>
        <p:spPr>
          <a:xfrm flipH="1" rot="10800000">
            <a:off x="4779875" y="2762446"/>
            <a:ext cx="12381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7" name="Shape 357"/>
          <p:cNvCxnSpPr>
            <a:stCxn id="351" idx="3"/>
          </p:cNvCxnSpPr>
          <p:nvPr/>
        </p:nvCxnSpPr>
        <p:spPr>
          <a:xfrm>
            <a:off x="5649950" y="3554638"/>
            <a:ext cx="8460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4075700" y="283614"/>
            <a:ext cx="361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x</a:t>
            </a:r>
            <a:r>
              <a:rPr baseline="-25000" lang="ko" sz="1000"/>
              <a:t>1</a:t>
            </a:r>
          </a:p>
        </p:txBody>
      </p:sp>
      <p:sp>
        <p:nvSpPr>
          <p:cNvPr id="359" name="Shape 359"/>
          <p:cNvSpPr/>
          <p:nvPr/>
        </p:nvSpPr>
        <p:spPr>
          <a:xfrm>
            <a:off x="5077175" y="1039675"/>
            <a:ext cx="361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1</a:t>
            </a:r>
          </a:p>
        </p:txBody>
      </p:sp>
      <p:sp>
        <p:nvSpPr>
          <p:cNvPr id="360" name="Shape 360"/>
          <p:cNvSpPr/>
          <p:nvPr/>
        </p:nvSpPr>
        <p:spPr>
          <a:xfrm>
            <a:off x="5489125" y="1860632"/>
            <a:ext cx="361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1</a:t>
            </a:r>
          </a:p>
        </p:txBody>
      </p:sp>
      <p:sp>
        <p:nvSpPr>
          <p:cNvPr id="361" name="Shape 361"/>
          <p:cNvSpPr/>
          <p:nvPr/>
        </p:nvSpPr>
        <p:spPr>
          <a:xfrm>
            <a:off x="6071875" y="2655226"/>
            <a:ext cx="3615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w</a:t>
            </a:r>
            <a:r>
              <a:rPr baseline="-25000" lang="ko" sz="1000"/>
              <a:t>c1</a:t>
            </a:r>
          </a:p>
        </p:txBody>
      </p:sp>
      <p:sp>
        <p:nvSpPr>
          <p:cNvPr id="362" name="Shape 362"/>
          <p:cNvSpPr/>
          <p:nvPr/>
        </p:nvSpPr>
        <p:spPr>
          <a:xfrm>
            <a:off x="6558975" y="3451890"/>
            <a:ext cx="264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000"/>
              <a:t>1</a:t>
            </a:r>
          </a:p>
        </p:txBody>
      </p:sp>
      <p:pic>
        <p:nvPicPr>
          <p:cNvPr id="363" name="Shape 3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7025" y="4504652"/>
            <a:ext cx="1428750" cy="29099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>
            <p:ph idx="1" type="body"/>
          </p:nvPr>
        </p:nvSpPr>
        <p:spPr>
          <a:xfrm>
            <a:off x="1655250" y="3960095"/>
            <a:ext cx="5833500" cy="38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Chain Rule (합성함수의 미분)을 통해서 값을 찾아감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2359700" y="217225"/>
            <a:ext cx="3999900" cy="235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337" y="611012"/>
            <a:ext cx="1211000" cy="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350" y="942375"/>
            <a:ext cx="2156534" cy="2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>
            <p:ph idx="2" type="body"/>
          </p:nvPr>
        </p:nvSpPr>
        <p:spPr>
          <a:xfrm>
            <a:off x="2359700" y="2642125"/>
            <a:ext cx="3999900" cy="232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Step1</a:t>
            </a:r>
            <a:r>
              <a:rPr lang="ko"/>
              <a:t> - Sigmoid (K(x))</a:t>
            </a:r>
          </a:p>
          <a:p>
            <a:pPr lvl="0">
              <a:spcBef>
                <a:spcPts val="0"/>
              </a:spcBef>
              <a:buNone/>
            </a:pPr>
            <a:r>
              <a:rPr b="1" lang="ko"/>
              <a:t>Step2</a:t>
            </a:r>
            <a:r>
              <a:rPr lang="ko"/>
              <a:t> - Sigmoid(Hypothesis)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ko"/>
              <a:t>Step3</a:t>
            </a:r>
            <a:r>
              <a:rPr lang="ko"/>
              <a:t> - Cost </a:t>
            </a:r>
          </a:p>
          <a:p>
            <a:pPr lvl="0">
              <a:spcBef>
                <a:spcPts val="0"/>
              </a:spcBef>
              <a:buNone/>
            </a:pPr>
            <a:r>
              <a:rPr b="1" lang="ko"/>
              <a:t>Step4</a:t>
            </a:r>
            <a:r>
              <a:rPr lang="ko"/>
              <a:t> - back propagation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ko"/>
              <a:t>Step5 - </a:t>
            </a:r>
            <a:r>
              <a:rPr lang="ko"/>
              <a:t>repeat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8525" y="279662"/>
            <a:ext cx="1038000" cy="2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8374400" y="76200"/>
            <a:ext cx="8244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XOR 적용 방법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376" name="Shape 3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4350" y="1268600"/>
            <a:ext cx="1901450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4350" y="1761600"/>
            <a:ext cx="201372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8524" y="2213125"/>
            <a:ext cx="3212925" cy="3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Shape 383"/>
          <p:cNvGraphicFramePr/>
          <p:nvPr/>
        </p:nvGraphicFramePr>
        <p:xfrm>
          <a:off x="4549025" y="352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{8AA241B3-5472-4B7D-AD4C-2AE88F8A385B}</a:tableStyleId>
              </a:tblPr>
              <a:tblGrid>
                <a:gridCol w="719200"/>
                <a:gridCol w="719200"/>
                <a:gridCol w="719200"/>
                <a:gridCol w="719200"/>
                <a:gridCol w="719200"/>
                <a:gridCol w="719200"/>
              </a:tblGrid>
              <a:tr h="343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Name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mid1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mid2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mid3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mid4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Final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J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FAIL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6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PASS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/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84" name="Shape 384"/>
          <p:cNvSpPr txBox="1"/>
          <p:nvPr>
            <p:ph idx="1" type="body"/>
          </p:nvPr>
        </p:nvSpPr>
        <p:spPr>
          <a:xfrm>
            <a:off x="386875" y="1350557"/>
            <a:ext cx="3902700" cy="20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4번의 시험을 모두 Pass 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= Final Test 면제 (X)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4번의 시험 모두 Fail 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= Final Test 볼 수 있는 자격조차 없음(X)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한번 이상 Fail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= Final Test 봐야함 (O)</a:t>
            </a:r>
          </a:p>
        </p:txBody>
      </p:sp>
      <p:sp>
        <p:nvSpPr>
          <p:cNvPr id="385" name="Shape 385"/>
          <p:cNvSpPr/>
          <p:nvPr/>
        </p:nvSpPr>
        <p:spPr>
          <a:xfrm>
            <a:off x="8587225" y="76200"/>
            <a:ext cx="674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XOR 문제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473737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1930</a:t>
            </a:r>
          </a:p>
        </p:txBody>
      </p:sp>
      <p:sp>
        <p:nvSpPr>
          <p:cNvPr id="72" name="Shape 72"/>
          <p:cNvSpPr/>
          <p:nvPr/>
        </p:nvSpPr>
        <p:spPr>
          <a:xfrm>
            <a:off x="2145337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1950</a:t>
            </a:r>
          </a:p>
        </p:txBody>
      </p:sp>
      <p:sp>
        <p:nvSpPr>
          <p:cNvPr id="73" name="Shape 73"/>
          <p:cNvSpPr/>
          <p:nvPr/>
        </p:nvSpPr>
        <p:spPr>
          <a:xfrm>
            <a:off x="3816950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1960</a:t>
            </a:r>
          </a:p>
        </p:txBody>
      </p:sp>
      <p:sp>
        <p:nvSpPr>
          <p:cNvPr id="74" name="Shape 74"/>
          <p:cNvSpPr/>
          <p:nvPr/>
        </p:nvSpPr>
        <p:spPr>
          <a:xfrm>
            <a:off x="5476175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1980</a:t>
            </a:r>
          </a:p>
        </p:txBody>
      </p:sp>
      <p:sp>
        <p:nvSpPr>
          <p:cNvPr id="75" name="Shape 75"/>
          <p:cNvSpPr/>
          <p:nvPr/>
        </p:nvSpPr>
        <p:spPr>
          <a:xfrm>
            <a:off x="7135387" y="1830625"/>
            <a:ext cx="1461900" cy="594300"/>
          </a:xfrm>
          <a:prstGeom prst="chevron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2000</a:t>
            </a:r>
          </a:p>
        </p:txBody>
      </p:sp>
      <p:sp>
        <p:nvSpPr>
          <p:cNvPr id="76" name="Shape 76"/>
          <p:cNvSpPr/>
          <p:nvPr/>
        </p:nvSpPr>
        <p:spPr>
          <a:xfrm>
            <a:off x="760175" y="2879025"/>
            <a:ext cx="586500" cy="594300"/>
          </a:xfrm>
          <a:prstGeom prst="sun">
            <a:avLst>
              <a:gd fmla="val 25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338125" y="2776350"/>
            <a:ext cx="23094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FF0000"/>
                </a:solidFill>
              </a:rPr>
              <a:t>인공지능의 시작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1936 앨런튜링, 알론조 처치</a:t>
            </a:r>
            <a:r>
              <a:rPr lang="ko" sz="1000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Decision Problem을 증명하기 위한 접근</a:t>
            </a:r>
          </a:p>
        </p:txBody>
      </p:sp>
      <p:cxnSp>
        <p:nvCxnSpPr>
          <p:cNvPr id="78" name="Shape 78"/>
          <p:cNvCxnSpPr>
            <a:stCxn id="71" idx="2"/>
            <a:endCxn id="76" idx="0"/>
          </p:cNvCxnSpPr>
          <p:nvPr/>
        </p:nvCxnSpPr>
        <p:spPr>
          <a:xfrm flipH="1">
            <a:off x="1053412" y="2424925"/>
            <a:ext cx="27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/>
          <p:nvPr/>
        </p:nvSpPr>
        <p:spPr>
          <a:xfrm>
            <a:off x="2147300" y="498650"/>
            <a:ext cx="398400" cy="338700"/>
          </a:xfrm>
          <a:prstGeom prst="smileyFace">
            <a:avLst>
              <a:gd fmla="val 4653" name="adj"/>
            </a:avLst>
          </a:prstGeom>
          <a:solidFill>
            <a:srgbClr val="F6B26B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" name="Shape 80"/>
          <p:cNvCxnSpPr>
            <a:stCxn id="79" idx="4"/>
          </p:cNvCxnSpPr>
          <p:nvPr/>
        </p:nvCxnSpPr>
        <p:spPr>
          <a:xfrm flipH="1">
            <a:off x="2342900" y="837350"/>
            <a:ext cx="3600" cy="10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 txBox="1"/>
          <p:nvPr/>
        </p:nvSpPr>
        <p:spPr>
          <a:xfrm>
            <a:off x="2574800" y="498650"/>
            <a:ext cx="21990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F6B26B"/>
                </a:solidFill>
              </a:rPr>
              <a:t>인공지능 토대 마련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1000"/>
              <a:t>1956년 존 매카시 </a:t>
            </a:r>
          </a:p>
          <a:p>
            <a:pPr lvl="0">
              <a:spcBef>
                <a:spcPts val="0"/>
              </a:spcBef>
              <a:buNone/>
            </a:pPr>
            <a:r>
              <a:rPr lang="ko" sz="900"/>
              <a:t>-인공지능 용어 첫 사용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 sz="1000"/>
              <a:t>1958년 프랭크 로센블래트</a:t>
            </a:r>
            <a:r>
              <a:rPr lang="ko" sz="1000"/>
              <a:t> </a:t>
            </a:r>
            <a:r>
              <a:rPr lang="ko" sz="900"/>
              <a:t>-퍼셉트론(Perceptron)등장</a:t>
            </a:r>
            <a:br>
              <a:rPr lang="ko" sz="1000">
                <a:solidFill>
                  <a:srgbClr val="FF0000"/>
                </a:solidFill>
              </a:rPr>
            </a:br>
          </a:p>
        </p:txBody>
      </p:sp>
      <p:sp>
        <p:nvSpPr>
          <p:cNvPr id="82" name="Shape 82"/>
          <p:cNvSpPr/>
          <p:nvPr/>
        </p:nvSpPr>
        <p:spPr>
          <a:xfrm>
            <a:off x="3816950" y="3005425"/>
            <a:ext cx="416663" cy="341495"/>
          </a:xfrm>
          <a:prstGeom prst="cloud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 flipH="1">
            <a:off x="4077962" y="2424925"/>
            <a:ext cx="24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 txBox="1"/>
          <p:nvPr/>
        </p:nvSpPr>
        <p:spPr>
          <a:xfrm>
            <a:off x="4233625" y="2776350"/>
            <a:ext cx="1600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6AA84F"/>
                </a:solidFill>
              </a:rPr>
              <a:t>인공지능 겨울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Perceptron 의 한계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XOR 문제를 풀지를 못함.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소련 vs 미국의 우주전쟁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인공지능 투자 감소</a:t>
            </a:r>
            <a:r>
              <a:rPr lang="ko" sz="1000"/>
              <a:t>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85" name="Shape 85"/>
          <p:cNvSpPr/>
          <p:nvPr/>
        </p:nvSpPr>
        <p:spPr>
          <a:xfrm>
            <a:off x="5300600" y="498650"/>
            <a:ext cx="464400" cy="628500"/>
          </a:xfrm>
          <a:prstGeom prst="moon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>
            <a:stCxn id="85" idx="2"/>
          </p:cNvCxnSpPr>
          <p:nvPr/>
        </p:nvCxnSpPr>
        <p:spPr>
          <a:xfrm flipH="1">
            <a:off x="5758100" y="1127150"/>
            <a:ext cx="69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/>
        </p:nvSpPr>
        <p:spPr>
          <a:xfrm>
            <a:off x="5834150" y="411650"/>
            <a:ext cx="3257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6D9EEB"/>
                </a:solidFill>
              </a:rPr>
              <a:t>인공지능의 재도약 및 2차 겨울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80년대 초 전문가 시스템 (expert system) 출현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Business와 인공지능의 접목으로 인한 인공지능 재 도약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80년대 후반 전문가 시스템의 문제점 발견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- 2차 인공지능 겨울 시작</a:t>
            </a:r>
            <a:br>
              <a:rPr lang="ko" sz="900"/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88" name="Shape 88"/>
          <p:cNvSpPr/>
          <p:nvPr/>
        </p:nvSpPr>
        <p:spPr>
          <a:xfrm>
            <a:off x="7202050" y="2885925"/>
            <a:ext cx="348353" cy="580500"/>
          </a:xfrm>
          <a:prstGeom prst="lightningBol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587200" y="2695125"/>
            <a:ext cx="14157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ko" sz="1200">
                <a:solidFill>
                  <a:srgbClr val="EA9999"/>
                </a:solidFill>
              </a:rPr>
              <a:t>인공지능 시대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ko" sz="1000"/>
              <a:t>인공지능 발전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새로운 알고리즘 출현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900"/>
              <a:t>- 컴퓨터 성능 개선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cxnSp>
        <p:nvCxnSpPr>
          <p:cNvPr id="90" name="Shape 90"/>
          <p:cNvCxnSpPr/>
          <p:nvPr/>
        </p:nvCxnSpPr>
        <p:spPr>
          <a:xfrm flipH="1">
            <a:off x="7338700" y="2424925"/>
            <a:ext cx="111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/>
          <p:nvPr/>
        </p:nvSpPr>
        <p:spPr>
          <a:xfrm>
            <a:off x="6284225" y="4792525"/>
            <a:ext cx="2513400" cy="13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700"/>
              <a:t>알고리즘으로 배우는 인공지능, 머신러닝, 딥러닝 입문; </a:t>
            </a:r>
          </a:p>
          <a:p>
            <a:pPr lvl="0">
              <a:spcBef>
                <a:spcPts val="0"/>
              </a:spcBef>
              <a:buNone/>
            </a:pPr>
            <a:r>
              <a:rPr lang="ko" sz="700"/>
              <a:t>김의중; </a:t>
            </a:r>
            <a:r>
              <a:rPr lang="ko" sz="700">
                <a:solidFill>
                  <a:schemeClr val="dk1"/>
                </a:solidFill>
              </a:rPr>
              <a:t>위키북스;</a:t>
            </a:r>
            <a:r>
              <a:rPr lang="ko" sz="700"/>
              <a:t> 2016년 07월 13 </a:t>
            </a:r>
          </a:p>
        </p:txBody>
      </p:sp>
      <p:sp>
        <p:nvSpPr>
          <p:cNvPr id="92" name="Shape 92"/>
          <p:cNvSpPr/>
          <p:nvPr/>
        </p:nvSpPr>
        <p:spPr>
          <a:xfrm>
            <a:off x="8411075" y="102475"/>
            <a:ext cx="767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700"/>
              <a:t>인공지능 역사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0" cy="406013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8210450" y="88800"/>
            <a:ext cx="9609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오늘날의 인공지능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Shape 105"/>
          <p:cNvGraphicFramePr/>
          <p:nvPr/>
        </p:nvGraphicFramePr>
        <p:xfrm>
          <a:off x="1772237" y="382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{8AA241B3-5472-4B7D-AD4C-2AE88F8A385B}</a:tableStyleId>
              </a:tblPr>
              <a:tblGrid>
                <a:gridCol w="722000"/>
                <a:gridCol w="722000"/>
                <a:gridCol w="722000"/>
              </a:tblGrid>
              <a:tr h="387600">
                <a:tc gridSpan="3"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AND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06" name="Shape 106"/>
          <p:cNvCxnSpPr/>
          <p:nvPr/>
        </p:nvCxnSpPr>
        <p:spPr>
          <a:xfrm>
            <a:off x="1868237" y="782162"/>
            <a:ext cx="19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3210887" y="788987"/>
            <a:ext cx="6900" cy="18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108" name="Shape 108"/>
          <p:cNvGraphicFramePr/>
          <p:nvPr/>
        </p:nvGraphicFramePr>
        <p:xfrm>
          <a:off x="4629587" y="382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{8AA241B3-5472-4B7D-AD4C-2AE88F8A385B}</a:tableStyleId>
              </a:tblPr>
              <a:tblGrid>
                <a:gridCol w="722000"/>
                <a:gridCol w="722000"/>
                <a:gridCol w="722000"/>
              </a:tblGrid>
              <a:tr h="3876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09" name="Shape 109"/>
          <p:cNvCxnSpPr/>
          <p:nvPr/>
        </p:nvCxnSpPr>
        <p:spPr>
          <a:xfrm>
            <a:off x="4725587" y="782162"/>
            <a:ext cx="19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6068237" y="788987"/>
            <a:ext cx="6900" cy="18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87" y="3788612"/>
            <a:ext cx="39147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62447" y="2934662"/>
            <a:ext cx="15003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100"/>
              <a:t>X 값이 하나라도 1이 있으면 1 아니면 0</a:t>
            </a:r>
          </a:p>
        </p:txBody>
      </p:sp>
      <p:sp>
        <p:nvSpPr>
          <p:cNvPr id="113" name="Shape 113"/>
          <p:cNvSpPr/>
          <p:nvPr/>
        </p:nvSpPr>
        <p:spPr>
          <a:xfrm>
            <a:off x="2137700" y="2934650"/>
            <a:ext cx="1582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100"/>
              <a:t>X 값 모두에 1 이 있을 때만 1 아니면 0</a:t>
            </a:r>
          </a:p>
        </p:txBody>
      </p:sp>
      <p:sp>
        <p:nvSpPr>
          <p:cNvPr id="114" name="Shape 114"/>
          <p:cNvSpPr/>
          <p:nvPr/>
        </p:nvSpPr>
        <p:spPr>
          <a:xfrm>
            <a:off x="8439450" y="95625"/>
            <a:ext cx="767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AND/OR 특징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/>
        </p:nvGraphicFramePr>
        <p:xfrm>
          <a:off x="3318212" y="4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{8AA241B3-5472-4B7D-AD4C-2AE88F8A385B}</a:tableStyleId>
              </a:tblPr>
              <a:tblGrid>
                <a:gridCol w="722000"/>
                <a:gridCol w="722000"/>
                <a:gridCol w="722000"/>
              </a:tblGrid>
              <a:tr h="3876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21" name="Shape 121"/>
          <p:cNvCxnSpPr/>
          <p:nvPr/>
        </p:nvCxnSpPr>
        <p:spPr>
          <a:xfrm>
            <a:off x="3414212" y="823125"/>
            <a:ext cx="19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4756862" y="829950"/>
            <a:ext cx="6900" cy="18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11380" l="0" r="0" t="-11380"/>
          <a:stretch/>
        </p:blipFill>
        <p:spPr>
          <a:xfrm>
            <a:off x="1692449" y="3665450"/>
            <a:ext cx="5742000" cy="6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649" y="4334838"/>
            <a:ext cx="5742000" cy="4385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3803950" y="2865550"/>
            <a:ext cx="1582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100"/>
              <a:t>값이 같으면 0 다르면1</a:t>
            </a:r>
          </a:p>
        </p:txBody>
      </p:sp>
      <p:sp>
        <p:nvSpPr>
          <p:cNvPr id="126" name="Shape 126"/>
          <p:cNvSpPr/>
          <p:nvPr/>
        </p:nvSpPr>
        <p:spPr>
          <a:xfrm>
            <a:off x="8593000" y="67250"/>
            <a:ext cx="5919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XOR 특징 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428425" y="3920775"/>
            <a:ext cx="1974000" cy="29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1291437" y="189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{8AA241B3-5472-4B7D-AD4C-2AE88F8A385B}</a:tableStyleId>
              </a:tblPr>
              <a:tblGrid>
                <a:gridCol w="722000"/>
                <a:gridCol w="722000"/>
                <a:gridCol w="722000"/>
              </a:tblGrid>
              <a:tr h="419725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X</a:t>
                      </a:r>
                      <a:r>
                        <a:rPr baseline="-25000" lang="ko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7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34" name="Shape 134"/>
          <p:cNvCxnSpPr/>
          <p:nvPr/>
        </p:nvCxnSpPr>
        <p:spPr>
          <a:xfrm>
            <a:off x="1387437" y="2319025"/>
            <a:ext cx="19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2730087" y="2325850"/>
            <a:ext cx="6900" cy="18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>
            <p:ph idx="1" type="body"/>
          </p:nvPr>
        </p:nvSpPr>
        <p:spPr>
          <a:xfrm>
            <a:off x="4703750" y="2346350"/>
            <a:ext cx="3148800" cy="16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100"/>
              <a:t>x = Input,  w = weight,  b = bias,   s = sigmoid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a1 </a:t>
            </a:r>
            <a:r>
              <a:rPr lang="ko" sz="1100"/>
              <a:t>= 3,     w</a:t>
            </a:r>
            <a:r>
              <a:rPr baseline="-25000" lang="ko" sz="1100"/>
              <a:t>a2 </a:t>
            </a:r>
            <a:r>
              <a:rPr lang="ko" sz="1100"/>
              <a:t>= 4,        b</a:t>
            </a:r>
            <a:r>
              <a:rPr baseline="-25000" lang="ko" sz="1100"/>
              <a:t>a </a:t>
            </a:r>
            <a:r>
              <a:rPr lang="ko" sz="1100"/>
              <a:t>= -1             </a:t>
            </a:r>
            <a:r>
              <a:rPr baseline="-25000" lang="ko" sz="1100"/>
              <a:t>                            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b1 </a:t>
            </a:r>
            <a:r>
              <a:rPr lang="ko" sz="1100"/>
              <a:t>= -2,    w</a:t>
            </a:r>
            <a:r>
              <a:rPr baseline="-25000" lang="ko" sz="1100"/>
              <a:t>b2 </a:t>
            </a:r>
            <a:r>
              <a:rPr lang="ko" sz="1100"/>
              <a:t>= 1,       b</a:t>
            </a:r>
            <a:r>
              <a:rPr baseline="-25000" lang="ko" sz="1100"/>
              <a:t>b </a:t>
            </a:r>
            <a:r>
              <a:rPr lang="ko" sz="1100"/>
              <a:t>= 10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c1 </a:t>
            </a:r>
            <a:r>
              <a:rPr lang="ko" sz="1100"/>
              <a:t>= -6,   w</a:t>
            </a:r>
            <a:r>
              <a:rPr baseline="-25000" lang="ko" sz="1100"/>
              <a:t>c2 </a:t>
            </a:r>
            <a:r>
              <a:rPr lang="ko" sz="1100"/>
              <a:t>= -2,       b</a:t>
            </a:r>
            <a:r>
              <a:rPr baseline="-25000" lang="ko" sz="1100"/>
              <a:t>c </a:t>
            </a:r>
            <a:r>
              <a:rPr lang="ko" sz="1100"/>
              <a:t>= -10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aseline="-25000"/>
          </a:p>
        </p:txBody>
      </p:sp>
      <p:sp>
        <p:nvSpPr>
          <p:cNvPr id="137" name="Shape 137"/>
          <p:cNvSpPr/>
          <p:nvPr/>
        </p:nvSpPr>
        <p:spPr>
          <a:xfrm>
            <a:off x="8303500" y="129775"/>
            <a:ext cx="9744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XOR 접근 및 예시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307375"/>
            <a:ext cx="51435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275" y="859825"/>
            <a:ext cx="51816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275" y="1355125"/>
            <a:ext cx="62674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50" y="2325875"/>
            <a:ext cx="49053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325" y="113275"/>
            <a:ext cx="39528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250825" y="252750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</a:t>
            </a:r>
          </a:p>
        </p:txBody>
      </p:sp>
      <p:sp>
        <p:nvSpPr>
          <p:cNvPr id="149" name="Shape 149"/>
          <p:cNvSpPr/>
          <p:nvPr/>
        </p:nvSpPr>
        <p:spPr>
          <a:xfrm>
            <a:off x="4250825" y="771925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4250825" y="1325250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3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08750" y="176700"/>
            <a:ext cx="3148800" cy="16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100"/>
              <a:t>x = Input,  w = weight,  b = bias,   s = sigmoid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a1 </a:t>
            </a:r>
            <a:r>
              <a:rPr lang="ko" sz="1100"/>
              <a:t>= 3,     w</a:t>
            </a:r>
            <a:r>
              <a:rPr baseline="-25000" lang="ko" sz="1100"/>
              <a:t>a2 </a:t>
            </a:r>
            <a:r>
              <a:rPr lang="ko" sz="1100"/>
              <a:t>= 4,        b</a:t>
            </a:r>
            <a:r>
              <a:rPr baseline="-25000" lang="ko" sz="1100"/>
              <a:t>a </a:t>
            </a:r>
            <a:r>
              <a:rPr lang="ko" sz="1100"/>
              <a:t>= -1             </a:t>
            </a:r>
            <a:r>
              <a:rPr baseline="-25000" lang="ko" sz="1100"/>
              <a:t>                     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b1 </a:t>
            </a:r>
            <a:r>
              <a:rPr lang="ko" sz="1100"/>
              <a:t>= -2,    w</a:t>
            </a:r>
            <a:r>
              <a:rPr baseline="-25000" lang="ko" sz="1100"/>
              <a:t>b2 </a:t>
            </a:r>
            <a:r>
              <a:rPr lang="ko" sz="1100"/>
              <a:t>= 1,       b</a:t>
            </a:r>
            <a:r>
              <a:rPr baseline="-25000" lang="ko" sz="1100"/>
              <a:t>b </a:t>
            </a:r>
            <a:r>
              <a:rPr lang="ko" sz="1100"/>
              <a:t>= 10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ko" sz="1100"/>
              <a:t>w</a:t>
            </a:r>
            <a:r>
              <a:rPr baseline="-25000" lang="ko" sz="1100"/>
              <a:t>c1 </a:t>
            </a:r>
            <a:r>
              <a:rPr lang="ko" sz="1100"/>
              <a:t>= -6,   w</a:t>
            </a:r>
            <a:r>
              <a:rPr baseline="-25000" lang="ko" sz="1100"/>
              <a:t>c2 </a:t>
            </a:r>
            <a:r>
              <a:rPr lang="ko" sz="1100"/>
              <a:t>= -2,       b</a:t>
            </a:r>
            <a:r>
              <a:rPr baseline="-25000" lang="ko" sz="1100"/>
              <a:t>c </a:t>
            </a:r>
            <a:r>
              <a:rPr lang="ko" sz="1100"/>
              <a:t>= -10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/>
          </a:p>
        </p:txBody>
      </p:sp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850" y="3230550"/>
            <a:ext cx="55911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2862" y="3904225"/>
            <a:ext cx="63531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1127950" y="2565425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1</a:t>
            </a:r>
          </a:p>
        </p:txBody>
      </p:sp>
      <p:sp>
        <p:nvSpPr>
          <p:cNvPr id="155" name="Shape 155"/>
          <p:cNvSpPr/>
          <p:nvPr/>
        </p:nvSpPr>
        <p:spPr>
          <a:xfrm>
            <a:off x="1127950" y="3278400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2</a:t>
            </a:r>
          </a:p>
        </p:txBody>
      </p:sp>
      <p:sp>
        <p:nvSpPr>
          <p:cNvPr id="156" name="Shape 156"/>
          <p:cNvSpPr/>
          <p:nvPr/>
        </p:nvSpPr>
        <p:spPr>
          <a:xfrm>
            <a:off x="1127962" y="4019750"/>
            <a:ext cx="382500" cy="321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3</a:t>
            </a:r>
          </a:p>
        </p:txBody>
      </p:sp>
      <p:sp>
        <p:nvSpPr>
          <p:cNvPr id="157" name="Shape 157"/>
          <p:cNvSpPr/>
          <p:nvPr/>
        </p:nvSpPr>
        <p:spPr>
          <a:xfrm>
            <a:off x="1762025" y="2418050"/>
            <a:ext cx="598800" cy="13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752825" y="4057425"/>
            <a:ext cx="211800" cy="2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762025" y="4019750"/>
            <a:ext cx="598800" cy="32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>
            <a:stCxn id="157" idx="0"/>
          </p:cNvCxnSpPr>
          <p:nvPr/>
        </p:nvCxnSpPr>
        <p:spPr>
          <a:xfrm flipH="1" rot="10800000">
            <a:off x="2061425" y="2172050"/>
            <a:ext cx="1500" cy="24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>
            <a:stCxn id="159" idx="2"/>
            <a:endCxn id="162" idx="0"/>
          </p:cNvCxnSpPr>
          <p:nvPr/>
        </p:nvCxnSpPr>
        <p:spPr>
          <a:xfrm>
            <a:off x="2061425" y="4340750"/>
            <a:ext cx="61200" cy="22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>
            <a:stCxn id="158" idx="2"/>
          </p:cNvCxnSpPr>
          <p:nvPr/>
        </p:nvCxnSpPr>
        <p:spPr>
          <a:xfrm>
            <a:off x="7858725" y="4296525"/>
            <a:ext cx="30600" cy="19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1739075" y="1915525"/>
            <a:ext cx="65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Input </a:t>
            </a:r>
          </a:p>
        </p:txBody>
      </p:sp>
      <p:sp>
        <p:nvSpPr>
          <p:cNvPr id="162" name="Shape 162"/>
          <p:cNvSpPr/>
          <p:nvPr/>
        </p:nvSpPr>
        <p:spPr>
          <a:xfrm>
            <a:off x="1796175" y="4566925"/>
            <a:ext cx="65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Temp</a:t>
            </a:r>
            <a:r>
              <a:rPr lang="ko"/>
              <a:t> </a:t>
            </a:r>
          </a:p>
        </p:txBody>
      </p:sp>
      <p:sp>
        <p:nvSpPr>
          <p:cNvPr id="165" name="Shape 165"/>
          <p:cNvSpPr/>
          <p:nvPr/>
        </p:nvSpPr>
        <p:spPr>
          <a:xfrm>
            <a:off x="7752825" y="4535500"/>
            <a:ext cx="3369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Y</a:t>
            </a:r>
            <a:r>
              <a:rPr lang="ko"/>
              <a:t> </a:t>
            </a:r>
          </a:p>
        </p:txBody>
      </p:sp>
      <p:sp>
        <p:nvSpPr>
          <p:cNvPr id="166" name="Shape 166"/>
          <p:cNvSpPr/>
          <p:nvPr/>
        </p:nvSpPr>
        <p:spPr>
          <a:xfrm>
            <a:off x="8204700" y="76200"/>
            <a:ext cx="1056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>
                <a:solidFill>
                  <a:schemeClr val="dk1"/>
                </a:solidFill>
              </a:rPr>
              <a:t>Forward propagation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284375" y="1251750"/>
            <a:ext cx="8520600" cy="26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1400"/>
              <a:t>역전파 (Back propagation)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ko" sz="1400"/>
              <a:t>Weight를 구할수 있는 알고리즘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ko" sz="1400"/>
              <a:t>이전 Weight 값들이 Error 값에 얼마나영향을 주었는지 계산 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ko" sz="1400"/>
              <a:t>단순히 Neural network 에서 Gradient descent를 Chain rule을 사용하여 단순화 시킨것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-"/>
            </a:pPr>
            <a:r>
              <a:rPr lang="ko" sz="1400"/>
              <a:t>Hidden node 에서 에러를 미분하여 weight를 업데이트 하는 방법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174" name="Shape 174"/>
          <p:cNvSpPr/>
          <p:nvPr/>
        </p:nvSpPr>
        <p:spPr>
          <a:xfrm>
            <a:off x="8771650" y="76200"/>
            <a:ext cx="489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fld id="{00000000-1234-1234-1234-123412341234}" type="slidenum">
              <a:rPr lang="ko"/>
              <a:t>‹#›</a:t>
            </a:fld>
          </a:p>
        </p:txBody>
      </p:sp>
      <p:sp>
        <p:nvSpPr>
          <p:cNvPr id="180" name="Shape 180"/>
          <p:cNvSpPr/>
          <p:nvPr/>
        </p:nvSpPr>
        <p:spPr>
          <a:xfrm>
            <a:off x="8771650" y="76200"/>
            <a:ext cx="4896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700"/>
              <a:t>역전파</a:t>
            </a:r>
          </a:p>
        </p:txBody>
      </p:sp>
      <p:sp>
        <p:nvSpPr>
          <p:cNvPr id="181" name="Shape 181"/>
          <p:cNvSpPr/>
          <p:nvPr/>
        </p:nvSpPr>
        <p:spPr>
          <a:xfrm>
            <a:off x="489037" y="6481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a1</a:t>
            </a:r>
          </a:p>
        </p:txBody>
      </p:sp>
      <p:sp>
        <p:nvSpPr>
          <p:cNvPr id="182" name="Shape 182"/>
          <p:cNvSpPr/>
          <p:nvPr/>
        </p:nvSpPr>
        <p:spPr>
          <a:xfrm>
            <a:off x="489037" y="101912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183" name="Shape 183"/>
          <p:cNvSpPr/>
          <p:nvPr/>
        </p:nvSpPr>
        <p:spPr>
          <a:xfrm>
            <a:off x="489037" y="15929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a2</a:t>
            </a:r>
          </a:p>
        </p:txBody>
      </p:sp>
      <p:sp>
        <p:nvSpPr>
          <p:cNvPr id="184" name="Shape 184"/>
          <p:cNvSpPr/>
          <p:nvPr/>
        </p:nvSpPr>
        <p:spPr>
          <a:xfrm>
            <a:off x="489037" y="20369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185" name="Shape 185"/>
          <p:cNvSpPr/>
          <p:nvPr/>
        </p:nvSpPr>
        <p:spPr>
          <a:xfrm>
            <a:off x="489037" y="27520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b</a:t>
            </a:r>
            <a:r>
              <a:rPr baseline="-25000" lang="ko" sz="900"/>
              <a:t>1</a:t>
            </a:r>
          </a:p>
        </p:txBody>
      </p:sp>
      <p:sp>
        <p:nvSpPr>
          <p:cNvPr id="186" name="Shape 186"/>
          <p:cNvSpPr/>
          <p:nvPr/>
        </p:nvSpPr>
        <p:spPr>
          <a:xfrm>
            <a:off x="489037" y="31229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1</a:t>
            </a:r>
          </a:p>
        </p:txBody>
      </p:sp>
      <p:sp>
        <p:nvSpPr>
          <p:cNvPr id="187" name="Shape 187"/>
          <p:cNvSpPr/>
          <p:nvPr/>
        </p:nvSpPr>
        <p:spPr>
          <a:xfrm>
            <a:off x="489037" y="36967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b</a:t>
            </a:r>
            <a:r>
              <a:rPr baseline="-25000" lang="ko" sz="900"/>
              <a:t>2</a:t>
            </a:r>
          </a:p>
        </p:txBody>
      </p:sp>
      <p:sp>
        <p:nvSpPr>
          <p:cNvPr id="188" name="Shape 188"/>
          <p:cNvSpPr/>
          <p:nvPr/>
        </p:nvSpPr>
        <p:spPr>
          <a:xfrm>
            <a:off x="489037" y="41407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x</a:t>
            </a:r>
            <a:r>
              <a:rPr baseline="-25000" lang="ko" sz="900"/>
              <a:t>2</a:t>
            </a:r>
          </a:p>
        </p:txBody>
      </p:sp>
      <p:sp>
        <p:nvSpPr>
          <p:cNvPr id="189" name="Shape 189"/>
          <p:cNvSpPr/>
          <p:nvPr/>
        </p:nvSpPr>
        <p:spPr>
          <a:xfrm>
            <a:off x="1158512" y="8403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190" name="Shape 190"/>
          <p:cNvSpPr/>
          <p:nvPr/>
        </p:nvSpPr>
        <p:spPr>
          <a:xfrm>
            <a:off x="1158512" y="29604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191" name="Shape 191"/>
          <p:cNvSpPr/>
          <p:nvPr/>
        </p:nvSpPr>
        <p:spPr>
          <a:xfrm>
            <a:off x="1158512" y="3928050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192" name="Shape 192"/>
          <p:cNvSpPr/>
          <p:nvPr/>
        </p:nvSpPr>
        <p:spPr>
          <a:xfrm>
            <a:off x="1158512" y="18597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sp>
        <p:nvSpPr>
          <p:cNvPr id="193" name="Shape 193"/>
          <p:cNvSpPr/>
          <p:nvPr/>
        </p:nvSpPr>
        <p:spPr>
          <a:xfrm>
            <a:off x="1520312" y="64815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a1</a:t>
            </a:r>
          </a:p>
        </p:txBody>
      </p:sp>
      <p:sp>
        <p:nvSpPr>
          <p:cNvPr id="194" name="Shape 194"/>
          <p:cNvSpPr/>
          <p:nvPr/>
        </p:nvSpPr>
        <p:spPr>
          <a:xfrm>
            <a:off x="1479337" y="1609100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a2</a:t>
            </a:r>
          </a:p>
        </p:txBody>
      </p:sp>
      <p:sp>
        <p:nvSpPr>
          <p:cNvPr id="195" name="Shape 195"/>
          <p:cNvSpPr/>
          <p:nvPr/>
        </p:nvSpPr>
        <p:spPr>
          <a:xfrm>
            <a:off x="1520312" y="2761462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</a:t>
            </a:r>
            <a:r>
              <a:rPr baseline="-25000" lang="ko" sz="900"/>
              <a:t>1</a:t>
            </a:r>
          </a:p>
        </p:txBody>
      </p:sp>
      <p:sp>
        <p:nvSpPr>
          <p:cNvPr id="196" name="Shape 196"/>
          <p:cNvSpPr/>
          <p:nvPr/>
        </p:nvSpPr>
        <p:spPr>
          <a:xfrm>
            <a:off x="1437475" y="36967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b2</a:t>
            </a:r>
          </a:p>
        </p:txBody>
      </p:sp>
      <p:sp>
        <p:nvSpPr>
          <p:cNvPr id="197" name="Shape 197"/>
          <p:cNvSpPr/>
          <p:nvPr/>
        </p:nvSpPr>
        <p:spPr>
          <a:xfrm>
            <a:off x="2155412" y="13266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198" name="Shape 198"/>
          <p:cNvSpPr/>
          <p:nvPr/>
        </p:nvSpPr>
        <p:spPr>
          <a:xfrm>
            <a:off x="2155412" y="34304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cxnSp>
        <p:nvCxnSpPr>
          <p:cNvPr id="199" name="Shape 199"/>
          <p:cNvCxnSpPr>
            <a:stCxn id="189" idx="6"/>
            <a:endCxn id="197" idx="1"/>
          </p:cNvCxnSpPr>
          <p:nvPr/>
        </p:nvCxnSpPr>
        <p:spPr>
          <a:xfrm>
            <a:off x="1520312" y="977025"/>
            <a:ext cx="6882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>
            <a:stCxn id="192" idx="6"/>
            <a:endCxn id="197" idx="3"/>
          </p:cNvCxnSpPr>
          <p:nvPr/>
        </p:nvCxnSpPr>
        <p:spPr>
          <a:xfrm flipH="1" rot="10800000">
            <a:off x="1520312" y="1559875"/>
            <a:ext cx="68820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>
            <a:stCxn id="190" idx="6"/>
            <a:endCxn id="198" idx="1"/>
          </p:cNvCxnSpPr>
          <p:nvPr/>
        </p:nvCxnSpPr>
        <p:spPr>
          <a:xfrm>
            <a:off x="1520312" y="3097075"/>
            <a:ext cx="6882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>
            <a:stCxn id="191" idx="6"/>
            <a:endCxn id="198" idx="3"/>
          </p:cNvCxnSpPr>
          <p:nvPr/>
        </p:nvCxnSpPr>
        <p:spPr>
          <a:xfrm flipH="1" rot="10800000">
            <a:off x="1520312" y="3663900"/>
            <a:ext cx="688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3" name="Shape 203"/>
          <p:cNvSpPr/>
          <p:nvPr/>
        </p:nvSpPr>
        <p:spPr>
          <a:xfrm>
            <a:off x="2236787" y="101912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atotal</a:t>
            </a:r>
          </a:p>
        </p:txBody>
      </p:sp>
      <p:sp>
        <p:nvSpPr>
          <p:cNvPr id="204" name="Shape 204"/>
          <p:cNvSpPr/>
          <p:nvPr/>
        </p:nvSpPr>
        <p:spPr>
          <a:xfrm>
            <a:off x="2266237" y="31229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b</a:t>
            </a:r>
            <a:r>
              <a:rPr baseline="-25000" lang="ko" sz="900"/>
              <a:t>total</a:t>
            </a:r>
          </a:p>
        </p:txBody>
      </p:sp>
      <p:sp>
        <p:nvSpPr>
          <p:cNvPr id="205" name="Shape 205"/>
          <p:cNvSpPr/>
          <p:nvPr/>
        </p:nvSpPr>
        <p:spPr>
          <a:xfrm>
            <a:off x="3261987" y="13266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06" name="Shape 206"/>
          <p:cNvSpPr/>
          <p:nvPr/>
        </p:nvSpPr>
        <p:spPr>
          <a:xfrm>
            <a:off x="3261987" y="34304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07" name="Shape 207"/>
          <p:cNvSpPr/>
          <p:nvPr/>
        </p:nvSpPr>
        <p:spPr>
          <a:xfrm>
            <a:off x="2170412" y="2058100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a</a:t>
            </a:r>
          </a:p>
        </p:txBody>
      </p:sp>
      <p:sp>
        <p:nvSpPr>
          <p:cNvPr id="208" name="Shape 208"/>
          <p:cNvSpPr/>
          <p:nvPr/>
        </p:nvSpPr>
        <p:spPr>
          <a:xfrm>
            <a:off x="2170412" y="4187850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b</a:t>
            </a:r>
          </a:p>
        </p:txBody>
      </p:sp>
      <p:cxnSp>
        <p:nvCxnSpPr>
          <p:cNvPr id="209" name="Shape 209"/>
          <p:cNvCxnSpPr>
            <a:stCxn id="197" idx="6"/>
            <a:endCxn id="205" idx="2"/>
          </p:cNvCxnSpPr>
          <p:nvPr/>
        </p:nvCxnSpPr>
        <p:spPr>
          <a:xfrm>
            <a:off x="2517212" y="1463275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>
            <a:stCxn id="198" idx="6"/>
            <a:endCxn id="206" idx="2"/>
          </p:cNvCxnSpPr>
          <p:nvPr/>
        </p:nvCxnSpPr>
        <p:spPr>
          <a:xfrm>
            <a:off x="2517212" y="3567125"/>
            <a:ext cx="7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>
            <a:stCxn id="207" idx="3"/>
            <a:endCxn id="205" idx="4"/>
          </p:cNvCxnSpPr>
          <p:nvPr/>
        </p:nvCxnSpPr>
        <p:spPr>
          <a:xfrm flipH="1" rot="10800000">
            <a:off x="2502212" y="1599850"/>
            <a:ext cx="940800" cy="61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181" idx="3"/>
            <a:endCxn id="189" idx="0"/>
          </p:cNvCxnSpPr>
          <p:nvPr/>
        </p:nvCxnSpPr>
        <p:spPr>
          <a:xfrm>
            <a:off x="939937" y="801900"/>
            <a:ext cx="399600" cy="3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>
            <a:stCxn id="182" idx="3"/>
            <a:endCxn id="189" idx="4"/>
          </p:cNvCxnSpPr>
          <p:nvPr/>
        </p:nvCxnSpPr>
        <p:spPr>
          <a:xfrm flipH="1" rot="10800000">
            <a:off x="939937" y="1113775"/>
            <a:ext cx="399600" cy="59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>
            <a:stCxn id="183" idx="3"/>
            <a:endCxn id="192" idx="0"/>
          </p:cNvCxnSpPr>
          <p:nvPr/>
        </p:nvCxnSpPr>
        <p:spPr>
          <a:xfrm>
            <a:off x="939937" y="1746650"/>
            <a:ext cx="399600" cy="11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>
            <a:stCxn id="184" idx="3"/>
            <a:endCxn id="192" idx="4"/>
          </p:cNvCxnSpPr>
          <p:nvPr/>
        </p:nvCxnSpPr>
        <p:spPr>
          <a:xfrm flipH="1" rot="10800000">
            <a:off x="939937" y="2133050"/>
            <a:ext cx="399600" cy="5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>
            <a:stCxn id="185" idx="3"/>
            <a:endCxn id="190" idx="0"/>
          </p:cNvCxnSpPr>
          <p:nvPr/>
        </p:nvCxnSpPr>
        <p:spPr>
          <a:xfrm>
            <a:off x="939937" y="2905750"/>
            <a:ext cx="399600" cy="5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186" idx="3"/>
            <a:endCxn id="190" idx="4"/>
          </p:cNvCxnSpPr>
          <p:nvPr/>
        </p:nvCxnSpPr>
        <p:spPr>
          <a:xfrm flipH="1" rot="10800000">
            <a:off x="939937" y="3233825"/>
            <a:ext cx="399600" cy="4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>
            <a:stCxn id="187" idx="3"/>
            <a:endCxn id="191" idx="0"/>
          </p:cNvCxnSpPr>
          <p:nvPr/>
        </p:nvCxnSpPr>
        <p:spPr>
          <a:xfrm>
            <a:off x="939937" y="3850500"/>
            <a:ext cx="399600" cy="7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188" idx="3"/>
            <a:endCxn id="191" idx="4"/>
          </p:cNvCxnSpPr>
          <p:nvPr/>
        </p:nvCxnSpPr>
        <p:spPr>
          <a:xfrm flipH="1" rot="10800000">
            <a:off x="939937" y="4201500"/>
            <a:ext cx="399600" cy="9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>
            <a:stCxn id="208" idx="3"/>
            <a:endCxn id="206" idx="4"/>
          </p:cNvCxnSpPr>
          <p:nvPr/>
        </p:nvCxnSpPr>
        <p:spPr>
          <a:xfrm flipH="1" rot="10800000">
            <a:off x="2502212" y="3703800"/>
            <a:ext cx="940800" cy="63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/>
          <p:nvPr/>
        </p:nvSpPr>
        <p:spPr>
          <a:xfrm>
            <a:off x="3984687" y="13095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1</a:t>
            </a:r>
          </a:p>
        </p:txBody>
      </p:sp>
      <p:sp>
        <p:nvSpPr>
          <p:cNvPr id="222" name="Shape 222"/>
          <p:cNvSpPr/>
          <p:nvPr/>
        </p:nvSpPr>
        <p:spPr>
          <a:xfrm>
            <a:off x="4013987" y="341337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Temp</a:t>
            </a:r>
            <a:r>
              <a:rPr baseline="-25000" lang="ko" sz="900"/>
              <a:t>2</a:t>
            </a:r>
          </a:p>
        </p:txBody>
      </p:sp>
      <p:cxnSp>
        <p:nvCxnSpPr>
          <p:cNvPr id="223" name="Shape 223"/>
          <p:cNvCxnSpPr>
            <a:stCxn id="205" idx="6"/>
            <a:endCxn id="221" idx="1"/>
          </p:cNvCxnSpPr>
          <p:nvPr/>
        </p:nvCxnSpPr>
        <p:spPr>
          <a:xfrm>
            <a:off x="3623787" y="1463275"/>
            <a:ext cx="3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>
            <a:stCxn id="206" idx="6"/>
            <a:endCxn id="222" idx="1"/>
          </p:cNvCxnSpPr>
          <p:nvPr/>
        </p:nvCxnSpPr>
        <p:spPr>
          <a:xfrm>
            <a:off x="3623787" y="3567125"/>
            <a:ext cx="3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5" name="Shape 225"/>
          <p:cNvSpPr/>
          <p:nvPr/>
        </p:nvSpPr>
        <p:spPr>
          <a:xfrm>
            <a:off x="4013987" y="7116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c1</a:t>
            </a:r>
          </a:p>
        </p:txBody>
      </p:sp>
      <p:sp>
        <p:nvSpPr>
          <p:cNvPr id="226" name="Shape 226"/>
          <p:cNvSpPr/>
          <p:nvPr/>
        </p:nvSpPr>
        <p:spPr>
          <a:xfrm>
            <a:off x="4043437" y="2943325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w</a:t>
            </a:r>
            <a:r>
              <a:rPr baseline="-25000" lang="ko" sz="900"/>
              <a:t>c2</a:t>
            </a:r>
          </a:p>
        </p:txBody>
      </p:sp>
      <p:sp>
        <p:nvSpPr>
          <p:cNvPr id="227" name="Shape 227"/>
          <p:cNvSpPr/>
          <p:nvPr/>
        </p:nvSpPr>
        <p:spPr>
          <a:xfrm>
            <a:off x="4791387" y="99632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cxnSp>
        <p:nvCxnSpPr>
          <p:cNvPr id="228" name="Shape 228"/>
          <p:cNvCxnSpPr>
            <a:stCxn id="225" idx="3"/>
            <a:endCxn id="227" idx="0"/>
          </p:cNvCxnSpPr>
          <p:nvPr/>
        </p:nvCxnSpPr>
        <p:spPr>
          <a:xfrm>
            <a:off x="4562687" y="865375"/>
            <a:ext cx="409500" cy="13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>
            <a:stCxn id="221" idx="3"/>
            <a:endCxn id="227" idx="4"/>
          </p:cNvCxnSpPr>
          <p:nvPr/>
        </p:nvCxnSpPr>
        <p:spPr>
          <a:xfrm flipH="1" rot="10800000">
            <a:off x="4533387" y="1269775"/>
            <a:ext cx="438900" cy="19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0" name="Shape 230"/>
          <p:cNvSpPr/>
          <p:nvPr/>
        </p:nvSpPr>
        <p:spPr>
          <a:xfrm>
            <a:off x="4895962" y="3161375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X</a:t>
            </a:r>
          </a:p>
        </p:txBody>
      </p:sp>
      <p:cxnSp>
        <p:nvCxnSpPr>
          <p:cNvPr id="231" name="Shape 231"/>
          <p:cNvCxnSpPr>
            <a:stCxn id="226" idx="3"/>
            <a:endCxn id="230" idx="0"/>
          </p:cNvCxnSpPr>
          <p:nvPr/>
        </p:nvCxnSpPr>
        <p:spPr>
          <a:xfrm>
            <a:off x="4592137" y="3097075"/>
            <a:ext cx="484800" cy="6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2" name="Shape 232"/>
          <p:cNvCxnSpPr>
            <a:stCxn id="222" idx="3"/>
            <a:endCxn id="230" idx="4"/>
          </p:cNvCxnSpPr>
          <p:nvPr/>
        </p:nvCxnSpPr>
        <p:spPr>
          <a:xfrm flipH="1" rot="10800000">
            <a:off x="4562687" y="3434825"/>
            <a:ext cx="514200" cy="13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3" name="Shape 233"/>
          <p:cNvSpPr/>
          <p:nvPr/>
        </p:nvSpPr>
        <p:spPr>
          <a:xfrm>
            <a:off x="5190512" y="7390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</a:t>
            </a:r>
            <a:r>
              <a:rPr baseline="-25000" lang="ko" sz="900"/>
              <a:t>1</a:t>
            </a:r>
          </a:p>
        </p:txBody>
      </p:sp>
      <p:sp>
        <p:nvSpPr>
          <p:cNvPr id="234" name="Shape 234"/>
          <p:cNvSpPr/>
          <p:nvPr/>
        </p:nvSpPr>
        <p:spPr>
          <a:xfrm>
            <a:off x="5329237" y="28154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c2</a:t>
            </a:r>
          </a:p>
        </p:txBody>
      </p:sp>
      <p:sp>
        <p:nvSpPr>
          <p:cNvPr id="235" name="Shape 235"/>
          <p:cNvSpPr/>
          <p:nvPr/>
        </p:nvSpPr>
        <p:spPr>
          <a:xfrm>
            <a:off x="6108637" y="1938550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36" name="Shape 236"/>
          <p:cNvSpPr/>
          <p:nvPr/>
        </p:nvSpPr>
        <p:spPr>
          <a:xfrm>
            <a:off x="6398812" y="1624375"/>
            <a:ext cx="450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g</a:t>
            </a:r>
            <a:r>
              <a:rPr baseline="-25000" lang="ko" sz="900"/>
              <a:t>c</a:t>
            </a:r>
            <a:r>
              <a:rPr baseline="-25000" lang="ko" sz="900"/>
              <a:t>total</a:t>
            </a:r>
          </a:p>
        </p:txBody>
      </p:sp>
      <p:cxnSp>
        <p:nvCxnSpPr>
          <p:cNvPr id="237" name="Shape 237"/>
          <p:cNvCxnSpPr>
            <a:stCxn id="227" idx="6"/>
            <a:endCxn id="235" idx="0"/>
          </p:cNvCxnSpPr>
          <p:nvPr/>
        </p:nvCxnSpPr>
        <p:spPr>
          <a:xfrm>
            <a:off x="5153187" y="1132975"/>
            <a:ext cx="1136400" cy="80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>
            <a:stCxn id="230" idx="6"/>
            <a:endCxn id="235" idx="4"/>
          </p:cNvCxnSpPr>
          <p:nvPr/>
        </p:nvCxnSpPr>
        <p:spPr>
          <a:xfrm flipH="1" rot="10800000">
            <a:off x="5257762" y="2211725"/>
            <a:ext cx="1031700" cy="108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/>
          <p:nvPr/>
        </p:nvSpPr>
        <p:spPr>
          <a:xfrm>
            <a:off x="7290562" y="1938537"/>
            <a:ext cx="361800" cy="27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ko" sz="900"/>
              <a:t>+</a:t>
            </a:r>
          </a:p>
        </p:txBody>
      </p:sp>
      <p:sp>
        <p:nvSpPr>
          <p:cNvPr id="240" name="Shape 240"/>
          <p:cNvSpPr/>
          <p:nvPr/>
        </p:nvSpPr>
        <p:spPr>
          <a:xfrm>
            <a:off x="4341037" y="4187837"/>
            <a:ext cx="331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b</a:t>
            </a:r>
            <a:r>
              <a:rPr baseline="-25000" lang="ko" sz="900"/>
              <a:t>c</a:t>
            </a:r>
          </a:p>
        </p:txBody>
      </p:sp>
      <p:cxnSp>
        <p:nvCxnSpPr>
          <p:cNvPr id="241" name="Shape 241"/>
          <p:cNvCxnSpPr>
            <a:stCxn id="240" idx="3"/>
            <a:endCxn id="239" idx="4"/>
          </p:cNvCxnSpPr>
          <p:nvPr/>
        </p:nvCxnSpPr>
        <p:spPr>
          <a:xfrm flipH="1" rot="10800000">
            <a:off x="4672837" y="2211887"/>
            <a:ext cx="2798700" cy="212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>
            <a:stCxn id="235" idx="6"/>
            <a:endCxn id="239" idx="2"/>
          </p:cNvCxnSpPr>
          <p:nvPr/>
        </p:nvCxnSpPr>
        <p:spPr>
          <a:xfrm>
            <a:off x="6470437" y="2075200"/>
            <a:ext cx="8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>
            <a:stCxn id="239" idx="6"/>
          </p:cNvCxnSpPr>
          <p:nvPr/>
        </p:nvCxnSpPr>
        <p:spPr>
          <a:xfrm>
            <a:off x="7652362" y="2075187"/>
            <a:ext cx="609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4" name="Shape 244"/>
          <p:cNvSpPr/>
          <p:nvPr/>
        </p:nvSpPr>
        <p:spPr>
          <a:xfrm>
            <a:off x="8312487" y="1921450"/>
            <a:ext cx="390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00"/>
              <a:t>Y</a:t>
            </a:r>
          </a:p>
        </p:txBody>
      </p:sp>
      <p:sp>
        <p:nvSpPr>
          <p:cNvPr id="245" name="Shape 245"/>
          <p:cNvSpPr/>
          <p:nvPr/>
        </p:nvSpPr>
        <p:spPr>
          <a:xfrm>
            <a:off x="441212" y="695950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41212" y="164147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41212" y="2796400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42387" y="3727650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3984537" y="75617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011712" y="2992525"/>
            <a:ext cx="399600" cy="27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