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autoCompressPictures="0">
  <p:sldMasterIdLst>
    <p:sldMasterId id="214748392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 src" initials="s" lastIdx="1" clrIdx="0"/>
  <p:cmAuthor id="2" name="Shopon Ahmed" initials="SA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74" autoAdjust="0"/>
    <p:restoredTop sz="93986" autoAdjust="0"/>
  </p:normalViewPr>
  <p:slideViewPr>
    <p:cSldViewPr snapToGrid="0" snapToObjects="1">
      <p:cViewPr varScale="1">
        <p:scale>
          <a:sx n="100" d="100"/>
          <a:sy n="100" d="100"/>
        </p:scale>
        <p:origin x="246" y="108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D4DFA9-38CF-7D4C-9EB4-7A6A0A01A9C5}" type="datetime1">
              <a:rPr lang="en-US"/>
              <a:pPr lvl="0">
                <a:defRPr/>
              </a:pPr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08C5D27-E275-914C-B9A8-807C55B0069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09CB90-614C-5144-87C1-67812BEDF5FB}" type="datetime1">
              <a:rPr lang="en-US"/>
              <a:pPr lvl="0">
                <a:defRPr/>
              </a:pPr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36E7EC0-9BE3-5541-9D76-7DE32A6C9D42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215513-E81F-4509-ADF9-DADECDE7E89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C904CD-BB8B-448D-A17E-7807EEB69D4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56524F-598B-4833-840B-69EAD783A8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44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B9A4A1E-915C-4D3A-B42F-268548ADDB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15148" y="0"/>
            <a:ext cx="2448152" cy="2121202"/>
          </a:xfrm>
          <a:custGeom>
            <a:avLst/>
            <a:gdLst>
              <a:gd name="connsiteX0" fmla="*/ 0 w 2448152"/>
              <a:gd name="connsiteY0" fmla="*/ 0 h 2121202"/>
              <a:gd name="connsiteX1" fmla="*/ 2448152 w 2448152"/>
              <a:gd name="connsiteY1" fmla="*/ 0 h 2121202"/>
              <a:gd name="connsiteX2" fmla="*/ 2448152 w 2448152"/>
              <a:gd name="connsiteY2" fmla="*/ 2121202 h 2121202"/>
              <a:gd name="connsiteX3" fmla="*/ 0 w 2448152"/>
              <a:gd name="connsiteY3" fmla="*/ 2121202 h 212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121202">
                <a:moveTo>
                  <a:pt x="0" y="0"/>
                </a:moveTo>
                <a:lnTo>
                  <a:pt x="2448152" y="0"/>
                </a:lnTo>
                <a:lnTo>
                  <a:pt x="2448152" y="2121202"/>
                </a:lnTo>
                <a:lnTo>
                  <a:pt x="0" y="2121202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BA3719F-B7A7-4905-84E2-D20E181DF28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5148" y="2368401"/>
            <a:ext cx="2448152" cy="2792418"/>
          </a:xfrm>
          <a:custGeom>
            <a:avLst/>
            <a:gdLst>
              <a:gd name="connsiteX0" fmla="*/ 0 w 2448152"/>
              <a:gd name="connsiteY0" fmla="*/ 0 h 2792418"/>
              <a:gd name="connsiteX1" fmla="*/ 2448152 w 2448152"/>
              <a:gd name="connsiteY1" fmla="*/ 0 h 2792418"/>
              <a:gd name="connsiteX2" fmla="*/ 2448152 w 2448152"/>
              <a:gd name="connsiteY2" fmla="*/ 2792418 h 2792418"/>
              <a:gd name="connsiteX3" fmla="*/ 0 w 2448152"/>
              <a:gd name="connsiteY3" fmla="*/ 2792418 h 279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792418">
                <a:moveTo>
                  <a:pt x="0" y="0"/>
                </a:moveTo>
                <a:lnTo>
                  <a:pt x="2448152" y="0"/>
                </a:lnTo>
                <a:lnTo>
                  <a:pt x="2448152" y="2792418"/>
                </a:lnTo>
                <a:lnTo>
                  <a:pt x="0" y="2792418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685A981-3CD6-4046-9181-744075FBB5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19797" y="723900"/>
            <a:ext cx="2448153" cy="3094485"/>
          </a:xfrm>
          <a:custGeom>
            <a:avLst/>
            <a:gdLst>
              <a:gd name="connsiteX0" fmla="*/ 0 w 2448153"/>
              <a:gd name="connsiteY0" fmla="*/ 0 h 3094485"/>
              <a:gd name="connsiteX1" fmla="*/ 2448153 w 2448153"/>
              <a:gd name="connsiteY1" fmla="*/ 0 h 3094485"/>
              <a:gd name="connsiteX2" fmla="*/ 2448153 w 2448153"/>
              <a:gd name="connsiteY2" fmla="*/ 3094485 h 3094485"/>
              <a:gd name="connsiteX3" fmla="*/ 0 w 2448153"/>
              <a:gd name="connsiteY3" fmla="*/ 3094485 h 309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3" h="3094485">
                <a:moveTo>
                  <a:pt x="0" y="0"/>
                </a:moveTo>
                <a:lnTo>
                  <a:pt x="2448153" y="0"/>
                </a:lnTo>
                <a:lnTo>
                  <a:pt x="2448153" y="3094485"/>
                </a:lnTo>
                <a:lnTo>
                  <a:pt x="0" y="3094485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25E7CB4-6988-44DD-82BD-1E87EC90D22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19799" y="4065584"/>
            <a:ext cx="2448152" cy="2068516"/>
          </a:xfrm>
          <a:custGeom>
            <a:avLst/>
            <a:gdLst>
              <a:gd name="connsiteX0" fmla="*/ 0 w 2448152"/>
              <a:gd name="connsiteY0" fmla="*/ 0 h 2068516"/>
              <a:gd name="connsiteX1" fmla="*/ 2448152 w 2448152"/>
              <a:gd name="connsiteY1" fmla="*/ 0 h 2068516"/>
              <a:gd name="connsiteX2" fmla="*/ 2448152 w 2448152"/>
              <a:gd name="connsiteY2" fmla="*/ 2068516 h 2068516"/>
              <a:gd name="connsiteX3" fmla="*/ 0 w 2448152"/>
              <a:gd name="connsiteY3" fmla="*/ 2068516 h 20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068516">
                <a:moveTo>
                  <a:pt x="0" y="0"/>
                </a:moveTo>
                <a:lnTo>
                  <a:pt x="2448152" y="0"/>
                </a:lnTo>
                <a:lnTo>
                  <a:pt x="2448152" y="2068516"/>
                </a:lnTo>
                <a:lnTo>
                  <a:pt x="0" y="2068516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875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CDF60E-0CE2-4DC2-90B4-A0ABDB966D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10250" y="2368398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321818-21E3-47EC-9DAC-C39F39CACF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10250" y="4736797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30733A-42E6-47A0-AC59-B11018CF97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10250" y="0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3113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B4A7C3FA-8A7E-4A54-8FA5-BD56F6D88D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927" y="728385"/>
            <a:ext cx="10134148" cy="4432437"/>
          </a:xfrm>
          <a:custGeom>
            <a:avLst/>
            <a:gdLst>
              <a:gd name="connsiteX0" fmla="*/ 0 w 5372102"/>
              <a:gd name="connsiteY0" fmla="*/ 0 h 4438643"/>
              <a:gd name="connsiteX1" fmla="*/ 5372102 w 5372102"/>
              <a:gd name="connsiteY1" fmla="*/ 0 h 4438643"/>
              <a:gd name="connsiteX2" fmla="*/ 5372102 w 5372102"/>
              <a:gd name="connsiteY2" fmla="*/ 4438643 h 4438643"/>
              <a:gd name="connsiteX3" fmla="*/ 0 w 5372102"/>
              <a:gd name="connsiteY3" fmla="*/ 4438643 h 443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02" h="4438643">
                <a:moveTo>
                  <a:pt x="0" y="0"/>
                </a:moveTo>
                <a:lnTo>
                  <a:pt x="5372102" y="0"/>
                </a:lnTo>
                <a:lnTo>
                  <a:pt x="5372102" y="4438643"/>
                </a:lnTo>
                <a:lnTo>
                  <a:pt x="0" y="443864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FA2BE-2FB3-4D06-A462-7B00317BC3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9964" y="723900"/>
            <a:ext cx="2405875" cy="1953983"/>
          </a:xfrm>
          <a:custGeom>
            <a:avLst/>
            <a:gdLst>
              <a:gd name="connsiteX0" fmla="*/ 0 w 2405875"/>
              <a:gd name="connsiteY0" fmla="*/ 0 h 1953983"/>
              <a:gd name="connsiteX1" fmla="*/ 2405875 w 2405875"/>
              <a:gd name="connsiteY1" fmla="*/ 0 h 1953983"/>
              <a:gd name="connsiteX2" fmla="*/ 2405875 w 2405875"/>
              <a:gd name="connsiteY2" fmla="*/ 1953983 h 1953983"/>
              <a:gd name="connsiteX3" fmla="*/ 0 w 2405875"/>
              <a:gd name="connsiteY3" fmla="*/ 1953983 h 195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875" h="1953983">
                <a:moveTo>
                  <a:pt x="0" y="0"/>
                </a:moveTo>
                <a:lnTo>
                  <a:pt x="2405875" y="0"/>
                </a:lnTo>
                <a:lnTo>
                  <a:pt x="2405875" y="1953983"/>
                </a:lnTo>
                <a:lnTo>
                  <a:pt x="0" y="195398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4876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DDA87-A233-48E8-B461-2583F74A77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7" y="1"/>
            <a:ext cx="5067303" cy="5160822"/>
          </a:xfrm>
          <a:custGeom>
            <a:avLst/>
            <a:gdLst>
              <a:gd name="connsiteX0" fmla="*/ 0 w 5372102"/>
              <a:gd name="connsiteY0" fmla="*/ 0 h 4438643"/>
              <a:gd name="connsiteX1" fmla="*/ 5372102 w 5372102"/>
              <a:gd name="connsiteY1" fmla="*/ 0 h 4438643"/>
              <a:gd name="connsiteX2" fmla="*/ 5372102 w 5372102"/>
              <a:gd name="connsiteY2" fmla="*/ 4438643 h 4438643"/>
              <a:gd name="connsiteX3" fmla="*/ 0 w 5372102"/>
              <a:gd name="connsiteY3" fmla="*/ 4438643 h 443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02" h="4438643">
                <a:moveTo>
                  <a:pt x="0" y="0"/>
                </a:moveTo>
                <a:lnTo>
                  <a:pt x="5372102" y="0"/>
                </a:lnTo>
                <a:lnTo>
                  <a:pt x="5372102" y="4438643"/>
                </a:lnTo>
                <a:lnTo>
                  <a:pt x="0" y="443864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1832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4D28F4-261D-4270-94C0-CE0BA6277D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6591300" cy="4089535"/>
          </a:xfrm>
          <a:custGeom>
            <a:avLst/>
            <a:gdLst>
              <a:gd name="connsiteX0" fmla="*/ 0 w 6591300"/>
              <a:gd name="connsiteY0" fmla="*/ 0 h 4089535"/>
              <a:gd name="connsiteX1" fmla="*/ 6591300 w 6591300"/>
              <a:gd name="connsiteY1" fmla="*/ 0 h 4089535"/>
              <a:gd name="connsiteX2" fmla="*/ 6591300 w 6591300"/>
              <a:gd name="connsiteY2" fmla="*/ 4089535 h 4089535"/>
              <a:gd name="connsiteX3" fmla="*/ 0 w 6591300"/>
              <a:gd name="connsiteY3" fmla="*/ 4089535 h 408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0" h="4089535">
                <a:moveTo>
                  <a:pt x="0" y="0"/>
                </a:moveTo>
                <a:lnTo>
                  <a:pt x="6591300" y="0"/>
                </a:lnTo>
                <a:lnTo>
                  <a:pt x="6591300" y="4089535"/>
                </a:lnTo>
                <a:lnTo>
                  <a:pt x="0" y="4089535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5B8EA13-C7D0-458A-99B3-E6ADD6FB9D2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28927" y="3429000"/>
            <a:ext cx="5067187" cy="3429000"/>
          </a:xfrm>
          <a:custGeom>
            <a:avLst/>
            <a:gdLst>
              <a:gd name="connsiteX0" fmla="*/ 0 w 5067187"/>
              <a:gd name="connsiteY0" fmla="*/ 0 h 3429000"/>
              <a:gd name="connsiteX1" fmla="*/ 5067187 w 5067187"/>
              <a:gd name="connsiteY1" fmla="*/ 0 h 3429000"/>
              <a:gd name="connsiteX2" fmla="*/ 5067187 w 5067187"/>
              <a:gd name="connsiteY2" fmla="*/ 3429000 h 3429000"/>
              <a:gd name="connsiteX3" fmla="*/ 0 w 5067187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187" h="3429000">
                <a:moveTo>
                  <a:pt x="0" y="0"/>
                </a:moveTo>
                <a:lnTo>
                  <a:pt x="5067187" y="0"/>
                </a:lnTo>
                <a:lnTo>
                  <a:pt x="5067187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1817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5FA4E7-44C2-4989-BA60-B30408755F0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4199" y="723900"/>
            <a:ext cx="4468874" cy="1802698"/>
          </a:xfrm>
          <a:custGeom>
            <a:avLst/>
            <a:gdLst>
              <a:gd name="connsiteX0" fmla="*/ 886296 w 4468874"/>
              <a:gd name="connsiteY0" fmla="*/ 0 h 1802698"/>
              <a:gd name="connsiteX1" fmla="*/ 4468874 w 4468874"/>
              <a:gd name="connsiteY1" fmla="*/ 0 h 1802698"/>
              <a:gd name="connsiteX2" fmla="*/ 3582577 w 4468874"/>
              <a:gd name="connsiteY2" fmla="*/ 1802698 h 1802698"/>
              <a:gd name="connsiteX3" fmla="*/ 0 w 4468874"/>
              <a:gd name="connsiteY3" fmla="*/ 1802698 h 180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874" h="1802698">
                <a:moveTo>
                  <a:pt x="886296" y="0"/>
                </a:moveTo>
                <a:lnTo>
                  <a:pt x="4468874" y="0"/>
                </a:lnTo>
                <a:lnTo>
                  <a:pt x="3582577" y="1802698"/>
                </a:lnTo>
                <a:lnTo>
                  <a:pt x="0" y="1802698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72A098-0103-4E49-9B23-6AABD972FA7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94426" y="2355149"/>
            <a:ext cx="4468874" cy="1802699"/>
          </a:xfrm>
          <a:custGeom>
            <a:avLst/>
            <a:gdLst>
              <a:gd name="connsiteX0" fmla="*/ 886297 w 4468874"/>
              <a:gd name="connsiteY0" fmla="*/ 0 h 1802699"/>
              <a:gd name="connsiteX1" fmla="*/ 4468874 w 4468874"/>
              <a:gd name="connsiteY1" fmla="*/ 0 h 1802699"/>
              <a:gd name="connsiteX2" fmla="*/ 3582577 w 4468874"/>
              <a:gd name="connsiteY2" fmla="*/ 1802699 h 1802699"/>
              <a:gd name="connsiteX3" fmla="*/ 0 w 4468874"/>
              <a:gd name="connsiteY3" fmla="*/ 1802699 h 18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874" h="1802699">
                <a:moveTo>
                  <a:pt x="886297" y="0"/>
                </a:moveTo>
                <a:lnTo>
                  <a:pt x="4468874" y="0"/>
                </a:lnTo>
                <a:lnTo>
                  <a:pt x="3582577" y="1802699"/>
                </a:lnTo>
                <a:lnTo>
                  <a:pt x="0" y="1802699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46C0F7-93C9-41CE-BEA9-CB9C4BCB61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20572" y="4329298"/>
            <a:ext cx="4469909" cy="1804803"/>
          </a:xfrm>
          <a:custGeom>
            <a:avLst/>
            <a:gdLst>
              <a:gd name="connsiteX0" fmla="*/ 887332 w 4469909"/>
              <a:gd name="connsiteY0" fmla="*/ 0 h 1804803"/>
              <a:gd name="connsiteX1" fmla="*/ 4469909 w 4469909"/>
              <a:gd name="connsiteY1" fmla="*/ 0 h 1804803"/>
              <a:gd name="connsiteX2" fmla="*/ 3582578 w 4469909"/>
              <a:gd name="connsiteY2" fmla="*/ 1804803 h 1804803"/>
              <a:gd name="connsiteX3" fmla="*/ 0 w 4469909"/>
              <a:gd name="connsiteY3" fmla="*/ 1804803 h 180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909" h="1804803">
                <a:moveTo>
                  <a:pt x="887332" y="0"/>
                </a:moveTo>
                <a:lnTo>
                  <a:pt x="4469909" y="0"/>
                </a:lnTo>
                <a:lnTo>
                  <a:pt x="3582578" y="1804803"/>
                </a:lnTo>
                <a:lnTo>
                  <a:pt x="0" y="18048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41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B4FEFFC-7B31-4ABE-B500-3F18038ACCD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97E74C7-F7D6-4DC1-BF5C-C1F7572F4CD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144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5B1ECBA-F2A1-44EF-8D3A-AD862DAFBE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A4690AF-1A44-4EA1-935D-76C5696D5D1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839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5EE81-FC52-4C5F-9E32-B3442877B81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19600" y="723899"/>
            <a:ext cx="4943475" cy="2581501"/>
          </a:xfrm>
          <a:custGeom>
            <a:avLst/>
            <a:gdLst>
              <a:gd name="connsiteX0" fmla="*/ 0 w 4943475"/>
              <a:gd name="connsiteY0" fmla="*/ 0 h 2581501"/>
              <a:gd name="connsiteX1" fmla="*/ 4943475 w 4943475"/>
              <a:gd name="connsiteY1" fmla="*/ 0 h 2581501"/>
              <a:gd name="connsiteX2" fmla="*/ 4943475 w 4943475"/>
              <a:gd name="connsiteY2" fmla="*/ 2581501 h 2581501"/>
              <a:gd name="connsiteX3" fmla="*/ 0 w 4943475"/>
              <a:gd name="connsiteY3" fmla="*/ 2581501 h 258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475" h="2581501">
                <a:moveTo>
                  <a:pt x="0" y="0"/>
                </a:moveTo>
                <a:lnTo>
                  <a:pt x="4943475" y="0"/>
                </a:lnTo>
                <a:lnTo>
                  <a:pt x="4943475" y="2581501"/>
                </a:lnTo>
                <a:lnTo>
                  <a:pt x="0" y="2581501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5F639FD-8DD9-42C9-A17C-B9F8DCCD62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926" y="3552599"/>
            <a:ext cx="4943250" cy="2581501"/>
          </a:xfrm>
          <a:custGeom>
            <a:avLst/>
            <a:gdLst>
              <a:gd name="connsiteX0" fmla="*/ 0 w 4943250"/>
              <a:gd name="connsiteY0" fmla="*/ 0 h 2581501"/>
              <a:gd name="connsiteX1" fmla="*/ 4943250 w 4943250"/>
              <a:gd name="connsiteY1" fmla="*/ 0 h 2581501"/>
              <a:gd name="connsiteX2" fmla="*/ 4943250 w 4943250"/>
              <a:gd name="connsiteY2" fmla="*/ 2581501 h 2581501"/>
              <a:gd name="connsiteX3" fmla="*/ 0 w 4943250"/>
              <a:gd name="connsiteY3" fmla="*/ 2581501 h 258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250" h="2581501">
                <a:moveTo>
                  <a:pt x="0" y="0"/>
                </a:moveTo>
                <a:lnTo>
                  <a:pt x="4943250" y="0"/>
                </a:lnTo>
                <a:lnTo>
                  <a:pt x="4943250" y="2581501"/>
                </a:lnTo>
                <a:lnTo>
                  <a:pt x="0" y="2581501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5505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FC19A4F-4394-4383-904A-AA3B8C6D6EB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514850" y="723900"/>
            <a:ext cx="3162300" cy="4436922"/>
          </a:xfrm>
          <a:custGeom>
            <a:avLst/>
            <a:gdLst>
              <a:gd name="connsiteX0" fmla="*/ 0 w 3162300"/>
              <a:gd name="connsiteY0" fmla="*/ 0 h 4436922"/>
              <a:gd name="connsiteX1" fmla="*/ 3162300 w 3162300"/>
              <a:gd name="connsiteY1" fmla="*/ 0 h 4436922"/>
              <a:gd name="connsiteX2" fmla="*/ 3162300 w 3162300"/>
              <a:gd name="connsiteY2" fmla="*/ 4436922 h 4436922"/>
              <a:gd name="connsiteX3" fmla="*/ 0 w 3162300"/>
              <a:gd name="connsiteY3" fmla="*/ 4436922 h 443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436922">
                <a:moveTo>
                  <a:pt x="0" y="0"/>
                </a:moveTo>
                <a:lnTo>
                  <a:pt x="3162300" y="0"/>
                </a:lnTo>
                <a:lnTo>
                  <a:pt x="3162300" y="4436922"/>
                </a:lnTo>
                <a:lnTo>
                  <a:pt x="0" y="4436922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8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31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BB05D2-FB52-48D4-B4EA-ACA16E680C6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BB4FD-859C-463A-BCCA-EE04E6FA5DC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8E4521-F1B3-4138-96EE-F0FC0869604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D1EDD-B37C-49D4-A7FE-70073E935784}"/>
              </a:ext>
            </a:extLst>
          </p:cNvPr>
          <p:cNvSpPr/>
          <p:nvPr userDrawn="1"/>
        </p:nvSpPr>
        <p:spPr>
          <a:xfrm>
            <a:off x="0" y="6141185"/>
            <a:ext cx="1028926" cy="71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200" y="6317030"/>
            <a:ext cx="528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Montserrat Light" panose="00000400000000000000" pitchFamily="50" charset="0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76" r:id="rId2"/>
    <p:sldLayoutId id="2147483880" r:id="rId3"/>
    <p:sldLayoutId id="2147483895" r:id="rId4"/>
    <p:sldLayoutId id="2147483899" r:id="rId5"/>
    <p:sldLayoutId id="2147483918" r:id="rId6"/>
    <p:sldLayoutId id="2147483914" r:id="rId7"/>
    <p:sldLayoutId id="2147483925" r:id="rId8"/>
    <p:sldLayoutId id="2147483890" r:id="rId9"/>
    <p:sldLayoutId id="2147483904" r:id="rId10"/>
    <p:sldLayoutId id="2147483891" r:id="rId11"/>
    <p:sldLayoutId id="2147483879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memberList.jsp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updateMember.jsp" TargetMode="External" /><Relationship Id="rId4" Type="http://schemas.openxmlformats.org/officeDocument/2006/relationships/hyperlink" Target="https://github.com/jungwoo25/java-study/blob/main/JSP/09_shop/%ED%99%88%EC%87%BC%ED%95%91%ED%9A%8C%EC%9B%90%EA%B4%80%EB%A6%AC(%ED%8F%AC%ED%8A%B8%ED%8F%B4%EB%A6%AC%EC%98%A4%EC%9A%A9)/updateMemberPro.jsp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hyperlink" Target="https://github.com/jungwoo25/java-study/blob/main/JSP/09_shop/%ED%99%88%EC%87%BC%ED%95%91%ED%9A%8C%EC%9B%90%EA%B4%80%EB%A6%AC(%ED%8F%AC%ED%8A%B8%ED%8F%B4%EB%A6%AC%EC%98%A4%EC%9A%A9)/memberListDeletePro.jsp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saleList.jsp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github.com/jungwoo25/java-study/tree/main/JSP/09_shop/%ED%99%88%EC%87%BC%ED%95%91%ED%9A%8C%EC%9B%90%EA%B4%80%EB%A6%AC(%ED%8F%AC%ED%8A%B8%ED%8F%B4%EB%A6%AC%EC%98%A4%EC%9A%A9)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hyperlink" Target="https://github.com/jungwoo25/java-study/blob/main/JSP/09_shop/%ED%99%88%EC%87%BC%ED%95%91%ED%9A%8C%EC%9B%90%EA%B4%80%EB%A6%AC(%ED%8F%AC%ED%8A%B8%ED%8F%B4%EB%A6%AC%EC%98%A4%EC%9A%A9)/DB.jsp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index.jsp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insertMember.jsp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hyperlink" Target="https://github.com/jungwoo25/java-study/blob/main/JSP/09_shop/%ED%99%88%EC%87%BC%ED%95%91%ED%9A%8C%EC%9B%90%EA%B4%80%EB%A6%AC(%ED%8F%AC%ED%8A%B8%ED%8F%B4%EB%A6%AC%EC%98%A4%EC%9A%A9)/insertMemberPro.js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9CFF762-BB5D-49A5-A400-8C777690F9CE}"/>
              </a:ext>
            </a:extLst>
          </p:cNvPr>
          <p:cNvSpPr txBox="1"/>
          <p:nvPr/>
        </p:nvSpPr>
        <p:spPr>
          <a:xfrm>
            <a:off x="329460" y="3013934"/>
            <a:ext cx="5351496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5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Lato" panose="020F0502020204030203" pitchFamily="34" charset="0"/>
              </a:rPr>
              <a:t>지원자</a:t>
            </a:r>
            <a:endParaRPr lang="en-US" altLang="ko-KR" sz="4500" b="1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" panose="020F0502020204030203" pitchFamily="34" charset="0"/>
            </a:endParaRPr>
          </a:p>
          <a:p>
            <a:pPr algn="r"/>
            <a:r>
              <a:rPr lang="ko-KR" altLang="en-US" sz="45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 panose="020F0502020204030203" pitchFamily="34" charset="0"/>
              </a:rPr>
              <a:t> 고 정 우 </a:t>
            </a:r>
            <a:r>
              <a:rPr lang="ko-KR" altLang="en-US" sz="45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Lato" panose="020F0502020204030203" pitchFamily="34" charset="0"/>
              </a:rPr>
              <a:t>입니다</a:t>
            </a:r>
            <a:r>
              <a:rPr lang="en-US" altLang="ko-KR" sz="45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Lato" panose="020F0502020204030203" pitchFamily="34" charset="0"/>
              </a:rPr>
              <a:t>.</a:t>
            </a:r>
          </a:p>
          <a:p>
            <a:pPr algn="r"/>
            <a:endParaRPr lang="en-US" sz="4500" b="1" dirty="0">
              <a:latin typeface="HY헤드라인M" panose="02030600000101010101" pitchFamily="18" charset="-127"/>
              <a:ea typeface="HY헤드라인M" panose="02030600000101010101" pitchFamily="18" charset="-127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38C14-7DB0-402D-BEAA-A333858A855A}"/>
              </a:ext>
            </a:extLst>
          </p:cNvPr>
          <p:cNvSpPr txBox="1"/>
          <p:nvPr/>
        </p:nvSpPr>
        <p:spPr>
          <a:xfrm>
            <a:off x="6645316" y="3429000"/>
            <a:ext cx="53514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공부가 취미인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고정우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긍정적인 성격</a:t>
            </a:r>
            <a:r>
              <a:rPr lang="en-US" altLang="ko-KR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지치지 않고 공부할 수 있는</a:t>
            </a:r>
            <a:endParaRPr lang="en-US" altLang="ko-KR" sz="14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호기심과 열정을 지닌 것이 제 가장 큰 장점입니다</a:t>
            </a:r>
            <a:r>
              <a:rPr lang="en-US" altLang="ko-KR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4B94E-1E6F-45D1-9228-B0F0C124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CAD7BD-7116-4DA7-BC03-BA3B3EA3D585}"/>
              </a:ext>
            </a:extLst>
          </p:cNvPr>
          <p:cNvCxnSpPr>
            <a:cxnSpLocks/>
          </p:cNvCxnSpPr>
          <p:nvPr/>
        </p:nvCxnSpPr>
        <p:spPr>
          <a:xfrm>
            <a:off x="1028813" y="723900"/>
            <a:ext cx="101343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953CAF-397C-494B-A201-E1193FE5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530363" y="1669660"/>
            <a:ext cx="2093681" cy="1874538"/>
          </a:xfrm>
          <a:prstGeom prst="rect">
            <a:avLst/>
          </a:prstGeom>
          <a:solidFill>
            <a:srgbClr val="1B48F4">
              <a:alpha val="29000"/>
            </a:srgbClr>
          </a:solidFill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70CD67-5E9B-495A-8251-E19E4343CCEA}"/>
              </a:ext>
            </a:extLst>
          </p:cNvPr>
          <p:cNvSpPr txBox="1"/>
          <p:nvPr/>
        </p:nvSpPr>
        <p:spPr>
          <a:xfrm>
            <a:off x="6645316" y="2814037"/>
            <a:ext cx="22820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Montserrat "/>
                <a:ea typeface="Montserrat Black" charset="0"/>
                <a:cs typeface="Montserrat Black" charset="0"/>
              </a:rPr>
              <a:t>INTRODUCE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F5DEA-B7AD-498C-AC88-CB89B550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39" y="1065903"/>
            <a:ext cx="1888037" cy="23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9403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6" y="586731"/>
            <a:ext cx="7504954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회원목록</a:t>
            </a:r>
            <a:r>
              <a:rPr lang="en-US" altLang="ko-KR" sz="3200">
                <a:latin typeface="한컴 말랑말랑 Bold"/>
                <a:ea typeface="한컴 말랑말랑 Bold"/>
              </a:rPr>
              <a:t> </a:t>
            </a:r>
            <a:r>
              <a:rPr lang="ko-KR" altLang="en-US" sz="3200">
                <a:latin typeface="한컴 말랑말랑 Bold"/>
                <a:ea typeface="한컴 말랑말랑 Bold"/>
              </a:rPr>
              <a:t>조회</a:t>
            </a:r>
            <a:r>
              <a:rPr lang="en-US" altLang="ko-KR" sz="3200">
                <a:latin typeface="한컴 말랑말랑 Bold"/>
                <a:ea typeface="한컴 말랑말랑 Bold"/>
              </a:rPr>
              <a:t> / </a:t>
            </a:r>
            <a:r>
              <a:rPr lang="ko-KR" altLang="en-US" sz="3200">
                <a:latin typeface="한컴 말랑말랑 Bold"/>
                <a:ea typeface="한컴 말랑말랑 Bold"/>
              </a:rPr>
              <a:t>수정 </a:t>
            </a:r>
            <a:r>
              <a:rPr lang="en-US" altLang="ko-KR" sz="3200">
                <a:latin typeface="한컴 말랑말랑 Bold"/>
                <a:ea typeface="한컴 말랑말랑 Bold"/>
              </a:rPr>
              <a:t>/</a:t>
            </a:r>
            <a:r>
              <a:rPr lang="ko-KR" altLang="en-US" sz="3200">
                <a:latin typeface="한컴 말랑말랑 Bold"/>
                <a:ea typeface="한컴 말랑말랑 Bold"/>
              </a:rPr>
              <a:t> 삭제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2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0284" y="1646730"/>
            <a:ext cx="3618002" cy="252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다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회원목록 </a:t>
            </a:r>
            <a:r>
              <a:rPr lang="en-US" altLang="ko-KR" sz="1400" b="1">
                <a:latin typeface="한컴 고딕"/>
                <a:ea typeface="한컴 고딕"/>
              </a:rPr>
              <a:t>/</a:t>
            </a:r>
            <a:r>
              <a:rPr lang="ko-KR" altLang="en-US" sz="1400" b="1">
                <a:latin typeface="한컴 고딕"/>
                <a:ea typeface="한컴 고딕"/>
              </a:rPr>
              <a:t> 조회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회원목록조회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강사테이블과 회원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테이블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수강테이블에 입력된 정보가 조회된다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회원정보조회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화면은 회원번호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회원성명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전화번호</a:t>
            </a:r>
            <a:r>
              <a:rPr lang="en-US" altLang="ko-KR" sz="1100">
                <a:latin typeface="한컴 고딕"/>
                <a:ea typeface="한컴 고딕"/>
              </a:rPr>
              <a:t>,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통신사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가입일자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고객등급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거주지역</a:t>
            </a:r>
            <a:r>
              <a:rPr lang="en-US" altLang="ko-KR" sz="1100">
                <a:latin typeface="한컴 고딕"/>
                <a:ea typeface="한컴 고딕"/>
              </a:rPr>
              <a:t>,</a:t>
            </a:r>
            <a:r>
              <a:rPr lang="ko-KR" altLang="en-US" sz="1100">
                <a:latin typeface="한컴 고딕"/>
                <a:ea typeface="한컴 고딕"/>
              </a:rPr>
              <a:t>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 삭제 항목으로 구성되어있다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③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가입일자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항목은 </a:t>
            </a:r>
            <a:r>
              <a:rPr lang="en-US" altLang="ko-KR" sz="1100">
                <a:latin typeface="한컴 고딕"/>
                <a:ea typeface="한컴 고딕"/>
              </a:rPr>
              <a:t>“YYYY</a:t>
            </a:r>
            <a:r>
              <a:rPr lang="ko-KR" altLang="en-US" sz="1100">
                <a:latin typeface="한컴 고딕"/>
                <a:ea typeface="한컴 고딕"/>
              </a:rPr>
              <a:t>년</a:t>
            </a:r>
            <a:r>
              <a:rPr lang="en-US" altLang="ko-KR" sz="1100">
                <a:latin typeface="한컴 고딕"/>
                <a:ea typeface="한컴 고딕"/>
              </a:rPr>
              <a:t>MM</a:t>
            </a:r>
            <a:r>
              <a:rPr lang="ko-KR" altLang="en-US" sz="1100">
                <a:latin typeface="한컴 고딕"/>
                <a:ea typeface="한컴 고딕"/>
              </a:rPr>
              <a:t>월</a:t>
            </a:r>
            <a:r>
              <a:rPr lang="en-US" altLang="ko-KR" sz="1100">
                <a:latin typeface="한컴 고딕"/>
                <a:ea typeface="한컴 고딕"/>
              </a:rPr>
              <a:t>”</a:t>
            </a:r>
            <a:r>
              <a:rPr lang="ko-KR" altLang="en-US" sz="1100">
                <a:latin typeface="한컴 고딕"/>
                <a:ea typeface="한컴 고딕"/>
              </a:rPr>
              <a:t>형식으로 화면에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</a:t>
            </a:r>
            <a:r>
              <a:rPr lang="ko-KR" altLang="en-US" sz="1100">
                <a:latin typeface="한컴 고딕"/>
                <a:ea typeface="한컴 고딕"/>
              </a:rPr>
              <a:t>나타나도록 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ko-KR" altLang="en-US" sz="1100">
              <a:latin typeface="한컴 고딕"/>
              <a:ea typeface="한컴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173" y="1646730"/>
            <a:ext cx="6691112" cy="454725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7830910" y="4170045"/>
            <a:ext cx="3382348" cy="314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>
                <a:hlinkClick r:id="rId3"/>
              </a:rPr>
              <a:t>memberList.jsp</a:t>
            </a:r>
            <a:r>
              <a:rPr lang="ko-KR" altLang="en-US" sz="1500">
                <a:hlinkClick r:id="rId3"/>
              </a:rPr>
              <a:t>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6" y="586731"/>
            <a:ext cx="7504954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회원목록</a:t>
            </a:r>
            <a:r>
              <a:rPr lang="en-US" altLang="ko-KR" sz="3200">
                <a:latin typeface="한컴 말랑말랑 Bold"/>
                <a:ea typeface="한컴 말랑말랑 Bold"/>
              </a:rPr>
              <a:t> </a:t>
            </a:r>
            <a:r>
              <a:rPr lang="ko-KR" altLang="en-US" sz="3200">
                <a:latin typeface="한컴 말랑말랑 Bold"/>
                <a:ea typeface="한컴 말랑말랑 Bold"/>
              </a:rPr>
              <a:t>조회</a:t>
            </a:r>
            <a:r>
              <a:rPr lang="en-US" altLang="ko-KR" sz="3200">
                <a:latin typeface="한컴 말랑말랑 Bold"/>
                <a:ea typeface="한컴 말랑말랑 Bold"/>
              </a:rPr>
              <a:t> / </a:t>
            </a:r>
            <a:r>
              <a:rPr lang="ko-KR" altLang="en-US" sz="3200">
                <a:latin typeface="한컴 말랑말랑 Bold"/>
                <a:ea typeface="한컴 말랑말랑 Bold"/>
              </a:rPr>
              <a:t>수정 </a:t>
            </a:r>
            <a:r>
              <a:rPr lang="en-US" altLang="ko-KR" sz="3200">
                <a:latin typeface="한컴 말랑말랑 Bold"/>
                <a:ea typeface="한컴 말랑말랑 Bold"/>
              </a:rPr>
              <a:t>/</a:t>
            </a:r>
            <a:r>
              <a:rPr lang="ko-KR" altLang="en-US" sz="3200">
                <a:latin typeface="한컴 말랑말랑 Bold"/>
                <a:ea typeface="한컴 말랑말랑 Bold"/>
              </a:rPr>
              <a:t> 삭제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2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0284" y="1646730"/>
            <a:ext cx="3618002" cy="252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다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회원목록 </a:t>
            </a:r>
            <a:r>
              <a:rPr lang="en-US" altLang="ko-KR" sz="1400" b="1">
                <a:latin typeface="한컴 고딕"/>
                <a:ea typeface="한컴 고딕"/>
              </a:rPr>
              <a:t>/</a:t>
            </a:r>
            <a:r>
              <a:rPr lang="ko-KR" altLang="en-US" sz="1400" b="1">
                <a:latin typeface="한컴 고딕"/>
                <a:ea typeface="한컴 고딕"/>
              </a:rPr>
              <a:t> 수정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회원목록조회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강사테이블과 회원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테이블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수강테이블에 입력된 정보가 조회된다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회원번호 항목에서 임의의 회원 번호를 클릭 시 수정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화면으로 진입된다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③ 수정 버튼 클릭 시 유효성 검사를 진행하여 빈칸 발견 시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사용자에게 알림과 함께 텍스트 박스에 포커스 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④ 수정완료 후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회원목록조회수정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 탭에서 정보 확인 가능하다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5018" y="1531319"/>
            <a:ext cx="4280980" cy="472275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7578208" y="4619625"/>
            <a:ext cx="3912752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>
                <a:hlinkClick r:id="rId3"/>
              </a:rPr>
              <a:t>updateMember.jsp</a:t>
            </a:r>
            <a:endParaRPr lang="en-US" altLang="en-US" sz="1500"/>
          </a:p>
          <a:p>
            <a:pPr>
              <a:defRPr/>
            </a:pPr>
            <a:r>
              <a:rPr lang="ko-KR" altLang="en-US" sz="1500"/>
              <a:t>수정 </a:t>
            </a:r>
            <a:r>
              <a:rPr lang="en-US" altLang="ko-KR" sz="1500"/>
              <a:t>Pro : </a:t>
            </a:r>
            <a:r>
              <a:rPr lang="en-US" altLang="ko-KR" sz="1500">
                <a:hlinkClick r:id="rId4"/>
              </a:rPr>
              <a:t>updateMemberPro.jsp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7" y="586731"/>
            <a:ext cx="7504952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회원목록</a:t>
            </a:r>
            <a:r>
              <a:rPr lang="en-US" altLang="ko-KR" sz="3200">
                <a:latin typeface="한컴 말랑말랑 Bold"/>
                <a:ea typeface="한컴 말랑말랑 Bold"/>
              </a:rPr>
              <a:t> </a:t>
            </a:r>
            <a:r>
              <a:rPr lang="ko-KR" altLang="en-US" sz="3200">
                <a:latin typeface="한컴 말랑말랑 Bold"/>
                <a:ea typeface="한컴 말랑말랑 Bold"/>
              </a:rPr>
              <a:t>조회</a:t>
            </a:r>
            <a:r>
              <a:rPr lang="en-US" altLang="ko-KR" sz="3200">
                <a:latin typeface="한컴 말랑말랑 Bold"/>
                <a:ea typeface="한컴 말랑말랑 Bold"/>
              </a:rPr>
              <a:t> / </a:t>
            </a:r>
            <a:r>
              <a:rPr lang="ko-KR" altLang="en-US" sz="3200">
                <a:latin typeface="한컴 말랑말랑 Bold"/>
                <a:ea typeface="한컴 말랑말랑 Bold"/>
              </a:rPr>
              <a:t>수정 </a:t>
            </a:r>
            <a:r>
              <a:rPr lang="en-US" altLang="ko-KR" sz="3200">
                <a:latin typeface="한컴 말랑말랑 Bold"/>
                <a:ea typeface="한컴 말랑말랑 Bold"/>
              </a:rPr>
              <a:t>/</a:t>
            </a:r>
            <a:r>
              <a:rPr lang="ko-KR" altLang="en-US" sz="3200">
                <a:latin typeface="한컴 말랑말랑 Bold"/>
                <a:ea typeface="한컴 말랑말랑 Bold"/>
              </a:rPr>
              <a:t> 삭제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2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0284" y="1646730"/>
            <a:ext cx="3618002" cy="168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다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회원목록 </a:t>
            </a:r>
            <a:r>
              <a:rPr lang="en-US" altLang="ko-KR" sz="1400" b="1">
                <a:latin typeface="한컴 고딕"/>
                <a:ea typeface="한컴 고딕"/>
              </a:rPr>
              <a:t>/</a:t>
            </a:r>
            <a:r>
              <a:rPr lang="ko-KR" altLang="en-US" sz="1400" b="1">
                <a:latin typeface="한컴 고딕"/>
                <a:ea typeface="한컴 고딕"/>
              </a:rPr>
              <a:t> 삭제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회원정보조회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강사테이블과 회원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테이블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수강테이블에 입력된 정보가 조회된다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삭제 탭에 있는 삭제 버튼 동작 시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회원 목록에서 삭제된다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endParaRPr lang="ko-KR" altLang="en-US" sz="1100">
              <a:latin typeface="한컴 고딕"/>
              <a:ea typeface="한컴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3924" y="1453955"/>
            <a:ext cx="5192109" cy="223767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1597" y="3892695"/>
            <a:ext cx="5344436" cy="2179967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521657" y="2415903"/>
            <a:ext cx="1094298" cy="315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← 삭제 전</a:t>
            </a:r>
            <a:endParaRPr lang="ko-KR" altLang="en-US" sz="1500"/>
          </a:p>
        </p:txBody>
      </p:sp>
      <p:sp>
        <p:nvSpPr>
          <p:cNvPr id="13" name=""/>
          <p:cNvSpPr txBox="1"/>
          <p:nvPr/>
        </p:nvSpPr>
        <p:spPr>
          <a:xfrm>
            <a:off x="6521657" y="4825497"/>
            <a:ext cx="1282958" cy="3160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← 삭제 후</a:t>
            </a:r>
            <a:endParaRPr lang="ko-KR" altLang="en-US" sz="1500"/>
          </a:p>
        </p:txBody>
      </p:sp>
      <p:sp>
        <p:nvSpPr>
          <p:cNvPr id="14" name=""/>
          <p:cNvSpPr txBox="1"/>
          <p:nvPr/>
        </p:nvSpPr>
        <p:spPr>
          <a:xfrm>
            <a:off x="7710283" y="4223154"/>
            <a:ext cx="4344401" cy="3183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>
                <a:hlinkClick r:id="rId4"/>
              </a:rPr>
              <a:t>memberListDeletePro.jsp</a:t>
            </a:r>
            <a:endParaRPr lang="en-US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7" y="586731"/>
            <a:ext cx="46426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강사매출현황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2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5795" y="1646730"/>
            <a:ext cx="3612492" cy="2361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라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회원매출조회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회원매출조회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</a:t>
            </a:r>
            <a:r>
              <a:rPr lang="en-US" altLang="ko-KR" sz="1100">
                <a:latin typeface="한컴 고딕"/>
                <a:ea typeface="한컴 고딕"/>
              </a:rPr>
              <a:t>member</a:t>
            </a:r>
            <a:r>
              <a:rPr lang="ko-KR" altLang="en-US" sz="1100">
                <a:latin typeface="한컴 고딕"/>
                <a:ea typeface="한컴 고딕"/>
              </a:rPr>
              <a:t> 테이블과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</a:t>
            </a:r>
            <a:r>
              <a:rPr lang="en-US" altLang="ko-KR" sz="1100">
                <a:latin typeface="한컴 고딕"/>
                <a:ea typeface="한컴 고딕"/>
              </a:rPr>
              <a:t>money </a:t>
            </a:r>
            <a:r>
              <a:rPr lang="ko-KR" altLang="en-US" sz="1100">
                <a:latin typeface="한컴 고딕"/>
                <a:ea typeface="한컴 고딕"/>
              </a:rPr>
              <a:t>테이블에 입력된 정보가 조회된다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회원매출조회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화면은 회원번호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회원성명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고객등급</a:t>
            </a:r>
            <a:r>
              <a:rPr lang="en-US" altLang="ko-KR" sz="1100">
                <a:latin typeface="한컴 고딕"/>
                <a:ea typeface="한컴 고딕"/>
              </a:rPr>
              <a:t>,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총매출 항목으로 구성되어</a:t>
            </a:r>
            <a:r>
              <a:rPr lang="en-US" altLang="ko-KR" sz="1100">
                <a:latin typeface="한컴 고딕"/>
                <a:ea typeface="한컴 고딕"/>
              </a:rPr>
              <a:t> </a:t>
            </a:r>
            <a:r>
              <a:rPr lang="ko-KR" altLang="en-US" sz="1100">
                <a:latin typeface="한컴 고딕"/>
                <a:ea typeface="한컴 고딕"/>
              </a:rPr>
              <a:t>있다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③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총매출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항목은 </a:t>
            </a:r>
            <a:r>
              <a:rPr lang="en-US" altLang="ko-KR" sz="1100">
                <a:latin typeface="한컴 고딕"/>
                <a:ea typeface="한컴 고딕"/>
              </a:rPr>
              <a:t>money</a:t>
            </a:r>
            <a:r>
              <a:rPr lang="ko-KR" altLang="en-US" sz="1100">
                <a:latin typeface="한컴 고딕"/>
                <a:ea typeface="한컴 고딕"/>
              </a:rPr>
              <a:t>테이블을 이용하여 자동으로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계산된다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br>
              <a:rPr lang="en-US" altLang="ko-KR" sz="1100">
                <a:latin typeface="한컴 고딕"/>
                <a:ea typeface="한컴 고딕"/>
              </a:rPr>
            </a:br>
            <a:r>
              <a:rPr lang="ko-KR" altLang="en-US" sz="1100">
                <a:latin typeface="한컴 고딕"/>
                <a:ea typeface="한컴 고딕"/>
              </a:rPr>
              <a:t>④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매출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을 기준으로 내림차순 정렬한다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173" y="1875887"/>
            <a:ext cx="6620481" cy="403361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7715795" y="4755697"/>
            <a:ext cx="4033548" cy="3192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>
                <a:hlinkClick r:id="rId3"/>
              </a:rPr>
              <a:t>saleList.jsp</a:t>
            </a:r>
            <a:endParaRPr lang="en-US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8">
            <a:extLst>
              <a:ext uri="{FF2B5EF4-FFF2-40B4-BE49-F238E27FC236}">
                <a16:creationId xmlns:a16="http://schemas.microsoft.com/office/drawing/2014/main" id="{5FFBA87F-2DD7-42D1-AB17-B6C509864B15}"/>
              </a:ext>
            </a:extLst>
          </p:cNvPr>
          <p:cNvSpPr/>
          <p:nvPr/>
        </p:nvSpPr>
        <p:spPr>
          <a:xfrm>
            <a:off x="2100183" y="3068957"/>
            <a:ext cx="7986147" cy="1946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762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53C5F-F6F5-4765-A32F-8D0CB07123D6}"/>
              </a:ext>
            </a:extLst>
          </p:cNvPr>
          <p:cNvSpPr txBox="1"/>
          <p:nvPr/>
        </p:nvSpPr>
        <p:spPr>
          <a:xfrm>
            <a:off x="3340645" y="1202871"/>
            <a:ext cx="5505224" cy="7335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45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Thanks for reading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4B9C4-F328-4B0E-BBC6-CDAEC17A6046}"/>
              </a:ext>
            </a:extLst>
          </p:cNvPr>
          <p:cNvSpPr txBox="1"/>
          <p:nvPr/>
        </p:nvSpPr>
        <p:spPr>
          <a:xfrm>
            <a:off x="4590112" y="3457460"/>
            <a:ext cx="28567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FEFEF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lack" charset="0"/>
              </a:rPr>
              <a:t>고정우</a:t>
            </a:r>
            <a:endParaRPr lang="en-US" sz="3200" b="1" dirty="0">
              <a:solidFill>
                <a:srgbClr val="FEFEF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lack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ABDA1A-C3D4-402A-9827-0D68C9F3E3BA}"/>
              </a:ext>
            </a:extLst>
          </p:cNvPr>
          <p:cNvSpPr txBox="1"/>
          <p:nvPr/>
        </p:nvSpPr>
        <p:spPr>
          <a:xfrm>
            <a:off x="3621230" y="4264891"/>
            <a:ext cx="4944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EFEF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lack" charset="0"/>
              </a:rPr>
              <a:t>Web Developer PORTFOLIO</a:t>
            </a:r>
          </a:p>
        </p:txBody>
      </p:sp>
    </p:spTree>
    <p:extLst>
      <p:ext uri="{BB962C8B-B14F-4D97-AF65-F5344CB8AC3E}">
        <p14:creationId xmlns:p14="http://schemas.microsoft.com/office/powerpoint/2010/main" val="36192995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28926" y="723900"/>
            <a:ext cx="5067074" cy="7848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4500" b="1">
                <a:solidFill>
                  <a:schemeClr val="accent1"/>
                </a:solidFill>
                <a:latin typeface="Roboto"/>
                <a:ea typeface="Roboto"/>
                <a:cs typeface="Lato"/>
              </a:rPr>
              <a:t>ABOUT </a:t>
            </a:r>
            <a:r>
              <a:rPr lang="en-US" sz="4500" b="1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Lato"/>
              </a:rPr>
              <a:t>ME</a:t>
            </a:r>
            <a:endParaRPr lang="en-US" sz="4500" b="1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Lato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152913" y="1692867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84655" y="2136338"/>
            <a:ext cx="3155616" cy="325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이름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고정우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주소지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서울특별시 동작구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이메일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rurubaba2738@naver.com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2913" y="2311192"/>
            <a:ext cx="523517" cy="5235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2913" y="3429000"/>
            <a:ext cx="523517" cy="5235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2913" y="4576027"/>
            <a:ext cx="560962" cy="56096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583388" y="2062267"/>
            <a:ext cx="3155616" cy="436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생년월일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01.10.08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연락처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010-2852-9895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학력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동양미래대학교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정보전자공학과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방송통신대학교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재학중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컴퓨터과학과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16725" y="2311192"/>
            <a:ext cx="730751" cy="73075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63084" y="3509302"/>
            <a:ext cx="511053" cy="51105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733512" y="4642762"/>
            <a:ext cx="494227" cy="49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28926" y="698252"/>
            <a:ext cx="5241245" cy="7848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500" b="1">
                <a:solidFill>
                  <a:schemeClr val="accent1"/>
                </a:solidFill>
                <a:latin typeface="Roboto"/>
                <a:ea typeface="Roboto"/>
                <a:cs typeface="Lato"/>
              </a:rPr>
              <a:t>SKILLS</a:t>
            </a:r>
            <a:endParaRPr lang="en-US" altLang="ko-KR" sz="4500" b="1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Lato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473598" y="1998714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28926" y="3626866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28926" y="2121146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 rot="0">
            <a:off x="7950881" y="2054442"/>
            <a:ext cx="3212419" cy="936734"/>
            <a:chOff x="7743537" y="3897877"/>
            <a:chExt cx="3212419" cy="936734"/>
          </a:xfrm>
        </p:grpSpPr>
        <p:sp>
          <p:nvSpPr>
            <p:cNvPr id="63" name="TextBox 62"/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500">
                  <a:latin typeface="Montserrat "/>
                  <a:ea typeface="Montserrat Black"/>
                  <a:cs typeface="Montserrat Black"/>
                </a:rPr>
                <a:t>JAVA</a:t>
              </a:r>
              <a:endParaRPr lang="en-US" sz="1500">
                <a:latin typeface="Montserrat "/>
                <a:ea typeface="Montserrat Black"/>
                <a:cs typeface="Montserrat Black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43537" y="4267148"/>
              <a:ext cx="3212419" cy="567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JAVA </a:t>
              </a:r>
              <a:r>
                <a:rPr lang="ko-KR" altLang="en-US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언어를 활용한 기초 알고리즘 학습</a:t>
              </a:r>
              <a:endPara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Open Sans Extrabold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 rot="0">
            <a:off x="2506209" y="2176874"/>
            <a:ext cx="3212419" cy="936734"/>
            <a:chOff x="7743537" y="3897877"/>
            <a:chExt cx="3212419" cy="936734"/>
          </a:xfrm>
        </p:grpSpPr>
        <p:sp>
          <p:nvSpPr>
            <p:cNvPr id="67" name="TextBox 66"/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500">
                  <a:latin typeface="Montserrat "/>
                  <a:ea typeface="Montserrat Black"/>
                  <a:cs typeface="Montserrat Black"/>
                </a:rPr>
                <a:t>HTML / CSS</a:t>
              </a:r>
              <a:endParaRPr lang="en-US" sz="1500">
                <a:latin typeface="Montserrat "/>
                <a:ea typeface="Montserrat Black"/>
                <a:cs typeface="Montserrat Black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43537" y="4267148"/>
              <a:ext cx="3212419" cy="567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웹 표준을 준수한 기본 태그 숫지 및 유효성 검사 규칙 구현 가능</a:t>
              </a:r>
              <a:endPara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 rot="0">
            <a:off x="2506208" y="3682594"/>
            <a:ext cx="3212419" cy="963701"/>
            <a:chOff x="7743536" y="3897877"/>
            <a:chExt cx="3212419" cy="963701"/>
          </a:xfrm>
        </p:grpSpPr>
        <p:sp>
          <p:nvSpPr>
            <p:cNvPr id="71" name="TextBox 70"/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500">
                  <a:latin typeface="Montserrat "/>
                  <a:ea typeface="Montserrat Black"/>
                  <a:cs typeface="Montserrat Black"/>
                </a:rPr>
                <a:t>JAVA SCRIPT</a:t>
              </a:r>
              <a:endParaRPr lang="en-US" sz="1500">
                <a:latin typeface="Montserrat "/>
                <a:ea typeface="Montserrat Black"/>
                <a:cs typeface="Montserrat Black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743536" y="4267148"/>
              <a:ext cx="3212419" cy="594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JavaScript</a:t>
              </a:r>
              <a:r>
                <a:rPr lang="ko-KR" altLang="en-US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를 </a:t>
              </a:r>
              <a:endPara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/>
                <a:ea typeface="맑은 고딕"/>
              </a:endParaRPr>
            </a:p>
            <a:p>
              <a:pPr marL="0" marR="0" indent="0" algn="l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</a:rPr>
                <a:t>유효성 검사 가능</a:t>
              </a:r>
              <a:endPara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6473598" y="3457401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0">
            <a:off x="7950881" y="3513129"/>
            <a:ext cx="3212419" cy="1195779"/>
            <a:chOff x="7743537" y="3897877"/>
            <a:chExt cx="3212419" cy="1195779"/>
          </a:xfrm>
        </p:grpSpPr>
        <p:sp>
          <p:nvSpPr>
            <p:cNvPr id="99" name="TextBox 98"/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500">
                  <a:latin typeface="Montserrat "/>
                  <a:ea typeface="Montserrat Black"/>
                  <a:cs typeface="Montserrat Black"/>
                </a:rPr>
                <a:t>ORACLE</a:t>
              </a:r>
              <a:endParaRPr lang="en-US" sz="1500">
                <a:latin typeface="Montserrat "/>
                <a:ea typeface="Montserrat Black"/>
                <a:cs typeface="Montserrat Black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43537" y="4267148"/>
              <a:ext cx="3212419" cy="826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anum Gothic"/>
                </a:rPr>
                <a:t>데이터베이스와 데이터 모델링에 대한 지식을 바탕으로 </a:t>
              </a:r>
              <a:r>
                <a:rPr lang="ko-KR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홈페이지 구현에 필요한 </a:t>
              </a:r>
              <a:r>
                <a:rPr lang="en-US" altLang="ko-KR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CRUD </a:t>
              </a:r>
              <a:r>
                <a:rPr lang="ko-KR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구현</a:t>
              </a:r>
              <a:r>
                <a:rPr lang="en-US" altLang="ko-KR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,</a:t>
              </a:r>
              <a:r>
                <a:rPr lang="ko-KR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 </a:t>
              </a:r>
              <a:r>
                <a:rPr lang="ko-KR" altLang="en-US" sz="11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anum Gothic"/>
                </a:rPr>
                <a:t> </a:t>
              </a:r>
              <a:r>
                <a:rPr lang="en-US" altLang="ko-KR" sz="11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anum Gothic"/>
                </a:rPr>
                <a:t>SQL</a:t>
              </a:r>
              <a:r>
                <a:rPr lang="ko-KR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 Gothic"/>
                </a:rPr>
                <a:t> 작성 가능</a:t>
              </a:r>
              <a:r>
                <a:rPr lang="en-US" altLang="ko-KR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 Gothic"/>
                </a:rPr>
                <a:t>.</a:t>
              </a:r>
              <a:endPara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Open Sans Extrabold"/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2085" y="2121146"/>
            <a:ext cx="542468" cy="92630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9019" y="2338457"/>
            <a:ext cx="646470" cy="64647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7696" y="2546145"/>
            <a:ext cx="646471" cy="64647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8926" y="3892713"/>
            <a:ext cx="1278954" cy="63947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6"/>
          <a:srcRect t="36820"/>
          <a:stretch>
            <a:fillRect/>
          </a:stretch>
        </p:blipFill>
        <p:spPr>
          <a:xfrm>
            <a:off x="6585802" y="3882400"/>
            <a:ext cx="946763" cy="59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746" y="392430"/>
            <a:ext cx="9142507" cy="7798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4500" b="1">
                <a:solidFill>
                  <a:srgbClr val="1b48f4"/>
                </a:solidFill>
                <a:latin typeface="HY견고딕"/>
                <a:ea typeface="HY견고딕"/>
                <a:cs typeface="Lato"/>
              </a:rPr>
              <a:t>쇼핑몰 회원관리 프로그램</a:t>
            </a:r>
            <a:endParaRPr lang="ko-KR" altLang="en-US" sz="4500" b="1">
              <a:solidFill>
                <a:srgbClr val="1b48f4"/>
              </a:solidFill>
              <a:latin typeface="HY견고딕"/>
              <a:ea typeface="HY견고딕"/>
              <a:cs typeface="Lat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3036" y="2343816"/>
            <a:ext cx="7328504" cy="511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한컴 고딕"/>
                <a:ea typeface="한컴 고딕"/>
              </a:rPr>
              <a:t>본 프로젝트는 쇼핑몰 회원관리를 위한 프로그램이다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400">
                <a:latin typeface="한컴 고딕"/>
                <a:ea typeface="한컴 고딕"/>
              </a:rPr>
              <a:t>회원등록</a:t>
            </a:r>
            <a:r>
              <a:rPr lang="en-US" altLang="ko-KR" sz="1400">
                <a:latin typeface="한컴 고딕"/>
                <a:ea typeface="한컴 고딕"/>
              </a:rPr>
              <a:t>, </a:t>
            </a:r>
            <a:r>
              <a:rPr lang="ko-KR" altLang="en-US" sz="1400">
                <a:latin typeface="한컴 고딕"/>
                <a:ea typeface="한컴 고딕"/>
              </a:rPr>
              <a:t>회원관리목록조회수정</a:t>
            </a:r>
            <a:r>
              <a:rPr lang="en-US" altLang="ko-KR" sz="1400">
                <a:latin typeface="한컴 고딕"/>
                <a:ea typeface="한컴 고딕"/>
              </a:rPr>
              <a:t>, </a:t>
            </a:r>
            <a:r>
              <a:rPr lang="ko-KR" altLang="en-US" sz="1400">
                <a:latin typeface="한컴 고딕"/>
                <a:ea typeface="한컴 고딕"/>
              </a:rPr>
              <a:t>회원매출조회  등의 업무가 가능하도록 프로그램을 제작하였다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3045" y="1423567"/>
            <a:ext cx="27911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프로젝트 개요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813971" y="1646217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83038" y="4302009"/>
            <a:ext cx="8557421" cy="1687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1) </a:t>
            </a:r>
            <a:r>
              <a:rPr lang="ko-KR" altLang="en-US" sz="1400">
                <a:latin typeface="한컴 고딕"/>
                <a:ea typeface="한컴 고딕"/>
              </a:rPr>
              <a:t>접속에 사용할 오라클 계정은 </a:t>
            </a:r>
            <a:r>
              <a:rPr lang="en-US" altLang="ko-KR" sz="1400">
                <a:latin typeface="한컴 고딕"/>
                <a:ea typeface="한컴 고딕"/>
              </a:rPr>
              <a:t>'system’</a:t>
            </a:r>
            <a:r>
              <a:rPr lang="ko-KR" altLang="en-US" sz="1400">
                <a:latin typeface="한컴 고딕"/>
                <a:ea typeface="한컴 고딕"/>
              </a:rPr>
              <a:t>이고</a:t>
            </a:r>
            <a:r>
              <a:rPr lang="en-US" altLang="ko-KR" sz="1400">
                <a:latin typeface="한컴 고딕"/>
                <a:ea typeface="한컴 고딕"/>
              </a:rPr>
              <a:t>, </a:t>
            </a:r>
            <a:r>
              <a:rPr lang="ko-KR" altLang="en-US" sz="1400">
                <a:latin typeface="한컴 고딕"/>
                <a:ea typeface="한컴 고딕"/>
              </a:rPr>
              <a:t>암호는 </a:t>
            </a:r>
            <a:r>
              <a:rPr lang="en-US" altLang="ko-KR" sz="1400">
                <a:latin typeface="한컴 고딕"/>
                <a:ea typeface="한컴 고딕"/>
              </a:rPr>
              <a:t>'1234'</a:t>
            </a:r>
            <a:r>
              <a:rPr lang="ko-KR" altLang="en-US" sz="1400">
                <a:latin typeface="한컴 고딕"/>
                <a:ea typeface="한컴 고딕"/>
              </a:rPr>
              <a:t>이다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2) </a:t>
            </a:r>
            <a:r>
              <a:rPr lang="ko-KR" altLang="en-US" sz="1400">
                <a:latin typeface="한컴 고딕"/>
                <a:ea typeface="한컴 고딕"/>
              </a:rPr>
              <a:t>프로젝트를 생성하기 전에 </a:t>
            </a:r>
            <a:r>
              <a:rPr lang="en-US" altLang="ko-KR" sz="1400">
                <a:latin typeface="한컴 고딕"/>
                <a:ea typeface="한컴 고딕"/>
              </a:rPr>
              <a:t>java, jsp, html, css, text </a:t>
            </a:r>
            <a:r>
              <a:rPr lang="ko-KR" altLang="en-US" sz="1400">
                <a:latin typeface="한컴 고딕"/>
                <a:ea typeface="한컴 고딕"/>
              </a:rPr>
              <a:t>파일의 기본 인코딩을 </a:t>
            </a:r>
            <a:r>
              <a:rPr lang="en-US" altLang="ko-KR" sz="1400">
                <a:latin typeface="한컴 고딕"/>
                <a:ea typeface="한컴 고딕"/>
              </a:rPr>
              <a:t>‘UTF-8’</a:t>
            </a:r>
            <a:r>
              <a:rPr lang="ko-KR" altLang="en-US" sz="1400">
                <a:latin typeface="한컴 고딕"/>
                <a:ea typeface="한컴 고딕"/>
              </a:rPr>
              <a:t>로 지정한다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3) </a:t>
            </a:r>
            <a:r>
              <a:rPr lang="ko-KR" altLang="en-US" sz="1400">
                <a:latin typeface="한컴 고딕"/>
                <a:ea typeface="한컴 고딕"/>
              </a:rPr>
              <a:t>이클립스에서 톰캣을 연동하여 실행하기 위한 설정을 수행해야 한다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4) </a:t>
            </a:r>
            <a:r>
              <a:rPr lang="ko-KR" altLang="en-US" sz="1400">
                <a:latin typeface="한컴 고딕"/>
                <a:ea typeface="한컴 고딕"/>
              </a:rPr>
              <a:t>오라클 관리를 위해 </a:t>
            </a:r>
            <a:r>
              <a:rPr lang="en-US" altLang="ko-KR" sz="1400">
                <a:latin typeface="한컴 고딕"/>
                <a:ea typeface="한컴 고딕"/>
              </a:rPr>
              <a:t>8080 </a:t>
            </a:r>
            <a:r>
              <a:rPr lang="ko-KR" altLang="en-US" sz="1400">
                <a:latin typeface="한컴 고딕"/>
                <a:ea typeface="한컴 고딕"/>
              </a:rPr>
              <a:t>포트를 사용하고 있기 때문에</a:t>
            </a:r>
            <a:r>
              <a:rPr lang="en-US" altLang="ko-KR" sz="1400">
                <a:latin typeface="한컴 고딕"/>
                <a:ea typeface="한컴 고딕"/>
              </a:rPr>
              <a:t>, </a:t>
            </a:r>
            <a:r>
              <a:rPr lang="ko-KR" altLang="en-US" sz="1400">
                <a:latin typeface="한컴 고딕"/>
                <a:ea typeface="한컴 고딕"/>
              </a:rPr>
              <a:t>톰캣 서버는 </a:t>
            </a:r>
            <a:r>
              <a:rPr lang="en-US" altLang="ko-KR" sz="1400">
                <a:latin typeface="한컴 고딕"/>
                <a:ea typeface="한컴 고딕"/>
              </a:rPr>
              <a:t>8090 </a:t>
            </a:r>
            <a:r>
              <a:rPr lang="ko-KR" altLang="en-US" sz="1400">
                <a:latin typeface="한컴 고딕"/>
                <a:ea typeface="한컴 고딕"/>
              </a:rPr>
              <a:t>포트를 사용하도록 권장한다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5)</a:t>
            </a:r>
            <a:r>
              <a:rPr lang="ko-KR" altLang="en-US" sz="1400">
                <a:latin typeface="한컴 고딕"/>
                <a:ea typeface="한컴 고딕"/>
              </a:rPr>
              <a:t> </a:t>
            </a:r>
            <a:r>
              <a:rPr lang="en-US" altLang="ko-KR" sz="1400">
                <a:latin typeface="한컴 고딕"/>
                <a:ea typeface="한컴 고딕"/>
              </a:rPr>
              <a:t>github</a:t>
            </a:r>
            <a:r>
              <a:rPr lang="ko-KR" altLang="en-US" sz="1400">
                <a:latin typeface="한컴 고딕"/>
                <a:ea typeface="한컴 고딕"/>
              </a:rPr>
              <a:t> 전체 코드 주소 </a:t>
            </a:r>
            <a:r>
              <a:rPr lang="en-US" altLang="ko-KR" sz="1400">
                <a:latin typeface="한컴 고딕"/>
                <a:ea typeface="한컴 고딕"/>
              </a:rPr>
              <a:t>:</a:t>
            </a:r>
            <a:r>
              <a:rPr lang="ko-KR" altLang="en-US" sz="1400">
                <a:latin typeface="한컴 고딕"/>
                <a:ea typeface="한컴 고딕"/>
              </a:rPr>
              <a:t> </a:t>
            </a:r>
            <a:r>
              <a:rPr lang="ko-KR" altLang="en-US" sz="1400">
                <a:latin typeface="한컴 고딕"/>
                <a:ea typeface="한컴 고딕"/>
                <a:hlinkClick r:id="rId2"/>
              </a:rPr>
              <a:t>홈쇼핑회원관리(포트폴리오용)</a:t>
            </a:r>
            <a:endParaRPr lang="ko-KR" altLang="en-US" sz="1400">
              <a:latin typeface="한컴 고딕"/>
              <a:ea typeface="한컴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3045" y="3253458"/>
            <a:ext cx="27911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프로젝트 준비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813971" y="3476108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사각형: 둥근 모서리 31"/>
          <p:cNvSpPr/>
          <p:nvPr/>
        </p:nvSpPr>
        <p:spPr>
          <a:xfrm>
            <a:off x="891113" y="2154722"/>
            <a:ext cx="10627247" cy="901407"/>
          </a:xfrm>
          <a:prstGeom prst="roundRect">
            <a:avLst>
              <a:gd name="adj" fmla="val 5786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사각형: 둥근 모서리 32"/>
          <p:cNvSpPr/>
          <p:nvPr/>
        </p:nvSpPr>
        <p:spPr>
          <a:xfrm>
            <a:off x="891113" y="3975119"/>
            <a:ext cx="10627247" cy="2654007"/>
          </a:xfrm>
          <a:prstGeom prst="roundRect">
            <a:avLst>
              <a:gd name="adj" fmla="val 244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2787" y="586731"/>
            <a:ext cx="27398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한컴 말랑말랑 Bold"/>
                <a:ea typeface="한컴 말랑말랑 Bold"/>
              </a:rPr>
              <a:t>프로젝트 테이블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056" y="1471474"/>
            <a:ext cx="368088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가</a:t>
            </a:r>
            <a:r>
              <a:rPr lang="en-US" altLang="ko-KR" sz="1100">
                <a:latin typeface="한컴 고딕"/>
                <a:ea typeface="한컴 고딕"/>
              </a:rPr>
              <a:t>) </a:t>
            </a:r>
            <a:r>
              <a:rPr lang="ko-KR" altLang="en-US" sz="1100">
                <a:latin typeface="한컴 고딕"/>
                <a:ea typeface="한컴 고딕"/>
              </a:rPr>
              <a:t>회원정보 테이블 명세서 </a:t>
            </a:r>
            <a:r>
              <a:rPr lang="en-US" altLang="ko-KR" sz="1100">
                <a:latin typeface="한컴 고딕"/>
                <a:ea typeface="한컴 고딕"/>
              </a:rPr>
              <a:t>( </a:t>
            </a:r>
            <a:r>
              <a:rPr lang="ko-KR" altLang="en-US" sz="1100">
                <a:latin typeface="한컴 고딕"/>
                <a:ea typeface="한컴 고딕"/>
              </a:rPr>
              <a:t>테이블 명 </a:t>
            </a:r>
            <a:r>
              <a:rPr lang="en-US" altLang="ko-KR" sz="1100">
                <a:latin typeface="한컴 고딕"/>
                <a:ea typeface="한컴 고딕"/>
              </a:rPr>
              <a:t>: member_tbl_02 )</a:t>
            </a:r>
            <a:endParaRPr lang="en-US" altLang="ko-KR" sz="1100">
              <a:latin typeface="한컴 고딕"/>
              <a:ea typeface="한컴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3056" y="4145657"/>
            <a:ext cx="3195109" cy="262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나</a:t>
            </a:r>
            <a:r>
              <a:rPr lang="en-US" altLang="ko-KR" sz="1100">
                <a:latin typeface="한컴 고딕"/>
                <a:ea typeface="한컴 고딕"/>
              </a:rPr>
              <a:t>) </a:t>
            </a:r>
            <a:r>
              <a:rPr lang="ko-KR" altLang="en-US" sz="1100">
                <a:latin typeface="한컴 고딕"/>
                <a:ea typeface="한컴 고딕"/>
              </a:rPr>
              <a:t>매출정보 테이블  </a:t>
            </a:r>
            <a:r>
              <a:rPr lang="en-US" altLang="ko-KR" sz="1100">
                <a:latin typeface="한컴 고딕"/>
                <a:ea typeface="한컴 고딕"/>
              </a:rPr>
              <a:t>( </a:t>
            </a:r>
            <a:r>
              <a:rPr lang="ko-KR" altLang="en-US" sz="1100">
                <a:latin typeface="한컴 고딕"/>
                <a:ea typeface="한컴 고딕"/>
              </a:rPr>
              <a:t>테이블 명 </a:t>
            </a:r>
            <a:r>
              <a:rPr lang="en-US" altLang="ko-KR" sz="1100">
                <a:latin typeface="한컴 고딕"/>
                <a:ea typeface="한컴 고딕"/>
              </a:rPr>
              <a:t>: money_tbl_02 )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3057" y="1733084"/>
            <a:ext cx="5820588" cy="177189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3057" y="4583238"/>
            <a:ext cx="5839640" cy="1733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2787" y="586731"/>
            <a:ext cx="27638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한컴 말랑말랑 Bold"/>
                <a:ea typeface="한컴 말랑말랑 Bold"/>
              </a:rPr>
              <a:t>프로젝트 데이터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057" y="1471474"/>
            <a:ext cx="16615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한컴 고딕"/>
                <a:ea typeface="한컴 고딕"/>
              </a:rPr>
              <a:t>[ </a:t>
            </a:r>
            <a:r>
              <a:rPr lang="ko-KR" altLang="en-US" sz="1100">
                <a:latin typeface="한컴 고딕"/>
                <a:ea typeface="한컴 고딕"/>
              </a:rPr>
              <a:t>회원 정보 샘플 데이터 </a:t>
            </a:r>
            <a:r>
              <a:rPr lang="en-US" altLang="ko-KR" sz="1100">
                <a:latin typeface="한컴 고딕"/>
                <a:ea typeface="한컴 고딕"/>
              </a:rPr>
              <a:t>]</a:t>
            </a:r>
            <a:endParaRPr lang="en-US" altLang="ko-KR" sz="1100">
              <a:latin typeface="한컴 고딕"/>
              <a:ea typeface="한컴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3057" y="3533654"/>
            <a:ext cx="1668580" cy="26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한컴 고딕"/>
                <a:ea typeface="한컴 고딕"/>
              </a:rPr>
              <a:t>[ </a:t>
            </a:r>
            <a:r>
              <a:rPr lang="ko-KR" altLang="en-US" sz="1100">
                <a:latin typeface="한컴 고딕"/>
                <a:ea typeface="한컴 고딕"/>
              </a:rPr>
              <a:t>매출 정보 샘플 데이터 </a:t>
            </a:r>
            <a:r>
              <a:rPr lang="en-US" altLang="ko-KR" sz="1100">
                <a:latin typeface="한컴 고딕"/>
                <a:ea typeface="한컴 고딕"/>
              </a:rPr>
              <a:t>]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3057" y="1839201"/>
            <a:ext cx="7830642" cy="1371791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3057" y="3892696"/>
            <a:ext cx="7821116" cy="2172003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9336756" y="1839201"/>
            <a:ext cx="1506504" cy="11803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grade</a:t>
            </a:r>
            <a:endParaRPr lang="en-US" altLang="ko-KR"/>
          </a:p>
          <a:p>
            <a:pPr>
              <a:defRPr/>
            </a:pPr>
            <a:r>
              <a:rPr lang="en-US" altLang="ko-KR"/>
              <a:t>A : VIP</a:t>
            </a:r>
            <a:endParaRPr lang="en-US" altLang="ko-KR"/>
          </a:p>
          <a:p>
            <a:pPr>
              <a:defRPr/>
            </a:pPr>
            <a:r>
              <a:rPr lang="en-US" altLang="ko-KR"/>
              <a:t>B :</a:t>
            </a:r>
            <a:r>
              <a:rPr lang="ko-KR" altLang="en-US"/>
              <a:t> 일반</a:t>
            </a:r>
            <a:endParaRPr lang="ko-KR" altLang="en-US"/>
          </a:p>
          <a:p>
            <a:pPr>
              <a:defRPr/>
            </a:pPr>
            <a:r>
              <a:rPr lang="en-US" altLang="ko-KR"/>
              <a:t>C : </a:t>
            </a:r>
            <a:r>
              <a:rPr lang="ko-KR" altLang="en-US"/>
              <a:t>직원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9336756" y="3429000"/>
            <a:ext cx="1959117" cy="20108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city</a:t>
            </a:r>
            <a:endParaRPr lang="en-US" altLang="ko-KR"/>
          </a:p>
          <a:p>
            <a:pPr>
              <a:defRPr/>
            </a:pPr>
            <a:r>
              <a:rPr lang="en-US" altLang="ko-KR"/>
              <a:t>01 : </a:t>
            </a:r>
            <a:r>
              <a:rPr lang="ko-KR" altLang="en-US"/>
              <a:t>서울</a:t>
            </a:r>
            <a:endParaRPr lang="ko-KR" altLang="en-US"/>
          </a:p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인천</a:t>
            </a:r>
            <a:endParaRPr lang="ko-KR" altLang="en-US"/>
          </a:p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성남</a:t>
            </a:r>
            <a:endParaRPr lang="ko-KR" altLang="en-US"/>
          </a:p>
          <a:p>
            <a:pPr>
              <a:defRPr/>
            </a:pPr>
            <a:r>
              <a:rPr lang="en-US" altLang="ko-KR"/>
              <a:t>30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대전</a:t>
            </a:r>
            <a:endParaRPr lang="ko-KR" altLang="en-US"/>
          </a:p>
          <a:p>
            <a:pPr>
              <a:defRPr/>
            </a:pPr>
            <a:r>
              <a:rPr lang="en-US" altLang="ko-KR"/>
              <a:t>40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광주</a:t>
            </a:r>
            <a:endParaRPr lang="ko-KR" altLang="en-US"/>
          </a:p>
          <a:p>
            <a:pPr>
              <a:defRPr/>
            </a:pPr>
            <a:r>
              <a:rPr lang="en-US" altLang="ko-KR"/>
              <a:t>60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부산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9225683" y="5751891"/>
            <a:ext cx="2265277" cy="3136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>
                <a:hlinkClick r:id="rId4"/>
              </a:rPr>
              <a:t>DB.jsp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7" y="586731"/>
            <a:ext cx="32480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메인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1908" y="1646730"/>
            <a:ext cx="323222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가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시작화면</a:t>
            </a:r>
            <a:r>
              <a:rPr lang="en-US" altLang="ko-KR" sz="1400" b="1">
                <a:latin typeface="한컴 고딕"/>
                <a:ea typeface="한컴 고딕"/>
              </a:rPr>
              <a:t>(index.jsp)</a:t>
            </a: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시작화면은 헤더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메뉴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섹션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푸터로 구성된다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메뉴는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회원등록</a:t>
            </a:r>
            <a:r>
              <a:rPr lang="en-US" altLang="ko-KR" sz="1100">
                <a:latin typeface="한컴 고딕"/>
                <a:ea typeface="한컴 고딕"/>
              </a:rPr>
              <a:t>‘, ‘</a:t>
            </a:r>
            <a:r>
              <a:rPr lang="ko-KR" altLang="en-US" sz="1100">
                <a:latin typeface="한컴 고딕"/>
                <a:ea typeface="한컴 고딕"/>
              </a:rPr>
              <a:t>회원목록조회</a:t>
            </a:r>
            <a:r>
              <a:rPr lang="en-US" altLang="ko-KR" sz="1100">
                <a:latin typeface="한컴 고딕"/>
                <a:ea typeface="한컴 고딕"/>
              </a:rPr>
              <a:t>/</a:t>
            </a:r>
            <a:r>
              <a:rPr lang="ko-KR" altLang="en-US" sz="1100">
                <a:latin typeface="한컴 고딕"/>
                <a:ea typeface="한컴 고딕"/>
              </a:rPr>
              <a:t>수정</a:t>
            </a:r>
            <a:r>
              <a:rPr lang="en-US" altLang="ko-KR" sz="1100">
                <a:latin typeface="한컴 고딕"/>
                <a:ea typeface="한컴 고딕"/>
              </a:rPr>
              <a:t>‘, ‘</a:t>
            </a:r>
            <a:r>
              <a:rPr lang="ko-KR" altLang="en-US" sz="1100">
                <a:latin typeface="한컴 고딕"/>
                <a:ea typeface="한컴 고딕"/>
              </a:rPr>
              <a:t>회원매출조회</a:t>
            </a:r>
            <a:r>
              <a:rPr lang="en-US" altLang="ko-KR" sz="1100">
                <a:latin typeface="한컴 고딕"/>
                <a:ea typeface="한컴 고딕"/>
              </a:rPr>
              <a:t>’, ‘</a:t>
            </a:r>
            <a:r>
              <a:rPr lang="ko-KR" altLang="en-US" sz="1100">
                <a:latin typeface="한컴 고딕"/>
                <a:ea typeface="한컴 고딕"/>
              </a:rPr>
              <a:t>홈으로</a:t>
            </a:r>
            <a:r>
              <a:rPr lang="en-US" altLang="ko-KR" sz="1100">
                <a:latin typeface="한컴 고딕"/>
                <a:ea typeface="한컴 고딕"/>
              </a:rPr>
              <a:t>＇</a:t>
            </a:r>
            <a:r>
              <a:rPr lang="ko-KR" altLang="en-US" sz="1100">
                <a:latin typeface="한컴 고딕"/>
                <a:ea typeface="한컴 고딕"/>
              </a:rPr>
              <a:t>로 구성된다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푸터</a:t>
            </a:r>
            <a:r>
              <a:rPr lang="en-US" altLang="ko-KR" sz="1100">
                <a:latin typeface="한컴 고딕"/>
                <a:ea typeface="한컴 고딕"/>
              </a:rPr>
              <a:t>(footer)</a:t>
            </a:r>
            <a:r>
              <a:rPr lang="ko-KR" altLang="en-US" sz="1100">
                <a:latin typeface="한컴 고딕"/>
                <a:ea typeface="한컴 고딕"/>
              </a:rPr>
              <a:t>는 저작권 관련정보로 구성된다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br>
              <a:rPr lang="en-US" altLang="ko-KR" sz="1100">
                <a:latin typeface="한컴 고딕"/>
                <a:ea typeface="한컴 고딕"/>
              </a:rPr>
            </a:br>
            <a:endParaRPr lang="en-US" altLang="ko-KR" sz="1100">
              <a:latin typeface="한컴 고딕"/>
              <a:ea typeface="한컴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1442" y="1772976"/>
            <a:ext cx="6737479" cy="4249159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8088474" y="3686564"/>
            <a:ext cx="2614516" cy="312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ko-KR" altLang="en-US" sz="1500">
                <a:hlinkClick r:id="rId3"/>
              </a:rPr>
              <a:t>index.jsp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6" y="586731"/>
            <a:ext cx="4352178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회원등록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36120" y="1646730"/>
            <a:ext cx="3698744" cy="2189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나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회원등록 화면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회원등록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member_tbl_02 테이블에          저장되는 정보를 등록할 수 있다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회원번호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는 자동으로 다음번호가 발생된다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③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회원성명</a:t>
            </a:r>
            <a:r>
              <a:rPr lang="en-US" altLang="ko-KR" sz="1100">
                <a:latin typeface="한컴 고딕"/>
                <a:ea typeface="한컴 고딕"/>
              </a:rPr>
              <a:t>’,’</a:t>
            </a:r>
            <a:r>
              <a:rPr lang="ko-KR" altLang="en-US" sz="1100">
                <a:latin typeface="한컴 고딕"/>
                <a:ea typeface="한컴 고딕"/>
              </a:rPr>
              <a:t>회원전화</a:t>
            </a:r>
            <a:r>
              <a:rPr lang="en-US" altLang="ko-KR" sz="1100">
                <a:latin typeface="한컴 고딕"/>
                <a:ea typeface="한컴 고딕"/>
              </a:rPr>
              <a:t>’,’</a:t>
            </a:r>
            <a:r>
              <a:rPr lang="ko-KR" altLang="en-US" sz="1100">
                <a:latin typeface="한컴 고딕"/>
                <a:ea typeface="한컴 고딕"/>
              </a:rPr>
              <a:t>가입일자</a:t>
            </a:r>
            <a:r>
              <a:rPr lang="en-US" altLang="ko-KR" sz="1100">
                <a:latin typeface="한컴 고딕"/>
                <a:ea typeface="한컴 고딕"/>
              </a:rPr>
              <a:t>’,’</a:t>
            </a:r>
            <a:r>
              <a:rPr lang="ko-KR" altLang="en-US" sz="1100">
                <a:latin typeface="한컴 고딕"/>
                <a:ea typeface="한컴 고딕"/>
              </a:rPr>
              <a:t>고객등급</a:t>
            </a:r>
            <a:r>
              <a:rPr lang="en-US" altLang="ko-KR" sz="1100">
                <a:latin typeface="한컴 고딕"/>
                <a:ea typeface="한컴 고딕"/>
              </a:rPr>
              <a:t>’,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도시코드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를 입력한다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④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통신사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는 라디오 버튼을 이용하여 등록된다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173" y="1646730"/>
            <a:ext cx="6816946" cy="4069518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7836120" y="4425236"/>
            <a:ext cx="3158802" cy="317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>
                <a:hlinkClick r:id="rId3"/>
              </a:rPr>
              <a:t> </a:t>
            </a:r>
            <a:r>
              <a:rPr lang="en-US" altLang="ko-KR" sz="1500">
                <a:hlinkClick r:id="rId3"/>
              </a:rPr>
              <a:t>insertMember.jsp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6" y="586731"/>
            <a:ext cx="4352179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회원등록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82300" y="4630336"/>
            <a:ext cx="3799410" cy="185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나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회원등록 화면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등록 버튼을 누를 시 유효성 검사를 하여 빈칸 확인 시 해당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빈칸에 알림이 뜨고 텍스트 박스에 포커스 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모든 정보 입력 시 </a:t>
            </a:r>
            <a:r>
              <a:rPr lang="en-US" altLang="ko-KR" sz="1100">
                <a:latin typeface="한컴 고딕"/>
                <a:ea typeface="한컴 고딕"/>
              </a:rPr>
              <a:t>insertMemberPro.jsp </a:t>
            </a:r>
            <a:r>
              <a:rPr lang="ko-KR" altLang="en-US" sz="1100">
                <a:latin typeface="한컴 고딕"/>
                <a:ea typeface="한컴 고딕"/>
              </a:rPr>
              <a:t>화면으로 넘어가게 되어 회원 정보가 정상적으로 등록된다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8667" y="1529202"/>
            <a:ext cx="3956298" cy="452521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1928" y="1371779"/>
            <a:ext cx="4009782" cy="3185854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882300" y="6204585"/>
            <a:ext cx="6096000" cy="318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>
                <a:hlinkClick r:id="rId4"/>
              </a:rPr>
              <a:t> </a:t>
            </a:r>
            <a:r>
              <a:rPr lang="en-US" altLang="ko-KR" sz="1500">
                <a:hlinkClick r:id="rId4"/>
              </a:rPr>
              <a:t>insertMemberPro.jsp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igit - Multi 1 - Bright">
  <a:themeElements>
    <a:clrScheme name="Custom 5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b48f4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513</ep:Words>
  <ep:PresentationFormat>와이드스크린</ep:PresentationFormat>
  <ep:Paragraphs>120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Digit - Multi 1 - Bright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2015-09-24T05:44:04.000</dcterms:created>
  <dc:creator>Microsoft Office User</dc:creator>
  <cp:lastModifiedBy>LG</cp:lastModifiedBy>
  <dcterms:modified xsi:type="dcterms:W3CDTF">2025-09-04T05:25:40.402</dcterms:modified>
  <cp:revision>4964</cp:revision>
  <dc:title>PowerPoint Presentation</dc:title>
  <cp:version/>
</cp:coreProperties>
</file>