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6790-3213-4775-9830-5E9D8E62273E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14CA8-0F63-4E48-B869-6BDED1C95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22B1-4112-4EEF-8FE7-1CD2A6EEB8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97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ko-KR" baseline="0" smtClean="0"/>
              <a:t>X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ko-KR" baseline="0" smtClean="0"/>
              <a:t>O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869D-BF6A-447A-BA21-CE16102B53D0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2600-043C-40CB-80DF-27F65D28F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icones.pro/go.php?http://icdn.pro/images/fr/o/r/ordinateur-pc-icone-6183-48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icones.pro/go.php?http://icdn.pro/images/fr/o/r/ordinateur-pc-icone-6183-48.png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icones.pro/go.php?http://icdn.pro/images/fr/o/r/ordinateur-pc-icone-6183-48.png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74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smtClean="0">
                <a:latin typeface="THE정고딕110" pitchFamily="18" charset="-127"/>
                <a:ea typeface="THE정고딕110" pitchFamily="18" charset="-127"/>
              </a:rPr>
              <a:t>PART 5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267744" y="3233583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STP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운영 보호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3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6.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BPDU Filter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832" y="1124744"/>
            <a:ext cx="1235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smtClean="0">
                <a:latin typeface="+mn-ea"/>
              </a:rPr>
              <a:t>BPDU Filter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512" y="1430774"/>
            <a:ext cx="792088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특정 포트로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받지 않게 하는 기능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BPDU</a:t>
            </a:r>
            <a:r>
              <a:rPr lang="ko-KR" altLang="en-US" sz="1200" dirty="0" smtClean="0">
                <a:latin typeface="+mn-ea"/>
              </a:rPr>
              <a:t>를 송수신하지 않음으로써 스위치 및 포트에 접속된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종단 장치</a:t>
            </a:r>
            <a:r>
              <a:rPr lang="ko-KR" altLang="en-US" sz="1200" dirty="0" smtClean="0">
                <a:latin typeface="+mn-ea"/>
              </a:rPr>
              <a:t>에 불필요한 부하가 걸리는 것을 방지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설정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. </a:t>
            </a:r>
            <a:r>
              <a:rPr lang="ko-KR" altLang="en-US" sz="1200" dirty="0" smtClean="0">
                <a:latin typeface="+mn-ea"/>
              </a:rPr>
              <a:t>전역 설정 모드   </a:t>
            </a:r>
            <a:r>
              <a:rPr lang="en-US" altLang="ko-KR" sz="1200" dirty="0" smtClean="0">
                <a:latin typeface="+mn-ea"/>
              </a:rPr>
              <a:t>: spanning-tree </a:t>
            </a:r>
            <a:r>
              <a:rPr lang="en-US" altLang="ko-KR" sz="1200" dirty="0" err="1" smtClean="0">
                <a:latin typeface="+mn-ea"/>
              </a:rPr>
              <a:t>bpdufilter</a:t>
            </a:r>
            <a:r>
              <a:rPr lang="en-US" altLang="ko-KR" sz="1200" dirty="0" smtClean="0">
                <a:latin typeface="+mn-ea"/>
              </a:rPr>
              <a:t> default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. </a:t>
            </a:r>
            <a:r>
              <a:rPr lang="ko-KR" altLang="en-US" sz="1200" dirty="0" smtClean="0">
                <a:latin typeface="+mn-ea"/>
              </a:rPr>
              <a:t>인터페이스 모드 </a:t>
            </a:r>
            <a:r>
              <a:rPr lang="en-US" altLang="ko-KR" sz="1200" dirty="0" smtClean="0">
                <a:latin typeface="+mn-ea"/>
              </a:rPr>
              <a:t>: spanning-tree </a:t>
            </a:r>
            <a:r>
              <a:rPr lang="en-US" altLang="ko-KR" sz="1200" dirty="0" err="1" smtClean="0">
                <a:latin typeface="+mn-ea"/>
              </a:rPr>
              <a:t>bpdufilter</a:t>
            </a:r>
            <a:r>
              <a:rPr lang="en-US" altLang="ko-KR" sz="1200" dirty="0" smtClean="0">
                <a:latin typeface="+mn-ea"/>
              </a:rPr>
              <a:t> enable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9950" y="3501008"/>
            <a:ext cx="4198034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SW3#show spanning-tree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SW3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에서 </a:t>
            </a:r>
            <a:r>
              <a:rPr lang="en-US" altLang="ko-KR" sz="1400" smtClean="0">
                <a:solidFill>
                  <a:srgbClr val="0070C0"/>
                </a:solidFill>
                <a:latin typeface="+mn-ea"/>
              </a:rPr>
              <a:t>STP </a:t>
            </a:r>
            <a:r>
              <a:rPr lang="ko-KR" altLang="en-US" sz="1400" smtClean="0">
                <a:solidFill>
                  <a:srgbClr val="0070C0"/>
                </a:solidFill>
                <a:latin typeface="+mn-ea"/>
              </a:rPr>
              <a:t>상태 확인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4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)#</a:t>
            </a:r>
            <a:r>
              <a:rPr lang="en-US" altLang="ko-KR" sz="1400" err="1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 f0/11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-if)#spanning-tree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bpdufilter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enable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BPDU Filter </a:t>
            </a:r>
            <a:r>
              <a:rPr lang="ko-KR" altLang="en-US" sz="1400" smtClean="0">
                <a:solidFill>
                  <a:srgbClr val="0070C0"/>
                </a:solidFill>
                <a:latin typeface="+mn-ea"/>
              </a:rPr>
              <a:t>설정한다</a:t>
            </a:r>
            <a:r>
              <a:rPr lang="en-US" altLang="ko-KR" sz="140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2" name="그룹 36"/>
          <p:cNvGrpSpPr/>
          <p:nvPr/>
        </p:nvGrpSpPr>
        <p:grpSpPr>
          <a:xfrm>
            <a:off x="4139952" y="2276872"/>
            <a:ext cx="4639292" cy="3672468"/>
            <a:chOff x="4716016" y="2420888"/>
            <a:chExt cx="3900754" cy="3107335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5176239" y="2852936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6616400" y="2852936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176239" y="2852936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0045" y="2662875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6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84381" y="2671424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716016" y="2420888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Root Bridge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85"/>
            <p:cNvSpPr txBox="1">
              <a:spLocks noChangeArrowheads="1"/>
            </p:cNvSpPr>
            <p:nvPr/>
          </p:nvSpPr>
          <p:spPr bwMode="auto">
            <a:xfrm>
              <a:off x="5160386" y="3284984"/>
              <a:ext cx="490856" cy="312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TextBox 85"/>
            <p:cNvSpPr txBox="1">
              <a:spLocks noChangeArrowheads="1"/>
            </p:cNvSpPr>
            <p:nvPr/>
          </p:nvSpPr>
          <p:spPr bwMode="auto">
            <a:xfrm>
              <a:off x="5824475" y="3720006"/>
              <a:ext cx="490856" cy="312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85"/>
            <p:cNvSpPr txBox="1">
              <a:spLocks noChangeArrowheads="1"/>
            </p:cNvSpPr>
            <p:nvPr/>
          </p:nvSpPr>
          <p:spPr bwMode="auto">
            <a:xfrm>
              <a:off x="5571510" y="2653197"/>
              <a:ext cx="736285" cy="15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F0/14 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TextBox 85"/>
            <p:cNvSpPr txBox="1">
              <a:spLocks noChangeArrowheads="1"/>
            </p:cNvSpPr>
            <p:nvPr/>
          </p:nvSpPr>
          <p:spPr bwMode="auto">
            <a:xfrm>
              <a:off x="7088514" y="2651036"/>
              <a:ext cx="736285" cy="15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F0/14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TextBox 85"/>
            <p:cNvSpPr txBox="1">
              <a:spLocks noChangeArrowheads="1"/>
            </p:cNvSpPr>
            <p:nvPr/>
          </p:nvSpPr>
          <p:spPr bwMode="auto">
            <a:xfrm>
              <a:off x="7752674" y="3224009"/>
              <a:ext cx="490856" cy="312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TextBox 85"/>
            <p:cNvSpPr txBox="1">
              <a:spLocks noChangeArrowheads="1"/>
            </p:cNvSpPr>
            <p:nvPr/>
          </p:nvSpPr>
          <p:spPr bwMode="auto">
            <a:xfrm>
              <a:off x="7055064" y="3745607"/>
              <a:ext cx="507333" cy="312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F0/12</a:t>
              </a: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 (</a:t>
              </a:r>
              <a:r>
                <a:rPr lang="en-US" altLang="ko-KR" sz="1200" b="1" dirty="0" err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Altn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3838" y="294052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8174" y="295005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6614191" y="4141564"/>
              <a:ext cx="0" cy="7996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00205" y="3736915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6395990" y="401918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75760" y="4839876"/>
              <a:ext cx="688347" cy="688347"/>
            </a:xfrm>
            <a:prstGeom prst="rect">
              <a:avLst/>
            </a:prstGeom>
            <a:noFill/>
          </p:spPr>
        </p:pic>
        <p:sp>
          <p:nvSpPr>
            <p:cNvPr id="29" name="TextBox 85"/>
            <p:cNvSpPr txBox="1">
              <a:spLocks noChangeArrowheads="1"/>
            </p:cNvSpPr>
            <p:nvPr/>
          </p:nvSpPr>
          <p:spPr bwMode="auto">
            <a:xfrm>
              <a:off x="6695024" y="4323179"/>
              <a:ext cx="490856" cy="312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/>
                  </a:solidFill>
                  <a:latin typeface="굴림" pitchFamily="50" charset="-127"/>
                  <a:ea typeface="굴림" pitchFamily="50" charset="-127"/>
                </a:rPr>
                <a:t>F0/11</a:t>
              </a:r>
              <a:endParaRPr lang="en-US" altLang="ko-KR" sz="1200" b="1" dirty="0" smtClean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  <a:p>
              <a:r>
                <a:rPr lang="en-US" altLang="ko-KR" sz="1200" b="1" smtClean="0">
                  <a:solidFill>
                    <a:schemeClr val="accent1"/>
                  </a:solidFill>
                  <a:latin typeface="굴림" pitchFamily="50" charset="-127"/>
                  <a:ea typeface="굴림" pitchFamily="50" charset="-127"/>
                </a:rPr>
                <a:t>  (DP</a:t>
              </a:r>
              <a:r>
                <a:rPr lang="en-US" altLang="ko-KR" sz="1200" b="1" dirty="0" smtClean="0">
                  <a:solidFill>
                    <a:schemeClr val="accent1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1200" b="1" dirty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" name="그룹 34"/>
            <p:cNvGrpSpPr/>
            <p:nvPr/>
          </p:nvGrpSpPr>
          <p:grpSpPr>
            <a:xfrm>
              <a:off x="5805824" y="4349366"/>
              <a:ext cx="329665" cy="637041"/>
              <a:chOff x="4848621" y="3453919"/>
              <a:chExt cx="613767" cy="1186039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5150724" y="3453919"/>
                <a:ext cx="0" cy="90852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858117" y="4080941"/>
                <a:ext cx="604271" cy="55901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4848621" y="4073416"/>
                <a:ext cx="604273" cy="55901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5102187" y="400499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BPDU (STP)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954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7 - 1.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BPDU Guard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832" y="1124744"/>
            <a:ext cx="13108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BPDU Guard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5536" y="1556792"/>
            <a:ext cx="7056784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포트를 통해서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수신했을 때 </a:t>
            </a:r>
            <a:r>
              <a:rPr lang="ko-KR" altLang="en-US" sz="1200" dirty="0" smtClean="0">
                <a:latin typeface="+mn-ea"/>
              </a:rPr>
              <a:t>해당 포트를 자동으로 </a:t>
            </a:r>
            <a:r>
              <a:rPr lang="en-US" altLang="ko-KR" sz="1200" dirty="0" smtClean="0">
                <a:latin typeface="+mn-ea"/>
              </a:rPr>
              <a:t>shutdown</a:t>
            </a:r>
            <a:r>
              <a:rPr lang="ko-KR" altLang="en-US" sz="1200" dirty="0" smtClean="0">
                <a:latin typeface="+mn-ea"/>
              </a:rPr>
              <a:t> 시키는 기능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spcBef>
                <a:spcPts val="0"/>
              </a:spcBef>
              <a:buFontTx/>
              <a:buChar char="-"/>
              <a:defRPr/>
            </a:pPr>
            <a:r>
              <a:rPr lang="en-US" altLang="ko-KR" sz="1200" dirty="0" smtClean="0">
                <a:latin typeface="+mn-ea"/>
              </a:rPr>
              <a:t>PC</a:t>
            </a:r>
            <a:r>
              <a:rPr lang="ko-KR" altLang="en-US" sz="1200" dirty="0" smtClean="0">
                <a:latin typeface="+mn-ea"/>
              </a:rPr>
              <a:t>나 서버 등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종단 장치</a:t>
            </a:r>
            <a:r>
              <a:rPr lang="ko-KR" altLang="en-US" sz="1200" dirty="0" smtClean="0">
                <a:latin typeface="+mn-ea"/>
              </a:rPr>
              <a:t>에 접속된 포트가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수신하지 못하게 막음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 </a:t>
            </a:r>
            <a:r>
              <a:rPr lang="ko-KR" altLang="en-US" sz="1200" dirty="0" smtClean="0">
                <a:latin typeface="+mn-ea"/>
              </a:rPr>
              <a:t>스위치의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Root Port</a:t>
            </a:r>
            <a:r>
              <a:rPr lang="ko-KR" altLang="en-US" sz="1200" dirty="0" smtClean="0">
                <a:latin typeface="+mn-ea"/>
              </a:rPr>
              <a:t>나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Aternated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Port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수신할 경우 </a:t>
            </a:r>
            <a:r>
              <a:rPr lang="en-US" altLang="ko-KR" sz="1200" dirty="0" smtClean="0">
                <a:latin typeface="+mn-ea"/>
              </a:rPr>
              <a:t>Shutdown.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 . </a:t>
            </a:r>
            <a:r>
              <a:rPr lang="ko-KR" altLang="en-US" sz="1200" dirty="0" smtClean="0">
                <a:latin typeface="+mn-ea"/>
              </a:rPr>
              <a:t>일반 사용자가 무단으로 스위치</a:t>
            </a:r>
            <a:r>
              <a:rPr lang="ko-KR" altLang="en-US" sz="1200" dirty="0">
                <a:latin typeface="+mn-ea"/>
              </a:rPr>
              <a:t>를</a:t>
            </a:r>
            <a:r>
              <a:rPr lang="ko-KR" altLang="en-US" sz="1200" dirty="0" smtClean="0">
                <a:latin typeface="+mn-ea"/>
              </a:rPr>
              <a:t> 사용할 경우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 . </a:t>
            </a:r>
            <a:r>
              <a:rPr lang="ko-KR" altLang="en-US" sz="1200" dirty="0" smtClean="0">
                <a:latin typeface="+mn-ea"/>
              </a:rPr>
              <a:t>해커가 </a:t>
            </a:r>
            <a:r>
              <a:rPr lang="en-US" altLang="ko-KR" sz="1200" dirty="0" smtClean="0">
                <a:latin typeface="+mn-ea"/>
              </a:rPr>
              <a:t>STP </a:t>
            </a:r>
            <a:r>
              <a:rPr lang="ko-KR" altLang="en-US" sz="1200" dirty="0" smtClean="0">
                <a:latin typeface="+mn-ea"/>
              </a:rPr>
              <a:t>관련 공격을 하는 경우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설정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. </a:t>
            </a:r>
            <a:r>
              <a:rPr lang="ko-KR" altLang="en-US" sz="1200" dirty="0" smtClean="0">
                <a:latin typeface="+mn-ea"/>
              </a:rPr>
              <a:t>전역설정 모드    </a:t>
            </a:r>
            <a:r>
              <a:rPr lang="en-US" altLang="ko-KR" sz="1200" dirty="0" smtClean="0">
                <a:latin typeface="+mn-ea"/>
              </a:rPr>
              <a:t>: spanning-tree </a:t>
            </a:r>
            <a:r>
              <a:rPr lang="en-US" altLang="ko-KR" sz="1200" dirty="0" err="1" smtClean="0">
                <a:latin typeface="+mn-ea"/>
              </a:rPr>
              <a:t>portfast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bpduguard</a:t>
            </a:r>
            <a:r>
              <a:rPr lang="en-US" altLang="ko-KR" sz="1200" dirty="0" smtClean="0">
                <a:latin typeface="+mn-ea"/>
              </a:rPr>
              <a:t> default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. </a:t>
            </a:r>
            <a:r>
              <a:rPr lang="ko-KR" altLang="en-US" sz="1200" dirty="0" smtClean="0">
                <a:latin typeface="+mn-ea"/>
              </a:rPr>
              <a:t>인터페이스 모드 </a:t>
            </a:r>
            <a:r>
              <a:rPr lang="en-US" altLang="ko-KR" sz="1200" dirty="0" smtClean="0">
                <a:latin typeface="+mn-ea"/>
              </a:rPr>
              <a:t>: spanning-tree </a:t>
            </a:r>
            <a:r>
              <a:rPr lang="en-US" altLang="ko-KR" sz="1200" dirty="0" err="1" smtClean="0">
                <a:latin typeface="+mn-ea"/>
              </a:rPr>
              <a:t>bpduguard</a:t>
            </a:r>
            <a:r>
              <a:rPr lang="en-US" altLang="ko-KR" sz="1200" dirty="0" smtClean="0">
                <a:latin typeface="+mn-ea"/>
              </a:rPr>
              <a:t> enable</a:t>
            </a: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Shutdown</a:t>
            </a:r>
            <a:r>
              <a:rPr lang="ko-KR" altLang="en-US" sz="1200" dirty="0" smtClean="0">
                <a:latin typeface="+mn-ea"/>
              </a:rPr>
              <a:t> 포트 활성화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. </a:t>
            </a:r>
            <a:r>
              <a:rPr lang="ko-KR" altLang="en-US" sz="1200" dirty="0" smtClean="0">
                <a:latin typeface="+mn-ea"/>
              </a:rPr>
              <a:t>임의적인 활성화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해당 포트 </a:t>
            </a:r>
            <a:r>
              <a:rPr lang="en-US" altLang="ko-KR" sz="1200" dirty="0" smtClean="0">
                <a:latin typeface="+mn-ea"/>
              </a:rPr>
              <a:t>shutdown </a:t>
            </a:r>
            <a:r>
              <a:rPr lang="ko-KR" altLang="en-US" sz="1200" dirty="0" smtClean="0">
                <a:latin typeface="+mn-ea"/>
              </a:rPr>
              <a:t>후 </a:t>
            </a:r>
            <a:r>
              <a:rPr lang="en-US" altLang="ko-KR" sz="1200" dirty="0" smtClean="0">
                <a:latin typeface="+mn-ea"/>
              </a:rPr>
              <a:t>no shutdown</a:t>
            </a:r>
            <a:r>
              <a:rPr lang="ko-KR" altLang="en-US" sz="1200" dirty="0" smtClean="0">
                <a:latin typeface="+mn-ea"/>
              </a:rPr>
              <a:t>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. </a:t>
            </a:r>
            <a:r>
              <a:rPr lang="ko-KR" altLang="en-US" sz="1200" dirty="0" smtClean="0">
                <a:latin typeface="+mn-ea"/>
              </a:rPr>
              <a:t>자동 활성화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200" dirty="0" err="1" smtClean="0">
                <a:latin typeface="+mn-ea"/>
              </a:rPr>
              <a:t>errdisable</a:t>
            </a:r>
            <a:r>
              <a:rPr lang="en-US" altLang="ko-KR" sz="1200" dirty="0" smtClean="0">
                <a:latin typeface="+mn-ea"/>
              </a:rPr>
              <a:t> recovery cause </a:t>
            </a:r>
            <a:r>
              <a:rPr lang="en-US" altLang="ko-KR" sz="1200" dirty="0" err="1" smtClean="0">
                <a:latin typeface="+mn-ea"/>
              </a:rPr>
              <a:t>bpduguard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200" dirty="0" err="1" smtClean="0">
                <a:latin typeface="+mn-ea"/>
              </a:rPr>
              <a:t>errdisable</a:t>
            </a:r>
            <a:r>
              <a:rPr lang="en-US" altLang="ko-KR" sz="1200" dirty="0" smtClean="0">
                <a:latin typeface="+mn-ea"/>
              </a:rPr>
              <a:t> recovery interval 120 (default 300</a:t>
            </a:r>
            <a:r>
              <a:rPr lang="ko-KR" altLang="en-US" sz="1200" dirty="0" smtClean="0">
                <a:latin typeface="+mn-ea"/>
              </a:rPr>
              <a:t>초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8393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7 - 2.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BPDU Guard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47864" y="4005064"/>
            <a:ext cx="5282398" cy="1169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400" b="1" dirty="0" smtClean="0">
                <a:latin typeface="+mn-ea"/>
              </a:rPr>
              <a:t>SW3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F0/12 </a:t>
            </a:r>
            <a:r>
              <a:rPr lang="ko-KR" altLang="en-US" sz="1400" b="1" dirty="0" smtClean="0">
                <a:latin typeface="+mn-ea"/>
              </a:rPr>
              <a:t>에 </a:t>
            </a:r>
            <a:r>
              <a:rPr lang="en-US" altLang="ko-KR" sz="1400" b="1" dirty="0" smtClean="0">
                <a:latin typeface="+mn-ea"/>
              </a:rPr>
              <a:t>BPDU Guard </a:t>
            </a:r>
            <a:r>
              <a:rPr lang="ko-KR" altLang="en-US" sz="1400" b="1" dirty="0" smtClean="0">
                <a:latin typeface="+mn-ea"/>
              </a:rPr>
              <a:t>설정하기</a:t>
            </a:r>
            <a:endParaRPr lang="en-US" altLang="ko-KR" sz="1400" b="1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4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SW3(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)#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f0/12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SW3(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-if)# spanning-tree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bpduguard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enable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SW3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F0/12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에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BPDU Guard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를 설정하자마자 포트가 다운된다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1539949"/>
            <a:ext cx="4608512" cy="2515631"/>
            <a:chOff x="395536" y="1561441"/>
            <a:chExt cx="3900754" cy="196126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855759" y="1993489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295920" y="1993489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5759" y="1993489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565" y="1803428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6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3901" y="1811977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65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9725" y="2877468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5536" y="1561441"/>
              <a:ext cx="899409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Root Bridge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85"/>
            <p:cNvSpPr txBox="1">
              <a:spLocks noChangeArrowheads="1"/>
            </p:cNvSpPr>
            <p:nvPr/>
          </p:nvSpPr>
          <p:spPr bwMode="auto">
            <a:xfrm>
              <a:off x="839906" y="2410685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TextBox 85"/>
            <p:cNvSpPr txBox="1">
              <a:spLocks noChangeArrowheads="1"/>
            </p:cNvSpPr>
            <p:nvPr/>
          </p:nvSpPr>
          <p:spPr bwMode="auto">
            <a:xfrm>
              <a:off x="1455730" y="2883470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85"/>
            <p:cNvSpPr txBox="1">
              <a:spLocks noChangeArrowheads="1"/>
            </p:cNvSpPr>
            <p:nvPr/>
          </p:nvSpPr>
          <p:spPr bwMode="auto">
            <a:xfrm>
              <a:off x="1218996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F0/14 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TextBox 85"/>
            <p:cNvSpPr txBox="1">
              <a:spLocks noChangeArrowheads="1"/>
            </p:cNvSpPr>
            <p:nvPr/>
          </p:nvSpPr>
          <p:spPr bwMode="auto">
            <a:xfrm>
              <a:off x="2719671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F0/14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TextBox 85"/>
            <p:cNvSpPr txBox="1">
              <a:spLocks noChangeArrowheads="1"/>
            </p:cNvSpPr>
            <p:nvPr/>
          </p:nvSpPr>
          <p:spPr bwMode="auto">
            <a:xfrm>
              <a:off x="3440256" y="2409118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TextBox 85"/>
            <p:cNvSpPr txBox="1">
              <a:spLocks noChangeArrowheads="1"/>
            </p:cNvSpPr>
            <p:nvPr/>
          </p:nvSpPr>
          <p:spPr bwMode="auto">
            <a:xfrm>
              <a:off x="2750708" y="2901012"/>
              <a:ext cx="1411071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F0/12</a:t>
              </a: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( </a:t>
              </a:r>
              <a:r>
                <a:rPr lang="en-US" altLang="ko-KR" sz="1200" b="1" dirty="0" err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Altn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 -&gt; Shutdown 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081" y="208244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69479" y="209197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85303" y="316046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H="1">
            <a:off x="2854449" y="2322274"/>
            <a:ext cx="925464" cy="733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1374" y="237080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BPDU (STP)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125946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+mn-ea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Root Port</a:t>
            </a:r>
            <a:r>
              <a:rPr lang="ko-KR" altLang="en-US" dirty="0">
                <a:latin typeface="+mn-ea"/>
              </a:rPr>
              <a:t>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Aternated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Port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BPDU</a:t>
            </a:r>
            <a:r>
              <a:rPr lang="ko-KR" altLang="en-US" dirty="0">
                <a:latin typeface="+mn-ea"/>
              </a:rPr>
              <a:t>를 수신할 경우 </a:t>
            </a:r>
            <a:r>
              <a:rPr lang="en-US" altLang="ko-KR" dirty="0">
                <a:latin typeface="+mn-ea"/>
              </a:rPr>
              <a:t>Shutdown.</a:t>
            </a:r>
          </a:p>
        </p:txBody>
      </p:sp>
    </p:spTree>
    <p:extLst>
      <p:ext uri="{BB962C8B-B14F-4D97-AF65-F5344CB8AC3E}">
        <p14:creationId xmlns="" xmlns:p14="http://schemas.microsoft.com/office/powerpoint/2010/main" val="26517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7 - 3. BPDU Guard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40371" y="4149080"/>
            <a:ext cx="7352110" cy="1169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400" b="1" dirty="0" smtClean="0">
                <a:latin typeface="+mn-ea"/>
              </a:rPr>
              <a:t>SW2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F0/10 </a:t>
            </a:r>
            <a:r>
              <a:rPr lang="ko-KR" altLang="en-US" sz="1400" b="1" dirty="0" smtClean="0">
                <a:latin typeface="+mn-ea"/>
              </a:rPr>
              <a:t>에 </a:t>
            </a:r>
            <a:r>
              <a:rPr lang="en-US" altLang="ko-KR" sz="1400" b="1" dirty="0" smtClean="0">
                <a:latin typeface="+mn-ea"/>
              </a:rPr>
              <a:t>BPDU Guard </a:t>
            </a:r>
            <a:r>
              <a:rPr lang="ko-KR" altLang="en-US" sz="1400" b="1" dirty="0" smtClean="0">
                <a:latin typeface="+mn-ea"/>
              </a:rPr>
              <a:t>설정하기</a:t>
            </a:r>
            <a:endParaRPr lang="en-US" altLang="ko-KR" sz="1400" b="1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4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)#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f0/10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-if)# spanning-tree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bpduguard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enable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SW.2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f0/10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에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BPDU Guard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를 설정하게 되면 송신만 하기 때문에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shutdown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되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않는다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1539949"/>
            <a:ext cx="4608512" cy="2515631"/>
            <a:chOff x="395536" y="1561441"/>
            <a:chExt cx="3900754" cy="196126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855759" y="1993489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295920" y="1993489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5759" y="1993489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565" y="1803428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6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3901" y="1811977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65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9725" y="2877468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5536" y="1561441"/>
              <a:ext cx="899409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Root Bridge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85"/>
            <p:cNvSpPr txBox="1">
              <a:spLocks noChangeArrowheads="1"/>
            </p:cNvSpPr>
            <p:nvPr/>
          </p:nvSpPr>
          <p:spPr bwMode="auto">
            <a:xfrm>
              <a:off x="839906" y="2410685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TextBox 85"/>
            <p:cNvSpPr txBox="1">
              <a:spLocks noChangeArrowheads="1"/>
            </p:cNvSpPr>
            <p:nvPr/>
          </p:nvSpPr>
          <p:spPr bwMode="auto">
            <a:xfrm>
              <a:off x="1455730" y="2883470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85"/>
            <p:cNvSpPr txBox="1">
              <a:spLocks noChangeArrowheads="1"/>
            </p:cNvSpPr>
            <p:nvPr/>
          </p:nvSpPr>
          <p:spPr bwMode="auto">
            <a:xfrm>
              <a:off x="1218996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F0/14 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TextBox 85"/>
            <p:cNvSpPr txBox="1">
              <a:spLocks noChangeArrowheads="1"/>
            </p:cNvSpPr>
            <p:nvPr/>
          </p:nvSpPr>
          <p:spPr bwMode="auto">
            <a:xfrm>
              <a:off x="2719671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F0/14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TextBox 85"/>
            <p:cNvSpPr txBox="1">
              <a:spLocks noChangeArrowheads="1"/>
            </p:cNvSpPr>
            <p:nvPr/>
          </p:nvSpPr>
          <p:spPr bwMode="auto">
            <a:xfrm>
              <a:off x="3440256" y="2409118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TextBox 85"/>
            <p:cNvSpPr txBox="1">
              <a:spLocks noChangeArrowheads="1"/>
            </p:cNvSpPr>
            <p:nvPr/>
          </p:nvSpPr>
          <p:spPr bwMode="auto">
            <a:xfrm>
              <a:off x="2750708" y="2901012"/>
              <a:ext cx="1411071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F0/12</a:t>
              </a: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( </a:t>
              </a:r>
              <a:r>
                <a:rPr lang="en-US" altLang="ko-KR" sz="1200" b="1" dirty="0" err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Altn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 -&gt; Shutdown 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081" y="208244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69479" y="209197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85303" y="316046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H="1">
            <a:off x="2854449" y="2322274"/>
            <a:ext cx="925464" cy="733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1374" y="237080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BPDU (STP)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125946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+mn-ea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Root Port</a:t>
            </a:r>
            <a:r>
              <a:rPr lang="ko-KR" altLang="en-US" dirty="0">
                <a:latin typeface="+mn-ea"/>
              </a:rPr>
              <a:t>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Aternated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Port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BPDU</a:t>
            </a:r>
            <a:r>
              <a:rPr lang="ko-KR" altLang="en-US" dirty="0">
                <a:latin typeface="+mn-ea"/>
              </a:rPr>
              <a:t>를 수신할 경우 </a:t>
            </a:r>
            <a:r>
              <a:rPr lang="en-US" altLang="ko-KR" dirty="0">
                <a:latin typeface="+mn-ea"/>
              </a:rPr>
              <a:t>Shutdown.</a:t>
            </a:r>
          </a:p>
        </p:txBody>
      </p:sp>
    </p:spTree>
    <p:extLst>
      <p:ext uri="{BB962C8B-B14F-4D97-AF65-F5344CB8AC3E}">
        <p14:creationId xmlns="" xmlns:p14="http://schemas.microsoft.com/office/powerpoint/2010/main" val="17615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smtClean="0">
                <a:latin typeface="THE정고딕140" pitchFamily="18" charset="-127"/>
                <a:ea typeface="THE정고딕140" pitchFamily="18" charset="-127"/>
              </a:rPr>
              <a:t>7 - 4.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BPDU Guard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47864" y="3773939"/>
            <a:ext cx="5282398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400" b="1" dirty="0" smtClean="0">
                <a:latin typeface="+mn-ea"/>
              </a:rPr>
              <a:t>SW3</a:t>
            </a:r>
            <a:r>
              <a:rPr lang="ko-KR" altLang="en-US" sz="1400" b="1" dirty="0" smtClean="0">
                <a:latin typeface="+mn-ea"/>
              </a:rPr>
              <a:t>에 </a:t>
            </a:r>
            <a:r>
              <a:rPr lang="en-US" altLang="ko-KR" sz="1400" b="1" dirty="0" smtClean="0">
                <a:latin typeface="+mn-ea"/>
              </a:rPr>
              <a:t>BPDU Guard </a:t>
            </a:r>
            <a:r>
              <a:rPr lang="ko-KR" altLang="en-US" sz="1400" b="1" dirty="0" smtClean="0">
                <a:latin typeface="+mn-ea"/>
              </a:rPr>
              <a:t>전역 설정하기</a:t>
            </a:r>
            <a:endParaRPr lang="en-US" altLang="ko-KR" sz="1400" b="1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4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SW3(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)#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spanning-tree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portfast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bpduguard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default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모든 포트에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BPDU Guard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를 설정하게 되면 무단으로 연결된 스위치나 종단 장치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PC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에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BPDU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전달하지 않고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, MITM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 스위치로 변환했을 경우에는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Shutdown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시킨다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MITM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을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Root Switch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로 변환 후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DP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를 만들고 상대 포트는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RP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로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변환시키기 때문에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, BPDU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를 수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할 경우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Shutdown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시킨다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1763276" y="3931097"/>
            <a:ext cx="1406787" cy="2857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75546" y="1571612"/>
            <a:ext cx="4556495" cy="2212779"/>
            <a:chOff x="439565" y="1797554"/>
            <a:chExt cx="3856725" cy="172515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855759" y="1993489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295920" y="1993489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5759" y="1993489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565" y="1803428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6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3901" y="1811977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18" name="TextBox 85"/>
            <p:cNvSpPr txBox="1">
              <a:spLocks noChangeArrowheads="1"/>
            </p:cNvSpPr>
            <p:nvPr/>
          </p:nvSpPr>
          <p:spPr bwMode="auto">
            <a:xfrm>
              <a:off x="1471493" y="2855766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TextBox 85"/>
            <p:cNvSpPr txBox="1">
              <a:spLocks noChangeArrowheads="1"/>
            </p:cNvSpPr>
            <p:nvPr/>
          </p:nvSpPr>
          <p:spPr bwMode="auto">
            <a:xfrm>
              <a:off x="786802" y="2410203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85"/>
            <p:cNvSpPr txBox="1">
              <a:spLocks noChangeArrowheads="1"/>
            </p:cNvSpPr>
            <p:nvPr/>
          </p:nvSpPr>
          <p:spPr bwMode="auto">
            <a:xfrm>
              <a:off x="2721740" y="2901995"/>
              <a:ext cx="483734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F0/14  </a:t>
              </a:r>
            </a:p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TextBox 85"/>
            <p:cNvSpPr txBox="1">
              <a:spLocks noChangeArrowheads="1"/>
            </p:cNvSpPr>
            <p:nvPr/>
          </p:nvSpPr>
          <p:spPr bwMode="auto">
            <a:xfrm>
              <a:off x="3507808" y="2400737"/>
              <a:ext cx="544201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F0/14  </a:t>
              </a:r>
            </a:p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TextBox 85"/>
            <p:cNvSpPr txBox="1">
              <a:spLocks noChangeArrowheads="1"/>
            </p:cNvSpPr>
            <p:nvPr/>
          </p:nvSpPr>
          <p:spPr bwMode="auto">
            <a:xfrm>
              <a:off x="1210070" y="1797554"/>
              <a:ext cx="665135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F0/10 (DP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TextBox 85"/>
            <p:cNvSpPr txBox="1">
              <a:spLocks noChangeArrowheads="1"/>
            </p:cNvSpPr>
            <p:nvPr/>
          </p:nvSpPr>
          <p:spPr bwMode="auto">
            <a:xfrm>
              <a:off x="2822340" y="1797554"/>
              <a:ext cx="1411070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F0/10 (Altn)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081" y="208244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69480" y="209197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9725" y="2877468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085303" y="3160469"/>
              <a:ext cx="437168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</a:rPr>
                <a:t>SW3</a:t>
              </a:r>
            </a:p>
          </p:txBody>
        </p:sp>
      </p:grpSp>
      <p:sp>
        <p:nvSpPr>
          <p:cNvPr id="34" name="TextBox 85"/>
          <p:cNvSpPr txBox="1">
            <a:spLocks noChangeArrowheads="1"/>
          </p:cNvSpPr>
          <p:nvPr/>
        </p:nvSpPr>
        <p:spPr bwMode="auto">
          <a:xfrm>
            <a:off x="2047465" y="3698215"/>
            <a:ext cx="61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F0/1  (RP)</a:t>
            </a:r>
            <a:endParaRPr lang="ko-KR" altLang="en-US" sz="1200" b="1" dirty="0">
              <a:solidFill>
                <a:srgbClr val="0070C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5279" y="1132695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MITM</a:t>
            </a:r>
            <a:r>
              <a:rPr lang="ko-KR" altLang="en-US" dirty="0" smtClean="0"/>
              <a:t>이 </a:t>
            </a:r>
            <a:r>
              <a:rPr lang="en-US" altLang="ko-KR" dirty="0" smtClean="0">
                <a:solidFill>
                  <a:srgbClr val="FF0000"/>
                </a:solidFill>
              </a:rPr>
              <a:t>PC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FF0000"/>
                </a:solidFill>
              </a:rPr>
              <a:t>스위치</a:t>
            </a:r>
            <a:r>
              <a:rPr lang="ko-KR" altLang="en-US" dirty="0" smtClean="0"/>
              <a:t>로 변환하여</a:t>
            </a:r>
            <a:r>
              <a:rPr lang="en-US" altLang="ko-KR" dirty="0" smtClean="0"/>
              <a:t>, BPDU</a:t>
            </a:r>
            <a:r>
              <a:rPr lang="ko-KR" altLang="en-US" dirty="0" smtClean="0"/>
              <a:t>를 받을 경우</a:t>
            </a:r>
            <a:endParaRPr lang="ko-KR" altLang="en-US" dirty="0"/>
          </a:p>
        </p:txBody>
      </p:sp>
      <p:pic>
        <p:nvPicPr>
          <p:cNvPr id="30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5214" y="4925874"/>
            <a:ext cx="983419" cy="827621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1966602" y="4463896"/>
            <a:ext cx="818673" cy="813537"/>
            <a:chOff x="2071100" y="4751928"/>
            <a:chExt cx="818673" cy="813537"/>
          </a:xfrm>
        </p:grpSpPr>
        <p:pic>
          <p:nvPicPr>
            <p:cNvPr id="28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71100" y="4751928"/>
              <a:ext cx="818673" cy="813537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2093434" y="4806677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MITM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TextBox 85"/>
          <p:cNvSpPr txBox="1">
            <a:spLocks noChangeArrowheads="1"/>
          </p:cNvSpPr>
          <p:nvPr/>
        </p:nvSpPr>
        <p:spPr bwMode="auto">
          <a:xfrm>
            <a:off x="1633087" y="4355414"/>
            <a:ext cx="61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F0/1  (DP)</a:t>
            </a:r>
            <a:endParaRPr lang="ko-KR" altLang="en-US" sz="1200" b="1" dirty="0">
              <a:solidFill>
                <a:srgbClr val="0070C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5623" y="5277433"/>
            <a:ext cx="106259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Root Bridge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8332" y="2662232"/>
            <a:ext cx="1062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Root Bridge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10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8. Root Guard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832" y="1124744"/>
            <a:ext cx="1236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Root Guard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512" y="1430774"/>
            <a:ext cx="878497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ko-KR" altLang="en-US" sz="1200" dirty="0" smtClean="0">
                <a:latin typeface="+mn-ea"/>
              </a:rPr>
              <a:t> 특정 포트에 접속된 네트워크에 있는 스위치들은 루트 스위치가 될 수 없도록 하는 기능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Root Guard</a:t>
            </a:r>
            <a:r>
              <a:rPr lang="ko-KR" altLang="en-US" sz="1200" dirty="0" smtClean="0">
                <a:latin typeface="+mn-ea"/>
              </a:rPr>
              <a:t>가 설정된 포트에서 현재의 루트 스위치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보다 더 우선하는 루트 스위치 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가진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수신하면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sz="1200" dirty="0" smtClean="0">
                <a:latin typeface="+mn-ea"/>
              </a:rPr>
              <a:t>  </a:t>
            </a:r>
            <a:r>
              <a:rPr lang="ko-KR" altLang="en-US" sz="1200" smtClean="0">
                <a:latin typeface="+mn-ea"/>
              </a:rPr>
              <a:t>해당 포트는 </a:t>
            </a:r>
            <a:r>
              <a:rPr lang="en-US" altLang="ko-KR" sz="12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Listening </a:t>
            </a:r>
            <a:r>
              <a:rPr lang="ko-KR" altLang="en-US" sz="12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상태</a:t>
            </a:r>
            <a:r>
              <a:rPr lang="ko-KR" altLang="en-US" sz="1200" smtClean="0">
                <a:latin typeface="+mn-ea"/>
              </a:rPr>
              <a:t>로 듣기</a:t>
            </a:r>
            <a:r>
              <a:rPr lang="en-US" altLang="ko-KR" sz="1200" smtClean="0">
                <a:latin typeface="+mn-ea"/>
              </a:rPr>
              <a:t>(BPDU</a:t>
            </a:r>
            <a:r>
              <a:rPr lang="ko-KR" altLang="en-US" sz="1200" smtClean="0">
                <a:latin typeface="+mn-ea"/>
              </a:rPr>
              <a:t>를 수신</a:t>
            </a:r>
            <a:r>
              <a:rPr lang="en-US" altLang="ko-KR" sz="1200" smtClean="0">
                <a:latin typeface="+mn-ea"/>
              </a:rPr>
              <a:t>)</a:t>
            </a:r>
            <a:r>
              <a:rPr lang="ko-KR" altLang="en-US" sz="1200" smtClean="0">
                <a:latin typeface="+mn-ea"/>
              </a:rPr>
              <a:t>만 한다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ISP</a:t>
            </a:r>
            <a:r>
              <a:rPr lang="ko-KR" altLang="en-US" sz="1200" dirty="0" smtClean="0">
                <a:latin typeface="+mn-ea"/>
              </a:rPr>
              <a:t>나 일반 기업체에서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원하지 않는 스위치가 루트 스위치가 되어 네트워크에 영향을 주는 것을 방지</a:t>
            </a:r>
            <a:r>
              <a:rPr lang="ko-KR" altLang="en-US" sz="1200" dirty="0" smtClean="0">
                <a:latin typeface="+mn-ea"/>
              </a:rPr>
              <a:t>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99992" y="4304129"/>
            <a:ext cx="4392488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)#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f0/14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-if)#spanning-tree guard root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SW2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F0/14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포트에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Root Guard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를 설정한다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MITM(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)#spanning-tree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vlan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1 priority 0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MITM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STP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Priority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값을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SW2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Priority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값 보다 낮게 하여 우선 순위를 높인다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4299870" y="3677208"/>
            <a:ext cx="27239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375546" y="3018446"/>
            <a:ext cx="6372596" cy="2504596"/>
            <a:chOff x="439565" y="1570044"/>
            <a:chExt cx="5393918" cy="195266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855759" y="1993489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5920" y="1993489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55759" y="1993489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565" y="1803428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3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3901" y="1811977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456244" y="1570044"/>
              <a:ext cx="899409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Root Bridge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85"/>
            <p:cNvSpPr txBox="1">
              <a:spLocks noChangeArrowheads="1"/>
            </p:cNvSpPr>
            <p:nvPr/>
          </p:nvSpPr>
          <p:spPr bwMode="auto">
            <a:xfrm>
              <a:off x="1431674" y="2867570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F0/12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85"/>
            <p:cNvSpPr txBox="1">
              <a:spLocks noChangeArrowheads="1"/>
            </p:cNvSpPr>
            <p:nvPr/>
          </p:nvSpPr>
          <p:spPr bwMode="auto">
            <a:xfrm>
              <a:off x="2668570" y="2879530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pPr algn="ctr"/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TextBox 85"/>
            <p:cNvSpPr txBox="1">
              <a:spLocks noChangeArrowheads="1"/>
            </p:cNvSpPr>
            <p:nvPr/>
          </p:nvSpPr>
          <p:spPr bwMode="auto">
            <a:xfrm>
              <a:off x="4270270" y="1887757"/>
              <a:ext cx="1563213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F0/14  (FWD </a:t>
              </a:r>
              <a:r>
                <a:rPr lang="en-US" altLang="ko-KR" sz="1200" b="1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-&gt; </a:t>
              </a:r>
              <a:r>
                <a:rPr lang="en-US" altLang="ko-KR" sz="1200" b="1" smtClean="0">
                  <a:solidFill>
                    <a:schemeClr val="accent6">
                      <a:lumMod val="75000"/>
                    </a:schemeClr>
                  </a:solidFill>
                  <a:latin typeface="굴림" pitchFamily="50" charset="-127"/>
                  <a:ea typeface="굴림" pitchFamily="50" charset="-127"/>
                </a:rPr>
                <a:t>LIS</a:t>
              </a:r>
              <a:r>
                <a:rPr lang="en-US" altLang="ko-KR" sz="1200" b="1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7" name="TextBox 85"/>
            <p:cNvSpPr txBox="1">
              <a:spLocks noChangeArrowheads="1"/>
            </p:cNvSpPr>
            <p:nvPr/>
          </p:nvSpPr>
          <p:spPr bwMode="auto">
            <a:xfrm>
              <a:off x="2930893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F0/13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3440256" y="2409118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85"/>
            <p:cNvSpPr txBox="1">
              <a:spLocks noChangeArrowheads="1"/>
            </p:cNvSpPr>
            <p:nvPr/>
          </p:nvSpPr>
          <p:spPr bwMode="auto">
            <a:xfrm>
              <a:off x="855759" y="2359447"/>
              <a:ext cx="496327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F0/12</a:t>
              </a: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altLang="ko-KR" sz="1200" b="1" dirty="0" err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Altn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081" y="208244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9480" y="2091973"/>
              <a:ext cx="437168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9725" y="2877468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2085303" y="316046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5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429000"/>
            <a:ext cx="983419" cy="827621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759096" y="367693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SW4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" name="그룹 47"/>
          <p:cNvGrpSpPr/>
          <p:nvPr/>
        </p:nvGrpSpPr>
        <p:grpSpPr>
          <a:xfrm>
            <a:off x="6608003" y="2852936"/>
            <a:ext cx="818673" cy="813537"/>
            <a:chOff x="2071100" y="4751928"/>
            <a:chExt cx="818673" cy="813537"/>
          </a:xfrm>
        </p:grpSpPr>
        <p:pic>
          <p:nvPicPr>
            <p:cNvPr id="49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71100" y="4751928"/>
              <a:ext cx="818673" cy="813537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2093434" y="4806677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MITM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77024" y="3666473"/>
            <a:ext cx="106259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Root Bridge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85"/>
          <p:cNvSpPr txBox="1">
            <a:spLocks noChangeArrowheads="1"/>
          </p:cNvSpPr>
          <p:nvPr/>
        </p:nvSpPr>
        <p:spPr bwMode="auto">
          <a:xfrm>
            <a:off x="1328754" y="3317797"/>
            <a:ext cx="929754" cy="1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F0/13 (RP)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28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9. Loop Guard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832" y="1124744"/>
            <a:ext cx="125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Loop Guard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512" y="1430774"/>
            <a:ext cx="878497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차단 상태에 있는 포트가 상대 포트에서 </a:t>
            </a:r>
            <a:r>
              <a:rPr lang="en-US" altLang="ko-KR" sz="1200" dirty="0" smtClean="0">
                <a:latin typeface="+mn-ea"/>
              </a:rPr>
              <a:t>50</a:t>
            </a:r>
            <a:r>
              <a:rPr lang="ko-KR" altLang="en-US" sz="1200" dirty="0" smtClean="0">
                <a:latin typeface="+mn-ea"/>
              </a:rPr>
              <a:t>초 동안 기다렸다가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받지 못했을 때 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전송 상태로 변경되는 것을 방지하는 기능</a:t>
            </a: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이때 차단 상태의 포트는 루프 </a:t>
            </a:r>
            <a:r>
              <a:rPr lang="ko-KR" altLang="en-US" sz="1200" dirty="0" err="1" smtClean="0">
                <a:latin typeface="+mn-ea"/>
              </a:rPr>
              <a:t>비일관</a:t>
            </a:r>
            <a:r>
              <a:rPr lang="en-US" altLang="ko-KR" sz="1200" dirty="0" smtClean="0">
                <a:latin typeface="+mn-ea"/>
              </a:rPr>
              <a:t>(inconsistent)</a:t>
            </a:r>
            <a:r>
              <a:rPr lang="ko-KR" altLang="en-US" sz="1200" dirty="0" smtClean="0">
                <a:latin typeface="+mn-ea"/>
              </a:rPr>
              <a:t>상태로 바뀐다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이것 역시 일종의 </a:t>
            </a:r>
            <a:r>
              <a:rPr lang="en-US" altLang="ko-KR" sz="1200" dirty="0" smtClean="0">
                <a:latin typeface="+mn-ea"/>
              </a:rPr>
              <a:t>Looping </a:t>
            </a:r>
            <a:r>
              <a:rPr lang="ko-KR" altLang="en-US" sz="1200" dirty="0" smtClean="0">
                <a:latin typeface="+mn-ea"/>
              </a:rPr>
              <a:t>차단 상태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다시 </a:t>
            </a:r>
            <a:r>
              <a:rPr lang="en-US" altLang="ko-KR" sz="1200" dirty="0" smtClean="0">
                <a:latin typeface="+mn-ea"/>
              </a:rPr>
              <a:t>BPDU</a:t>
            </a:r>
            <a:r>
              <a:rPr lang="ko-KR" altLang="en-US" sz="1200" dirty="0" smtClean="0">
                <a:latin typeface="+mn-ea"/>
              </a:rPr>
              <a:t>를 수신하기 시작하면 자동으로 정상적인 차단 상태로 변한다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16016" y="4060229"/>
            <a:ext cx="4032448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SW3(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)# spanning-tree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loopguard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default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SW3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에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Loop Guard Default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로 설정한다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)#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f0/12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SW2(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-if)# spanning-tree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bpdufilter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enable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SW3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F0/12 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포트가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Forwarding 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상태가 되도록 만들어 루프 구조가 생기도록 만든다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grpSp>
        <p:nvGrpSpPr>
          <p:cNvPr id="3" name="그룹 26"/>
          <p:cNvGrpSpPr/>
          <p:nvPr/>
        </p:nvGrpSpPr>
        <p:grpSpPr>
          <a:xfrm>
            <a:off x="323528" y="2785579"/>
            <a:ext cx="4608512" cy="2515629"/>
            <a:chOff x="395536" y="1561442"/>
            <a:chExt cx="3900754" cy="196126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855759" y="1993489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5920" y="1993489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55759" y="1993489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565" y="1803428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3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3901" y="1811977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95536" y="1561442"/>
              <a:ext cx="899409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Root Bridge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85"/>
            <p:cNvSpPr txBox="1">
              <a:spLocks noChangeArrowheads="1"/>
            </p:cNvSpPr>
            <p:nvPr/>
          </p:nvSpPr>
          <p:spPr bwMode="auto">
            <a:xfrm>
              <a:off x="839906" y="2410685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85"/>
            <p:cNvSpPr txBox="1">
              <a:spLocks noChangeArrowheads="1"/>
            </p:cNvSpPr>
            <p:nvPr/>
          </p:nvSpPr>
          <p:spPr bwMode="auto">
            <a:xfrm>
              <a:off x="1455730" y="2883470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TextBox 85"/>
            <p:cNvSpPr txBox="1">
              <a:spLocks noChangeArrowheads="1"/>
            </p:cNvSpPr>
            <p:nvPr/>
          </p:nvSpPr>
          <p:spPr bwMode="auto">
            <a:xfrm>
              <a:off x="1218995" y="1786000"/>
              <a:ext cx="944071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F0/14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7" name="TextBox 85"/>
            <p:cNvSpPr txBox="1">
              <a:spLocks noChangeArrowheads="1"/>
            </p:cNvSpPr>
            <p:nvPr/>
          </p:nvSpPr>
          <p:spPr bwMode="auto">
            <a:xfrm>
              <a:off x="2833507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F0/14 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3440256" y="2409118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85"/>
            <p:cNvSpPr txBox="1">
              <a:spLocks noChangeArrowheads="1"/>
            </p:cNvSpPr>
            <p:nvPr/>
          </p:nvSpPr>
          <p:spPr bwMode="auto">
            <a:xfrm>
              <a:off x="2750708" y="2901012"/>
              <a:ext cx="1248346" cy="431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F0/12 (BP)</a:t>
              </a:r>
              <a:endParaRPr lang="en-US" altLang="ko-KR" sz="1200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altLang="ko-KR" sz="1200" b="1" dirty="0" err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Altn</a:t>
              </a:r>
              <a:r>
                <a:rPr lang="en-US" altLang="ko-KR" sz="1200" b="1" dirty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-&gt; DP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로 변하는 것을 방지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081" y="208244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9480" y="209197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9725" y="2877468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2085303" y="316046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89" y="5661248"/>
            <a:ext cx="5400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4248" y="5598948"/>
            <a:ext cx="215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루프 </a:t>
            </a:r>
            <a:r>
              <a:rPr lang="ko-KR" altLang="en-US" sz="1200" dirty="0" err="1">
                <a:latin typeface="+mn-ea"/>
              </a:rPr>
              <a:t>비일관</a:t>
            </a:r>
            <a:r>
              <a:rPr lang="en-US" altLang="ko-KR" sz="1200" dirty="0">
                <a:latin typeface="+mn-ea"/>
              </a:rPr>
              <a:t>(inconsistent</a:t>
            </a:r>
            <a:r>
              <a:rPr lang="en-US" altLang="ko-KR" sz="1200" dirty="0" smtClean="0">
                <a:latin typeface="+mn-ea"/>
              </a:rPr>
              <a:t>) -&gt;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392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latin typeface="THE정고딕140" pitchFamily="18" charset="-127"/>
                <a:ea typeface="THE정고딕140" pitchFamily="18" charset="-127"/>
              </a:rPr>
              <a:t>10. UDLD (UniDirectional Link Detection)</a:t>
            </a:r>
            <a:endParaRPr lang="ko-KR" altLang="en-US" sz="36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832" y="1124744"/>
            <a:ext cx="313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200" b="1" smtClean="0">
                <a:latin typeface="+mn-ea"/>
              </a:rPr>
              <a:t>▶ </a:t>
            </a:r>
            <a:r>
              <a:rPr lang="en-US" altLang="ko-KR" sz="1200" b="1" smtClean="0">
                <a:latin typeface="+mn-ea"/>
              </a:rPr>
              <a:t>UDLD (UniDirectional Link Detection)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512" y="1430774"/>
            <a:ext cx="878497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스위치간에 </a:t>
            </a:r>
            <a:r>
              <a:rPr lang="ko-KR" altLang="en-US" sz="1200" dirty="0" err="1">
                <a:latin typeface="+mn-ea"/>
              </a:rPr>
              <a:t>단방향</a:t>
            </a:r>
            <a:r>
              <a:rPr lang="ko-KR" altLang="en-US" sz="1200" dirty="0">
                <a:latin typeface="+mn-ea"/>
              </a:rPr>
              <a:t> 링크가 생겼을 때 해당 포트를 </a:t>
            </a:r>
            <a:r>
              <a:rPr lang="ko-KR" altLang="en-US" sz="1200" dirty="0" err="1">
                <a:latin typeface="+mn-ea"/>
              </a:rPr>
              <a:t>셧다운</a:t>
            </a:r>
            <a:r>
              <a:rPr lang="ko-KR" altLang="en-US" sz="1200" dirty="0">
                <a:latin typeface="+mn-ea"/>
              </a:rPr>
              <a:t> 시키는 기능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단방향</a:t>
            </a:r>
            <a:r>
              <a:rPr lang="ko-KR" altLang="en-US" sz="1200" dirty="0">
                <a:latin typeface="+mn-ea"/>
              </a:rPr>
              <a:t> 링크가 생기면 </a:t>
            </a:r>
            <a:r>
              <a:rPr lang="en-US" altLang="ko-KR" sz="1200" dirty="0">
                <a:latin typeface="+mn-ea"/>
              </a:rPr>
              <a:t>L2 Loop</a:t>
            </a:r>
            <a:r>
              <a:rPr lang="ko-KR" altLang="en-US" sz="1200" dirty="0">
                <a:latin typeface="+mn-ea"/>
              </a:rPr>
              <a:t>가 </a:t>
            </a:r>
            <a:r>
              <a:rPr lang="ko-KR" altLang="en-US" sz="1200" dirty="0" smtClean="0">
                <a:latin typeface="+mn-ea"/>
              </a:rPr>
              <a:t>발생하게 된다</a:t>
            </a:r>
            <a:r>
              <a:rPr lang="en-US" altLang="ko-KR" sz="1200" dirty="0" smtClean="0">
                <a:latin typeface="+mn-ea"/>
              </a:rPr>
              <a:t>. 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실습 안됨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(GNS3,packettrace)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전역 설정 모드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udld</a:t>
            </a:r>
            <a:r>
              <a:rPr lang="en-US" altLang="ko-KR" sz="1200" dirty="0" smtClean="0">
                <a:latin typeface="+mn-ea"/>
              </a:rPr>
              <a:t> aggressive	: </a:t>
            </a:r>
            <a:r>
              <a:rPr lang="ko-KR" altLang="en-US" sz="1200" dirty="0">
                <a:latin typeface="+mn-ea"/>
              </a:rPr>
              <a:t>지역적으로 설정된 곳을 제외하고 광 케이블과 </a:t>
            </a:r>
            <a:r>
              <a:rPr lang="en-US" altLang="ko-KR" sz="1200" dirty="0">
                <a:latin typeface="+mn-ea"/>
              </a:rPr>
              <a:t>UTP </a:t>
            </a:r>
            <a:r>
              <a:rPr lang="ko-KR" altLang="en-US" sz="1200" dirty="0">
                <a:latin typeface="+mn-ea"/>
              </a:rPr>
              <a:t>케이블의 </a:t>
            </a:r>
            <a:r>
              <a:rPr lang="ko-KR" altLang="en-US" sz="1200" dirty="0" err="1">
                <a:latin typeface="+mn-ea"/>
              </a:rPr>
              <a:t>단방향을</a:t>
            </a:r>
            <a:r>
              <a:rPr lang="ko-KR" altLang="en-US" sz="1200" dirty="0">
                <a:latin typeface="+mn-ea"/>
              </a:rPr>
              <a:t> 적극적으로 감지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udld</a:t>
            </a:r>
            <a:r>
              <a:rPr lang="en-US" altLang="ko-KR" sz="1200" dirty="0" smtClean="0">
                <a:latin typeface="+mn-ea"/>
              </a:rPr>
              <a:t> enable	: </a:t>
            </a:r>
            <a:r>
              <a:rPr lang="ko-KR" altLang="en-US" sz="1200" dirty="0">
                <a:latin typeface="+mn-ea"/>
              </a:rPr>
              <a:t>지역적으로 설정된 곳을 제외하고 광케이블의 </a:t>
            </a:r>
            <a:r>
              <a:rPr lang="ko-KR" altLang="en-US" sz="1200" dirty="0" err="1">
                <a:latin typeface="+mn-ea"/>
              </a:rPr>
              <a:t>단방향을</a:t>
            </a:r>
            <a:r>
              <a:rPr lang="ko-KR" altLang="en-US" sz="1200" dirty="0">
                <a:latin typeface="+mn-ea"/>
              </a:rPr>
              <a:t> 감지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udld</a:t>
            </a:r>
            <a:r>
              <a:rPr lang="en-US" altLang="ko-KR" sz="1200" dirty="0" smtClean="0">
                <a:latin typeface="+mn-ea"/>
              </a:rPr>
              <a:t> message	: </a:t>
            </a:r>
            <a:r>
              <a:rPr lang="ko-KR" altLang="en-US" sz="1200" dirty="0" err="1">
                <a:latin typeface="+mn-ea"/>
              </a:rPr>
              <a:t>네이버에게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Hello Message</a:t>
            </a:r>
            <a:r>
              <a:rPr lang="ko-KR" altLang="en-US" sz="1200" dirty="0">
                <a:latin typeface="+mn-ea"/>
              </a:rPr>
              <a:t>를 전송하는 주기 지정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인터페이스 </a:t>
            </a:r>
            <a:r>
              <a:rPr lang="ko-KR" altLang="en-US" sz="1200" dirty="0" smtClean="0">
                <a:latin typeface="+mn-ea"/>
              </a:rPr>
              <a:t>모드</a:t>
            </a:r>
            <a:r>
              <a:rPr lang="en-US" altLang="ko-KR" sz="1200" dirty="0" smtClean="0">
                <a:latin typeface="+mn-ea"/>
              </a:rPr>
              <a:t>	: </a:t>
            </a:r>
            <a:r>
              <a:rPr lang="en-US" altLang="ko-KR" sz="1200" dirty="0" err="1">
                <a:latin typeface="+mn-ea"/>
              </a:rPr>
              <a:t>udld</a:t>
            </a:r>
            <a:r>
              <a:rPr lang="en-US" altLang="ko-KR" sz="1200" dirty="0">
                <a:latin typeface="+mn-ea"/>
              </a:rPr>
              <a:t> port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178844" y="2811700"/>
            <a:ext cx="3857652" cy="3631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스텝 </a:t>
            </a:r>
            <a:r>
              <a:rPr lang="en-US" altLang="ko-KR" sz="1000" b="1" dirty="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000" b="1" dirty="0" err="1">
                <a:latin typeface="굴림" pitchFamily="50" charset="-127"/>
                <a:ea typeface="굴림" pitchFamily="50" charset="-127"/>
              </a:rPr>
              <a:t>단방향</a:t>
            </a: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 링크 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만들기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(BPDU 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막기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en-US" altLang="ko-KR" sz="1000" b="1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SW2#show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f0/10 </a:t>
            </a:r>
            <a:r>
              <a:rPr lang="ko-KR" altLang="en-US" sz="1000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맥주소</a:t>
            </a:r>
            <a:r>
              <a:rPr lang="ko-KR" altLang="en-US" sz="1000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en-US" altLang="ko-KR" sz="1000" dirty="0">
              <a:solidFill>
                <a:srgbClr val="0070C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)#mac access-list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UDLD</a:t>
            </a: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config-ext-macl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)#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deny [SW2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MAC]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[SW2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MAC]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any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)#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f0/12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-if)#mac access-group UDLD in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스텝 </a:t>
            </a:r>
            <a:r>
              <a:rPr lang="en-US" altLang="ko-KR" sz="1000" b="1" dirty="0">
                <a:latin typeface="굴림" pitchFamily="50" charset="-127"/>
                <a:ea typeface="굴림" pitchFamily="50" charset="-127"/>
              </a:rPr>
              <a:t>2.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UDLD </a:t>
            </a:r>
            <a:r>
              <a:rPr lang="ko-KR" altLang="en-US" sz="1000" b="1" dirty="0">
                <a:latin typeface="굴림" pitchFamily="50" charset="-127"/>
                <a:ea typeface="굴림" pitchFamily="50" charset="-127"/>
              </a:rPr>
              <a:t>적용</a:t>
            </a:r>
            <a:endParaRPr lang="en-US" altLang="ko-KR" sz="1000" b="1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)#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f0/12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-if)#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udld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port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SW2(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)#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f0/10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SW2(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config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-if)#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udld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port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SW3#show spanning-tree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SW3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F0/12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포트가 </a:t>
            </a: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Down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되어 사라져 버렸다</a:t>
            </a: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SW2#show spanning-tree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SW2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F0/10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포트가 </a:t>
            </a: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Down</a:t>
            </a:r>
            <a:r>
              <a:rPr lang="ko-KR" altLang="en-US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되어 사라져 버렸다</a:t>
            </a:r>
            <a:r>
              <a:rPr lang="en-US" altLang="ko-KR" sz="1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grpSp>
        <p:nvGrpSpPr>
          <p:cNvPr id="2" name="그룹 26"/>
          <p:cNvGrpSpPr/>
          <p:nvPr/>
        </p:nvGrpSpPr>
        <p:grpSpPr>
          <a:xfrm>
            <a:off x="304478" y="3429000"/>
            <a:ext cx="4699569" cy="2515629"/>
            <a:chOff x="395536" y="1561442"/>
            <a:chExt cx="3977827" cy="196126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855759" y="1993489"/>
              <a:ext cx="1440160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5920" y="1993489"/>
              <a:ext cx="1584175" cy="11141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55759" y="1993489"/>
              <a:ext cx="302433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565" y="1803428"/>
              <a:ext cx="832389" cy="645240"/>
            </a:xfrm>
            <a:prstGeom prst="rect">
              <a:avLst/>
            </a:prstGeom>
            <a:noFill/>
          </p:spPr>
        </p:pic>
        <p:pic>
          <p:nvPicPr>
            <p:cNvPr id="3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3901" y="1811977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95536" y="1561442"/>
              <a:ext cx="899409" cy="215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Root Bridge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85"/>
            <p:cNvSpPr txBox="1">
              <a:spLocks noChangeArrowheads="1"/>
            </p:cNvSpPr>
            <p:nvPr/>
          </p:nvSpPr>
          <p:spPr bwMode="auto">
            <a:xfrm>
              <a:off x="839906" y="2410685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85"/>
            <p:cNvSpPr txBox="1">
              <a:spLocks noChangeArrowheads="1"/>
            </p:cNvSpPr>
            <p:nvPr/>
          </p:nvSpPr>
          <p:spPr bwMode="auto">
            <a:xfrm>
              <a:off x="1455730" y="2883470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 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TextBox 85"/>
            <p:cNvSpPr txBox="1">
              <a:spLocks noChangeArrowheads="1"/>
            </p:cNvSpPr>
            <p:nvPr/>
          </p:nvSpPr>
          <p:spPr bwMode="auto">
            <a:xfrm>
              <a:off x="1218995" y="1786000"/>
              <a:ext cx="944071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F0/14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7" name="TextBox 85"/>
            <p:cNvSpPr txBox="1">
              <a:spLocks noChangeArrowheads="1"/>
            </p:cNvSpPr>
            <p:nvPr/>
          </p:nvSpPr>
          <p:spPr bwMode="auto">
            <a:xfrm>
              <a:off x="2833507" y="1786000"/>
              <a:ext cx="786966" cy="1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F0/14 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(RP)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3440256" y="2409118"/>
              <a:ext cx="524645" cy="287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F0/10</a:t>
              </a:r>
            </a:p>
            <a:p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(DP)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85"/>
            <p:cNvSpPr txBox="1">
              <a:spLocks noChangeArrowheads="1"/>
            </p:cNvSpPr>
            <p:nvPr/>
          </p:nvSpPr>
          <p:spPr bwMode="auto">
            <a:xfrm>
              <a:off x="2750708" y="2901012"/>
              <a:ext cx="1622655" cy="431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F0/12</a:t>
              </a: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altLang="ko-KR" sz="1200" b="1" dirty="0" err="1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Altn</a:t>
              </a:r>
              <a:r>
                <a:rPr lang="en-US" altLang="ko-KR" sz="1200" b="1" dirty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-&gt; DP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로 변하게 되면</a:t>
              </a:r>
              <a:endParaRPr lang="en-US" altLang="ko-KR" sz="1200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굴림" pitchFamily="50" charset="-127"/>
                  <a:ea typeface="굴림" pitchFamily="50" charset="-127"/>
                </a:rPr>
                <a:t>Shutdown)</a:t>
              </a:r>
              <a:endParaRPr lang="ko-KR" altLang="en-US" sz="1200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081" y="208244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9480" y="209197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9725" y="2877468"/>
              <a:ext cx="832389" cy="64524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2085303" y="316046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SW3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6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1033</Words>
  <Application>Microsoft Office PowerPoint</Application>
  <PresentationFormat>화면 슬라이드 쇼(4:3)</PresentationFormat>
  <Paragraphs>252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김성대</dc:creator>
  <cp:lastModifiedBy>xeneration</cp:lastModifiedBy>
  <cp:revision>2</cp:revision>
  <dcterms:created xsi:type="dcterms:W3CDTF">2016-04-19T05:50:43Z</dcterms:created>
  <dcterms:modified xsi:type="dcterms:W3CDTF">2016-04-19T06:18:22Z</dcterms:modified>
</cp:coreProperties>
</file>