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B1133-A498-4D05-80E5-0402E7F760ED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EDFE9-EDEC-44E3-86BC-1578BD521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3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F22B1-4112-4EEF-8FE7-1CD2A6EEB83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70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altLang="ko-KR" dirty="0" err="1" smtClean="0"/>
              <a:t>v</a:t>
            </a:r>
            <a:r>
              <a:rPr lang="en-US" altLang="ko-KR" baseline="0" dirty="0" err="1" smtClean="0"/>
              <a:t>lan</a:t>
            </a:r>
            <a:r>
              <a:rPr lang="en-US" altLang="ko-KR" baseline="0" dirty="0" smtClean="0"/>
              <a:t> 1 = native </a:t>
            </a:r>
            <a:r>
              <a:rPr lang="en-US" altLang="ko-KR" baseline="0" dirty="0" err="1" smtClean="0"/>
              <a:t>vlan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태어나면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vlan</a:t>
            </a:r>
            <a:r>
              <a:rPr lang="en-US" altLang="ko-KR" baseline="0" dirty="0" smtClean="0"/>
              <a:t> 1) = </a:t>
            </a:r>
            <a:r>
              <a:rPr lang="en-US" altLang="ko-KR" baseline="0" dirty="0" err="1" smtClean="0"/>
              <a:t>untaged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vlan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38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07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3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918A-CEE4-4C6B-BF5D-79207742DFFB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F032-B4FD-407A-8CB3-BE82E46CD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5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918A-CEE4-4C6B-BF5D-79207742DFFB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F032-B4FD-407A-8CB3-BE82E46CD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918A-CEE4-4C6B-BF5D-79207742DFFB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F032-B4FD-407A-8CB3-BE82E46CD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918A-CEE4-4C6B-BF5D-79207742DFFB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F032-B4FD-407A-8CB3-BE82E46CD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05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918A-CEE4-4C6B-BF5D-79207742DFFB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F032-B4FD-407A-8CB3-BE82E46CD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21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918A-CEE4-4C6B-BF5D-79207742DFFB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F032-B4FD-407A-8CB3-BE82E46CD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918A-CEE4-4C6B-BF5D-79207742DFFB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F032-B4FD-407A-8CB3-BE82E46CD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0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918A-CEE4-4C6B-BF5D-79207742DFFB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F032-B4FD-407A-8CB3-BE82E46CD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3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918A-CEE4-4C6B-BF5D-79207742DFFB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F032-B4FD-407A-8CB3-BE82E46CD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85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918A-CEE4-4C6B-BF5D-79207742DFFB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F032-B4FD-407A-8CB3-BE82E46CD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918A-CEE4-4C6B-BF5D-79207742DFFB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F032-B4FD-407A-8CB3-BE82E46CD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6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F918A-CEE4-4C6B-BF5D-79207742DFFB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F032-B4FD-407A-8CB3-BE82E46CD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8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cones.pro/go.php?http://icdn.pro/images/fr/o/r/ordinateur-pc-icone-6183-48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www.clker.com/cliparts/b/0/c/c/1343841796926375646Switch%20Final.svg.med.png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cones.pro/go.php?http://icdn.pro/images/fr/o/r/ordinateur-pc-icone-6183-48.png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www.clker.com/cliparts/b/0/c/c/1343841796926375646Switch%20Final.svg.med.png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998210" y="3461995"/>
            <a:ext cx="33123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-150" dirty="0">
                <a:latin typeface="THE정고딕110" pitchFamily="18" charset="-127"/>
                <a:ea typeface="THE정고딕110" pitchFamily="18" charset="-127"/>
              </a:rPr>
              <a:t>PART 2</a:t>
            </a:r>
            <a:endParaRPr lang="ko-KR" altLang="en-US" sz="1600" spc="-150" dirty="0">
              <a:latin typeface="THE정고딕110" pitchFamily="18" charset="-127"/>
              <a:ea typeface="THE정고딕110" pitchFamily="18" charset="-127"/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3846082" y="3233584"/>
            <a:ext cx="4464496" cy="96011"/>
            <a:chOff x="2195736" y="1968393"/>
            <a:chExt cx="4464496" cy="7200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95736" y="2004397"/>
              <a:ext cx="4464496" cy="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195736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44208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66844" y="2500306"/>
            <a:ext cx="8858312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VLAN </a:t>
            </a:r>
            <a:r>
              <a:rPr lang="ko-KR" altLang="en-US" sz="4000" spc="-150">
                <a:latin typeface="THE정고딕140" pitchFamily="18" charset="-127"/>
                <a:ea typeface="THE정고딕140" pitchFamily="18" charset="-127"/>
              </a:rPr>
              <a:t>기본 구성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7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59496" y="1142984"/>
            <a:ext cx="45720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. VLAN </a:t>
            </a:r>
            <a:r>
              <a:rPr lang="ko-KR" altLang="en-US" sz="1000" b="1" dirty="0"/>
              <a:t>특징</a:t>
            </a:r>
            <a:endParaRPr lang="en-US" altLang="ko-KR" sz="1000" b="1" dirty="0"/>
          </a:p>
          <a:p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 err="1"/>
              <a:t>라우터</a:t>
            </a:r>
            <a:r>
              <a:rPr lang="ko-KR" altLang="en-US" sz="1000" dirty="0"/>
              <a:t> 없이 </a:t>
            </a:r>
            <a:r>
              <a:rPr lang="en-US" altLang="ko-KR" sz="1000" dirty="0"/>
              <a:t>LAN (</a:t>
            </a:r>
            <a:r>
              <a:rPr lang="ko-KR" altLang="en-US" sz="1000" dirty="0" err="1"/>
              <a:t>브로드캐스트</a:t>
            </a:r>
            <a:r>
              <a:rPr lang="en-US" altLang="ko-KR" sz="1000" dirty="0"/>
              <a:t> </a:t>
            </a:r>
            <a:r>
              <a:rPr lang="ko-KR" altLang="en-US" sz="1000" dirty="0"/>
              <a:t>도메인</a:t>
            </a:r>
            <a:r>
              <a:rPr lang="en-US" altLang="ko-KR" sz="1000" dirty="0"/>
              <a:t>)</a:t>
            </a:r>
            <a:r>
              <a:rPr lang="ko-KR" altLang="en-US" sz="1000" dirty="0"/>
              <a:t>을 분리 할 수 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  </a:t>
            </a:r>
            <a:r>
              <a:rPr lang="en-US" altLang="ko-KR" sz="1000" dirty="0"/>
              <a:t>( </a:t>
            </a:r>
            <a:r>
              <a:rPr lang="ko-KR" altLang="en-US" sz="1000" dirty="0"/>
              <a:t>오버헤드 감소</a:t>
            </a:r>
            <a:r>
              <a:rPr lang="en-US" altLang="ko-KR" sz="1000" dirty="0"/>
              <a:t>, </a:t>
            </a:r>
            <a:r>
              <a:rPr lang="ko-KR" altLang="en-US" sz="1000" dirty="0"/>
              <a:t>유연한 설계</a:t>
            </a:r>
            <a:r>
              <a:rPr lang="en-US" altLang="ko-KR" sz="1000" dirty="0"/>
              <a:t>, </a:t>
            </a:r>
            <a:r>
              <a:rPr lang="ko-KR" altLang="en-US" sz="1000" dirty="0"/>
              <a:t>보안 강화 </a:t>
            </a:r>
            <a:r>
              <a:rPr lang="en-US" altLang="ko-KR" sz="1000" dirty="0"/>
              <a:t>)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541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1. VLAN (Virtual Local Area Network)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524000" y="142853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523968" y="6715149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1523968" y="1987252"/>
            <a:ext cx="4572000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9496" y="2082914"/>
            <a:ext cx="457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b="1" dirty="0"/>
              <a:t>. VLAN </a:t>
            </a:r>
            <a:r>
              <a:rPr lang="en-US" altLang="ko-KR" sz="1000" b="1" dirty="0" err="1"/>
              <a:t>Trunking</a:t>
            </a:r>
            <a:endParaRPr lang="ko-KR" altLang="en-US" sz="1000" dirty="0"/>
          </a:p>
          <a:p>
            <a:pPr fontAlgn="base"/>
            <a:r>
              <a:rPr kumimoji="1" lang="en-US" altLang="ko-KR" sz="1000" dirty="0"/>
              <a:t>  </a:t>
            </a:r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/>
              <a:t>여러 대의 스위치가 서로 연결되어 있는 네트워크에서 </a:t>
            </a:r>
            <a:r>
              <a:rPr lang="en-US" altLang="ko-KR" sz="1000" dirty="0"/>
              <a:t>VLAN</a:t>
            </a:r>
            <a:r>
              <a:rPr lang="ko-KR" altLang="en-US" sz="1000" dirty="0"/>
              <a:t>을 사용할 경우</a:t>
            </a:r>
            <a:r>
              <a:rPr lang="en-US" altLang="ko-KR" sz="1000" dirty="0"/>
              <a:t> </a:t>
            </a:r>
            <a:r>
              <a:rPr lang="en-US" altLang="ko-KR" sz="1000" dirty="0"/>
              <a:t>   </a:t>
            </a:r>
          </a:p>
          <a:p>
            <a:pPr fontAlgn="base"/>
            <a:r>
              <a:rPr lang="en-US" altLang="ko-KR" sz="1000" dirty="0"/>
              <a:t> </a:t>
            </a:r>
            <a:r>
              <a:rPr lang="en-US" altLang="ko-KR" sz="1000" dirty="0"/>
              <a:t> </a:t>
            </a:r>
            <a:r>
              <a:rPr lang="ko-KR" altLang="en-US" sz="1000" dirty="0"/>
              <a:t>스위치 사이의 세그먼트에는 </a:t>
            </a:r>
            <a:r>
              <a:rPr lang="en-US" altLang="ko-KR" sz="1000" dirty="0">
                <a:solidFill>
                  <a:srgbClr val="FF0000"/>
                </a:solidFill>
              </a:rPr>
              <a:t>VLAN </a:t>
            </a:r>
            <a:r>
              <a:rPr lang="ko-KR" altLang="en-US" sz="1000" dirty="0" err="1">
                <a:solidFill>
                  <a:srgbClr val="FF0000"/>
                </a:solidFill>
              </a:rPr>
              <a:t>트렁킹</a:t>
            </a:r>
            <a:r>
              <a:rPr lang="ko-KR" altLang="en-US" sz="1000" dirty="0" err="1"/>
              <a:t>을</a:t>
            </a:r>
            <a:r>
              <a:rPr lang="ko-KR" altLang="en-US" sz="1000" dirty="0"/>
              <a:t> 사용할 필요가 있다</a:t>
            </a:r>
            <a:r>
              <a:rPr lang="en-US" altLang="ko-KR" sz="1000" dirty="0"/>
              <a:t>.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653940" y="4581128"/>
            <a:ext cx="20889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rot="16200000" flipV="1">
            <a:off x="1855471" y="3818452"/>
            <a:ext cx="1067544" cy="31379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rot="5400000" flipH="1" flipV="1">
            <a:off x="2174910" y="3818452"/>
            <a:ext cx="1067544" cy="31379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4755264" y="3441575"/>
            <a:ext cx="633232" cy="1067544"/>
            <a:chOff x="3231264" y="3225551"/>
            <a:chExt cx="633232" cy="1067544"/>
          </a:xfrm>
        </p:grpSpPr>
        <p:cxnSp>
          <p:nvCxnSpPr>
            <p:cNvPr id="39" name="꺾인 연결선 38"/>
            <p:cNvCxnSpPr/>
            <p:nvPr/>
          </p:nvCxnSpPr>
          <p:spPr>
            <a:xfrm rot="16200000" flipV="1">
              <a:off x="2854389" y="3602426"/>
              <a:ext cx="1067544" cy="313793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/>
            <p:nvPr/>
          </p:nvCxnSpPr>
          <p:spPr>
            <a:xfrm rot="5400000" flipH="1" flipV="1">
              <a:off x="3173828" y="3602426"/>
              <a:ext cx="1067544" cy="313793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 flipV="1">
            <a:off x="4752627" y="4737720"/>
            <a:ext cx="633232" cy="1067544"/>
            <a:chOff x="3231264" y="3225551"/>
            <a:chExt cx="633232" cy="1067544"/>
          </a:xfrm>
        </p:grpSpPr>
        <p:cxnSp>
          <p:nvCxnSpPr>
            <p:cNvPr id="43" name="꺾인 연결선 42"/>
            <p:cNvCxnSpPr/>
            <p:nvPr/>
          </p:nvCxnSpPr>
          <p:spPr>
            <a:xfrm rot="16200000" flipV="1">
              <a:off x="2854389" y="3602426"/>
              <a:ext cx="1067544" cy="313793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꺾인 연결선 43"/>
            <p:cNvCxnSpPr/>
            <p:nvPr/>
          </p:nvCxnSpPr>
          <p:spPr>
            <a:xfrm rot="5400000" flipH="1" flipV="1">
              <a:off x="3173828" y="3602426"/>
              <a:ext cx="1067544" cy="313793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 flipV="1">
            <a:off x="2232346" y="4737720"/>
            <a:ext cx="633232" cy="1067544"/>
            <a:chOff x="3231264" y="3225551"/>
            <a:chExt cx="633232" cy="1067544"/>
          </a:xfrm>
        </p:grpSpPr>
        <p:cxnSp>
          <p:nvCxnSpPr>
            <p:cNvPr id="46" name="꺾인 연결선 45"/>
            <p:cNvCxnSpPr/>
            <p:nvPr/>
          </p:nvCxnSpPr>
          <p:spPr>
            <a:xfrm rot="16200000" flipV="1">
              <a:off x="2854389" y="3602426"/>
              <a:ext cx="1067544" cy="313793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/>
            <p:nvPr/>
          </p:nvCxnSpPr>
          <p:spPr>
            <a:xfrm rot="5400000" flipH="1" flipV="1">
              <a:off x="3173828" y="3602426"/>
              <a:ext cx="1067544" cy="313793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9616" y="3212976"/>
            <a:ext cx="457200" cy="457200"/>
          </a:xfrm>
          <a:prstGeom prst="rect">
            <a:avLst/>
          </a:prstGeom>
          <a:noFill/>
        </p:spPr>
      </p:pic>
      <p:pic>
        <p:nvPicPr>
          <p:cNvPr id="19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3746" y="3212976"/>
            <a:ext cx="457200" cy="457200"/>
          </a:xfrm>
          <a:prstGeom prst="rect">
            <a:avLst/>
          </a:prstGeom>
          <a:noFill/>
        </p:spPr>
      </p:pic>
      <p:pic>
        <p:nvPicPr>
          <p:cNvPr id="23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9896" y="3222915"/>
            <a:ext cx="457200" cy="457200"/>
          </a:xfrm>
          <a:prstGeom prst="rect">
            <a:avLst/>
          </a:prstGeom>
          <a:noFill/>
        </p:spPr>
      </p:pic>
      <p:pic>
        <p:nvPicPr>
          <p:cNvPr id="24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1702" y="3222915"/>
            <a:ext cx="457200" cy="457200"/>
          </a:xfrm>
          <a:prstGeom prst="rect">
            <a:avLst/>
          </a:prstGeom>
          <a:noFill/>
        </p:spPr>
      </p:pic>
      <p:pic>
        <p:nvPicPr>
          <p:cNvPr id="15" name="Picture 4" descr="Switch Final Clip Art">
            <a:hlinkClick r:id="rId5" tooltip="Download as SVG fil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38916" y="4172647"/>
            <a:ext cx="1214446" cy="941399"/>
          </a:xfrm>
          <a:prstGeom prst="rect">
            <a:avLst/>
          </a:prstGeom>
          <a:noFill/>
        </p:spPr>
      </p:pic>
      <p:pic>
        <p:nvPicPr>
          <p:cNvPr id="22" name="Picture 4" descr="Switch Final Clip Art">
            <a:hlinkClick r:id="rId5" tooltip="Download as SVG fil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49506" y="4182586"/>
            <a:ext cx="1214446" cy="941399"/>
          </a:xfrm>
          <a:prstGeom prst="rect">
            <a:avLst/>
          </a:prstGeom>
          <a:noFill/>
        </p:spPr>
      </p:pic>
      <p:pic>
        <p:nvPicPr>
          <p:cNvPr id="32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9616" y="5626157"/>
            <a:ext cx="457200" cy="457200"/>
          </a:xfrm>
          <a:prstGeom prst="rect">
            <a:avLst/>
          </a:prstGeom>
          <a:noFill/>
        </p:spPr>
      </p:pic>
      <p:pic>
        <p:nvPicPr>
          <p:cNvPr id="33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1483" y="5626157"/>
            <a:ext cx="457200" cy="457200"/>
          </a:xfrm>
          <a:prstGeom prst="rect">
            <a:avLst/>
          </a:prstGeom>
          <a:noFill/>
        </p:spPr>
      </p:pic>
      <p:pic>
        <p:nvPicPr>
          <p:cNvPr id="34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7633" y="5636096"/>
            <a:ext cx="457200" cy="457200"/>
          </a:xfrm>
          <a:prstGeom prst="rect">
            <a:avLst/>
          </a:prstGeom>
          <a:noFill/>
        </p:spPr>
      </p:pic>
      <p:pic>
        <p:nvPicPr>
          <p:cNvPr id="35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9439" y="5636096"/>
            <a:ext cx="457200" cy="457200"/>
          </a:xfrm>
          <a:prstGeom prst="rect">
            <a:avLst/>
          </a:prstGeom>
          <a:noFill/>
        </p:spPr>
      </p:pic>
      <p:sp>
        <p:nvSpPr>
          <p:cNvPr id="28" name="타원 27"/>
          <p:cNvSpPr/>
          <p:nvPr/>
        </p:nvSpPr>
        <p:spPr>
          <a:xfrm>
            <a:off x="1857467" y="2996952"/>
            <a:ext cx="1368152" cy="85422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242724" y="2996953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VLAN 1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763005" y="2996953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VLAN 1</a:t>
            </a:r>
            <a:endParaRPr lang="ko-KR" altLang="en-US" sz="1000" dirty="0"/>
          </a:p>
        </p:txBody>
      </p:sp>
      <p:sp>
        <p:nvSpPr>
          <p:cNvPr id="51" name="타원 50"/>
          <p:cNvSpPr/>
          <p:nvPr/>
        </p:nvSpPr>
        <p:spPr>
          <a:xfrm>
            <a:off x="4387686" y="3006824"/>
            <a:ext cx="1368152" cy="85422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857467" y="5437584"/>
            <a:ext cx="1368152" cy="8542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382592" y="5427645"/>
            <a:ext cx="1368152" cy="8542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229881" y="6063100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VLAN 2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4757835" y="6043602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VLAN 2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3701132" y="4221089"/>
            <a:ext cx="99899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err="1"/>
              <a:t>이더넷</a:t>
            </a:r>
            <a:r>
              <a:rPr lang="ko-KR" altLang="en-US" sz="1000" dirty="0"/>
              <a:t> 프레임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999657" y="4221089"/>
            <a:ext cx="710451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VLAN ID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32512" y="3230974"/>
            <a:ext cx="45720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000" b="1" dirty="0"/>
              <a:t>. </a:t>
            </a:r>
            <a:r>
              <a:rPr lang="ko-KR" altLang="en-US" sz="1000" b="1" dirty="0" err="1"/>
              <a:t>트렁킹</a:t>
            </a:r>
            <a:r>
              <a:rPr lang="ko-KR" altLang="en-US" sz="1000" b="1" dirty="0"/>
              <a:t> 프로토콜</a:t>
            </a:r>
            <a:r>
              <a:rPr kumimoji="1" lang="en-US" altLang="ko-KR" sz="1000" dirty="0"/>
              <a:t>  </a:t>
            </a:r>
          </a:p>
          <a:p>
            <a:pPr fontAlgn="base"/>
            <a:endParaRPr lang="en-US" altLang="ko-KR" sz="1000" dirty="0"/>
          </a:p>
          <a:p>
            <a:pPr fontAlgn="base"/>
            <a:r>
              <a:rPr lang="en-US" altLang="ko-KR" sz="1000" dirty="0"/>
              <a:t>- </a:t>
            </a:r>
            <a:r>
              <a:rPr lang="ko-KR" altLang="en-US" sz="1000" dirty="0" err="1"/>
              <a:t>시스코</a:t>
            </a:r>
            <a:r>
              <a:rPr lang="ko-KR" altLang="en-US" sz="1000" dirty="0"/>
              <a:t> 스위치는 두 개의 </a:t>
            </a:r>
            <a:r>
              <a:rPr lang="ko-KR" altLang="en-US" sz="1000" dirty="0" err="1"/>
              <a:t>트렁킹</a:t>
            </a:r>
            <a:r>
              <a:rPr lang="ko-KR" altLang="en-US" sz="1000" dirty="0"/>
              <a:t> 프로토콜을 지원</a:t>
            </a:r>
            <a:endParaRPr lang="en-US" altLang="ko-KR" sz="1000" dirty="0"/>
          </a:p>
          <a:p>
            <a:pPr fontAlgn="base"/>
            <a:endParaRPr lang="en-US" altLang="ko-KR" sz="1000" dirty="0"/>
          </a:p>
          <a:p>
            <a:pPr fontAlgn="base"/>
            <a:r>
              <a:rPr lang="en-US" altLang="ko-KR" sz="1000" b="1" dirty="0"/>
              <a:t>1. ISL (Inter-Switch Link) : </a:t>
            </a:r>
            <a:r>
              <a:rPr lang="ko-KR" altLang="en-US" sz="1000" b="1" dirty="0" err="1"/>
              <a:t>시스코</a:t>
            </a:r>
            <a:r>
              <a:rPr lang="ko-KR" altLang="en-US" sz="1000" b="1" dirty="0"/>
              <a:t> 전용 프로토콜</a:t>
            </a:r>
            <a:endParaRPr lang="en-US" altLang="ko-KR" sz="1000" b="1" dirty="0"/>
          </a:p>
          <a:p>
            <a:pPr marL="228600" indent="-228600" fontAlgn="base">
              <a:buAutoNum type="arabicPeriod"/>
            </a:pPr>
            <a:endParaRPr lang="en-US" altLang="ko-KR" sz="1000" dirty="0"/>
          </a:p>
          <a:p>
            <a:pPr fontAlgn="base"/>
            <a:r>
              <a:rPr lang="en-US" altLang="ko-KR" sz="1000" dirty="0"/>
              <a:t>IEEE</a:t>
            </a:r>
            <a:r>
              <a:rPr lang="ko-KR" altLang="en-US" sz="1000" dirty="0"/>
              <a:t>에서 </a:t>
            </a:r>
            <a:r>
              <a:rPr lang="en-US" altLang="ko-KR" sz="1000" dirty="0"/>
              <a:t>VLAN </a:t>
            </a:r>
            <a:r>
              <a:rPr lang="ko-KR" altLang="en-US" sz="1000" dirty="0" err="1"/>
              <a:t>트렁킹</a:t>
            </a:r>
            <a:r>
              <a:rPr lang="ko-KR" altLang="en-US" sz="1000" dirty="0"/>
              <a:t> 표준 프로토콜인 </a:t>
            </a:r>
            <a:r>
              <a:rPr lang="en-US" altLang="ko-KR" sz="1000" dirty="0"/>
              <a:t>802.1Q</a:t>
            </a:r>
            <a:r>
              <a:rPr lang="ko-KR" altLang="en-US" sz="1000" dirty="0"/>
              <a:t>를 만들기 한참 전에 </a:t>
            </a:r>
            <a:r>
              <a:rPr lang="en-US" altLang="ko-KR" sz="1000" dirty="0"/>
              <a:t>ISL</a:t>
            </a:r>
            <a:r>
              <a:rPr lang="ko-KR" altLang="en-US" sz="1000" dirty="0"/>
              <a:t>을 </a:t>
            </a:r>
            <a:r>
              <a:rPr lang="ko-KR" altLang="en-US" sz="1000" dirty="0" err="1"/>
              <a:t>시스코에서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만듬</a:t>
            </a:r>
            <a:r>
              <a:rPr lang="en-US" altLang="ko-KR" sz="1000" dirty="0"/>
              <a:t>. </a:t>
            </a:r>
          </a:p>
          <a:p>
            <a:pPr fontAlgn="base"/>
            <a:endParaRPr lang="en-US" altLang="ko-KR" sz="1000" dirty="0"/>
          </a:p>
          <a:p>
            <a:pPr fontAlgn="base"/>
            <a:r>
              <a:rPr lang="en-US" altLang="ko-KR" sz="1000" b="1" dirty="0"/>
              <a:t>2. IEEE 802.1Q 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</a:rPr>
              <a:t>★</a:t>
            </a:r>
            <a:r>
              <a:rPr lang="en-US" altLang="ko-KR" sz="1000" b="1" dirty="0">
                <a:solidFill>
                  <a:srgbClr val="FF0000"/>
                </a:solidFill>
              </a:rPr>
              <a:t>)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표준 </a:t>
            </a:r>
            <a:r>
              <a:rPr lang="ko-KR" altLang="en-US" sz="1000" b="1" dirty="0" err="1"/>
              <a:t>트렁킹</a:t>
            </a:r>
            <a:r>
              <a:rPr lang="ko-KR" altLang="en-US" sz="1000" b="1" dirty="0"/>
              <a:t> 프로토콜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fontAlgn="base"/>
            <a:endParaRPr lang="en-US" altLang="ko-KR" sz="1000" dirty="0"/>
          </a:p>
          <a:p>
            <a:pPr fontAlgn="base"/>
            <a:r>
              <a:rPr lang="ko-KR" altLang="en-US" sz="1000" dirty="0" err="1"/>
              <a:t>시스코에서도</a:t>
            </a:r>
            <a:r>
              <a:rPr lang="ko-KR" altLang="en-US" sz="1000" dirty="0"/>
              <a:t> 새로 나온 </a:t>
            </a:r>
            <a:r>
              <a:rPr lang="en-US" altLang="ko-KR" sz="1000" dirty="0"/>
              <a:t>LAN </a:t>
            </a:r>
            <a:r>
              <a:rPr lang="ko-KR" altLang="en-US" sz="1000" dirty="0"/>
              <a:t>스위치 중 일부 모델에서 </a:t>
            </a:r>
            <a:r>
              <a:rPr lang="en-US" altLang="ko-KR" sz="1000" dirty="0"/>
              <a:t>ISL</a:t>
            </a:r>
            <a:r>
              <a:rPr lang="ko-KR" altLang="en-US" sz="1000" dirty="0"/>
              <a:t>이 아닌 </a:t>
            </a:r>
            <a:r>
              <a:rPr lang="en-US" altLang="ko-KR" sz="1000" dirty="0"/>
              <a:t>802.1Q </a:t>
            </a:r>
            <a:r>
              <a:rPr lang="ko-KR" altLang="en-US" sz="1000" dirty="0"/>
              <a:t>프로토콜을 지원한다</a:t>
            </a:r>
            <a:r>
              <a:rPr lang="en-US" altLang="ko-KR" sz="1000" dirty="0"/>
              <a:t>. </a:t>
            </a:r>
          </a:p>
          <a:p>
            <a:pPr fontAlgn="base"/>
            <a:endParaRPr lang="en-US" altLang="ko-KR" sz="1000" dirty="0"/>
          </a:p>
          <a:p>
            <a:pPr fontAlgn="base"/>
            <a:r>
              <a:rPr lang="en-US" altLang="ko-KR" sz="1000" b="1" dirty="0"/>
              <a:t>※ ISL vs 802.1Q </a:t>
            </a:r>
            <a:r>
              <a:rPr lang="ko-KR" altLang="en-US" sz="1000" b="1" dirty="0"/>
              <a:t>비교</a:t>
            </a:r>
            <a:endParaRPr lang="en-US" altLang="ko-KR" sz="1000" b="1" dirty="0"/>
          </a:p>
          <a:p>
            <a:pPr fontAlgn="base"/>
            <a:endParaRPr lang="en-US" altLang="ko-KR" sz="1000" dirty="0"/>
          </a:p>
          <a:p>
            <a:pPr fontAlgn="base"/>
            <a:r>
              <a:rPr lang="ko-KR" altLang="en-US" sz="1000" dirty="0" err="1"/>
              <a:t>시스코</a:t>
            </a:r>
            <a:r>
              <a:rPr lang="ko-KR" altLang="en-US" sz="1000" dirty="0"/>
              <a:t> 전용이며</a:t>
            </a:r>
            <a:r>
              <a:rPr lang="en-US" altLang="ko-KR" sz="1000" dirty="0"/>
              <a:t>, </a:t>
            </a:r>
            <a:r>
              <a:rPr lang="ko-KR" altLang="en-US" sz="1000" dirty="0"/>
              <a:t>헤더를 </a:t>
            </a:r>
            <a:r>
              <a:rPr lang="ko-KR" altLang="en-US" sz="1000" dirty="0">
                <a:solidFill>
                  <a:srgbClr val="FF0000"/>
                </a:solidFill>
              </a:rPr>
              <a:t>캡슐화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ISL </a:t>
            </a:r>
            <a:r>
              <a:rPr lang="ko-KR" altLang="en-US" sz="1000" dirty="0" err="1"/>
              <a:t>트렁킹</a:t>
            </a:r>
            <a:r>
              <a:rPr lang="ko-KR" altLang="en-US" sz="1000" dirty="0"/>
              <a:t> 프로토콜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VLAN </a:t>
            </a:r>
            <a:r>
              <a:rPr lang="ko-KR" altLang="en-US" sz="1000" dirty="0"/>
              <a:t>표준이며</a:t>
            </a:r>
            <a:r>
              <a:rPr lang="en-US" altLang="ko-KR" sz="1000" dirty="0"/>
              <a:t>,</a:t>
            </a:r>
            <a:r>
              <a:rPr lang="ko-KR" altLang="en-US" sz="1000" dirty="0"/>
              <a:t> 헤더를 </a:t>
            </a:r>
            <a:r>
              <a:rPr lang="ko-KR" altLang="en-US" sz="1000" dirty="0" err="1"/>
              <a:t>이더넷</a:t>
            </a:r>
            <a:r>
              <a:rPr lang="ko-KR" altLang="en-US" sz="1000" dirty="0"/>
              <a:t> 프레임에 </a:t>
            </a:r>
            <a:r>
              <a:rPr lang="ko-KR" altLang="en-US" sz="1000" dirty="0">
                <a:solidFill>
                  <a:srgbClr val="FF0000"/>
                </a:solidFill>
              </a:rPr>
              <a:t>추가</a:t>
            </a:r>
            <a:r>
              <a:rPr lang="ko-KR" altLang="en-US" sz="1000" dirty="0"/>
              <a:t>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802.1Q </a:t>
            </a:r>
            <a:r>
              <a:rPr lang="ko-KR" altLang="en-US" sz="1000" dirty="0" err="1"/>
              <a:t>트렁킹</a:t>
            </a:r>
            <a:r>
              <a:rPr lang="ko-KR" altLang="en-US" sz="1000" dirty="0"/>
              <a:t> 프로토콜</a:t>
            </a:r>
            <a:endParaRPr lang="en-US" altLang="ko-KR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096000" y="1124744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. VLAN ID</a:t>
            </a:r>
          </a:p>
          <a:p>
            <a:endParaRPr lang="en-US" altLang="ko-KR" sz="1000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6360400" y="1461904"/>
          <a:ext cx="30479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65"/>
                <a:gridCol w="1867603"/>
              </a:tblGrid>
              <a:tr h="138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VLAN</a:t>
                      </a:r>
                      <a:r>
                        <a:rPr lang="en-US" altLang="ko-KR" sz="1000" baseline="0" dirty="0" smtClean="0"/>
                        <a:t> ID </a:t>
                      </a:r>
                      <a:r>
                        <a:rPr lang="ko-KR" altLang="en-US" sz="1000" baseline="0" dirty="0" smtClean="0"/>
                        <a:t>범위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용도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0, 4095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시스템 처리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Default</a:t>
                      </a:r>
                      <a:r>
                        <a:rPr lang="en-US" altLang="ko-KR" sz="1000" baseline="0" dirty="0" smtClean="0"/>
                        <a:t> (</a:t>
                      </a:r>
                      <a:r>
                        <a:rPr lang="ko-KR" altLang="en-US" sz="1000" baseline="0" dirty="0" smtClean="0"/>
                        <a:t>기본값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  <a:tr h="126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 ~ 1001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Ethernet</a:t>
                      </a:r>
                      <a:r>
                        <a:rPr lang="ko-KR" altLang="en-US" sz="1000" dirty="0" smtClean="0"/>
                        <a:t> 환경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1002 ~ 1005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FDDI,</a:t>
                      </a:r>
                      <a:r>
                        <a:rPr lang="en-US" altLang="ko-KR" sz="1000" baseline="0" dirty="0" smtClean="0"/>
                        <a:t> Token-Ring </a:t>
                      </a:r>
                      <a:r>
                        <a:rPr lang="ko-KR" altLang="en-US" sz="1000" baseline="0" dirty="0" smtClean="0"/>
                        <a:t>환경</a:t>
                      </a:r>
                      <a:endParaRPr lang="ko-KR" altLang="en-US" sz="1000" dirty="0"/>
                    </a:p>
                  </a:txBody>
                  <a:tcPr/>
                </a:tc>
              </a:tr>
              <a:tr h="1429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1006 ~ 4094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Ethernet</a:t>
                      </a:r>
                      <a:r>
                        <a:rPr lang="ko-KR" altLang="en-US" sz="1000" dirty="0" smtClean="0"/>
                        <a:t> 환경 </a:t>
                      </a:r>
                      <a:r>
                        <a:rPr lang="en-US" altLang="ko-KR" sz="1000" dirty="0" smtClean="0"/>
                        <a:t>(Extended)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1" name="직선 연결선 60"/>
          <p:cNvCxnSpPr/>
          <p:nvPr/>
        </p:nvCxnSpPr>
        <p:spPr>
          <a:xfrm>
            <a:off x="6096000" y="3139380"/>
            <a:ext cx="4572000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1541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6000" y="1052736"/>
            <a:ext cx="0" cy="544752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0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41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1. VLAN (Virtual Local Area Network)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524000" y="142853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523968" y="6715149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541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286582" y="3071228"/>
            <a:ext cx="761747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CRC</a:t>
            </a:r>
          </a:p>
          <a:p>
            <a:pPr algn="ctr"/>
            <a:r>
              <a:rPr lang="en-US" altLang="ko-KR" sz="1000" dirty="0"/>
              <a:t>(4 </a:t>
            </a:r>
            <a:r>
              <a:rPr lang="ko-KR" altLang="en-US" sz="1000" dirty="0"/>
              <a:t>바이트</a:t>
            </a:r>
            <a:r>
              <a:rPr lang="en-US" altLang="ko-KR" sz="1000" dirty="0"/>
              <a:t>)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207568" y="3611178"/>
          <a:ext cx="60960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11506"/>
                <a:gridCol w="504056"/>
                <a:gridCol w="360040"/>
                <a:gridCol w="504056"/>
                <a:gridCol w="792088"/>
                <a:gridCol w="504056"/>
                <a:gridCol w="576064"/>
                <a:gridCol w="576064"/>
                <a:gridCol w="648072"/>
                <a:gridCol w="565818"/>
              </a:tblGrid>
              <a:tr h="172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Type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LEN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AAAA03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HSA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VLAN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BPDU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INDEX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RE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3086742" y="3068960"/>
            <a:ext cx="5199839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캡슐화된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이더넷</a:t>
            </a:r>
            <a:r>
              <a:rPr lang="ko-KR" altLang="en-US" sz="1000" dirty="0"/>
              <a:t> 프레임</a:t>
            </a:r>
            <a:endParaRPr lang="en-US" altLang="ko-KR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2320187" y="3068960"/>
            <a:ext cx="76655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ISL </a:t>
            </a:r>
            <a:r>
              <a:rPr lang="ko-KR" altLang="en-US" sz="1000" dirty="0"/>
              <a:t>헤더</a:t>
            </a:r>
            <a:endParaRPr lang="en-US" altLang="ko-KR" sz="1000" dirty="0"/>
          </a:p>
          <a:p>
            <a:pPr algn="ctr"/>
            <a:r>
              <a:rPr lang="en-US" altLang="ko-KR" sz="1000"/>
              <a:t>(26 byte)</a:t>
            </a:r>
            <a:endParaRPr lang="en-US" altLang="ko-KR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4511824" y="4215058"/>
            <a:ext cx="547260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캡슐화된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이더넷</a:t>
            </a:r>
            <a:r>
              <a:rPr lang="ko-KR" altLang="en-US" sz="1000" dirty="0"/>
              <a:t> 프레임</a:t>
            </a:r>
            <a:endParaRPr lang="en-US" altLang="ko-KR" sz="1000" dirty="0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/>
          </p:nvPr>
        </p:nvGraphicFramePr>
        <p:xfrm>
          <a:off x="4511826" y="4719114"/>
          <a:ext cx="55199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271"/>
                <a:gridCol w="899259"/>
                <a:gridCol w="936104"/>
                <a:gridCol w="936104"/>
                <a:gridCol w="936104"/>
                <a:gridCol w="864097"/>
              </a:tblGrid>
              <a:tr h="172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목적지 주소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출발지 주소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태그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(4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byte)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길이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종류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데이터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FCS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4511824" y="5079154"/>
          <a:ext cx="544793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238"/>
                <a:gridCol w="1322730"/>
                <a:gridCol w="1039803"/>
                <a:gridCol w="1440161"/>
              </a:tblGrid>
              <a:tr h="172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종류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(16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0x8100)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우선 순위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플래그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VLAN ID (12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아래쪽 화살표 3"/>
          <p:cNvSpPr/>
          <p:nvPr/>
        </p:nvSpPr>
        <p:spPr>
          <a:xfrm>
            <a:off x="6750691" y="4962954"/>
            <a:ext cx="164850" cy="14401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03512" y="1199654"/>
            <a:ext cx="88569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※ ISL vs 802.1Q </a:t>
            </a:r>
            <a:r>
              <a:rPr lang="ko-KR" altLang="en-US" sz="1600" b="1" dirty="0"/>
              <a:t>비교</a:t>
            </a:r>
            <a:endParaRPr lang="en-US" altLang="ko-KR" sz="1600" b="1" dirty="0"/>
          </a:p>
          <a:p>
            <a:pPr fontAlgn="base"/>
            <a:endParaRPr lang="en-US" altLang="ko-KR" sz="1600" dirty="0"/>
          </a:p>
          <a:p>
            <a:pPr fontAlgn="base"/>
            <a:r>
              <a:rPr lang="ko-KR" altLang="en-US" sz="1600" dirty="0" err="1"/>
              <a:t>시스코</a:t>
            </a:r>
            <a:r>
              <a:rPr lang="ko-KR" altLang="en-US" sz="1600" dirty="0"/>
              <a:t> 전용이며</a:t>
            </a:r>
            <a:r>
              <a:rPr lang="en-US" altLang="ko-KR" sz="1600" dirty="0"/>
              <a:t>, </a:t>
            </a:r>
            <a:r>
              <a:rPr lang="ko-KR" altLang="en-US" sz="1600" dirty="0"/>
              <a:t>헤더를 </a:t>
            </a:r>
            <a:r>
              <a:rPr lang="ko-KR" altLang="en-US" sz="1600" dirty="0">
                <a:solidFill>
                  <a:srgbClr val="FF0000"/>
                </a:solidFill>
              </a:rPr>
              <a:t>캡슐화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ISL </a:t>
            </a:r>
            <a:r>
              <a:rPr lang="ko-KR" altLang="en-US" sz="1600" dirty="0" err="1"/>
              <a:t>트렁킹</a:t>
            </a:r>
            <a:r>
              <a:rPr lang="ko-KR" altLang="en-US" sz="1600" dirty="0"/>
              <a:t> 프로토콜</a:t>
            </a:r>
            <a:endParaRPr lang="en-US" altLang="ko-KR" sz="1600" dirty="0"/>
          </a:p>
          <a:p>
            <a:pPr fontAlgn="base"/>
            <a:r>
              <a:rPr lang="en-US" altLang="ko-KR" sz="1600" dirty="0"/>
              <a:t>VLAN </a:t>
            </a:r>
            <a:r>
              <a:rPr lang="ko-KR" altLang="en-US" sz="1600" dirty="0"/>
              <a:t>표준이며</a:t>
            </a:r>
            <a:r>
              <a:rPr lang="en-US" altLang="ko-KR" sz="1600" dirty="0"/>
              <a:t>,</a:t>
            </a:r>
            <a:r>
              <a:rPr lang="ko-KR" altLang="en-US" sz="1600" dirty="0"/>
              <a:t> 헤더를 </a:t>
            </a:r>
            <a:r>
              <a:rPr lang="ko-KR" altLang="en-US" sz="1600" dirty="0" err="1"/>
              <a:t>이더넷</a:t>
            </a:r>
            <a:r>
              <a:rPr lang="ko-KR" altLang="en-US" sz="1600" dirty="0"/>
              <a:t> 프레임에 </a:t>
            </a:r>
            <a:r>
              <a:rPr lang="ko-KR" altLang="en-US" sz="1600" dirty="0">
                <a:solidFill>
                  <a:srgbClr val="FF0000"/>
                </a:solidFill>
              </a:rPr>
              <a:t>추가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802.1Q </a:t>
            </a:r>
            <a:r>
              <a:rPr lang="ko-KR" altLang="en-US" sz="1600" dirty="0" err="1"/>
              <a:t>트렁킹</a:t>
            </a:r>
            <a:r>
              <a:rPr lang="ko-KR" altLang="en-US" sz="1600" dirty="0"/>
              <a:t> 프로토콜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331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41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272842"/>
            <a:ext cx="91440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1. VLAN (Virtual Local Area Network)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524000" y="142853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523968" y="6715149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810512" y="1857364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123" name="직사각형 122"/>
          <p:cNvSpPr/>
          <p:nvPr/>
        </p:nvSpPr>
        <p:spPr>
          <a:xfrm>
            <a:off x="1541748" y="1052736"/>
            <a:ext cx="9126252" cy="54480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6000" y="1052736"/>
            <a:ext cx="0" cy="544752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96008" y="1142985"/>
            <a:ext cx="4499992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. </a:t>
            </a:r>
            <a:r>
              <a:rPr lang="ko-KR" altLang="en-US" sz="1000" b="1" dirty="0"/>
              <a:t>스위치 포트 모드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가지</a:t>
            </a:r>
            <a:endParaRPr lang="en-US" altLang="ko-KR" sz="1000" b="1" dirty="0"/>
          </a:p>
          <a:p>
            <a:endParaRPr lang="en-US" altLang="ko-KR" sz="1000" dirty="0"/>
          </a:p>
          <a:p>
            <a:r>
              <a:rPr lang="en-US" altLang="ko-KR" sz="1000" dirty="0"/>
              <a:t>Switch(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)# interface fa1/0</a:t>
            </a:r>
            <a:endParaRPr lang="en-US" altLang="ko-KR" sz="1000" dirty="0"/>
          </a:p>
          <a:p>
            <a:r>
              <a:rPr lang="en-US" altLang="ko-KR" sz="1000" dirty="0"/>
              <a:t>Switch(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mode </a:t>
            </a:r>
            <a:r>
              <a:rPr lang="en-US" altLang="ko-KR" sz="1000" b="1" dirty="0">
                <a:solidFill>
                  <a:srgbClr val="FF0000"/>
                </a:solidFill>
              </a:rPr>
              <a:t>?</a:t>
            </a:r>
          </a:p>
          <a:p>
            <a:endParaRPr lang="en-US" altLang="ko-KR" sz="1000" dirty="0"/>
          </a:p>
          <a:p>
            <a:r>
              <a:rPr lang="en-US" altLang="ko-KR" sz="1000" dirty="0"/>
              <a:t>access  : Set </a:t>
            </a:r>
            <a:r>
              <a:rPr lang="en-US" altLang="ko-KR" sz="1000" dirty="0" err="1"/>
              <a:t>trunking</a:t>
            </a:r>
            <a:r>
              <a:rPr lang="en-US" altLang="ko-KR" sz="1000" dirty="0"/>
              <a:t> mode to ACCESS unconditionally</a:t>
            </a:r>
          </a:p>
          <a:p>
            <a:r>
              <a:rPr lang="en-US" altLang="ko-KR" sz="1000" dirty="0"/>
              <a:t>dynamic : Set </a:t>
            </a:r>
            <a:r>
              <a:rPr lang="en-US" altLang="ko-KR" sz="1000" dirty="0" err="1"/>
              <a:t>trunking</a:t>
            </a:r>
            <a:r>
              <a:rPr lang="en-US" altLang="ko-KR" sz="1000" dirty="0"/>
              <a:t> mode to dynamically negotiate access or trunk</a:t>
            </a:r>
          </a:p>
          <a:p>
            <a:r>
              <a:rPr lang="en-US" altLang="ko-KR" sz="1000" dirty="0"/>
              <a:t>trunk : Set </a:t>
            </a:r>
            <a:r>
              <a:rPr lang="en-US" altLang="ko-KR" sz="1000" dirty="0" err="1"/>
              <a:t>trunking</a:t>
            </a:r>
            <a:r>
              <a:rPr lang="en-US" altLang="ko-KR" sz="1000" dirty="0"/>
              <a:t> mode TRUNK unconditionally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. ACCESS MODE : </a:t>
            </a:r>
            <a:r>
              <a:rPr lang="ko-KR" altLang="en-US" sz="1000" b="1" dirty="0"/>
              <a:t>단순하게 포트에 </a:t>
            </a:r>
            <a:r>
              <a:rPr lang="en-US" altLang="ko-KR" sz="1000" b="1" dirty="0"/>
              <a:t>1</a:t>
            </a:r>
            <a:r>
              <a:rPr lang="ko-KR" altLang="en-US" sz="1000" b="1" dirty="0"/>
              <a:t>개의 </a:t>
            </a:r>
            <a:r>
              <a:rPr lang="en-US" altLang="ko-KR" sz="1000" b="1" dirty="0"/>
              <a:t>VLAN </a:t>
            </a:r>
            <a:r>
              <a:rPr lang="ko-KR" altLang="en-US" sz="1000" b="1" dirty="0"/>
              <a:t>번호를 지정하는 모드</a:t>
            </a:r>
            <a:endParaRPr lang="en-US" altLang="ko-KR" sz="1000" b="1" dirty="0"/>
          </a:p>
          <a:p>
            <a:endParaRPr lang="en-US" altLang="ko-KR" sz="1000" dirty="0"/>
          </a:p>
          <a:p>
            <a:r>
              <a:rPr lang="en-US" altLang="ko-KR" sz="1000" dirty="0"/>
              <a:t>Switch(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)# </a:t>
            </a:r>
            <a:r>
              <a:rPr lang="en-US" altLang="ko-KR" sz="1000" dirty="0" err="1"/>
              <a:t>vlan</a:t>
            </a:r>
            <a:r>
              <a:rPr lang="en-US" altLang="ko-KR" sz="1000" dirty="0"/>
              <a:t> 10</a:t>
            </a:r>
          </a:p>
          <a:p>
            <a:endParaRPr lang="en-US" altLang="ko-KR" sz="1000" dirty="0"/>
          </a:p>
          <a:p>
            <a:r>
              <a:rPr lang="en-US" altLang="ko-KR" sz="1000" dirty="0"/>
              <a:t>Switch(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)# </a:t>
            </a:r>
            <a:r>
              <a:rPr lang="en-US" altLang="ko-KR" sz="1000" dirty="0"/>
              <a:t>interface fa1/0</a:t>
            </a:r>
          </a:p>
          <a:p>
            <a:r>
              <a:rPr lang="en-US" altLang="ko-KR" sz="1000" dirty="0"/>
              <a:t>Switch(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mode access</a:t>
            </a:r>
          </a:p>
          <a:p>
            <a:r>
              <a:rPr lang="en-US" altLang="ko-KR" sz="1000" dirty="0"/>
              <a:t>Switch(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access </a:t>
            </a:r>
            <a:r>
              <a:rPr lang="en-US" altLang="ko-KR" sz="1000" dirty="0" err="1"/>
              <a:t>vlan</a:t>
            </a:r>
            <a:r>
              <a:rPr lang="en-US" altLang="ko-KR" sz="1000" dirty="0"/>
              <a:t> 10</a:t>
            </a:r>
          </a:p>
          <a:p>
            <a:endParaRPr lang="en-US" altLang="ko-KR" sz="1000" dirty="0"/>
          </a:p>
          <a:p>
            <a:r>
              <a:rPr lang="en-US" altLang="ko-KR" sz="1000" dirty="0"/>
              <a:t>Switch# </a:t>
            </a:r>
            <a:r>
              <a:rPr lang="en-US" altLang="ko-KR" sz="1000" dirty="0"/>
              <a:t>show </a:t>
            </a:r>
            <a:r>
              <a:rPr lang="en-US" altLang="ko-KR" sz="1000" dirty="0" err="1"/>
              <a:t>vlan</a:t>
            </a:r>
            <a:r>
              <a:rPr lang="en-US" altLang="ko-KR" sz="1000" dirty="0"/>
              <a:t> (brief)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. TRUNK MODE : </a:t>
            </a:r>
            <a:r>
              <a:rPr lang="ko-KR" altLang="en-US" sz="1000" b="1" dirty="0"/>
              <a:t>여러 개의</a:t>
            </a:r>
            <a:r>
              <a:rPr lang="en-US" altLang="ko-KR" sz="1000" b="1" dirty="0"/>
              <a:t> VLAN </a:t>
            </a:r>
            <a:r>
              <a:rPr lang="ko-KR" altLang="en-US" sz="1000" b="1" dirty="0"/>
              <a:t>번호가 지나다닐 수 있는 모드</a:t>
            </a:r>
            <a:endParaRPr lang="en-US" altLang="ko-KR" sz="1000" b="1" dirty="0"/>
          </a:p>
          <a:p>
            <a:endParaRPr lang="en-US" altLang="ko-KR" sz="1000" dirty="0"/>
          </a:p>
          <a:p>
            <a:r>
              <a:rPr lang="en-US" altLang="ko-KR" sz="1000" dirty="0"/>
              <a:t>Switch(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)# interface </a:t>
            </a:r>
            <a:r>
              <a:rPr lang="en-US" altLang="ko-KR" sz="1000" dirty="0"/>
              <a:t>fa1/1</a:t>
            </a:r>
            <a:endParaRPr lang="en-US" altLang="ko-KR" sz="1000" dirty="0"/>
          </a:p>
          <a:p>
            <a:r>
              <a:rPr lang="en-US" altLang="ko-KR" sz="1000" dirty="0"/>
              <a:t>Switch(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</a:t>
            </a:r>
            <a:r>
              <a:rPr lang="en-US" altLang="ko-KR" sz="1000" dirty="0"/>
              <a:t>trunk encapsulation ( </a:t>
            </a:r>
            <a:r>
              <a:rPr lang="en-US" altLang="ko-KR" sz="1000" dirty="0" err="1"/>
              <a:t>isl</a:t>
            </a:r>
            <a:r>
              <a:rPr lang="en-US" altLang="ko-KR" sz="1000" dirty="0"/>
              <a:t> | dot1q )</a:t>
            </a:r>
          </a:p>
          <a:p>
            <a:r>
              <a:rPr lang="en-US" altLang="ko-KR" sz="1000" dirty="0"/>
              <a:t>Switch(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</a:t>
            </a:r>
            <a:r>
              <a:rPr lang="en-US" altLang="ko-KR" sz="1000" dirty="0"/>
              <a:t>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mode trunk</a:t>
            </a:r>
          </a:p>
          <a:p>
            <a:endParaRPr lang="en-US" altLang="ko-KR" sz="1000" dirty="0"/>
          </a:p>
          <a:p>
            <a:r>
              <a:rPr lang="en-US" altLang="ko-KR" sz="1000" dirty="0"/>
              <a:t>Switch# show interface trunk</a:t>
            </a:r>
            <a:endParaRPr lang="en-US" altLang="ko-KR" sz="1000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6538104" y="1687290"/>
            <a:ext cx="371926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3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9504" y="1458689"/>
            <a:ext cx="457200" cy="457200"/>
          </a:xfrm>
          <a:prstGeom prst="rect">
            <a:avLst/>
          </a:prstGeom>
          <a:noFill/>
        </p:spPr>
      </p:pic>
      <p:pic>
        <p:nvPicPr>
          <p:cNvPr id="66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28768" y="1458689"/>
            <a:ext cx="457200" cy="457200"/>
          </a:xfrm>
          <a:prstGeom prst="rect">
            <a:avLst/>
          </a:prstGeom>
          <a:noFill/>
        </p:spPr>
      </p:pic>
      <p:cxnSp>
        <p:nvCxnSpPr>
          <p:cNvPr id="69" name="직선 연결선 68"/>
          <p:cNvCxnSpPr/>
          <p:nvPr/>
        </p:nvCxnSpPr>
        <p:spPr>
          <a:xfrm>
            <a:off x="7713660" y="1687289"/>
            <a:ext cx="0" cy="1177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9013219" y="1650852"/>
            <a:ext cx="0" cy="1177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5060" y="2635969"/>
            <a:ext cx="457200" cy="457200"/>
          </a:xfrm>
          <a:prstGeom prst="rect">
            <a:avLst/>
          </a:prstGeom>
          <a:noFill/>
        </p:spPr>
      </p:pic>
      <p:pic>
        <p:nvPicPr>
          <p:cNvPr id="67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87593" y="2635969"/>
            <a:ext cx="457200" cy="457200"/>
          </a:xfrm>
          <a:prstGeom prst="rect">
            <a:avLst/>
          </a:prstGeom>
          <a:noFill/>
        </p:spPr>
      </p:pic>
      <p:pic>
        <p:nvPicPr>
          <p:cNvPr id="62" name="Picture 4" descr="Switch Final Clip Art">
            <a:hlinkClick r:id="rId5" tooltip="Download as SVG fil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9624" y="1485533"/>
            <a:ext cx="648072" cy="502364"/>
          </a:xfrm>
          <a:prstGeom prst="rect">
            <a:avLst/>
          </a:prstGeom>
          <a:noFill/>
        </p:spPr>
      </p:pic>
      <p:pic>
        <p:nvPicPr>
          <p:cNvPr id="65" name="Picture 4" descr="Switch Final Clip Art">
            <a:hlinkClick r:id="rId5" tooltip="Download as SVG fil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85768" y="1485533"/>
            <a:ext cx="648072" cy="502364"/>
          </a:xfrm>
          <a:prstGeom prst="rect">
            <a:avLst/>
          </a:prstGeom>
          <a:noFill/>
        </p:spPr>
      </p:pic>
      <p:sp>
        <p:nvSpPr>
          <p:cNvPr id="71" name="직사각형 70"/>
          <p:cNvSpPr/>
          <p:nvPr/>
        </p:nvSpPr>
        <p:spPr>
          <a:xfrm>
            <a:off x="6191684" y="1134267"/>
            <a:ext cx="9124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굴림" pitchFamily="50" charset="-127"/>
                <a:ea typeface="굴림" pitchFamily="50" charset="-127"/>
              </a:rPr>
              <a:t>VLAN </a:t>
            </a:r>
            <a:r>
              <a:rPr lang="ko-KR" altLang="en-US" sz="1200" b="1">
                <a:latin typeface="굴림" pitchFamily="50" charset="-127"/>
                <a:ea typeface="굴림" pitchFamily="50" charset="-127"/>
              </a:rPr>
              <a:t>연습</a:t>
            </a:r>
            <a:endParaRPr lang="en-US" altLang="ko-KR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05196" y="1436986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fa1/0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7220916" y="1915890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fa1/1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8111903" y="1428737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fa1/2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016193" y="1899933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fa1/1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9333840" y="143698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fa1/0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6237496" y="1910845"/>
            <a:ext cx="606256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 err="1"/>
              <a:t>vlan</a:t>
            </a:r>
            <a:r>
              <a:rPr lang="en-US" altLang="ko-KR" sz="1000" dirty="0"/>
              <a:t> 10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8713065" y="3093170"/>
            <a:ext cx="606256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 err="1"/>
              <a:t>vlan</a:t>
            </a:r>
            <a:r>
              <a:rPr lang="en-US" altLang="ko-KR" sz="1000" dirty="0"/>
              <a:t> 10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410532" y="3110772"/>
            <a:ext cx="60625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 err="1"/>
              <a:t>vlan</a:t>
            </a:r>
            <a:r>
              <a:rPr lang="en-US" altLang="ko-KR" sz="1000" dirty="0"/>
              <a:t> 20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9954240" y="1910845"/>
            <a:ext cx="60625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 err="1"/>
              <a:t>vlan</a:t>
            </a:r>
            <a:r>
              <a:rPr lang="en-US" altLang="ko-KR" sz="1000" dirty="0"/>
              <a:t> 20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168009" y="3033972"/>
            <a:ext cx="332494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[ SW1 ] : GNS3</a:t>
            </a:r>
          </a:p>
          <a:p>
            <a:endParaRPr lang="en-US" altLang="ko-KR" sz="1000" dirty="0"/>
          </a:p>
          <a:p>
            <a:r>
              <a:rPr lang="en-US" altLang="ko-KR" sz="1000" dirty="0"/>
              <a:t>SW1# </a:t>
            </a:r>
            <a:r>
              <a:rPr lang="en-US" altLang="ko-KR" sz="1000" dirty="0" err="1"/>
              <a:t>vlan</a:t>
            </a:r>
            <a:r>
              <a:rPr lang="en-US" altLang="ko-KR" sz="1000" dirty="0"/>
              <a:t> database</a:t>
            </a:r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vlan</a:t>
            </a:r>
            <a:r>
              <a:rPr lang="en-US" altLang="ko-KR" sz="1000" dirty="0"/>
              <a:t>)# </a:t>
            </a:r>
            <a:r>
              <a:rPr lang="en-US" altLang="ko-KR" sz="1000" dirty="0" err="1"/>
              <a:t>vlan</a:t>
            </a:r>
            <a:r>
              <a:rPr lang="en-US" altLang="ko-KR" sz="1000" dirty="0"/>
              <a:t> 10</a:t>
            </a:r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vlan</a:t>
            </a:r>
            <a:r>
              <a:rPr lang="en-US" altLang="ko-KR" sz="1000" dirty="0"/>
              <a:t>)# </a:t>
            </a:r>
            <a:r>
              <a:rPr lang="en-US" altLang="ko-KR" sz="1000" dirty="0" err="1"/>
              <a:t>vlan</a:t>
            </a:r>
            <a:r>
              <a:rPr lang="en-US" altLang="ko-KR" sz="1000" dirty="0"/>
              <a:t> </a:t>
            </a:r>
            <a:r>
              <a:rPr lang="en-US" altLang="ko-KR" sz="1000" dirty="0"/>
              <a:t>20</a:t>
            </a:r>
            <a:endParaRPr lang="en-US" altLang="ko-KR" sz="1000" dirty="0"/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vlan</a:t>
            </a:r>
            <a:r>
              <a:rPr lang="en-US" altLang="ko-KR" sz="1000" dirty="0"/>
              <a:t>)# apply</a:t>
            </a:r>
          </a:p>
          <a:p>
            <a:endParaRPr lang="en-US" altLang="ko-KR" sz="1000" dirty="0"/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)# interface fa1/0</a:t>
            </a:r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mode access</a:t>
            </a:r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-if)#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access </a:t>
            </a:r>
            <a:r>
              <a:rPr lang="en-US" altLang="ko-KR" sz="1000" dirty="0" err="1"/>
              <a:t>vlan</a:t>
            </a:r>
            <a:r>
              <a:rPr lang="en-US" altLang="ko-KR" sz="1000" dirty="0"/>
              <a:t> 10</a:t>
            </a:r>
          </a:p>
          <a:p>
            <a:endParaRPr lang="en-US" altLang="ko-KR" sz="1000" dirty="0"/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)# </a:t>
            </a:r>
            <a:r>
              <a:rPr lang="en-US" altLang="ko-KR" sz="1000" dirty="0"/>
              <a:t>interface fa1/1</a:t>
            </a:r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</a:t>
            </a:r>
            <a:r>
              <a:rPr lang="en-US" altLang="ko-KR" sz="1000" dirty="0"/>
              <a:t>)#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mode access</a:t>
            </a:r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</a:t>
            </a:r>
            <a:r>
              <a:rPr lang="en-US" altLang="ko-KR" sz="1000" dirty="0"/>
              <a:t>)#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access </a:t>
            </a:r>
            <a:r>
              <a:rPr lang="en-US" altLang="ko-KR" sz="1000" dirty="0" err="1"/>
              <a:t>vlan</a:t>
            </a:r>
            <a:r>
              <a:rPr lang="en-US" altLang="ko-KR" sz="1000" dirty="0"/>
              <a:t> 20</a:t>
            </a:r>
          </a:p>
          <a:p>
            <a:endParaRPr lang="en-US" altLang="ko-KR" sz="1000" dirty="0"/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)# </a:t>
            </a:r>
            <a:r>
              <a:rPr lang="en-US" altLang="ko-KR" sz="1000" dirty="0"/>
              <a:t>interface fa1/2</a:t>
            </a:r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</a:t>
            </a:r>
            <a:r>
              <a:rPr lang="en-US" altLang="ko-KR" sz="1000" dirty="0"/>
              <a:t>)#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trunk encapsulation dot1q</a:t>
            </a:r>
          </a:p>
          <a:p>
            <a:r>
              <a:rPr lang="en-US" altLang="ko-KR" sz="1000" dirty="0"/>
              <a:t>SW1(</a:t>
            </a:r>
            <a:r>
              <a:rPr lang="en-US" altLang="ko-KR" sz="1000" dirty="0" err="1"/>
              <a:t>config</a:t>
            </a:r>
            <a:r>
              <a:rPr lang="en-US" altLang="ko-KR" sz="1000" dirty="0"/>
              <a:t>-if</a:t>
            </a:r>
            <a:r>
              <a:rPr lang="en-US" altLang="ko-KR" sz="1000" dirty="0"/>
              <a:t>)#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switchport</a:t>
            </a:r>
            <a:r>
              <a:rPr lang="en-US" altLang="ko-KR" sz="1000" dirty="0"/>
              <a:t> mode trunk</a:t>
            </a:r>
          </a:p>
          <a:p>
            <a:endParaRPr lang="en-US" altLang="ko-KR" sz="1000" dirty="0"/>
          </a:p>
          <a:p>
            <a:r>
              <a:rPr lang="en-US" altLang="ko-KR" sz="1000" dirty="0"/>
              <a:t># show </a:t>
            </a:r>
            <a:r>
              <a:rPr lang="en-US" altLang="ko-KR" sz="1000" dirty="0" err="1"/>
              <a:t>vlan</a:t>
            </a:r>
            <a:r>
              <a:rPr lang="en-US" altLang="ko-KR" sz="1000" dirty="0"/>
              <a:t> (brief) : Packet Tracer</a:t>
            </a:r>
          </a:p>
          <a:p>
            <a:r>
              <a:rPr lang="en-US" altLang="ko-KR" sz="1000" dirty="0"/>
              <a:t># show </a:t>
            </a:r>
            <a:r>
              <a:rPr lang="en-US" altLang="ko-KR" sz="1000" dirty="0" err="1"/>
              <a:t>vlan</a:t>
            </a:r>
            <a:r>
              <a:rPr lang="en-US" altLang="ko-KR" sz="1000" dirty="0"/>
              <a:t>-switch : GNS3</a:t>
            </a:r>
          </a:p>
          <a:p>
            <a:r>
              <a:rPr lang="en-US" altLang="ko-KR" sz="1000" dirty="0"/>
              <a:t># show interface trunk</a:t>
            </a:r>
            <a:endParaRPr lang="ko-KR" altLang="en-US" sz="1000" dirty="0"/>
          </a:p>
        </p:txBody>
      </p:sp>
      <p:pic>
        <p:nvPicPr>
          <p:cNvPr id="14338" name="Picture 2" descr="auto, automobile, car, pickup truck, vehicle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5090" y="4929199"/>
            <a:ext cx="3327968" cy="1995481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2467462" y="5345684"/>
            <a:ext cx="108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VLAN ID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와이드스크린</PresentationFormat>
  <Paragraphs>148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THE정고딕110</vt:lpstr>
      <vt:lpstr>THE정고딕140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</cp:revision>
  <dcterms:created xsi:type="dcterms:W3CDTF">2016-04-08T03:12:31Z</dcterms:created>
  <dcterms:modified xsi:type="dcterms:W3CDTF">2016-04-08T03:12:43Z</dcterms:modified>
</cp:coreProperties>
</file>