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1564-AA21-422C-BB95-EC16D9348787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3A6D5-9309-4384-9479-205420616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7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8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/>
              <a:t>VTP </a:t>
            </a:r>
            <a:r>
              <a:rPr lang="ko-KR" altLang="en-US" sz="1200" smtClean="0"/>
              <a:t>공격 </a:t>
            </a:r>
            <a:r>
              <a:rPr lang="en-US" altLang="ko-KR" sz="1200" smtClean="0"/>
              <a:t>: http://elhariad.blog.me/30116514159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4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2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8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5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5F62-5607-4E8B-AEA0-D8E095AE798A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F9EC-904C-44B3-8CD1-743AC02CD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3.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DTP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Dynamic Trunk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9496" y="1178164"/>
            <a:ext cx="457200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DTP (Dynamic Trunk Protocol) : 60</a:t>
            </a:r>
            <a:r>
              <a:rPr lang="ko-KR" altLang="en-US" sz="1000" b="1" dirty="0"/>
              <a:t>초마다 교환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 err="1"/>
              <a:t>시스코</a:t>
            </a:r>
            <a:r>
              <a:rPr lang="ko-KR" altLang="en-US" sz="1000" dirty="0"/>
              <a:t> 고유의 프로토콜로</a:t>
            </a:r>
            <a:r>
              <a:rPr lang="en-US" altLang="ko-KR" sz="1000" dirty="0"/>
              <a:t>, </a:t>
            </a:r>
            <a:r>
              <a:rPr lang="ko-KR" altLang="en-US" sz="1000" dirty="0"/>
              <a:t>한 쪽 포트가 </a:t>
            </a:r>
            <a:r>
              <a:rPr lang="en-US" altLang="ko-KR" sz="1000" dirty="0"/>
              <a:t>Trunk </a:t>
            </a:r>
            <a:r>
              <a:rPr lang="ko-KR" altLang="en-US" sz="1000" dirty="0"/>
              <a:t>포</a:t>
            </a:r>
            <a:r>
              <a:rPr lang="ko-KR" altLang="en-US" sz="1000" dirty="0"/>
              <a:t>트</a:t>
            </a:r>
            <a:r>
              <a:rPr lang="ko-KR" altLang="en-US" sz="1000" dirty="0"/>
              <a:t>라면 다른 한 쪽 포트도 </a:t>
            </a:r>
            <a:r>
              <a:rPr lang="en-US" altLang="ko-KR" sz="1000" dirty="0"/>
              <a:t>Trunk </a:t>
            </a:r>
            <a:r>
              <a:rPr lang="ko-KR" altLang="en-US" sz="1000" dirty="0"/>
              <a:t>포트로 자동 설정되어 진다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ISL </a:t>
            </a:r>
            <a:r>
              <a:rPr lang="ko-KR" altLang="en-US" sz="1000" dirty="0"/>
              <a:t>과 </a:t>
            </a:r>
            <a:r>
              <a:rPr lang="en-US" altLang="ko-KR" sz="1000" dirty="0"/>
              <a:t>802.1Q 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인캡슐레이션</a:t>
            </a:r>
            <a:r>
              <a:rPr lang="ko-KR" altLang="en-US" sz="1000" dirty="0"/>
              <a:t> 방식 모두를 지원한다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. DTP </a:t>
            </a:r>
            <a:r>
              <a:rPr lang="ko-KR" altLang="en-US" sz="1000" b="1" dirty="0"/>
              <a:t>모드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b="1" dirty="0"/>
              <a:t>1. On (Trunk) – Trunk </a:t>
            </a:r>
            <a:r>
              <a:rPr lang="ko-KR" altLang="en-US" sz="1000" b="1" dirty="0"/>
              <a:t>모드가 동작하도록 설정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주기적으로 </a:t>
            </a:r>
            <a:r>
              <a:rPr lang="en-US" altLang="ko-KR" sz="1000" dirty="0"/>
              <a:t>DTP </a:t>
            </a:r>
            <a:r>
              <a:rPr lang="ko-KR" altLang="en-US" sz="1000" dirty="0"/>
              <a:t>프레임을 </a:t>
            </a:r>
            <a:r>
              <a:rPr lang="en-US" altLang="ko-KR" sz="1000" dirty="0"/>
              <a:t>Advertisement</a:t>
            </a:r>
            <a:r>
              <a:rPr lang="ko-KR" altLang="en-US" sz="1000" dirty="0"/>
              <a:t>하여 원격지 포트로 전송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</a:t>
            </a:r>
            <a:r>
              <a:rPr lang="en-US" altLang="ko-KR" sz="1000" dirty="0">
                <a:solidFill>
                  <a:srgbClr val="FF0000"/>
                </a:solidFill>
              </a:rPr>
              <a:t>trunk 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2. Dynamic auto – </a:t>
            </a:r>
            <a:r>
              <a:rPr lang="ko-KR" altLang="en-US" sz="1000" b="1" dirty="0"/>
              <a:t>상대방이 </a:t>
            </a:r>
            <a:r>
              <a:rPr lang="en-US" altLang="ko-KR" sz="1000" b="1" dirty="0"/>
              <a:t>trunk </a:t>
            </a:r>
            <a:r>
              <a:rPr lang="ko-KR" altLang="en-US" sz="1000" b="1" dirty="0"/>
              <a:t>가 아닌 이상 </a:t>
            </a:r>
            <a:r>
              <a:rPr lang="en-US" altLang="ko-KR" sz="1000" b="1" dirty="0"/>
              <a:t>access</a:t>
            </a:r>
            <a:r>
              <a:rPr lang="ko-KR" altLang="en-US" sz="1000" b="1" dirty="0"/>
              <a:t>로 동작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로컬 포트는 원격 포트에 트렁크가 가능하다고 알리나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되길 요구하지 않음</a:t>
            </a:r>
            <a:r>
              <a:rPr lang="en-US" altLang="ko-KR" sz="1000" dirty="0"/>
              <a:t>.</a:t>
            </a:r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</a:t>
            </a:r>
            <a:r>
              <a:rPr lang="en-US" altLang="ko-KR" sz="1000" dirty="0">
                <a:solidFill>
                  <a:srgbClr val="FF0000"/>
                </a:solidFill>
              </a:rPr>
              <a:t>dynamic auto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b="1" dirty="0"/>
              <a:t>3. Dynamic desirable – </a:t>
            </a:r>
            <a:r>
              <a:rPr lang="ko-KR" altLang="en-US" sz="1000" b="1" dirty="0"/>
              <a:t>상대방이 </a:t>
            </a:r>
            <a:r>
              <a:rPr lang="en-US" altLang="ko-KR" sz="1000" b="1" dirty="0"/>
              <a:t>access</a:t>
            </a:r>
            <a:r>
              <a:rPr lang="ko-KR" altLang="en-US" sz="1000" b="1" dirty="0"/>
              <a:t>가 아닌 이상 </a:t>
            </a:r>
            <a:r>
              <a:rPr lang="en-US" altLang="ko-KR" sz="1000" b="1" dirty="0"/>
              <a:t>trunk</a:t>
            </a:r>
            <a:r>
              <a:rPr lang="ko-KR" altLang="en-US" sz="1000" b="1" dirty="0"/>
              <a:t>로 동작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로컬 포트는 원격 포트에 트렁크가 가능하다고 알리고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되길 요구함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</a:t>
            </a:r>
            <a:r>
              <a:rPr lang="en-US" altLang="ko-KR" sz="1000" dirty="0">
                <a:solidFill>
                  <a:srgbClr val="FF0000"/>
                </a:solidFill>
              </a:rPr>
              <a:t>dynamic </a:t>
            </a:r>
            <a:r>
              <a:rPr lang="en-US" altLang="ko-KR" sz="1000" dirty="0">
                <a:solidFill>
                  <a:srgbClr val="FF0000"/>
                </a:solidFill>
              </a:rPr>
              <a:t>desirable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취약점 </a:t>
            </a:r>
            <a:r>
              <a:rPr lang="en-US" altLang="ko-KR" sz="1000" dirty="0"/>
              <a:t>: </a:t>
            </a:r>
            <a:r>
              <a:rPr lang="ko-KR" altLang="en-US" sz="1000" dirty="0"/>
              <a:t>공격자가 주기적으로 </a:t>
            </a:r>
            <a:r>
              <a:rPr lang="ko-KR" altLang="en-US" sz="1000"/>
              <a:t>받은 패킷을 </a:t>
            </a:r>
            <a:r>
              <a:rPr lang="en-US" altLang="ko-KR" sz="1000"/>
              <a:t>Sniffing </a:t>
            </a:r>
            <a:r>
              <a:rPr lang="ko-KR" altLang="en-US" sz="1000"/>
              <a:t>가능</a:t>
            </a:r>
            <a:endParaRPr lang="en-US" altLang="ko-KR" sz="1000"/>
          </a:p>
          <a:p>
            <a:r>
              <a:rPr lang="ko-KR" altLang="en-US" sz="1000"/>
              <a:t>해결 </a:t>
            </a:r>
            <a:r>
              <a:rPr lang="en-US" altLang="ko-KR" sz="1000" dirty="0"/>
              <a:t>: 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nonegotiate</a:t>
            </a:r>
            <a:r>
              <a:rPr lang="en-US" altLang="ko-KR" sz="1000" dirty="0"/>
              <a:t> (</a:t>
            </a:r>
            <a:r>
              <a:rPr lang="ko-KR" altLang="en-US" sz="1000" dirty="0"/>
              <a:t>협상을 비활성화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└ </a:t>
            </a:r>
            <a:r>
              <a:rPr lang="ko-KR" altLang="en-US" sz="1000" dirty="0" err="1"/>
              <a:t>다이나믹</a:t>
            </a:r>
            <a:r>
              <a:rPr lang="ko-KR" altLang="en-US" sz="1000" dirty="0"/>
              <a:t> 모드에서는 사용할 수 없음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└ 원격 포트도 </a:t>
            </a:r>
            <a:r>
              <a:rPr lang="en-US" altLang="ko-KR" sz="1000" dirty="0"/>
              <a:t>trunk </a:t>
            </a:r>
            <a:r>
              <a:rPr lang="ko-KR" altLang="en-US" sz="1000" dirty="0"/>
              <a:t>모드여야 동작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6312025" y="2928934"/>
          <a:ext cx="4143403" cy="1888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47"/>
                <a:gridCol w="830839"/>
                <a:gridCol w="830839"/>
                <a:gridCol w="830839"/>
                <a:gridCol w="830839"/>
              </a:tblGrid>
              <a:tr h="340285">
                <a:tc>
                  <a:txBody>
                    <a:bodyPr/>
                    <a:lstStyle/>
                    <a:p>
                      <a:pPr latinLnBrk="1"/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Dynamic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Auto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Dynamic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Desirable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en-US" altLang="ko-KR" sz="1000" b="1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Access</a:t>
                      </a:r>
                      <a:endParaRPr lang="ko-KR" altLang="en-US" sz="1000" b="1" baseline="0" dirty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24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</a:p>
                    <a:p>
                      <a:pPr algn="ctr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Access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smtClean="0"/>
                        <a:t>Access</a:t>
                      </a:r>
                      <a:endParaRPr lang="ko-KR" altLang="en-US" sz="1000" b="1" baseline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136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</a:p>
                    <a:p>
                      <a:pPr algn="ctr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Desirable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smtClean="0"/>
                        <a:t>Access</a:t>
                      </a:r>
                      <a:endParaRPr lang="ko-KR" altLang="en-US" sz="1000" b="1" baseline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1686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Trunk</a:t>
                      </a:r>
                      <a:endParaRPr lang="en-US" altLang="ko-KR" sz="1000" b="1" baseline="0" dirty="0" smtClean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Trunk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smtClean="0"/>
                        <a:t>Trunk</a:t>
                      </a:r>
                      <a:endParaRPr lang="ko-KR" altLang="en-US" sz="1000" b="1" baseline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smtClean="0"/>
                        <a:t>Trunk</a:t>
                      </a:r>
                      <a:endParaRPr lang="ko-KR" altLang="en-US" sz="1000" b="1" baseline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X</a:t>
                      </a:r>
                      <a:endParaRPr lang="ko-KR" altLang="en-US" sz="1000" b="1" baseline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533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Access</a:t>
                      </a:r>
                      <a:endParaRPr lang="en-US" altLang="ko-KR" sz="1000" b="1" baseline="0" dirty="0" smtClean="0">
                        <a:solidFill>
                          <a:schemeClr val="bg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Access</a:t>
                      </a:r>
                      <a:endParaRPr lang="ko-KR" altLang="en-US" sz="1000" b="1" baseline="0" dirty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Access</a:t>
                      </a:r>
                      <a:endParaRPr lang="ko-KR" altLang="en-US" sz="1000" b="1" baseline="0" dirty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smtClean="0"/>
                        <a:t>X</a:t>
                      </a:r>
                      <a:endParaRPr lang="ko-KR" altLang="en-US" sz="1000" b="1" baseline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baseline="0" dirty="0" smtClean="0"/>
                        <a:t>Access</a:t>
                      </a:r>
                      <a:endParaRPr lang="ko-KR" altLang="en-US" sz="1000" b="1" baseline="0" dirty="0">
                        <a:solidFill>
                          <a:schemeClr val="tx2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139357" y="4986969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SW1# show interface trunk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SW1# show interface [</a:t>
            </a:r>
            <a:r>
              <a:rPr lang="ko-KR" altLang="en-US" sz="1000" b="1" dirty="0" err="1"/>
              <a:t>포트명</a:t>
            </a:r>
            <a:r>
              <a:rPr lang="en-US" altLang="ko-KR" sz="1000" b="1" dirty="0"/>
              <a:t>] [</a:t>
            </a:r>
            <a:r>
              <a:rPr lang="ko-KR" altLang="en-US" sz="1000" b="1" dirty="0"/>
              <a:t>포트 번호</a:t>
            </a:r>
            <a:r>
              <a:rPr lang="en-US" altLang="ko-KR" sz="1000" b="1" dirty="0"/>
              <a:t>] </a:t>
            </a:r>
            <a:r>
              <a:rPr lang="en-US" altLang="ko-KR" sz="1000" b="1" dirty="0" err="1"/>
              <a:t>switchport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tx2"/>
                </a:solidFill>
              </a:rPr>
              <a:t>ex) SW1# show interface </a:t>
            </a:r>
            <a:r>
              <a:rPr lang="en-US" altLang="ko-KR" sz="1000" dirty="0" err="1">
                <a:solidFill>
                  <a:schemeClr val="tx2"/>
                </a:solidFill>
              </a:rPr>
              <a:t>fastethernet</a:t>
            </a:r>
            <a:r>
              <a:rPr lang="en-US" altLang="ko-KR" sz="1000" dirty="0">
                <a:solidFill>
                  <a:schemeClr val="tx2"/>
                </a:solidFill>
              </a:rPr>
              <a:t> 0/0 </a:t>
            </a:r>
            <a:r>
              <a:rPr lang="en-US" altLang="ko-KR" sz="1000" dirty="0" err="1">
                <a:solidFill>
                  <a:schemeClr val="tx2"/>
                </a:solidFill>
              </a:rPr>
              <a:t>swithcport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300829" y="1887670"/>
            <a:ext cx="2042833" cy="302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126" y="1647813"/>
            <a:ext cx="648072" cy="502364"/>
          </a:xfrm>
          <a:prstGeom prst="rect">
            <a:avLst/>
          </a:prstGeom>
          <a:noFill/>
        </p:spPr>
      </p:pic>
      <p:pic>
        <p:nvPicPr>
          <p:cNvPr id="13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62704" y="1643050"/>
            <a:ext cx="648072" cy="502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49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4. VTP (VLAN Trunk Protocol)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9496" y="1175261"/>
            <a:ext cx="4572000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VTP</a:t>
            </a:r>
          </a:p>
          <a:p>
            <a:endParaRPr lang="en-US" altLang="ko-KR" sz="1000" b="1" dirty="0"/>
          </a:p>
          <a:p>
            <a:r>
              <a:rPr lang="ko-KR" altLang="en-US" sz="1000" dirty="0" err="1"/>
              <a:t>시스코에서</a:t>
            </a:r>
            <a:r>
              <a:rPr lang="ko-KR" altLang="en-US" sz="1000" dirty="0"/>
              <a:t> 개발한 프로토콜로써</a:t>
            </a:r>
            <a:r>
              <a:rPr lang="en-US" altLang="ko-KR" sz="1000" dirty="0"/>
              <a:t>, </a:t>
            </a:r>
            <a:r>
              <a:rPr lang="ko-KR" altLang="en-US" sz="1000" dirty="0"/>
              <a:t>다수의 스위치에서 </a:t>
            </a:r>
            <a:r>
              <a:rPr lang="en-US" altLang="ko-KR" sz="1000" dirty="0"/>
              <a:t>VLAN</a:t>
            </a:r>
            <a:r>
              <a:rPr lang="ko-KR" altLang="en-US" sz="1000" dirty="0"/>
              <a:t>을 구성하면</a:t>
            </a:r>
            <a:r>
              <a:rPr lang="en-US" altLang="ko-KR" sz="1000" dirty="0"/>
              <a:t>, </a:t>
            </a:r>
            <a:r>
              <a:rPr lang="ko-KR" altLang="en-US" sz="1000" dirty="0"/>
              <a:t>분리된 네트워크 정보인 다수의 </a:t>
            </a:r>
            <a:r>
              <a:rPr lang="en-US" altLang="ko-KR" sz="1000" dirty="0"/>
              <a:t>VLAN </a:t>
            </a:r>
            <a:r>
              <a:rPr lang="ko-KR" altLang="en-US" sz="1000" dirty="0"/>
              <a:t>정보를 모든 스위치에 전달하여 일괄적으로 유지 및 관리할 방법이 필요함</a:t>
            </a:r>
            <a:r>
              <a:rPr lang="en-US" altLang="ko-KR" sz="1000" dirty="0"/>
              <a:t>.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각 </a:t>
            </a:r>
            <a:r>
              <a:rPr lang="en-US" altLang="ko-KR" sz="1000" dirty="0"/>
              <a:t>VLAN</a:t>
            </a:r>
            <a:r>
              <a:rPr lang="ko-KR" altLang="en-US" sz="1000" dirty="0"/>
              <a:t>이 어떤 인터페이스에 할당되어 있는지에 관한 세부적인 광고는 하지 않음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업데이트가 변경 즉시 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※ </a:t>
            </a:r>
            <a:r>
              <a:rPr lang="ko-KR" altLang="en-US" sz="1000" b="1" dirty="0"/>
              <a:t>주의사항</a:t>
            </a:r>
            <a:endParaRPr lang="en-US" altLang="ko-KR" sz="1000" b="1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스위치 세그먼트 구간은 </a:t>
            </a:r>
            <a:r>
              <a:rPr lang="en-US" altLang="ko-KR" sz="1000" dirty="0"/>
              <a:t>Trunk</a:t>
            </a:r>
            <a:r>
              <a:rPr lang="ko-KR" altLang="en-US" sz="1000" dirty="0"/>
              <a:t>로 동작시켜야 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각각의 스위치는 </a:t>
            </a:r>
            <a:r>
              <a:rPr lang="en-US" altLang="ko-KR" sz="1000" dirty="0"/>
              <a:t>VTP </a:t>
            </a:r>
            <a:r>
              <a:rPr lang="ko-KR" altLang="en-US" sz="1000" dirty="0"/>
              <a:t>버전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VTP </a:t>
            </a:r>
            <a:r>
              <a:rPr lang="ko-KR" altLang="en-US" sz="1000" dirty="0"/>
              <a:t>도메인 이름과 </a:t>
            </a:r>
            <a:r>
              <a:rPr lang="en-US" altLang="ko-KR" sz="1000" dirty="0"/>
              <a:t>VTP </a:t>
            </a:r>
            <a:r>
              <a:rPr lang="ko-KR" altLang="en-US" sz="1000" dirty="0"/>
              <a:t>패스워드가 일치해야 함</a:t>
            </a:r>
            <a:r>
              <a:rPr lang="en-US" altLang="ko-KR" sz="1000" dirty="0"/>
              <a:t>. (</a:t>
            </a:r>
            <a:r>
              <a:rPr lang="ko-KR" altLang="en-US" sz="1000" dirty="0"/>
              <a:t>대소문자까지 구별</a:t>
            </a:r>
            <a:r>
              <a:rPr lang="en-US" altLang="ko-KR" sz="1000" dirty="0"/>
              <a:t>)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/>
              <a:t>Server Mode = Default</a:t>
            </a:r>
          </a:p>
          <a:p>
            <a:endParaRPr lang="en-US" altLang="ko-KR" sz="1000"/>
          </a:p>
          <a:p>
            <a:r>
              <a:rPr lang="en-US" altLang="ko-KR" sz="1000"/>
              <a:t>vlan.dat </a:t>
            </a:r>
            <a:r>
              <a:rPr lang="ko-KR" altLang="en-US" sz="1000" dirty="0"/>
              <a:t>파일을 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r>
              <a:rPr lang="en-US" altLang="ko-KR" sz="1000" dirty="0"/>
              <a:t>/</a:t>
            </a:r>
            <a:r>
              <a:rPr lang="ko-KR" altLang="en-US" sz="1000" dirty="0"/>
              <a:t>수정 가능</a:t>
            </a:r>
            <a:endParaRPr lang="en-US" altLang="ko-KR" sz="1000" dirty="0"/>
          </a:p>
          <a:p>
            <a:r>
              <a:rPr lang="ko-KR" altLang="en-US" sz="1000" dirty="0"/>
              <a:t>동일한 </a:t>
            </a:r>
            <a:r>
              <a:rPr lang="en-US" altLang="ko-KR" sz="1000" dirty="0"/>
              <a:t>domain</a:t>
            </a:r>
            <a:r>
              <a:rPr lang="ko-KR" altLang="en-US" sz="1000" dirty="0"/>
              <a:t>에게 </a:t>
            </a:r>
            <a:r>
              <a:rPr lang="en-US" altLang="ko-KR" sz="1000" dirty="0"/>
              <a:t>VTP </a:t>
            </a:r>
            <a:r>
              <a:rPr lang="ko-KR" altLang="en-US" sz="1000" dirty="0"/>
              <a:t>정보를 동기화 시킴</a:t>
            </a:r>
            <a:r>
              <a:rPr lang="en-US" altLang="ko-KR" sz="1000" dirty="0"/>
              <a:t>.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VTP </a:t>
            </a:r>
            <a:r>
              <a:rPr lang="ko-KR" altLang="en-US" sz="1000">
                <a:solidFill>
                  <a:srgbClr val="FF0000"/>
                </a:solidFill>
              </a:rPr>
              <a:t>모드와 도메인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버전이 각 스위치가 같아야 동작됨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domain </a:t>
            </a:r>
            <a:r>
              <a:rPr lang="en-US" altLang="ko-KR" sz="1000" dirty="0" err="1"/>
              <a:t>itbank</a:t>
            </a:r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password 1111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</a:t>
            </a:r>
            <a:r>
              <a:rPr lang="en-US" altLang="ko-KR" sz="1000" dirty="0"/>
              <a:t>mode server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Client Mode</a:t>
            </a:r>
          </a:p>
          <a:p>
            <a:endParaRPr lang="en-US" altLang="ko-KR" sz="1000" dirty="0"/>
          </a:p>
          <a:p>
            <a:r>
              <a:rPr lang="ko-KR" altLang="en-US" sz="1000" dirty="0"/>
              <a:t>서버의 </a:t>
            </a:r>
            <a:r>
              <a:rPr lang="en-US" altLang="ko-KR" sz="1000" dirty="0"/>
              <a:t>VLAN </a:t>
            </a:r>
            <a:r>
              <a:rPr lang="ko-KR" altLang="en-US" sz="1000" dirty="0"/>
              <a:t>정보를 동기화함</a:t>
            </a:r>
            <a:r>
              <a:rPr lang="en-US" altLang="ko-KR" sz="1000" dirty="0"/>
              <a:t>.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domain </a:t>
            </a:r>
            <a:r>
              <a:rPr lang="en-US" altLang="ko-KR" sz="1000" dirty="0" err="1"/>
              <a:t>itbank</a:t>
            </a:r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password 1111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</a:t>
            </a:r>
            <a:r>
              <a:rPr lang="en-US" altLang="ko-KR" sz="1000"/>
              <a:t>mode </a:t>
            </a:r>
            <a:r>
              <a:rPr lang="en-US" altLang="ko-KR" sz="1000"/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2512" y="1180865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Transparent Mode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자신의 </a:t>
            </a:r>
            <a:r>
              <a:rPr lang="en-US" altLang="ko-KR" sz="1000" dirty="0"/>
              <a:t>VLAN </a:t>
            </a:r>
            <a:r>
              <a:rPr lang="ko-KR" altLang="en-US" sz="1000" dirty="0"/>
              <a:t>데이터베이스를 교환하지 않고</a:t>
            </a:r>
            <a:r>
              <a:rPr lang="en-US" altLang="ko-KR" sz="1000" dirty="0"/>
              <a:t>,</a:t>
            </a:r>
            <a:r>
              <a:rPr lang="ko-KR" altLang="en-US" sz="1000" dirty="0"/>
              <a:t> 자체적으로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ko-KR" altLang="en-US" sz="1000" dirty="0"/>
              <a:t>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r>
              <a:rPr lang="en-US" altLang="ko-KR" sz="1000" dirty="0"/>
              <a:t>/</a:t>
            </a:r>
            <a:r>
              <a:rPr lang="ko-KR" altLang="en-US" sz="1000" dirty="0"/>
              <a:t>수정 가능</a:t>
            </a:r>
            <a:endParaRPr lang="en-US" altLang="ko-KR" sz="1000" dirty="0"/>
          </a:p>
          <a:p>
            <a:r>
              <a:rPr lang="ko-KR" altLang="en-US" sz="1000" dirty="0"/>
              <a:t>서버로부터 수신한 </a:t>
            </a:r>
            <a:r>
              <a:rPr lang="en-US" altLang="ko-KR" sz="1000" dirty="0"/>
              <a:t>VTP </a:t>
            </a:r>
            <a:r>
              <a:rPr lang="ko-KR" altLang="en-US" sz="1000" dirty="0"/>
              <a:t>정보를 전달은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domain </a:t>
            </a:r>
            <a:r>
              <a:rPr lang="en-US" altLang="ko-KR" sz="1000" dirty="0" err="1"/>
              <a:t>itbank</a:t>
            </a:r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password 1111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mode </a:t>
            </a:r>
            <a:r>
              <a:rPr lang="en-US" altLang="ko-KR" sz="1000" dirty="0"/>
              <a:t>transparent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 show </a:t>
            </a:r>
            <a:r>
              <a:rPr lang="en-US" altLang="ko-KR" sz="1000" dirty="0" err="1"/>
              <a:t>vlan</a:t>
            </a:r>
            <a:endParaRPr lang="en-US" altLang="ko-KR" sz="1000" dirty="0"/>
          </a:p>
          <a:p>
            <a:r>
              <a:rPr lang="en-US" altLang="ko-KR" sz="1000" dirty="0"/>
              <a:t># show </a:t>
            </a:r>
            <a:r>
              <a:rPr lang="en-US" altLang="ko-KR" sz="1000" dirty="0" err="1"/>
              <a:t>vtp</a:t>
            </a:r>
            <a:r>
              <a:rPr lang="en-US" altLang="ko-KR" sz="1000" dirty="0"/>
              <a:t> status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6799442" y="3608016"/>
            <a:ext cx="173220" cy="151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99443" y="3636020"/>
            <a:ext cx="1186565" cy="620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747270" y="3232566"/>
            <a:ext cx="1643681" cy="342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972663" y="5120866"/>
            <a:ext cx="941337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13999" y="4184762"/>
            <a:ext cx="1197000" cy="68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398220" y="3232566"/>
            <a:ext cx="1609244" cy="632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7229" y="3401678"/>
            <a:ext cx="824426" cy="639068"/>
          </a:xfrm>
          <a:prstGeom prst="rect">
            <a:avLst/>
          </a:prstGeom>
          <a:noFill/>
        </p:spPr>
      </p:pic>
      <p:pic>
        <p:nvPicPr>
          <p:cNvPr id="14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0449" y="4913846"/>
            <a:ext cx="824426" cy="639068"/>
          </a:xfrm>
          <a:prstGeom prst="rect">
            <a:avLst/>
          </a:prstGeom>
          <a:noFill/>
        </p:spPr>
      </p:pic>
      <p:pic>
        <p:nvPicPr>
          <p:cNvPr id="15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3794" y="4006732"/>
            <a:ext cx="824426" cy="639068"/>
          </a:xfrm>
          <a:prstGeom prst="rect">
            <a:avLst/>
          </a:prstGeom>
          <a:noFill/>
        </p:spPr>
      </p:pic>
      <p:pic>
        <p:nvPicPr>
          <p:cNvPr id="16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1786" y="5552914"/>
            <a:ext cx="824426" cy="639068"/>
          </a:xfrm>
          <a:prstGeom prst="rect">
            <a:avLst/>
          </a:prstGeom>
          <a:noFill/>
        </p:spPr>
      </p:pic>
      <p:pic>
        <p:nvPicPr>
          <p:cNvPr id="18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8786" y="4549322"/>
            <a:ext cx="824426" cy="639068"/>
          </a:xfrm>
          <a:prstGeom prst="rect">
            <a:avLst/>
          </a:prstGeom>
          <a:noFill/>
        </p:spPr>
      </p:pic>
      <p:pic>
        <p:nvPicPr>
          <p:cNvPr id="19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8737" y="2996952"/>
            <a:ext cx="824426" cy="639068"/>
          </a:xfrm>
          <a:prstGeom prst="rect">
            <a:avLst/>
          </a:prstGeom>
          <a:noFill/>
        </p:spPr>
      </p:pic>
      <p:pic>
        <p:nvPicPr>
          <p:cNvPr id="20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5251" y="3545694"/>
            <a:ext cx="824426" cy="639068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6384033" y="3752715"/>
            <a:ext cx="651269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31245" y="5270399"/>
            <a:ext cx="603050" cy="27699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67349" y="5914984"/>
            <a:ext cx="603050" cy="27699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33049" y="4364440"/>
            <a:ext cx="1044645" cy="27699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Transparent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82559" y="4880977"/>
            <a:ext cx="603050" cy="27699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Client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92818" y="3865229"/>
            <a:ext cx="603050" cy="27699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Client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76169" y="3331017"/>
            <a:ext cx="651269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30779" y="375750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trunk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17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와이드스크린</PresentationFormat>
  <Paragraphs>114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THE정고딕110</vt:lpstr>
      <vt:lpstr>THE정고딕140</vt:lpstr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2016-04-12T03:31:19Z</dcterms:created>
  <dcterms:modified xsi:type="dcterms:W3CDTF">2016-04-12T03:31:34Z</dcterms:modified>
</cp:coreProperties>
</file>