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C600D-8F72-4DEA-9F7B-56D20C6FA686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864D3-6832-4EDA-A783-B09B6E5C2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880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F22B1-4112-4EEF-8FE7-1CD2A6EEB83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709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12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altLang="ko-KR" smtClean="0"/>
              <a:t>restirct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위반 시 </a:t>
            </a:r>
            <a:r>
              <a:rPr lang="en-US" altLang="ko-KR" baseline="0" smtClean="0"/>
              <a:t>Log Message : Oct</a:t>
            </a:r>
            <a:r>
              <a:rPr lang="en-US" altLang="ko-KR" smtClean="0"/>
              <a:t> 6 10:14:52.165: %PORT_SECURITY-2-PSECURE_VIOLATION: Security violation occurred, caused by MAC address 0001.6a91.1f2e on</a:t>
            </a:r>
          </a:p>
          <a:p>
            <a:pPr marL="228600" indent="-228600">
              <a:buNone/>
            </a:pPr>
            <a:r>
              <a:rPr lang="en-US" altLang="ko-KR" smtClean="0"/>
              <a:t>port fa0/1.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323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4B31-6880-407F-8E20-54580FAEEE94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67CD-019C-44A1-9908-C5F4868C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6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4B31-6880-407F-8E20-54580FAEEE94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67CD-019C-44A1-9908-C5F4868C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49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4B31-6880-407F-8E20-54580FAEEE94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67CD-019C-44A1-9908-C5F4868C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55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4B31-6880-407F-8E20-54580FAEEE94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67CD-019C-44A1-9908-C5F4868C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31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4B31-6880-407F-8E20-54580FAEEE94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67CD-019C-44A1-9908-C5F4868C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3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4B31-6880-407F-8E20-54580FAEEE94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67CD-019C-44A1-9908-C5F4868C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75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4B31-6880-407F-8E20-54580FAEEE94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67CD-019C-44A1-9908-C5F4868C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30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4B31-6880-407F-8E20-54580FAEEE94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67CD-019C-44A1-9908-C5F4868C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02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4B31-6880-407F-8E20-54580FAEEE94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67CD-019C-44A1-9908-C5F4868C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01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4B31-6880-407F-8E20-54580FAEEE94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67CD-019C-44A1-9908-C5F4868C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9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4B31-6880-407F-8E20-54580FAEEE94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67CD-019C-44A1-9908-C5F4868C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41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14B31-6880-407F-8E20-54580FAEEE94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267CD-019C-44A1-9908-C5F4868C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83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ker.com/cliparts/b/0/c/c/1343841796926375646Switch%20Final.svg.med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icones.pro/go.php?http://icdn.pro/images/fr/o/r/ordinateur-pc-icone-6183-48.png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71864" y="3461995"/>
            <a:ext cx="331236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pc="-150" dirty="0">
                <a:latin typeface="THE정고딕110" pitchFamily="18" charset="-127"/>
                <a:ea typeface="THE정고딕110" pitchFamily="18" charset="-127"/>
              </a:rPr>
              <a:t>PART 1</a:t>
            </a:r>
            <a:endParaRPr lang="ko-KR" altLang="en-US" sz="1600" spc="-150" dirty="0">
              <a:latin typeface="THE정고딕110" pitchFamily="18" charset="-127"/>
              <a:ea typeface="THE정고딕110" pitchFamily="18" charset="-127"/>
            </a:endParaRPr>
          </a:p>
        </p:txBody>
      </p:sp>
      <p:grpSp>
        <p:nvGrpSpPr>
          <p:cNvPr id="2" name="그룹 6"/>
          <p:cNvGrpSpPr/>
          <p:nvPr/>
        </p:nvGrpSpPr>
        <p:grpSpPr>
          <a:xfrm>
            <a:off x="3719736" y="3233584"/>
            <a:ext cx="4464496" cy="96011"/>
            <a:chOff x="2195736" y="1968393"/>
            <a:chExt cx="4464496" cy="7200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195736" y="2004397"/>
              <a:ext cx="4464496" cy="0"/>
            </a:xfrm>
            <a:prstGeom prst="line">
              <a:avLst/>
            </a:prstGeom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2195736" y="1968393"/>
              <a:ext cx="21602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444208" y="1968393"/>
              <a:ext cx="21602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13920" y="2500306"/>
            <a:ext cx="8858312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Address Learning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565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541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0" y="272842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1. </a:t>
            </a:r>
            <a:r>
              <a:rPr lang="ko-KR" altLang="en-US" sz="4000" spc="-150" dirty="0">
                <a:latin typeface="THE정고딕140" pitchFamily="18" charset="-127"/>
                <a:ea typeface="THE정고딕140" pitchFamily="18" charset="-127"/>
              </a:rPr>
              <a:t>주소 학습 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(Address Learning)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1524000" y="142853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523968" y="6715149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1523968" y="2714620"/>
            <a:ext cx="4572000" cy="15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523968" y="1193244"/>
            <a:ext cx="4572000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. Switch</a:t>
            </a:r>
            <a:r>
              <a:rPr lang="ko-KR" altLang="en-US" sz="1000" b="1" dirty="0"/>
              <a:t>의 초기 </a:t>
            </a:r>
            <a:r>
              <a:rPr lang="en-US" altLang="ko-KR" sz="1000" b="1" dirty="0"/>
              <a:t>MAC Address Table</a:t>
            </a:r>
            <a:r>
              <a:rPr lang="ko-KR" altLang="en-US" sz="1000" b="1" dirty="0"/>
              <a:t>은 아무런 정보도 기록 되어 있지 않음</a:t>
            </a:r>
            <a:r>
              <a:rPr lang="en-US" altLang="ko-KR" sz="1000" b="1" dirty="0"/>
              <a:t>.</a:t>
            </a:r>
          </a:p>
          <a:p>
            <a:endParaRPr lang="en-US" altLang="ko-KR" sz="1000" dirty="0"/>
          </a:p>
          <a:p>
            <a:pPr marL="228600" indent="-228600"/>
            <a:r>
              <a:rPr lang="en-US" altLang="ko-KR" sz="1000" b="1" dirty="0"/>
              <a:t>1. Static Address Learning : </a:t>
            </a:r>
            <a:r>
              <a:rPr lang="ko-KR" altLang="en-US" sz="1000" b="1" dirty="0"/>
              <a:t>관리자가 직접 학습시킴</a:t>
            </a:r>
            <a:r>
              <a:rPr lang="en-US" altLang="ko-KR" sz="1000" b="1" dirty="0"/>
              <a:t>.</a:t>
            </a:r>
          </a:p>
          <a:p>
            <a:pPr marL="228600" indent="-228600"/>
            <a:endParaRPr lang="en-US" altLang="ko-KR" sz="1000" dirty="0"/>
          </a:p>
          <a:p>
            <a:pPr marL="228600" indent="-228600"/>
            <a:r>
              <a:rPr lang="en-US" altLang="ko-KR" sz="1000" dirty="0"/>
              <a:t>PC&gt; show </a:t>
            </a:r>
            <a:r>
              <a:rPr lang="en-US" altLang="ko-KR" sz="1000" dirty="0" err="1"/>
              <a:t>ip</a:t>
            </a:r>
            <a:r>
              <a:rPr lang="en-US" altLang="ko-KR" sz="1000" dirty="0"/>
              <a:t> (PC</a:t>
            </a:r>
            <a:r>
              <a:rPr lang="ko-KR" altLang="en-US" sz="1000" dirty="0"/>
              <a:t>에서 </a:t>
            </a:r>
            <a:r>
              <a:rPr lang="en-US" altLang="ko-KR" sz="1000" dirty="0"/>
              <a:t>MAC </a:t>
            </a:r>
            <a:r>
              <a:rPr lang="ko-KR" altLang="en-US" sz="1000" dirty="0"/>
              <a:t>주소 확인</a:t>
            </a:r>
            <a:r>
              <a:rPr lang="en-US" altLang="ko-KR" sz="1000" dirty="0"/>
              <a:t>)</a:t>
            </a:r>
          </a:p>
          <a:p>
            <a:pPr marL="228600" indent="-228600"/>
            <a:endParaRPr lang="en-US" altLang="ko-KR" sz="1000" dirty="0"/>
          </a:p>
          <a:p>
            <a:pPr marL="228600" indent="-228600"/>
            <a:r>
              <a:rPr lang="en-US" altLang="ko-KR" sz="1000" dirty="0"/>
              <a:t>switch(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)# mac(-)address static 0001.0002.0003 VLAN 1 interface fa0/0</a:t>
            </a:r>
          </a:p>
          <a:p>
            <a:pPr marL="228600" indent="-228600"/>
            <a:endParaRPr lang="en-US" altLang="ko-KR" sz="1000" dirty="0"/>
          </a:p>
          <a:p>
            <a:pPr marL="228600" indent="-228600"/>
            <a:r>
              <a:rPr lang="en-US" altLang="ko-KR" sz="1000" dirty="0"/>
              <a:t>switch# </a:t>
            </a:r>
            <a:r>
              <a:rPr lang="en-US" altLang="ko-KR" sz="1000" dirty="0"/>
              <a:t>show mac address-table (MAC </a:t>
            </a:r>
            <a:r>
              <a:rPr lang="ko-KR" altLang="en-US" sz="1000" dirty="0"/>
              <a:t>주소 확인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b="1" dirty="0"/>
              <a:t>2. Dynamic Address Learning : </a:t>
            </a:r>
            <a:r>
              <a:rPr lang="ko-KR" altLang="en-US" sz="1000" b="1" dirty="0"/>
              <a:t>자동으로 학습시킴</a:t>
            </a:r>
            <a:r>
              <a:rPr lang="en-US" altLang="ko-KR" sz="1000" b="1" dirty="0"/>
              <a:t>.</a:t>
            </a:r>
          </a:p>
          <a:p>
            <a:endParaRPr lang="en-US" altLang="ko-KR" sz="1000" dirty="0"/>
          </a:p>
          <a:p>
            <a:pPr>
              <a:buFontTx/>
              <a:buChar char="-"/>
            </a:pPr>
            <a:r>
              <a:rPr lang="en-US" altLang="ko-KR" sz="1000" b="1" dirty="0"/>
              <a:t> Flooding</a:t>
            </a:r>
          </a:p>
          <a:p>
            <a:pPr>
              <a:buFontTx/>
              <a:buChar char="-"/>
            </a:pP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목적지 </a:t>
            </a:r>
            <a:r>
              <a:rPr lang="en-US" altLang="ko-KR" sz="1000" dirty="0"/>
              <a:t>MAC </a:t>
            </a:r>
            <a:r>
              <a:rPr lang="ko-KR" altLang="en-US" sz="1000" dirty="0"/>
              <a:t>주소가 </a:t>
            </a:r>
            <a:r>
              <a:rPr lang="en-US" altLang="ko-KR" sz="1000" dirty="0"/>
              <a:t>MAC </a:t>
            </a:r>
            <a:r>
              <a:rPr lang="ko-KR" altLang="en-US" sz="1000" dirty="0"/>
              <a:t>테이블에 존재하지 않을 경우</a:t>
            </a:r>
            <a:r>
              <a:rPr lang="en-US" altLang="ko-KR" sz="1000" dirty="0"/>
              <a:t>(unknown unicast,</a:t>
            </a:r>
          </a:p>
          <a:p>
            <a:r>
              <a:rPr lang="en-US" altLang="ko-KR" sz="1000" dirty="0"/>
              <a:t>   Broadcast, Multicast </a:t>
            </a:r>
            <a:r>
              <a:rPr lang="ko-KR" altLang="en-US" sz="1000" dirty="0"/>
              <a:t>주소일 경우</a:t>
            </a:r>
            <a:r>
              <a:rPr lang="en-US" altLang="ko-KR" sz="1000" dirty="0"/>
              <a:t>(L2 Switch</a:t>
            </a:r>
            <a:r>
              <a:rPr lang="ko-KR" altLang="en-US" sz="1000" dirty="0"/>
              <a:t>는 구분 불가</a:t>
            </a:r>
            <a:r>
              <a:rPr lang="en-US" altLang="ko-KR" sz="1000" dirty="0"/>
              <a:t>))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스위치는 항상 프레임을 </a:t>
            </a:r>
            <a:r>
              <a:rPr lang="en-US" altLang="ko-KR" sz="1000" dirty="0"/>
              <a:t>forwarding </a:t>
            </a:r>
            <a:r>
              <a:rPr lang="ko-KR" altLang="en-US" sz="1000" dirty="0"/>
              <a:t>할 때 </a:t>
            </a:r>
            <a:r>
              <a:rPr lang="en-US" altLang="ko-KR" sz="1000" dirty="0"/>
              <a:t>MAC </a:t>
            </a:r>
            <a:r>
              <a:rPr lang="ko-KR" altLang="en-US" sz="1000" dirty="0"/>
              <a:t>테이블을 참조해서 보내기 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때문에 </a:t>
            </a:r>
            <a:r>
              <a:rPr lang="en-US" altLang="ko-KR" sz="1000" dirty="0"/>
              <a:t>MAC </a:t>
            </a:r>
            <a:r>
              <a:rPr lang="ko-KR" altLang="en-US" sz="1000" dirty="0"/>
              <a:t>테이블에 기록되어 있지 않은 목적지로 가는 </a:t>
            </a:r>
            <a:r>
              <a:rPr lang="en-US" altLang="ko-KR" sz="1000" dirty="0"/>
              <a:t>frame </a:t>
            </a:r>
            <a:r>
              <a:rPr lang="ko-KR" altLang="en-US" sz="1000" dirty="0"/>
              <a:t>발생 시 </a:t>
            </a:r>
            <a:endParaRPr lang="en-US" altLang="ko-KR" sz="1000" dirty="0"/>
          </a:p>
          <a:p>
            <a:r>
              <a:rPr lang="en-US" altLang="ko-KR" sz="1000" dirty="0"/>
              <a:t>   flooding </a:t>
            </a:r>
            <a:r>
              <a:rPr lang="ko-KR" altLang="en-US" sz="1000" dirty="0"/>
              <a:t>한다</a:t>
            </a:r>
            <a:r>
              <a:rPr lang="en-US" altLang="ko-KR" sz="1000" dirty="0"/>
              <a:t>.</a:t>
            </a:r>
          </a:p>
        </p:txBody>
      </p:sp>
      <p:cxnSp>
        <p:nvCxnSpPr>
          <p:cNvPr id="76" name="직선 연결선 75"/>
          <p:cNvCxnSpPr/>
          <p:nvPr/>
        </p:nvCxnSpPr>
        <p:spPr>
          <a:xfrm>
            <a:off x="6096000" y="4213230"/>
            <a:ext cx="4572000" cy="15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6096000" y="1357298"/>
            <a:ext cx="457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000" b="1" dirty="0"/>
              <a:t> Forward / Filter</a:t>
            </a:r>
          </a:p>
          <a:p>
            <a:pPr>
              <a:buFontTx/>
              <a:buChar char="-"/>
            </a:pPr>
            <a:endParaRPr lang="en-US" altLang="ko-KR" sz="1000" b="1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목적지 주소가 </a:t>
            </a:r>
            <a:r>
              <a:rPr lang="en-US" altLang="ko-KR" sz="1000" dirty="0"/>
              <a:t>MAC </a:t>
            </a:r>
            <a:r>
              <a:rPr lang="ko-KR" altLang="en-US" sz="1000" dirty="0"/>
              <a:t>테이블에 존재하면</a:t>
            </a:r>
            <a:r>
              <a:rPr lang="en-US" altLang="ko-KR" sz="1000" dirty="0"/>
              <a:t>, Flooding </a:t>
            </a:r>
            <a:r>
              <a:rPr lang="ko-KR" altLang="en-US" sz="1000" dirty="0"/>
              <a:t>하지 않고 목적지 포트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로만</a:t>
            </a:r>
            <a:r>
              <a:rPr lang="en-US" altLang="ko-KR" sz="1000" dirty="0"/>
              <a:t>(forward)</a:t>
            </a:r>
            <a:r>
              <a:rPr lang="ko-KR" altLang="en-US" sz="1000" dirty="0"/>
              <a:t> 프레임을 보낸다</a:t>
            </a:r>
            <a:r>
              <a:rPr lang="en-US" altLang="ko-KR" sz="1000" dirty="0"/>
              <a:t>. (</a:t>
            </a:r>
            <a:r>
              <a:rPr lang="ko-KR" altLang="en-US" sz="1000" dirty="0"/>
              <a:t>나머지 포트는 프레임을 전달하지 않는다</a:t>
            </a:r>
            <a:r>
              <a:rPr lang="en-US" altLang="ko-KR" sz="1000" dirty="0"/>
              <a:t>.)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258226" y="5072286"/>
            <a:ext cx="1214446" cy="642942"/>
            <a:chOff x="714348" y="5357826"/>
            <a:chExt cx="1214446" cy="642942"/>
          </a:xfrm>
        </p:grpSpPr>
        <p:cxnSp>
          <p:nvCxnSpPr>
            <p:cNvPr id="114" name="꺾인 연결선 113"/>
            <p:cNvCxnSpPr/>
            <p:nvPr/>
          </p:nvCxnSpPr>
          <p:spPr>
            <a:xfrm>
              <a:off x="714348" y="5357826"/>
              <a:ext cx="1214446" cy="35719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꺾인 연결선 118"/>
            <p:cNvCxnSpPr/>
            <p:nvPr/>
          </p:nvCxnSpPr>
          <p:spPr>
            <a:xfrm flipV="1">
              <a:off x="714348" y="5715016"/>
              <a:ext cx="1214446" cy="285752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8" name="그룹 127"/>
          <p:cNvGrpSpPr/>
          <p:nvPr/>
        </p:nvGrpSpPr>
        <p:grpSpPr>
          <a:xfrm>
            <a:off x="4115614" y="5072286"/>
            <a:ext cx="1214446" cy="642942"/>
            <a:chOff x="2571736" y="5357826"/>
            <a:chExt cx="1214446" cy="642942"/>
          </a:xfrm>
        </p:grpSpPr>
        <p:cxnSp>
          <p:nvCxnSpPr>
            <p:cNvPr id="125" name="꺾인 연결선 124"/>
            <p:cNvCxnSpPr/>
            <p:nvPr/>
          </p:nvCxnSpPr>
          <p:spPr>
            <a:xfrm flipH="1">
              <a:off x="2571736" y="5357826"/>
              <a:ext cx="1214446" cy="35719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꺾인 연결선 125"/>
            <p:cNvCxnSpPr/>
            <p:nvPr/>
          </p:nvCxnSpPr>
          <p:spPr>
            <a:xfrm flipH="1" flipV="1">
              <a:off x="2571736" y="5715016"/>
              <a:ext cx="1214446" cy="285752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8" name="Picture 4" descr="Switch Final Clip Art">
            <a:hlinkClick r:id="rId3" tooltip="Download as SVG 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96968" y="4969603"/>
            <a:ext cx="1214446" cy="941399"/>
          </a:xfrm>
          <a:prstGeom prst="rect">
            <a:avLst/>
          </a:prstGeom>
          <a:noFill/>
        </p:spPr>
      </p:pic>
      <p:pic>
        <p:nvPicPr>
          <p:cNvPr id="26628" name="Picture 4" descr="Ordinateur pc en 48 pixels">
            <a:hlinkClick r:id="rId5" tooltip="Télécharger l'image Ordinateur pc en 64 pixels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42330" y="4725144"/>
            <a:ext cx="457200" cy="457200"/>
          </a:xfrm>
          <a:prstGeom prst="rect">
            <a:avLst/>
          </a:prstGeom>
          <a:noFill/>
        </p:spPr>
      </p:pic>
      <p:pic>
        <p:nvPicPr>
          <p:cNvPr id="26630" name="Picture 6" descr="Ordinateur pc en 48 pixels">
            <a:hlinkClick r:id="rId5" tooltip="Télécharger l'image Ordinateur pc en 64 pixels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42330" y="5510962"/>
            <a:ext cx="457200" cy="457200"/>
          </a:xfrm>
          <a:prstGeom prst="rect">
            <a:avLst/>
          </a:prstGeom>
          <a:noFill/>
        </p:spPr>
      </p:pic>
      <p:pic>
        <p:nvPicPr>
          <p:cNvPr id="83" name="Picture 4" descr="Ordinateur pc en 48 pixels">
            <a:hlinkClick r:id="rId5" tooltip="Télécharger l'image Ordinateur pc en 64 pixels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30050" y="4725144"/>
            <a:ext cx="457200" cy="457200"/>
          </a:xfrm>
          <a:prstGeom prst="rect">
            <a:avLst/>
          </a:prstGeom>
          <a:noFill/>
        </p:spPr>
      </p:pic>
      <p:pic>
        <p:nvPicPr>
          <p:cNvPr id="99" name="Picture 6" descr="Ordinateur pc en 48 pixels">
            <a:hlinkClick r:id="rId5" tooltip="Télécharger l'image Ordinateur pc en 64 pixels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30050" y="5522582"/>
            <a:ext cx="457200" cy="457200"/>
          </a:xfrm>
          <a:prstGeom prst="rect">
            <a:avLst/>
          </a:prstGeom>
          <a:noFill/>
        </p:spPr>
      </p:pic>
      <p:cxnSp>
        <p:nvCxnSpPr>
          <p:cNvPr id="130" name="꺾인 연결선 129"/>
          <p:cNvCxnSpPr/>
          <p:nvPr/>
        </p:nvCxnSpPr>
        <p:spPr>
          <a:xfrm>
            <a:off x="2472540" y="4868020"/>
            <a:ext cx="271464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649006" y="5191732"/>
            <a:ext cx="107914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0260.8c01.1111</a:t>
            </a:r>
            <a:endParaRPr lang="ko-KR" altLang="en-US" sz="1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656578" y="5967502"/>
            <a:ext cx="107914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0260.8c01.2222</a:t>
            </a:r>
            <a:endParaRPr lang="ko-KR" altLang="en-US" sz="1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911480" y="5193304"/>
            <a:ext cx="107914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0260.8c01.3333</a:t>
            </a:r>
            <a:endParaRPr lang="ko-KR" altLang="en-US" sz="1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4901432" y="5979122"/>
            <a:ext cx="107914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0260.8c01.4444</a:t>
            </a:r>
            <a:endParaRPr lang="ko-KR" altLang="en-US" sz="1000" dirty="0"/>
          </a:p>
        </p:txBody>
      </p:sp>
      <p:cxnSp>
        <p:nvCxnSpPr>
          <p:cNvPr id="139" name="꺾인 연결선 138"/>
          <p:cNvCxnSpPr/>
          <p:nvPr/>
        </p:nvCxnSpPr>
        <p:spPr>
          <a:xfrm rot="10800000" flipH="1">
            <a:off x="4258491" y="4796582"/>
            <a:ext cx="500066" cy="285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3135578" y="5439524"/>
            <a:ext cx="1337226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MAC Address Table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</p:txBody>
      </p:sp>
      <p:cxnSp>
        <p:nvCxnSpPr>
          <p:cNvPr id="137" name="꺾인 연결선 136"/>
          <p:cNvCxnSpPr/>
          <p:nvPr/>
        </p:nvCxnSpPr>
        <p:spPr>
          <a:xfrm rot="10800000" flipV="1">
            <a:off x="2850928" y="5796714"/>
            <a:ext cx="500066" cy="285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8" name="꺾인 연결선 137"/>
          <p:cNvCxnSpPr/>
          <p:nvPr/>
        </p:nvCxnSpPr>
        <p:spPr>
          <a:xfrm rot="10800000" flipH="1" flipV="1">
            <a:off x="4258490" y="5796714"/>
            <a:ext cx="500066" cy="285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23" idx="0"/>
            <a:endCxn id="123" idx="2"/>
          </p:cNvCxnSpPr>
          <p:nvPr/>
        </p:nvCxnSpPr>
        <p:spPr>
          <a:xfrm rot="16200000" flipH="1">
            <a:off x="3345106" y="3812504"/>
            <a:ext cx="5519536" cy="15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1541748" y="1052736"/>
            <a:ext cx="9126252" cy="551953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9" name="그룹 168"/>
          <p:cNvGrpSpPr/>
          <p:nvPr/>
        </p:nvGrpSpPr>
        <p:grpSpPr>
          <a:xfrm>
            <a:off x="6167438" y="2208060"/>
            <a:ext cx="4375370" cy="1576154"/>
            <a:chOff x="4571968" y="4714884"/>
            <a:chExt cx="4375370" cy="1576154"/>
          </a:xfrm>
        </p:grpSpPr>
        <p:grpSp>
          <p:nvGrpSpPr>
            <p:cNvPr id="149" name="그룹 148"/>
            <p:cNvGrpSpPr/>
            <p:nvPr/>
          </p:nvGrpSpPr>
          <p:grpSpPr>
            <a:xfrm>
              <a:off x="5214942" y="5062026"/>
              <a:ext cx="1214446" cy="642942"/>
              <a:chOff x="714348" y="5357826"/>
              <a:chExt cx="1214446" cy="642942"/>
            </a:xfrm>
          </p:grpSpPr>
          <p:cxnSp>
            <p:nvCxnSpPr>
              <p:cNvPr id="150" name="꺾인 연결선 149"/>
              <p:cNvCxnSpPr/>
              <p:nvPr/>
            </p:nvCxnSpPr>
            <p:spPr>
              <a:xfrm>
                <a:off x="714348" y="5357826"/>
                <a:ext cx="1214446" cy="357190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꺾인 연결선 150"/>
              <p:cNvCxnSpPr/>
              <p:nvPr/>
            </p:nvCxnSpPr>
            <p:spPr>
              <a:xfrm flipV="1">
                <a:off x="714348" y="5715016"/>
                <a:ext cx="1214446" cy="28575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그룹 151"/>
            <p:cNvGrpSpPr/>
            <p:nvPr/>
          </p:nvGrpSpPr>
          <p:grpSpPr>
            <a:xfrm>
              <a:off x="7072330" y="5062026"/>
              <a:ext cx="1214446" cy="642942"/>
              <a:chOff x="2571736" y="5357826"/>
              <a:chExt cx="1214446" cy="642942"/>
            </a:xfrm>
          </p:grpSpPr>
          <p:cxnSp>
            <p:nvCxnSpPr>
              <p:cNvPr id="153" name="꺾인 연결선 152"/>
              <p:cNvCxnSpPr/>
              <p:nvPr/>
            </p:nvCxnSpPr>
            <p:spPr>
              <a:xfrm flipH="1">
                <a:off x="2571736" y="5357826"/>
                <a:ext cx="1214446" cy="357190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꺾인 연결선 153"/>
              <p:cNvCxnSpPr/>
              <p:nvPr/>
            </p:nvCxnSpPr>
            <p:spPr>
              <a:xfrm flipH="1" flipV="1">
                <a:off x="2571736" y="5715016"/>
                <a:ext cx="1214446" cy="28575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55" name="Picture 4" descr="Switch Final Clip Art">
              <a:hlinkClick r:id="rId3" tooltip="Download as SVG file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53684" y="4959342"/>
              <a:ext cx="1214446" cy="941399"/>
            </a:xfrm>
            <a:prstGeom prst="rect">
              <a:avLst/>
            </a:prstGeom>
            <a:noFill/>
          </p:spPr>
        </p:pic>
        <p:pic>
          <p:nvPicPr>
            <p:cNvPr id="156" name="Picture 4" descr="Ordinateur pc en 48 pixels">
              <a:hlinkClick r:id="rId5" tooltip="Télécharger l'image Ordinateur pc en 64 pixels"/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899046" y="4714884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157" name="Picture 6" descr="Ordinateur pc en 48 pixels">
              <a:hlinkClick r:id="rId5" tooltip="Télécharger l'image Ordinateur pc en 64 pixels"/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899046" y="5500702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158" name="Picture 4" descr="Ordinateur pc en 48 pixels">
              <a:hlinkClick r:id="rId5" tooltip="Télécharger l'image Ordinateur pc en 64 pixels"/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186766" y="4714884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159" name="Picture 6" descr="Ordinateur pc en 48 pixels">
              <a:hlinkClick r:id="rId5" tooltip="Télécharger l'image Ordinateur pc en 64 pixels"/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186766" y="5512322"/>
              <a:ext cx="457200" cy="457200"/>
            </a:xfrm>
            <a:prstGeom prst="rect">
              <a:avLst/>
            </a:prstGeom>
            <a:noFill/>
          </p:spPr>
        </p:pic>
        <p:cxnSp>
          <p:nvCxnSpPr>
            <p:cNvPr id="160" name="꺾인 연결선 159"/>
            <p:cNvCxnSpPr/>
            <p:nvPr/>
          </p:nvCxnSpPr>
          <p:spPr>
            <a:xfrm>
              <a:off x="5429256" y="4857760"/>
              <a:ext cx="2714644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4571968" y="5181471"/>
              <a:ext cx="1079142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0260.8c01.1111</a:t>
              </a:r>
              <a:endParaRPr lang="ko-KR" altLang="en-US" sz="10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571968" y="5957241"/>
              <a:ext cx="1079142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0260.8c01.2222</a:t>
              </a:r>
              <a:endParaRPr lang="ko-KR" altLang="en-US" sz="10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868196" y="5183043"/>
              <a:ext cx="1079142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0260.8c01.3333</a:t>
              </a:r>
              <a:endParaRPr lang="ko-KR" altLang="en-US" sz="10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858148" y="5968861"/>
              <a:ext cx="1079142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0260.8c01.4444</a:t>
              </a:r>
              <a:endParaRPr lang="ko-KR" altLang="en-US" sz="1000" dirty="0"/>
            </a:p>
          </p:txBody>
        </p:sp>
        <p:cxnSp>
          <p:nvCxnSpPr>
            <p:cNvPr id="165" name="꺾인 연결선 164"/>
            <p:cNvCxnSpPr/>
            <p:nvPr/>
          </p:nvCxnSpPr>
          <p:spPr>
            <a:xfrm rot="10800000" flipH="1">
              <a:off x="7215207" y="4786322"/>
              <a:ext cx="500066" cy="28575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6092294" y="5429264"/>
              <a:ext cx="1337226" cy="861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MAC Address Table</a:t>
              </a:r>
            </a:p>
            <a:p>
              <a:r>
                <a:rPr lang="en-US" altLang="ko-KR" sz="1000" dirty="0"/>
                <a:t>E1 : 0260.8c01.1111</a:t>
              </a:r>
            </a:p>
            <a:p>
              <a:r>
                <a:rPr lang="en-US" altLang="ko-KR" sz="1000" dirty="0"/>
                <a:t>E2 : 0260.8c01.2222</a:t>
              </a:r>
            </a:p>
            <a:p>
              <a:r>
                <a:rPr lang="en-US" altLang="ko-KR" sz="1000" dirty="0">
                  <a:solidFill>
                    <a:srgbClr val="FF0000"/>
                  </a:solidFill>
                </a:rPr>
                <a:t>E3 : 0260.8c01.3333</a:t>
              </a:r>
            </a:p>
            <a:p>
              <a:r>
                <a:rPr lang="en-US" altLang="ko-KR" sz="1000" dirty="0"/>
                <a:t>E4 : 0260.8c01.4444</a:t>
              </a:r>
            </a:p>
          </p:txBody>
        </p:sp>
        <p:cxnSp>
          <p:nvCxnSpPr>
            <p:cNvPr id="167" name="꺾인 연결선 166"/>
            <p:cNvCxnSpPr/>
            <p:nvPr/>
          </p:nvCxnSpPr>
          <p:spPr>
            <a:xfrm rot="10800000" flipV="1">
              <a:off x="5807644" y="5786454"/>
              <a:ext cx="500066" cy="28575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8" name="꺾인 연결선 167"/>
            <p:cNvCxnSpPr/>
            <p:nvPr/>
          </p:nvCxnSpPr>
          <p:spPr>
            <a:xfrm rot="10800000" flipH="1" flipV="1">
              <a:off x="7215206" y="5786454"/>
              <a:ext cx="500066" cy="28575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70" name="곱셈 기호 169"/>
          <p:cNvSpPr/>
          <p:nvPr/>
        </p:nvSpPr>
        <p:spPr>
          <a:xfrm>
            <a:off x="7258886" y="3345647"/>
            <a:ext cx="214314" cy="428628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곱셈 기호 170"/>
          <p:cNvSpPr/>
          <p:nvPr/>
        </p:nvSpPr>
        <p:spPr>
          <a:xfrm>
            <a:off x="9239272" y="3345647"/>
            <a:ext cx="214314" cy="428628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TextBox 171"/>
          <p:cNvSpPr txBox="1"/>
          <p:nvPr/>
        </p:nvSpPr>
        <p:spPr>
          <a:xfrm>
            <a:off x="2829730" y="508233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E1</a:t>
            </a:r>
            <a:endParaRPr lang="ko-KR" alt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2829730" y="5479056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E2</a:t>
            </a:r>
            <a:endParaRPr lang="ko-KR" alt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4452926" y="508233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E3</a:t>
            </a:r>
            <a:endParaRPr lang="ko-KR" alt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4452926" y="5479056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E4</a:t>
            </a:r>
            <a:endParaRPr lang="ko-KR" alt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7381884" y="2553222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E1</a:t>
            </a:r>
            <a:endParaRPr lang="ko-KR" alt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381884" y="2961972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E2</a:t>
            </a:r>
            <a:endParaRPr lang="ko-KR" alt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9005080" y="2553222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E3</a:t>
            </a:r>
            <a:endParaRPr lang="ko-KR" alt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9005080" y="2961972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E4</a:t>
            </a:r>
            <a:endParaRPr lang="ko-KR" alt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096000" y="4759779"/>
            <a:ext cx="457200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. MAC-Address Table</a:t>
            </a:r>
            <a:r>
              <a:rPr lang="ko-KR" altLang="en-US" sz="1000" b="1" dirty="0"/>
              <a:t>에는 기본적으로 </a:t>
            </a:r>
            <a:r>
              <a:rPr lang="en-US" altLang="ko-KR" sz="1000" b="1" dirty="0"/>
              <a:t>300sec</a:t>
            </a:r>
            <a:r>
              <a:rPr lang="ko-KR" altLang="en-US" sz="1000" b="1" dirty="0"/>
              <a:t>의 </a:t>
            </a:r>
            <a:r>
              <a:rPr lang="en-US" altLang="ko-KR" sz="1000" b="1" dirty="0"/>
              <a:t>aging time</a:t>
            </a:r>
            <a:r>
              <a:rPr lang="ko-KR" altLang="en-US" sz="1000" b="1" dirty="0"/>
              <a:t>을 갖음</a:t>
            </a:r>
            <a:r>
              <a:rPr lang="en-US" altLang="ko-KR" sz="1000" b="1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)# mac address-table aging-time </a:t>
            </a:r>
            <a:r>
              <a:rPr lang="en-US" altLang="ko-KR" sz="1000" i="1" dirty="0">
                <a:solidFill>
                  <a:srgbClr val="FF0000"/>
                </a:solidFill>
              </a:rPr>
              <a:t>14400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vlan</a:t>
            </a:r>
            <a:r>
              <a:rPr lang="en-US" altLang="ko-KR" sz="1000" dirty="0"/>
              <a:t> 1)</a:t>
            </a:r>
          </a:p>
          <a:p>
            <a:endParaRPr lang="en-US" altLang="ko-KR" sz="1000" dirty="0"/>
          </a:p>
          <a:p>
            <a:r>
              <a:rPr lang="en-US" altLang="ko-KR" sz="1000" dirty="0"/>
              <a:t># show </a:t>
            </a:r>
            <a:r>
              <a:rPr lang="en-US" altLang="ko-KR" sz="1000" dirty="0" err="1"/>
              <a:t>mac</a:t>
            </a:r>
            <a:r>
              <a:rPr lang="en-US" altLang="ko-KR" sz="1000" dirty="0"/>
              <a:t> address-table aging-time (</a:t>
            </a:r>
            <a:r>
              <a:rPr lang="en-US" altLang="ko-KR" sz="1000" dirty="0" err="1"/>
              <a:t>vlan</a:t>
            </a:r>
            <a:r>
              <a:rPr lang="en-US" altLang="ko-KR" sz="1000" dirty="0"/>
              <a:t> 1)</a:t>
            </a:r>
          </a:p>
          <a:p>
            <a:endParaRPr lang="en-US" altLang="ko-KR" sz="1000" dirty="0"/>
          </a:p>
          <a:p>
            <a:r>
              <a:rPr lang="en-US" altLang="ko-KR" sz="1000" dirty="0"/>
              <a:t>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)# no mac address-table aging-time (</a:t>
            </a:r>
            <a:r>
              <a:rPr lang="en-US" altLang="ko-KR" sz="1000" dirty="0" err="1"/>
              <a:t>vlan</a:t>
            </a:r>
            <a:r>
              <a:rPr lang="en-US" altLang="ko-KR" sz="1000" dirty="0"/>
              <a:t> 1)</a:t>
            </a:r>
          </a:p>
          <a:p>
            <a:endParaRPr lang="en-US" altLang="ko-KR" sz="1000" dirty="0"/>
          </a:p>
          <a:p>
            <a:r>
              <a:rPr lang="ko-KR" altLang="en-US" sz="1000" dirty="0" err="1">
                <a:solidFill>
                  <a:srgbClr val="FF0000"/>
                </a:solidFill>
              </a:rPr>
              <a:t>패킷</a:t>
            </a:r>
            <a:r>
              <a:rPr lang="ko-KR" altLang="en-US" sz="1000" dirty="0">
                <a:solidFill>
                  <a:srgbClr val="FF0000"/>
                </a:solidFill>
              </a:rPr>
              <a:t> 트레이서 </a:t>
            </a:r>
            <a:r>
              <a:rPr lang="en-US" altLang="ko-KR" sz="10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2492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541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0" y="272842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2. </a:t>
            </a:r>
            <a:r>
              <a:rPr lang="ko-KR" altLang="en-US" sz="4000" spc="-150" dirty="0">
                <a:latin typeface="THE정고딕140" pitchFamily="18" charset="-127"/>
                <a:ea typeface="THE정고딕140" pitchFamily="18" charset="-127"/>
              </a:rPr>
              <a:t>포트 보안 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(Port Security)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1524000" y="142853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523968" y="6715149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1523968" y="3141660"/>
            <a:ext cx="4572000" cy="15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10512" y="1857364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1142984"/>
            <a:ext cx="457200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. MAC Flooding Attack</a:t>
            </a:r>
          </a:p>
          <a:p>
            <a:endParaRPr lang="en-US" altLang="ko-KR" sz="1000" dirty="0"/>
          </a:p>
          <a:p>
            <a:pPr fontAlgn="base"/>
            <a:r>
              <a:rPr lang="en-US" altLang="ko-KR" sz="1000" dirty="0"/>
              <a:t>- </a:t>
            </a:r>
            <a:r>
              <a:rPr lang="ko-KR" altLang="en-US" sz="1000" dirty="0"/>
              <a:t>스</a:t>
            </a:r>
            <a:r>
              <a:rPr kumimoji="1" lang="ko-KR" altLang="en-US" sz="1000" dirty="0"/>
              <a:t>위치로 구성된 네트워크 환경에서는 </a:t>
            </a:r>
            <a:r>
              <a:rPr kumimoji="1" lang="en-US" altLang="ko-KR" sz="1000" dirty="0"/>
              <a:t>Frame</a:t>
            </a:r>
            <a:r>
              <a:rPr kumimoji="1" lang="ko-KR" altLang="en-US" sz="1000" dirty="0"/>
              <a:t>이 </a:t>
            </a:r>
            <a:r>
              <a:rPr kumimoji="1" lang="en-US" altLang="ko-KR" sz="1000" dirty="0"/>
              <a:t>MAC table</a:t>
            </a:r>
            <a:r>
              <a:rPr kumimoji="1" lang="ko-KR" altLang="en-US" sz="1000" dirty="0"/>
              <a:t>을 기반으로 </a:t>
            </a:r>
            <a:r>
              <a:rPr kumimoji="1" lang="en-US" altLang="ko-KR" sz="1000" dirty="0"/>
              <a:t>forwarding</a:t>
            </a:r>
            <a:r>
              <a:rPr kumimoji="1" lang="ko-KR" altLang="en-US" sz="1000" dirty="0"/>
              <a:t>된다</a:t>
            </a:r>
            <a:r>
              <a:rPr kumimoji="1" lang="en-US" altLang="ko-KR" sz="1000" dirty="0"/>
              <a:t>. </a:t>
            </a:r>
          </a:p>
          <a:p>
            <a:pPr fontAlgn="base"/>
            <a:endParaRPr lang="en-US" altLang="ko-KR" sz="1000" dirty="0"/>
          </a:p>
          <a:p>
            <a:pPr fontAlgn="base">
              <a:buFontTx/>
              <a:buChar char="-"/>
            </a:pPr>
            <a:r>
              <a:rPr lang="en-US" altLang="ko-KR" sz="1000" b="1" dirty="0"/>
              <a:t> MAC Flooding Attack</a:t>
            </a:r>
            <a:r>
              <a:rPr kumimoji="1" lang="ko-KR" altLang="en-US" sz="1000" b="1" dirty="0"/>
              <a:t>의 특징</a:t>
            </a:r>
            <a:endParaRPr kumimoji="1" lang="en-US" altLang="ko-KR" sz="1000" b="1" dirty="0"/>
          </a:p>
          <a:p>
            <a:pPr fontAlgn="base">
              <a:buFontTx/>
              <a:buChar char="-"/>
            </a:pPr>
            <a:endParaRPr lang="ko-KR" altLang="en-US" sz="1000" dirty="0"/>
          </a:p>
          <a:p>
            <a:pPr fontAlgn="base"/>
            <a:r>
              <a:rPr kumimoji="1" lang="en-US" altLang="ko-KR" sz="1000" dirty="0"/>
              <a:t>  </a:t>
            </a:r>
            <a:r>
              <a:rPr kumimoji="1" lang="ko-KR" altLang="en-US" sz="1000" dirty="0"/>
              <a:t>스위치로 구성된 네트워크 환경에서 스위치의 </a:t>
            </a:r>
            <a:r>
              <a:rPr kumimoji="1" lang="en-US" altLang="ko-KR" sz="1000" dirty="0"/>
              <a:t>dynamic address learning </a:t>
            </a:r>
            <a:r>
              <a:rPr kumimoji="1" lang="ko-KR" altLang="en-US" sz="1000" dirty="0"/>
              <a:t>동  </a:t>
            </a:r>
            <a:endParaRPr kumimoji="1" lang="en-US" altLang="ko-KR" sz="1000" dirty="0"/>
          </a:p>
          <a:p>
            <a:pPr fontAlgn="base"/>
            <a:r>
              <a:rPr kumimoji="1" lang="en-US" altLang="ko-KR" sz="1000" dirty="0"/>
              <a:t>  </a:t>
            </a:r>
            <a:r>
              <a:rPr kumimoji="1" lang="ko-KR" altLang="en-US" sz="1000" dirty="0"/>
              <a:t>작을 이용해서 공격한다</a:t>
            </a:r>
            <a:r>
              <a:rPr kumimoji="1" lang="en-US" altLang="ko-KR" sz="1000" dirty="0"/>
              <a:t>. </a:t>
            </a:r>
            <a:endParaRPr lang="ko-KR" altLang="en-US" sz="1000" dirty="0"/>
          </a:p>
          <a:p>
            <a:pPr fontAlgn="base"/>
            <a:r>
              <a:rPr kumimoji="1" lang="en-US" altLang="ko-KR" sz="1000" dirty="0"/>
              <a:t>  </a:t>
            </a:r>
            <a:r>
              <a:rPr kumimoji="1" lang="ko-KR" altLang="en-US" sz="1000" dirty="0"/>
              <a:t>네트워크 내에 존재하지 않는 </a:t>
            </a:r>
            <a:r>
              <a:rPr kumimoji="1" lang="en-US" altLang="ko-KR" sz="1000" dirty="0"/>
              <a:t>MAC</a:t>
            </a:r>
            <a:r>
              <a:rPr kumimoji="1" lang="ko-KR" altLang="en-US" sz="1000" dirty="0"/>
              <a:t>을 짧은 시간에 많이 등록하여</a:t>
            </a:r>
            <a:r>
              <a:rPr kumimoji="1" lang="en-US" altLang="ko-KR" sz="1000" dirty="0"/>
              <a:t>, MAC </a:t>
            </a:r>
          </a:p>
          <a:p>
            <a:pPr fontAlgn="base"/>
            <a:r>
              <a:rPr kumimoji="1" lang="en-US" altLang="ko-KR" sz="1000" dirty="0"/>
              <a:t>  table</a:t>
            </a:r>
            <a:r>
              <a:rPr kumimoji="1" lang="ko-KR" altLang="en-US" sz="1000" dirty="0"/>
              <a:t>에 할당된 메모리를 고갈시켜 실제 </a:t>
            </a:r>
            <a:r>
              <a:rPr kumimoji="1" lang="en-US" altLang="ko-KR" sz="1000" dirty="0"/>
              <a:t>MAC </a:t>
            </a:r>
            <a:r>
              <a:rPr kumimoji="1" lang="ko-KR" altLang="en-US" sz="1000" dirty="0"/>
              <a:t>정보는 등록되지 못하게</a:t>
            </a:r>
            <a:r>
              <a:rPr kumimoji="1" lang="en-US" altLang="ko-KR" sz="1000" dirty="0"/>
              <a:t> </a:t>
            </a:r>
            <a:r>
              <a:rPr kumimoji="1" lang="ko-KR" altLang="en-US" sz="1000" dirty="0"/>
              <a:t>함</a:t>
            </a:r>
            <a:r>
              <a:rPr kumimoji="1" lang="en-US" altLang="ko-KR" sz="1000" dirty="0"/>
              <a:t>.</a:t>
            </a:r>
            <a:endParaRPr lang="en-US" altLang="ko-KR" sz="1000" dirty="0"/>
          </a:p>
          <a:p>
            <a:pPr marL="228600" indent="-228600"/>
            <a:endParaRPr lang="en-US" altLang="ko-KR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523968" y="3214686"/>
            <a:ext cx="457200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. Port Security</a:t>
            </a:r>
          </a:p>
          <a:p>
            <a:endParaRPr lang="en-US" altLang="ko-KR" sz="1000" dirty="0"/>
          </a:p>
          <a:p>
            <a:pPr fontAlgn="base">
              <a:buFontTx/>
              <a:buChar char="-"/>
            </a:pPr>
            <a:r>
              <a:rPr lang="ko-KR" altLang="en-US" sz="1000" dirty="0"/>
              <a:t> 포트 보안은 허락되지 않은 사용자가 몰래 스위치에 어떤 장치나 다른 호스</a:t>
            </a:r>
            <a:endParaRPr lang="en-US" altLang="ko-KR" sz="1000" dirty="0"/>
          </a:p>
          <a:p>
            <a:pPr fontAlgn="base"/>
            <a:r>
              <a:rPr kumimoji="1" lang="en-US" altLang="ko-KR" sz="1000" dirty="0"/>
              <a:t>  </a:t>
            </a:r>
            <a:r>
              <a:rPr kumimoji="1" lang="ko-KR" altLang="en-US" sz="1000" dirty="0" err="1"/>
              <a:t>트를</a:t>
            </a:r>
            <a:r>
              <a:rPr kumimoji="1" lang="ko-KR" altLang="en-US" sz="1000" dirty="0"/>
              <a:t> 연결하는 것을 막는 보안 기술이다</a:t>
            </a:r>
            <a:r>
              <a:rPr kumimoji="1" lang="en-US" altLang="ko-KR" sz="1000" dirty="0"/>
              <a:t>.</a:t>
            </a:r>
          </a:p>
          <a:p>
            <a:pPr fontAlgn="base"/>
            <a:endParaRPr lang="en-US" altLang="ko-KR" sz="1000" dirty="0"/>
          </a:p>
          <a:p>
            <a:pPr marL="228600" indent="-228600"/>
            <a:r>
              <a:rPr lang="en-US" altLang="ko-KR" sz="1000" dirty="0"/>
              <a:t>- </a:t>
            </a:r>
            <a:r>
              <a:rPr lang="ko-KR" altLang="en-US" sz="1000" dirty="0"/>
              <a:t>인터페이스에 </a:t>
            </a:r>
            <a:r>
              <a:rPr lang="en-US" altLang="ko-KR" sz="1000" dirty="0"/>
              <a:t>Port Security </a:t>
            </a:r>
            <a:r>
              <a:rPr lang="ko-KR" altLang="en-US" sz="1000" dirty="0"/>
              <a:t>설정을 하여 해당 포트에 특정 </a:t>
            </a:r>
            <a:r>
              <a:rPr lang="en-US" altLang="ko-KR" sz="1000" dirty="0"/>
              <a:t>MAC </a:t>
            </a:r>
            <a:r>
              <a:rPr lang="ko-KR" altLang="en-US" sz="1000" dirty="0"/>
              <a:t>주소만 수</a:t>
            </a:r>
            <a:endParaRPr lang="en-US" altLang="ko-KR" sz="1000" dirty="0"/>
          </a:p>
          <a:p>
            <a:pPr marL="228600" indent="-228600"/>
            <a:r>
              <a:rPr lang="ko-KR" altLang="en-US" sz="1000" dirty="0"/>
              <a:t>  신 될 수 있게 하고 만약 저장되지 않은 </a:t>
            </a:r>
            <a:r>
              <a:rPr lang="en-US" altLang="ko-KR" sz="1000" dirty="0"/>
              <a:t>MAC </a:t>
            </a:r>
            <a:r>
              <a:rPr lang="ko-KR" altLang="en-US" sz="1000" dirty="0"/>
              <a:t>주소가 수신되면 </a:t>
            </a:r>
            <a:r>
              <a:rPr lang="en-US" altLang="ko-KR" sz="1000" dirty="0"/>
              <a:t>Violation </a:t>
            </a:r>
          </a:p>
          <a:p>
            <a:pPr marL="228600" indent="-228600"/>
            <a:r>
              <a:rPr lang="en-US" altLang="ko-KR" sz="1000" dirty="0"/>
              <a:t>  3 </a:t>
            </a:r>
            <a:r>
              <a:rPr lang="ko-KR" altLang="en-US" sz="1000" dirty="0"/>
              <a:t>가지 중 하나를 동작시킬 수 있음</a:t>
            </a:r>
            <a:r>
              <a:rPr lang="en-US" altLang="ko-KR" sz="1000" dirty="0"/>
              <a:t>.</a:t>
            </a:r>
          </a:p>
          <a:p>
            <a:pPr marL="228600" indent="-228600"/>
            <a:endParaRPr lang="en-US" altLang="ko-KR" sz="10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524000" y="4713296"/>
            <a:ext cx="4572000" cy="15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24000" y="4809192"/>
            <a:ext cx="457200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00" b="1" dirty="0"/>
              <a:t>. MAC Flooding Attack</a:t>
            </a:r>
            <a:r>
              <a:rPr kumimoji="1" lang="ko-KR" altLang="en-US" sz="1000" b="1" dirty="0"/>
              <a:t>의 특징</a:t>
            </a:r>
            <a:endParaRPr kumimoji="1" lang="en-US" altLang="ko-KR" sz="1000" b="1" dirty="0"/>
          </a:p>
          <a:p>
            <a:pPr fontAlgn="base">
              <a:buFontTx/>
              <a:buChar char="-"/>
            </a:pPr>
            <a:endParaRPr lang="ko-KR" altLang="en-US" sz="1000" dirty="0"/>
          </a:p>
          <a:p>
            <a:pPr fontAlgn="base"/>
            <a:r>
              <a:rPr kumimoji="1" lang="en-US" altLang="ko-KR" sz="1000" dirty="0"/>
              <a:t>  </a:t>
            </a:r>
            <a:r>
              <a:rPr kumimoji="1" lang="ko-KR" altLang="en-US" sz="1000" dirty="0"/>
              <a:t>스위치로 구성된 네트워크 환경에서 스위치의 </a:t>
            </a:r>
            <a:r>
              <a:rPr kumimoji="1" lang="en-US" altLang="ko-KR" sz="1000" dirty="0"/>
              <a:t>dynamic address learning </a:t>
            </a:r>
            <a:r>
              <a:rPr kumimoji="1" lang="ko-KR" altLang="en-US" sz="1000" dirty="0"/>
              <a:t>동  </a:t>
            </a:r>
            <a:endParaRPr kumimoji="1" lang="en-US" altLang="ko-KR" sz="1000" dirty="0"/>
          </a:p>
          <a:p>
            <a:pPr fontAlgn="base"/>
            <a:r>
              <a:rPr kumimoji="1" lang="en-US" altLang="ko-KR" sz="1000" dirty="0"/>
              <a:t>  </a:t>
            </a:r>
            <a:r>
              <a:rPr kumimoji="1" lang="ko-KR" altLang="en-US" sz="1000" dirty="0"/>
              <a:t>작을 이용해서 공격한다</a:t>
            </a:r>
            <a:r>
              <a:rPr kumimoji="1" lang="en-US" altLang="ko-KR" sz="1000" dirty="0"/>
              <a:t>. </a:t>
            </a:r>
            <a:endParaRPr lang="ko-KR" altLang="en-US" sz="1000" dirty="0"/>
          </a:p>
          <a:p>
            <a:pPr fontAlgn="base"/>
            <a:r>
              <a:rPr kumimoji="1" lang="en-US" altLang="ko-KR" sz="1000" dirty="0"/>
              <a:t>  </a:t>
            </a:r>
          </a:p>
          <a:p>
            <a:pPr fontAlgn="base"/>
            <a:r>
              <a:rPr kumimoji="1" lang="en-US" altLang="ko-KR" sz="1000" dirty="0"/>
              <a:t>  </a:t>
            </a:r>
            <a:r>
              <a:rPr kumimoji="1" lang="ko-KR" altLang="en-US" sz="1000" dirty="0"/>
              <a:t>네트워크 내에 존재하지 않는 </a:t>
            </a:r>
            <a:r>
              <a:rPr kumimoji="1" lang="en-US" altLang="ko-KR" sz="1000" dirty="0"/>
              <a:t>MAC</a:t>
            </a:r>
            <a:r>
              <a:rPr kumimoji="1" lang="ko-KR" altLang="en-US" sz="1000" dirty="0"/>
              <a:t> 주소를 짧은 시간에 많이 등록하여</a:t>
            </a:r>
            <a:r>
              <a:rPr kumimoji="1" lang="en-US" altLang="ko-KR" sz="1000" dirty="0"/>
              <a:t>,   </a:t>
            </a:r>
          </a:p>
          <a:p>
            <a:pPr fontAlgn="base"/>
            <a:r>
              <a:rPr kumimoji="1" lang="en-US" altLang="ko-KR" sz="1000" dirty="0"/>
              <a:t>  MAC table</a:t>
            </a:r>
            <a:r>
              <a:rPr kumimoji="1" lang="ko-KR" altLang="en-US" sz="1000" dirty="0"/>
              <a:t>에 할당된 메모리를 고갈시켜 실제 </a:t>
            </a:r>
            <a:r>
              <a:rPr kumimoji="1" lang="en-US" altLang="ko-KR" sz="1000" dirty="0"/>
              <a:t>MAC </a:t>
            </a:r>
            <a:r>
              <a:rPr kumimoji="1" lang="ko-KR" altLang="en-US" sz="1000" dirty="0"/>
              <a:t>정보는 등록되지 </a:t>
            </a:r>
            <a:r>
              <a:rPr kumimoji="1" lang="ko-KR" altLang="en-US" sz="1000" dirty="0" err="1"/>
              <a:t>못하</a:t>
            </a:r>
            <a:endParaRPr kumimoji="1" lang="en-US" altLang="ko-KR" sz="1000" dirty="0"/>
          </a:p>
          <a:p>
            <a:pPr fontAlgn="base"/>
            <a:r>
              <a:rPr kumimoji="1" lang="en-US" altLang="ko-KR" sz="1000" dirty="0"/>
              <a:t>  </a:t>
            </a:r>
            <a:r>
              <a:rPr kumimoji="1" lang="ko-KR" altLang="en-US" sz="1000" dirty="0"/>
              <a:t>게</a:t>
            </a:r>
            <a:r>
              <a:rPr kumimoji="1" lang="en-US" altLang="ko-KR" sz="1000" dirty="0"/>
              <a:t> </a:t>
            </a:r>
            <a:r>
              <a:rPr kumimoji="1" lang="ko-KR" altLang="en-US" sz="1000" dirty="0"/>
              <a:t>함</a:t>
            </a:r>
            <a:r>
              <a:rPr kumimoji="1" lang="en-US" altLang="ko-KR" sz="1000" dirty="0"/>
              <a:t>.</a:t>
            </a:r>
            <a:endParaRPr lang="en-US" altLang="ko-KR" sz="1000" dirty="0"/>
          </a:p>
          <a:p>
            <a:pPr marL="228600" indent="-228600"/>
            <a:endParaRPr lang="en-US" altLang="ko-KR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6061612" y="1087453"/>
            <a:ext cx="4714908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b="1" dirty="0"/>
              <a:t>1. MAC </a:t>
            </a:r>
            <a:r>
              <a:rPr lang="ko-KR" altLang="en-US" sz="1000" b="1" dirty="0"/>
              <a:t>주소 등록을 정적으로 하는 방법 </a:t>
            </a:r>
            <a:r>
              <a:rPr lang="en-US" altLang="ko-KR" sz="1000" b="1" dirty="0"/>
              <a:t>(Static) : NVRAM</a:t>
            </a:r>
            <a:r>
              <a:rPr lang="ko-KR" altLang="en-US" sz="1000" b="1" dirty="0"/>
              <a:t>에 저장됨</a:t>
            </a:r>
            <a:r>
              <a:rPr lang="en-US" altLang="ko-KR" sz="1000" b="1" dirty="0"/>
              <a:t>.</a:t>
            </a:r>
          </a:p>
          <a:p>
            <a:pPr marL="228600" indent="-228600"/>
            <a:endParaRPr lang="en-US" altLang="ko-KR" sz="1000" dirty="0"/>
          </a:p>
          <a:p>
            <a:pPr marL="228600" indent="-228600"/>
            <a:r>
              <a:rPr lang="en-US" altLang="ko-KR" sz="1000" dirty="0"/>
              <a:t>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)# interface </a:t>
            </a:r>
            <a:r>
              <a:rPr lang="en-US" altLang="ko-KR" sz="1000" dirty="0" err="1"/>
              <a:t>fastEthernet</a:t>
            </a:r>
            <a:r>
              <a:rPr lang="en-US" altLang="ko-KR" sz="1000" dirty="0"/>
              <a:t> 1/0</a:t>
            </a:r>
          </a:p>
          <a:p>
            <a:pPr marL="228600" indent="-228600"/>
            <a:r>
              <a:rPr lang="en-US" altLang="ko-KR" sz="1000" dirty="0"/>
              <a:t> 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-if)# </a:t>
            </a:r>
            <a:r>
              <a:rPr lang="en-US" altLang="ko-KR" sz="1000" dirty="0" err="1"/>
              <a:t>switchport</a:t>
            </a:r>
            <a:r>
              <a:rPr lang="en-US" altLang="ko-KR" sz="1000" dirty="0"/>
              <a:t> mode access</a:t>
            </a:r>
          </a:p>
          <a:p>
            <a:pPr marL="228600" indent="-228600"/>
            <a:r>
              <a:rPr lang="en-US" altLang="ko-KR" sz="1000" dirty="0"/>
              <a:t> 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-if)# </a:t>
            </a:r>
            <a:r>
              <a:rPr lang="en-US" altLang="ko-KR" sz="1000" dirty="0" err="1"/>
              <a:t>switchport</a:t>
            </a:r>
            <a:r>
              <a:rPr lang="en-US" altLang="ko-KR" sz="1000" dirty="0"/>
              <a:t> port-security</a:t>
            </a:r>
          </a:p>
          <a:p>
            <a:pPr marL="228600" indent="-228600"/>
            <a:r>
              <a:rPr lang="en-US" altLang="ko-KR" sz="1000" dirty="0"/>
              <a:t> 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-if)# </a:t>
            </a:r>
            <a:r>
              <a:rPr lang="en-US" altLang="ko-KR" sz="1000" dirty="0" err="1"/>
              <a:t>switchport</a:t>
            </a:r>
            <a:r>
              <a:rPr lang="en-US" altLang="ko-KR" sz="1000" dirty="0"/>
              <a:t> port-security maximum 1 (</a:t>
            </a:r>
            <a:r>
              <a:rPr lang="ko-KR" altLang="en-US" sz="1000" dirty="0"/>
              <a:t>최대 </a:t>
            </a:r>
            <a:r>
              <a:rPr lang="en-US" altLang="ko-KR" sz="1000" dirty="0"/>
              <a:t>5120</a:t>
            </a:r>
            <a:r>
              <a:rPr lang="ko-KR" altLang="en-US" sz="1000" dirty="0"/>
              <a:t>개까지 가능</a:t>
            </a:r>
            <a:r>
              <a:rPr lang="en-US" altLang="ko-KR" sz="1000" dirty="0"/>
              <a:t>)</a:t>
            </a:r>
          </a:p>
          <a:p>
            <a:pPr marL="228600" indent="-228600"/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-if)# </a:t>
            </a:r>
            <a:r>
              <a:rPr lang="en-US" altLang="ko-KR" sz="1000" dirty="0" err="1">
                <a:solidFill>
                  <a:srgbClr val="FF0000"/>
                </a:solidFill>
              </a:rPr>
              <a:t>switchport</a:t>
            </a:r>
            <a:r>
              <a:rPr lang="en-US" altLang="ko-KR" sz="1000" dirty="0">
                <a:solidFill>
                  <a:srgbClr val="FF0000"/>
                </a:solidFill>
              </a:rPr>
              <a:t> port-security </a:t>
            </a:r>
            <a:r>
              <a:rPr lang="en-US" altLang="ko-KR" sz="1000" dirty="0" err="1">
                <a:solidFill>
                  <a:srgbClr val="FF0000"/>
                </a:solidFill>
              </a:rPr>
              <a:t>mac</a:t>
            </a:r>
            <a:r>
              <a:rPr lang="en-US" altLang="ko-KR" sz="1000" dirty="0">
                <a:solidFill>
                  <a:srgbClr val="FF0000"/>
                </a:solidFill>
              </a:rPr>
              <a:t>-address 0000.0000.0001</a:t>
            </a:r>
          </a:p>
          <a:p>
            <a:pPr marL="228600" indent="-228600"/>
            <a:r>
              <a:rPr lang="en-US" altLang="ko-KR" sz="1000" dirty="0"/>
              <a:t> 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-if)# </a:t>
            </a:r>
            <a:r>
              <a:rPr lang="en-US" altLang="ko-KR" sz="1000" dirty="0" err="1"/>
              <a:t>switchport</a:t>
            </a:r>
            <a:r>
              <a:rPr lang="en-US" altLang="ko-KR" sz="1000" dirty="0"/>
              <a:t> port-security violation ( shutdown | protect | restrict )</a:t>
            </a:r>
          </a:p>
          <a:p>
            <a:pPr marL="228600" indent="-228600"/>
            <a:endParaRPr lang="en-US" altLang="ko-KR" sz="1000" dirty="0"/>
          </a:p>
          <a:p>
            <a:pPr marL="228600" indent="-228600"/>
            <a:r>
              <a:rPr lang="en-US" altLang="ko-KR" sz="1000" b="1" dirty="0"/>
              <a:t>2. MAC </a:t>
            </a:r>
            <a:r>
              <a:rPr lang="ko-KR" altLang="en-US" sz="1000" b="1" dirty="0"/>
              <a:t>주소 등록을 동적으로 하는 방법 </a:t>
            </a:r>
            <a:r>
              <a:rPr lang="en-US" altLang="ko-KR" sz="1000" b="1" dirty="0"/>
              <a:t>(Dynamic) : NVRAM</a:t>
            </a:r>
            <a:r>
              <a:rPr lang="ko-KR" altLang="en-US" sz="1000" b="1" dirty="0"/>
              <a:t>에 저장 안 됨</a:t>
            </a:r>
            <a:r>
              <a:rPr lang="en-US" altLang="ko-KR" sz="1000" b="1" dirty="0"/>
              <a:t>.</a:t>
            </a:r>
          </a:p>
          <a:p>
            <a:pPr marL="228600" indent="-228600"/>
            <a:endParaRPr lang="en-US" altLang="ko-KR" sz="1000" dirty="0"/>
          </a:p>
          <a:p>
            <a:pPr marL="228600" indent="-228600"/>
            <a:r>
              <a:rPr lang="en-US" altLang="ko-KR" sz="1000" dirty="0"/>
              <a:t>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)# interface </a:t>
            </a:r>
            <a:r>
              <a:rPr lang="en-US" altLang="ko-KR" sz="1000" dirty="0" err="1"/>
              <a:t>fastEthernet</a:t>
            </a:r>
            <a:r>
              <a:rPr lang="en-US" altLang="ko-KR" sz="1000" dirty="0"/>
              <a:t> 1/0</a:t>
            </a:r>
          </a:p>
          <a:p>
            <a:pPr marL="228600" indent="-228600"/>
            <a:r>
              <a:rPr lang="en-US" altLang="ko-KR" sz="1000" dirty="0"/>
              <a:t> 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-if)# </a:t>
            </a:r>
            <a:r>
              <a:rPr lang="en-US" altLang="ko-KR" sz="1000" dirty="0" err="1"/>
              <a:t>switchport</a:t>
            </a:r>
            <a:r>
              <a:rPr lang="en-US" altLang="ko-KR" sz="1000" dirty="0"/>
              <a:t> mode access</a:t>
            </a:r>
          </a:p>
          <a:p>
            <a:pPr marL="228600" indent="-228600"/>
            <a:r>
              <a:rPr lang="en-US" altLang="ko-KR" sz="1000" dirty="0"/>
              <a:t> 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-if)# </a:t>
            </a:r>
            <a:r>
              <a:rPr lang="en-US" altLang="ko-KR" sz="1000" dirty="0" err="1"/>
              <a:t>switchport</a:t>
            </a:r>
            <a:r>
              <a:rPr lang="en-US" altLang="ko-KR" sz="1000" dirty="0"/>
              <a:t> port-security</a:t>
            </a:r>
          </a:p>
          <a:p>
            <a:pPr marL="228600" indent="-228600"/>
            <a:r>
              <a:rPr lang="en-US" altLang="ko-KR" sz="1000" dirty="0"/>
              <a:t> 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-if)# </a:t>
            </a:r>
            <a:r>
              <a:rPr lang="en-US" altLang="ko-KR" sz="1000" dirty="0" err="1"/>
              <a:t>switchport</a:t>
            </a:r>
            <a:r>
              <a:rPr lang="en-US" altLang="ko-KR" sz="1000" dirty="0"/>
              <a:t> port-security maximum 1 (Default)</a:t>
            </a:r>
          </a:p>
          <a:p>
            <a:pPr marL="228600" indent="-228600"/>
            <a:r>
              <a:rPr lang="en-US" altLang="ko-KR" sz="1000" dirty="0"/>
              <a:t> 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-if)# </a:t>
            </a:r>
            <a:r>
              <a:rPr lang="en-US" altLang="ko-KR" sz="1000" dirty="0" err="1"/>
              <a:t>switchport</a:t>
            </a:r>
            <a:r>
              <a:rPr lang="en-US" altLang="ko-KR" sz="1000" dirty="0"/>
              <a:t> port-security violation ( shutdown | protect | restrict )</a:t>
            </a:r>
          </a:p>
          <a:p>
            <a:pPr marL="228600" indent="-228600"/>
            <a:endParaRPr lang="en-US" altLang="ko-KR" sz="1000" dirty="0"/>
          </a:p>
          <a:p>
            <a:pPr marL="228600" indent="-228600"/>
            <a:r>
              <a:rPr lang="en-US" altLang="ko-KR" sz="1000" b="1" dirty="0"/>
              <a:t>3. Sticky ( Static + Dynamic ) : </a:t>
            </a:r>
            <a:r>
              <a:rPr lang="ko-KR" altLang="en-US" sz="1000" b="1" dirty="0"/>
              <a:t>동적으로 등록하며</a:t>
            </a:r>
            <a:r>
              <a:rPr lang="en-US" altLang="ko-KR" sz="1000" b="1" dirty="0"/>
              <a:t>, NVRAN</a:t>
            </a:r>
            <a:r>
              <a:rPr lang="ko-KR" altLang="en-US" sz="1000" b="1" dirty="0"/>
              <a:t>에 저장 됨</a:t>
            </a:r>
            <a:r>
              <a:rPr lang="en-US" altLang="ko-KR" sz="1000" b="1" dirty="0"/>
              <a:t>.</a:t>
            </a:r>
          </a:p>
          <a:p>
            <a:pPr marL="228600" indent="-228600"/>
            <a:endParaRPr lang="en-US" altLang="ko-KR" sz="1000" dirty="0"/>
          </a:p>
          <a:p>
            <a:pPr marL="228600" indent="-228600"/>
            <a:r>
              <a:rPr lang="en-US" altLang="ko-KR" sz="1000" dirty="0"/>
              <a:t>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)# interface </a:t>
            </a:r>
            <a:r>
              <a:rPr lang="en-US" altLang="ko-KR" sz="1000" dirty="0" err="1"/>
              <a:t>fastEthernet</a:t>
            </a:r>
            <a:r>
              <a:rPr lang="en-US" altLang="ko-KR" sz="1000" dirty="0"/>
              <a:t> 1/0</a:t>
            </a:r>
          </a:p>
          <a:p>
            <a:pPr marL="228600" indent="-228600"/>
            <a:r>
              <a:rPr lang="en-US" altLang="ko-KR" sz="1000" dirty="0"/>
              <a:t> 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-if)# </a:t>
            </a:r>
            <a:r>
              <a:rPr lang="en-US" altLang="ko-KR" sz="1000" dirty="0" err="1"/>
              <a:t>switchport</a:t>
            </a:r>
            <a:r>
              <a:rPr lang="en-US" altLang="ko-KR" sz="1000" dirty="0"/>
              <a:t> mode access</a:t>
            </a:r>
          </a:p>
          <a:p>
            <a:pPr marL="228600" indent="-228600"/>
            <a:r>
              <a:rPr lang="en-US" altLang="ko-KR" sz="1000" dirty="0"/>
              <a:t> 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-if)# </a:t>
            </a:r>
            <a:r>
              <a:rPr lang="en-US" altLang="ko-KR" sz="1000" dirty="0" err="1"/>
              <a:t>switchport</a:t>
            </a:r>
            <a:r>
              <a:rPr lang="en-US" altLang="ko-KR" sz="1000" dirty="0"/>
              <a:t> port-security</a:t>
            </a:r>
          </a:p>
          <a:p>
            <a:pPr marL="228600" indent="-228600"/>
            <a:r>
              <a:rPr lang="en-US" altLang="ko-KR" sz="1000" dirty="0">
                <a:solidFill>
                  <a:srgbClr val="FF0000"/>
                </a:solidFill>
              </a:rPr>
              <a:t> (</a:t>
            </a:r>
            <a:r>
              <a:rPr lang="en-US" altLang="ko-KR" sz="1000" dirty="0" err="1">
                <a:solidFill>
                  <a:srgbClr val="FF0000"/>
                </a:solidFill>
              </a:rPr>
              <a:t>config</a:t>
            </a:r>
            <a:r>
              <a:rPr lang="en-US" altLang="ko-KR" sz="1000" dirty="0">
                <a:solidFill>
                  <a:srgbClr val="FF0000"/>
                </a:solidFill>
              </a:rPr>
              <a:t>-if)# </a:t>
            </a:r>
            <a:r>
              <a:rPr lang="en-US" altLang="ko-KR" sz="1000" dirty="0" err="1">
                <a:solidFill>
                  <a:srgbClr val="FF0000"/>
                </a:solidFill>
              </a:rPr>
              <a:t>switchport</a:t>
            </a:r>
            <a:r>
              <a:rPr lang="en-US" altLang="ko-KR" sz="1000" dirty="0">
                <a:solidFill>
                  <a:srgbClr val="FF0000"/>
                </a:solidFill>
              </a:rPr>
              <a:t> port-security </a:t>
            </a:r>
            <a:r>
              <a:rPr lang="en-US" altLang="ko-KR" sz="1000" dirty="0" err="1">
                <a:solidFill>
                  <a:srgbClr val="FF0000"/>
                </a:solidFill>
              </a:rPr>
              <a:t>mac</a:t>
            </a:r>
            <a:r>
              <a:rPr lang="en-US" altLang="ko-KR" sz="1000" dirty="0">
                <a:solidFill>
                  <a:srgbClr val="FF0000"/>
                </a:solidFill>
              </a:rPr>
              <a:t>-address sticky</a:t>
            </a:r>
          </a:p>
          <a:p>
            <a:pPr marL="228600" indent="-228600"/>
            <a:r>
              <a:rPr lang="en-US" altLang="ko-KR" sz="1000" dirty="0"/>
              <a:t> 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-if)# </a:t>
            </a:r>
            <a:r>
              <a:rPr lang="en-US" altLang="ko-KR" sz="1000" dirty="0" err="1"/>
              <a:t>switchport</a:t>
            </a:r>
            <a:r>
              <a:rPr lang="en-US" altLang="ko-KR" sz="1000" dirty="0"/>
              <a:t> port-security maximum 1 (Default)</a:t>
            </a:r>
          </a:p>
          <a:p>
            <a:pPr marL="228600" indent="-228600"/>
            <a:r>
              <a:rPr lang="en-US" altLang="ko-KR" sz="1000" dirty="0"/>
              <a:t> 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-if)# </a:t>
            </a:r>
            <a:r>
              <a:rPr lang="en-US" altLang="ko-KR" sz="1000" dirty="0" err="1"/>
              <a:t>switchport</a:t>
            </a:r>
            <a:r>
              <a:rPr lang="en-US" altLang="ko-KR" sz="1000" dirty="0"/>
              <a:t> port-security violation ( shutdown | protect | restrict )</a:t>
            </a:r>
          </a:p>
          <a:p>
            <a:pPr marL="228600" indent="-228600"/>
            <a:endParaRPr lang="en-US" altLang="ko-KR" sz="1000" dirty="0"/>
          </a:p>
          <a:p>
            <a:pPr marL="228600" indent="-228600"/>
            <a:r>
              <a:rPr lang="en-US" altLang="ko-KR" sz="1000" dirty="0"/>
              <a:t># clear </a:t>
            </a:r>
            <a:r>
              <a:rPr lang="en-US" altLang="ko-KR" sz="1000" dirty="0" err="1"/>
              <a:t>mac</a:t>
            </a:r>
            <a:r>
              <a:rPr lang="en-US" altLang="ko-KR" sz="1000" dirty="0"/>
              <a:t> address-table dynamic</a:t>
            </a:r>
          </a:p>
          <a:p>
            <a:pPr marL="228600" indent="-228600"/>
            <a:r>
              <a:rPr lang="en-US" altLang="ko-KR" sz="1000" dirty="0"/>
              <a:t># show port-security address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6096000" y="5460082"/>
            <a:ext cx="4572000" cy="15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1541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96000" y="1052736"/>
            <a:ext cx="0" cy="544752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95968" y="5492121"/>
            <a:ext cx="457203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b="1" dirty="0"/>
              <a:t>. violation</a:t>
            </a:r>
          </a:p>
          <a:p>
            <a:pPr marL="228600" indent="-228600"/>
            <a:endParaRPr lang="en-US" altLang="ko-KR" sz="1000" b="1" dirty="0"/>
          </a:p>
          <a:p>
            <a:pPr marL="228600" indent="-228600"/>
            <a:r>
              <a:rPr lang="en-US" altLang="ko-KR" sz="1000" dirty="0"/>
              <a:t> shutdown : </a:t>
            </a:r>
            <a:r>
              <a:rPr lang="ko-KR" altLang="en-US" sz="1000" dirty="0"/>
              <a:t>등록된 </a:t>
            </a:r>
            <a:r>
              <a:rPr lang="en-US" altLang="ko-KR" sz="1000" dirty="0"/>
              <a:t>MAC </a:t>
            </a:r>
            <a:r>
              <a:rPr lang="ko-KR" altLang="en-US" sz="1000" dirty="0"/>
              <a:t>주소가 아니면 포트 자체를 비활성화</a:t>
            </a:r>
            <a:r>
              <a:rPr lang="en-US" altLang="ko-KR" sz="1000" dirty="0"/>
              <a:t> (Count = 1)</a:t>
            </a:r>
          </a:p>
          <a:p>
            <a:pPr marL="228600" indent="-228600"/>
            <a:r>
              <a:rPr lang="en-US" altLang="ko-KR" sz="1000" dirty="0"/>
              <a:t> </a:t>
            </a:r>
            <a:r>
              <a:rPr lang="en-US" altLang="ko-KR" sz="1000" dirty="0"/>
              <a:t>protect : </a:t>
            </a:r>
            <a:r>
              <a:rPr lang="ko-KR" altLang="en-US" sz="1000" dirty="0"/>
              <a:t>등록된 </a:t>
            </a:r>
            <a:r>
              <a:rPr lang="en-US" altLang="ko-KR" sz="1000" dirty="0"/>
              <a:t>MAC</a:t>
            </a:r>
            <a:r>
              <a:rPr lang="ko-KR" altLang="en-US" sz="1000" dirty="0"/>
              <a:t> </a:t>
            </a:r>
            <a:r>
              <a:rPr lang="ko-KR" altLang="en-US" sz="1000" dirty="0"/>
              <a:t>주소의 장비가 아닌 장비의 접속만 차단</a:t>
            </a:r>
            <a:endParaRPr lang="en-US" altLang="ko-KR" sz="1000" dirty="0"/>
          </a:p>
          <a:p>
            <a:pPr marL="228600" indent="-228600"/>
            <a:r>
              <a:rPr lang="en-US" altLang="ko-KR" sz="1000" dirty="0"/>
              <a:t> restrict : </a:t>
            </a:r>
            <a:r>
              <a:rPr lang="ko-KR" altLang="en-US" sz="1000" dirty="0"/>
              <a:t>등록된 </a:t>
            </a:r>
            <a:r>
              <a:rPr lang="en-US" altLang="ko-KR" sz="1000" dirty="0"/>
              <a:t>MAC</a:t>
            </a:r>
            <a:r>
              <a:rPr lang="ko-KR" altLang="en-US" sz="1000" dirty="0"/>
              <a:t> 주소의 장비가 아닌 장비의 접속만 </a:t>
            </a:r>
            <a:r>
              <a:rPr lang="ko-KR" altLang="en-US" sz="1000" dirty="0"/>
              <a:t>차단하고 </a:t>
            </a:r>
            <a:r>
              <a:rPr lang="en-US" altLang="ko-KR" sz="1000" dirty="0"/>
              <a:t>LOG</a:t>
            </a:r>
          </a:p>
          <a:p>
            <a:pPr marL="228600" indent="-228600"/>
            <a:r>
              <a:rPr lang="en-US" altLang="ko-KR" sz="1000" dirty="0"/>
              <a:t> </a:t>
            </a:r>
            <a:r>
              <a:rPr lang="en-US" altLang="ko-KR" sz="1000" dirty="0"/>
              <a:t>            (</a:t>
            </a:r>
            <a:r>
              <a:rPr lang="ko-KR" altLang="en-US" sz="1000" dirty="0"/>
              <a:t>침해 후 </a:t>
            </a:r>
            <a:r>
              <a:rPr lang="en-US" altLang="ko-KR" sz="1000" dirty="0"/>
              <a:t>show port-security -&gt;</a:t>
            </a:r>
            <a:r>
              <a:rPr lang="ko-KR" altLang="en-US" sz="1000" dirty="0"/>
              <a:t> </a:t>
            </a:r>
            <a:r>
              <a:rPr lang="en-US" altLang="ko-KR" sz="1000" dirty="0"/>
              <a:t>security violation (count) 1</a:t>
            </a:r>
            <a:r>
              <a:rPr lang="ko-KR" altLang="en-US" sz="1000" dirty="0"/>
              <a:t>씩 증가</a:t>
            </a:r>
            <a:r>
              <a:rPr lang="en-US" altLang="ko-KR" sz="1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41561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</Words>
  <Application>Microsoft Office PowerPoint</Application>
  <PresentationFormat>와이드스크린</PresentationFormat>
  <Paragraphs>127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THE정고딕110</vt:lpstr>
      <vt:lpstr>THE정고딕140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</cp:revision>
  <dcterms:created xsi:type="dcterms:W3CDTF">2016-04-08T03:11:31Z</dcterms:created>
  <dcterms:modified xsi:type="dcterms:W3CDTF">2016-04-08T03:11:47Z</dcterms:modified>
</cp:coreProperties>
</file>